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0" r:id="rId3"/>
    <p:sldId id="261" r:id="rId4"/>
    <p:sldId id="263" r:id="rId5"/>
    <p:sldId id="264" r:id="rId6"/>
    <p:sldId id="26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DFF"/>
    <a:srgbClr val="E49A7D"/>
    <a:srgbClr val="008000"/>
    <a:srgbClr val="0432FF"/>
    <a:srgbClr val="801B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9"/>
  </p:normalViewPr>
  <p:slideViewPr>
    <p:cSldViewPr snapToGrid="0" snapToObjects="1" showGuides="1">
      <p:cViewPr>
        <p:scale>
          <a:sx n="120" d="100"/>
          <a:sy n="120" d="100"/>
        </p:scale>
        <p:origin x="160" y="-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62180-2A1D-7B48-B0FB-694B266390E3}" type="datetimeFigureOut">
              <a:rPr lang="en-US" smtClean="0"/>
              <a:t>2/17/16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4D07C-9913-5348-B3D4-FB20AC8AD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62180-2A1D-7B48-B0FB-694B266390E3}" type="datetimeFigureOut">
              <a:rPr lang="en-US" smtClean="0"/>
              <a:t>2/17/16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4D07C-9913-5348-B3D4-FB20AC8AD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595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62180-2A1D-7B48-B0FB-694B266390E3}" type="datetimeFigureOut">
              <a:rPr lang="en-US" smtClean="0"/>
              <a:t>2/17/16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4D07C-9913-5348-B3D4-FB20AC8AD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02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62180-2A1D-7B48-B0FB-694B266390E3}" type="datetimeFigureOut">
              <a:rPr lang="en-US" smtClean="0"/>
              <a:t>2/17/16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4D07C-9913-5348-B3D4-FB20AC8AD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520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62180-2A1D-7B48-B0FB-694B266390E3}" type="datetimeFigureOut">
              <a:rPr lang="en-US" smtClean="0"/>
              <a:t>2/17/16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4D07C-9913-5348-B3D4-FB20AC8AD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897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62180-2A1D-7B48-B0FB-694B266390E3}" type="datetimeFigureOut">
              <a:rPr lang="en-US" smtClean="0"/>
              <a:t>2/17/16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4D07C-9913-5348-B3D4-FB20AC8AD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513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62180-2A1D-7B48-B0FB-694B266390E3}" type="datetimeFigureOut">
              <a:rPr lang="en-US" smtClean="0"/>
              <a:t>2/17/16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4D07C-9913-5348-B3D4-FB20AC8AD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180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62180-2A1D-7B48-B0FB-694B266390E3}" type="datetimeFigureOut">
              <a:rPr lang="en-US" smtClean="0"/>
              <a:t>2/17/16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4D07C-9913-5348-B3D4-FB20AC8AD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383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62180-2A1D-7B48-B0FB-694B266390E3}" type="datetimeFigureOut">
              <a:rPr lang="en-US" smtClean="0"/>
              <a:t>2/17/16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4D07C-9913-5348-B3D4-FB20AC8AD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89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62180-2A1D-7B48-B0FB-694B266390E3}" type="datetimeFigureOut">
              <a:rPr lang="en-US" smtClean="0"/>
              <a:t>2/17/16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4D07C-9913-5348-B3D4-FB20AC8AD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455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62180-2A1D-7B48-B0FB-694B266390E3}" type="datetimeFigureOut">
              <a:rPr lang="en-US" smtClean="0"/>
              <a:t>2/17/16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4D07C-9913-5348-B3D4-FB20AC8AD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5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862180-2A1D-7B48-B0FB-694B266390E3}" type="datetimeFigureOut">
              <a:rPr lang="en-US" smtClean="0"/>
              <a:t>2/17/16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4D07C-9913-5348-B3D4-FB20AC8AD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flipV="1">
            <a:off x="2825842" y="1275586"/>
            <a:ext cx="0" cy="19841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 rot="10800000">
            <a:off x="1258498" y="1167487"/>
            <a:ext cx="1672541" cy="10809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/>
          <p:cNvGrpSpPr/>
          <p:nvPr/>
        </p:nvGrpSpPr>
        <p:grpSpPr>
          <a:xfrm>
            <a:off x="783863" y="4329544"/>
            <a:ext cx="3808862" cy="403161"/>
            <a:chOff x="981285" y="3944532"/>
            <a:chExt cx="3808862" cy="403161"/>
          </a:xfrm>
        </p:grpSpPr>
        <p:grpSp>
          <p:nvGrpSpPr>
            <p:cNvPr id="11" name="Group 10"/>
            <p:cNvGrpSpPr/>
            <p:nvPr/>
          </p:nvGrpSpPr>
          <p:grpSpPr>
            <a:xfrm>
              <a:off x="981285" y="3944532"/>
              <a:ext cx="2147176" cy="137628"/>
              <a:chOff x="3504902" y="3608709"/>
              <a:chExt cx="2147176" cy="137628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3504902" y="3614930"/>
                <a:ext cx="579834" cy="120774"/>
              </a:xfrm>
              <a:prstGeom prst="rect">
                <a:avLst/>
              </a:prstGeom>
              <a:solidFill>
                <a:srgbClr val="63A8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3" name="Group 12"/>
              <p:cNvGrpSpPr/>
              <p:nvPr/>
            </p:nvGrpSpPr>
            <p:grpSpPr>
              <a:xfrm rot="10800000">
                <a:off x="4032137" y="3608709"/>
                <a:ext cx="1619941" cy="137628"/>
                <a:chOff x="3136604" y="2175243"/>
                <a:chExt cx="4489156" cy="228602"/>
              </a:xfrm>
            </p:grpSpPr>
            <p:sp>
              <p:nvSpPr>
                <p:cNvPr id="14" name="Rectangle 13"/>
                <p:cNvSpPr/>
                <p:nvPr/>
              </p:nvSpPr>
              <p:spPr>
                <a:xfrm>
                  <a:off x="3282359" y="2175244"/>
                  <a:ext cx="4343401" cy="228601"/>
                </a:xfrm>
                <a:prstGeom prst="rect">
                  <a:avLst/>
                </a:prstGeom>
                <a:pattFill prst="wdUpDiag">
                  <a:fgClr>
                    <a:schemeClr val="tx1">
                      <a:lumMod val="50000"/>
                      <a:lumOff val="50000"/>
                    </a:schemeClr>
                  </a:fgClr>
                  <a:bgClr>
                    <a:schemeClr val="bg1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Rectangle 14"/>
                <p:cNvSpPr/>
                <p:nvPr/>
              </p:nvSpPr>
              <p:spPr>
                <a:xfrm>
                  <a:off x="3136604" y="2175243"/>
                  <a:ext cx="3383280" cy="228600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16" name="Rectangle 15"/>
            <p:cNvSpPr/>
            <p:nvPr/>
          </p:nvSpPr>
          <p:spPr>
            <a:xfrm>
              <a:off x="2849211" y="4201389"/>
              <a:ext cx="1940936" cy="146304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88604" y="2473542"/>
            <a:ext cx="2319828" cy="333630"/>
            <a:chOff x="3332248" y="2511118"/>
            <a:chExt cx="2319828" cy="333630"/>
          </a:xfrm>
        </p:grpSpPr>
        <p:sp>
          <p:nvSpPr>
            <p:cNvPr id="18" name="Rectangle 17"/>
            <p:cNvSpPr/>
            <p:nvPr/>
          </p:nvSpPr>
          <p:spPr>
            <a:xfrm rot="10800000">
              <a:off x="4084732" y="2716606"/>
              <a:ext cx="1567344" cy="12814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332248" y="2511118"/>
              <a:ext cx="1098949" cy="123838"/>
            </a:xfrm>
            <a:prstGeom prst="rect">
              <a:avLst/>
            </a:prstGeom>
            <a:solidFill>
              <a:srgbClr val="63A8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588604" y="3257138"/>
            <a:ext cx="2319829" cy="573205"/>
            <a:chOff x="786026" y="2952336"/>
            <a:chExt cx="2319829" cy="573205"/>
          </a:xfrm>
        </p:grpSpPr>
        <p:sp>
          <p:nvSpPr>
            <p:cNvPr id="4" name="Rectangle 3"/>
            <p:cNvSpPr/>
            <p:nvPr/>
          </p:nvSpPr>
          <p:spPr>
            <a:xfrm>
              <a:off x="786026" y="3196442"/>
              <a:ext cx="752486" cy="121394"/>
            </a:xfrm>
            <a:prstGeom prst="rect">
              <a:avLst/>
            </a:prstGeom>
            <a:solidFill>
              <a:srgbClr val="63A8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/>
            <p:cNvGrpSpPr/>
            <p:nvPr/>
          </p:nvGrpSpPr>
          <p:grpSpPr>
            <a:xfrm rot="10800000">
              <a:off x="1485914" y="3180208"/>
              <a:ext cx="1619941" cy="153862"/>
              <a:chOff x="3136604" y="2175243"/>
              <a:chExt cx="4489156" cy="228602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3282359" y="2175244"/>
                <a:ext cx="4343401" cy="228601"/>
              </a:xfrm>
              <a:prstGeom prst="rect">
                <a:avLst/>
              </a:prstGeom>
              <a:pattFill prst="wdUpDiag">
                <a:fgClr>
                  <a:schemeClr val="tx1">
                    <a:lumMod val="50000"/>
                    <a:lumOff val="50000"/>
                  </a:schemeClr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3136604" y="2175243"/>
                <a:ext cx="3383280" cy="2286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786026" y="2952336"/>
              <a:ext cx="2319829" cy="573205"/>
              <a:chOff x="786026" y="2952336"/>
              <a:chExt cx="2319829" cy="573205"/>
            </a:xfrm>
          </p:grpSpPr>
          <p:cxnSp>
            <p:nvCxnSpPr>
              <p:cNvPr id="10" name="Straight Arrow Connector 9"/>
              <p:cNvCxnSpPr/>
              <p:nvPr/>
            </p:nvCxnSpPr>
            <p:spPr>
              <a:xfrm>
                <a:off x="958678" y="2952336"/>
                <a:ext cx="0" cy="244106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" name="Group 19"/>
              <p:cNvGrpSpPr/>
              <p:nvPr/>
            </p:nvGrpSpPr>
            <p:grpSpPr>
              <a:xfrm>
                <a:off x="786026" y="3371679"/>
                <a:ext cx="2319829" cy="153862"/>
                <a:chOff x="3484648" y="3579189"/>
                <a:chExt cx="2319829" cy="153862"/>
              </a:xfrm>
            </p:grpSpPr>
            <p:sp>
              <p:nvSpPr>
                <p:cNvPr id="21" name="Rectangle 20"/>
                <p:cNvSpPr/>
                <p:nvPr/>
              </p:nvSpPr>
              <p:spPr>
                <a:xfrm>
                  <a:off x="3484648" y="3595423"/>
                  <a:ext cx="752486" cy="121394"/>
                </a:xfrm>
                <a:prstGeom prst="rect">
                  <a:avLst/>
                </a:prstGeom>
                <a:solidFill>
                  <a:srgbClr val="63A8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2" name="Group 21"/>
                <p:cNvGrpSpPr/>
                <p:nvPr/>
              </p:nvGrpSpPr>
              <p:grpSpPr>
                <a:xfrm rot="10800000">
                  <a:off x="4184536" y="3579189"/>
                  <a:ext cx="1619941" cy="153862"/>
                  <a:chOff x="3136604" y="2175243"/>
                  <a:chExt cx="4489156" cy="228602"/>
                </a:xfrm>
              </p:grpSpPr>
              <p:sp>
                <p:nvSpPr>
                  <p:cNvPr id="23" name="Rectangle 22"/>
                  <p:cNvSpPr/>
                  <p:nvPr/>
                </p:nvSpPr>
                <p:spPr>
                  <a:xfrm>
                    <a:off x="3282359" y="2175244"/>
                    <a:ext cx="4343401" cy="228601"/>
                  </a:xfrm>
                  <a:prstGeom prst="rect">
                    <a:avLst/>
                  </a:prstGeom>
                  <a:pattFill prst="wdUpDiag">
                    <a:fgClr>
                      <a:schemeClr val="tx1">
                        <a:lumMod val="50000"/>
                        <a:lumOff val="50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" name="Rectangle 23"/>
                  <p:cNvSpPr/>
                  <p:nvPr/>
                </p:nvSpPr>
                <p:spPr>
                  <a:xfrm>
                    <a:off x="3136604" y="2175243"/>
                    <a:ext cx="3383280" cy="228600"/>
                  </a:xfrm>
                  <a:prstGeom prst="rect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</p:grpSp>
      <p:sp>
        <p:nvSpPr>
          <p:cNvPr id="25" name="Rectangle 24"/>
          <p:cNvSpPr/>
          <p:nvPr/>
        </p:nvSpPr>
        <p:spPr>
          <a:xfrm rot="10800000">
            <a:off x="1258498" y="1818069"/>
            <a:ext cx="1567344" cy="12814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/>
          <p:cNvGrpSpPr/>
          <p:nvPr/>
        </p:nvGrpSpPr>
        <p:grpSpPr>
          <a:xfrm>
            <a:off x="763257" y="5306027"/>
            <a:ext cx="3808862" cy="637939"/>
            <a:chOff x="960679" y="4616217"/>
            <a:chExt cx="3808862" cy="637939"/>
          </a:xfrm>
        </p:grpSpPr>
        <p:grpSp>
          <p:nvGrpSpPr>
            <p:cNvPr id="26" name="Group 25"/>
            <p:cNvGrpSpPr/>
            <p:nvPr/>
          </p:nvGrpSpPr>
          <p:grpSpPr>
            <a:xfrm>
              <a:off x="960679" y="4616217"/>
              <a:ext cx="3808862" cy="146304"/>
              <a:chOff x="3559500" y="5049354"/>
              <a:chExt cx="3808862" cy="146304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3559500" y="5058030"/>
                <a:ext cx="2147176" cy="137628"/>
                <a:chOff x="3504902" y="3608709"/>
                <a:chExt cx="2147176" cy="137628"/>
              </a:xfrm>
            </p:grpSpPr>
            <p:sp>
              <p:nvSpPr>
                <p:cNvPr id="30" name="Rectangle 29"/>
                <p:cNvSpPr/>
                <p:nvPr/>
              </p:nvSpPr>
              <p:spPr>
                <a:xfrm>
                  <a:off x="3504902" y="3614930"/>
                  <a:ext cx="579834" cy="120774"/>
                </a:xfrm>
                <a:prstGeom prst="rect">
                  <a:avLst/>
                </a:prstGeom>
                <a:solidFill>
                  <a:srgbClr val="63A8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1" name="Group 30"/>
                <p:cNvGrpSpPr/>
                <p:nvPr/>
              </p:nvGrpSpPr>
              <p:grpSpPr>
                <a:xfrm rot="10800000">
                  <a:off x="4032137" y="3608709"/>
                  <a:ext cx="1619941" cy="137628"/>
                  <a:chOff x="3136604" y="2175243"/>
                  <a:chExt cx="4489156" cy="228602"/>
                </a:xfrm>
              </p:grpSpPr>
              <p:sp>
                <p:nvSpPr>
                  <p:cNvPr id="32" name="Rectangle 31"/>
                  <p:cNvSpPr/>
                  <p:nvPr/>
                </p:nvSpPr>
                <p:spPr>
                  <a:xfrm>
                    <a:off x="3282359" y="2175244"/>
                    <a:ext cx="4343401" cy="228601"/>
                  </a:xfrm>
                  <a:prstGeom prst="rect">
                    <a:avLst/>
                  </a:prstGeom>
                  <a:pattFill prst="wdUpDiag">
                    <a:fgClr>
                      <a:schemeClr val="tx1">
                        <a:lumMod val="50000"/>
                        <a:lumOff val="50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3" name="Rectangle 32"/>
                  <p:cNvSpPr/>
                  <p:nvPr/>
                </p:nvSpPr>
                <p:spPr>
                  <a:xfrm>
                    <a:off x="3136604" y="2175243"/>
                    <a:ext cx="3383280" cy="228600"/>
                  </a:xfrm>
                  <a:prstGeom prst="rect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28" name="Rectangle 27"/>
              <p:cNvSpPr/>
              <p:nvPr/>
            </p:nvSpPr>
            <p:spPr>
              <a:xfrm>
                <a:off x="5427426" y="5049354"/>
                <a:ext cx="1940936" cy="146304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/>
              <p:cNvSpPr/>
              <p:nvPr/>
            </p:nvSpPr>
            <p:spPr>
              <a:xfrm rot="10800000">
                <a:off x="5424228" y="5063201"/>
                <a:ext cx="279250" cy="130790"/>
              </a:xfrm>
              <a:prstGeom prst="rect">
                <a:avLst/>
              </a:prstGeom>
              <a:pattFill prst="wdUpDiag">
                <a:fgClr>
                  <a:schemeClr val="tx1">
                    <a:lumMod val="50000"/>
                    <a:lumOff val="50000"/>
                  </a:schemeClr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960679" y="4817865"/>
              <a:ext cx="3808862" cy="146304"/>
              <a:chOff x="3559500" y="5049354"/>
              <a:chExt cx="3808862" cy="146304"/>
            </a:xfrm>
          </p:grpSpPr>
          <p:grpSp>
            <p:nvGrpSpPr>
              <p:cNvPr id="35" name="Group 34"/>
              <p:cNvGrpSpPr/>
              <p:nvPr/>
            </p:nvGrpSpPr>
            <p:grpSpPr>
              <a:xfrm>
                <a:off x="3559500" y="5058030"/>
                <a:ext cx="2147176" cy="137628"/>
                <a:chOff x="3504902" y="3608709"/>
                <a:chExt cx="2147176" cy="137628"/>
              </a:xfrm>
            </p:grpSpPr>
            <p:sp>
              <p:nvSpPr>
                <p:cNvPr id="38" name="Rectangle 37"/>
                <p:cNvSpPr/>
                <p:nvPr/>
              </p:nvSpPr>
              <p:spPr>
                <a:xfrm>
                  <a:off x="3504902" y="3614930"/>
                  <a:ext cx="579834" cy="120774"/>
                </a:xfrm>
                <a:prstGeom prst="rect">
                  <a:avLst/>
                </a:prstGeom>
                <a:solidFill>
                  <a:srgbClr val="63A8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9" name="Group 38"/>
                <p:cNvGrpSpPr/>
                <p:nvPr/>
              </p:nvGrpSpPr>
              <p:grpSpPr>
                <a:xfrm rot="10800000">
                  <a:off x="4032137" y="3608709"/>
                  <a:ext cx="1619941" cy="137628"/>
                  <a:chOff x="3136604" y="2175243"/>
                  <a:chExt cx="4489156" cy="228602"/>
                </a:xfrm>
              </p:grpSpPr>
              <p:sp>
                <p:nvSpPr>
                  <p:cNvPr id="40" name="Rectangle 39"/>
                  <p:cNvSpPr/>
                  <p:nvPr/>
                </p:nvSpPr>
                <p:spPr>
                  <a:xfrm>
                    <a:off x="3282359" y="2175244"/>
                    <a:ext cx="4343401" cy="228601"/>
                  </a:xfrm>
                  <a:prstGeom prst="rect">
                    <a:avLst/>
                  </a:prstGeom>
                  <a:pattFill prst="wdUpDiag">
                    <a:fgClr>
                      <a:schemeClr val="tx1">
                        <a:lumMod val="50000"/>
                        <a:lumOff val="50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1" name="Rectangle 40"/>
                  <p:cNvSpPr/>
                  <p:nvPr/>
                </p:nvSpPr>
                <p:spPr>
                  <a:xfrm>
                    <a:off x="3136604" y="2175243"/>
                    <a:ext cx="3383280" cy="228600"/>
                  </a:xfrm>
                  <a:prstGeom prst="rect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36" name="Rectangle 35"/>
              <p:cNvSpPr/>
              <p:nvPr/>
            </p:nvSpPr>
            <p:spPr>
              <a:xfrm>
                <a:off x="5427426" y="5049354"/>
                <a:ext cx="1940936" cy="146304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 rot="10800000">
                <a:off x="5424228" y="5063201"/>
                <a:ext cx="279250" cy="130790"/>
              </a:xfrm>
              <a:prstGeom prst="rect">
                <a:avLst/>
              </a:prstGeom>
              <a:pattFill prst="wdUpDiag">
                <a:fgClr>
                  <a:schemeClr val="tx1">
                    <a:lumMod val="50000"/>
                    <a:lumOff val="50000"/>
                  </a:schemeClr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2" name="Straight Arrow Connector 41"/>
            <p:cNvCxnSpPr/>
            <p:nvPr/>
          </p:nvCxnSpPr>
          <p:spPr>
            <a:xfrm flipV="1">
              <a:off x="4611059" y="5055739"/>
              <a:ext cx="0" cy="198417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/>
          <p:cNvSpPr txBox="1"/>
          <p:nvPr/>
        </p:nvSpPr>
        <p:spPr>
          <a:xfrm>
            <a:off x="434039" y="619398"/>
            <a:ext cx="2135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Nb</a:t>
            </a:r>
            <a:r>
              <a:rPr lang="en-US" dirty="0" smtClean="0"/>
              <a:t> – need </a:t>
            </a:r>
            <a:r>
              <a:rPr lang="en-US" dirty="0" err="1" smtClean="0"/>
              <a:t>ss</a:t>
            </a:r>
            <a:r>
              <a:rPr lang="en-US" dirty="0" smtClean="0"/>
              <a:t> bottom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0" y="2100464"/>
            <a:ext cx="2325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Left – need </a:t>
            </a:r>
            <a:r>
              <a:rPr lang="en-US" dirty="0" err="1" smtClean="0"/>
              <a:t>ss</a:t>
            </a:r>
            <a:r>
              <a:rPr lang="en-US" dirty="0" smtClean="0"/>
              <a:t> top + NE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3103255" y="4189397"/>
            <a:ext cx="2937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Right – need </a:t>
            </a:r>
            <a:r>
              <a:rPr lang="en-US" dirty="0" err="1" smtClean="0"/>
              <a:t>ss</a:t>
            </a:r>
            <a:r>
              <a:rPr lang="en-US" dirty="0" smtClean="0"/>
              <a:t> bottom + NE?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6406425" y="1247235"/>
            <a:ext cx="2405990" cy="731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6090001" y="-11471"/>
            <a:ext cx="3066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 get “right” </a:t>
            </a:r>
            <a:r>
              <a:rPr lang="en-US" dirty="0" err="1" smtClean="0"/>
              <a:t>ss</a:t>
            </a:r>
            <a:r>
              <a:rPr lang="en-US" dirty="0" smtClean="0"/>
              <a:t> bottom + NE…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6090001" y="331657"/>
            <a:ext cx="31369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Assemble all pieces on right</a:t>
            </a:r>
          </a:p>
          <a:p>
            <a:pPr marL="342900" indent="-342900">
              <a:buAutoNum type="arabicPeriod"/>
            </a:pPr>
            <a:r>
              <a:rPr lang="en-US" dirty="0" smtClean="0"/>
              <a:t>PCR (need to add NE site)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6406425" y="1417820"/>
            <a:ext cx="2405990" cy="731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6406425" y="1103693"/>
            <a:ext cx="4167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urved Connector 66"/>
          <p:cNvCxnSpPr/>
          <p:nvPr/>
        </p:nvCxnSpPr>
        <p:spPr>
          <a:xfrm rot="10800000">
            <a:off x="8479059" y="1613712"/>
            <a:ext cx="461692" cy="234651"/>
          </a:xfrm>
          <a:prstGeom prst="curvedConnector3">
            <a:avLst>
              <a:gd name="adj1" fmla="val 2567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Group 88"/>
          <p:cNvGrpSpPr/>
          <p:nvPr/>
        </p:nvGrpSpPr>
        <p:grpSpPr>
          <a:xfrm>
            <a:off x="6406425" y="1923902"/>
            <a:ext cx="2813576" cy="130790"/>
            <a:chOff x="7139063" y="2095794"/>
            <a:chExt cx="2813576" cy="130790"/>
          </a:xfrm>
        </p:grpSpPr>
        <p:sp>
          <p:nvSpPr>
            <p:cNvPr id="79" name="Rectangle 78"/>
            <p:cNvSpPr/>
            <p:nvPr/>
          </p:nvSpPr>
          <p:spPr>
            <a:xfrm>
              <a:off x="7139063" y="2118227"/>
              <a:ext cx="2405990" cy="7315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 rot="10800000">
              <a:off x="9673389" y="2095794"/>
              <a:ext cx="279250" cy="130790"/>
            </a:xfrm>
            <a:prstGeom prst="rect">
              <a:avLst/>
            </a:prstGeom>
            <a:pattFill prst="wdUpDiag">
              <a:fgClr>
                <a:schemeClr val="tx1">
                  <a:lumMod val="50000"/>
                  <a:lumOff val="50000"/>
                </a:schemeClr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6406425" y="2089158"/>
            <a:ext cx="2813576" cy="130790"/>
            <a:chOff x="7139063" y="2325218"/>
            <a:chExt cx="2813576" cy="130790"/>
          </a:xfrm>
        </p:grpSpPr>
        <p:sp>
          <p:nvSpPr>
            <p:cNvPr id="80" name="Rectangle 79"/>
            <p:cNvSpPr/>
            <p:nvPr/>
          </p:nvSpPr>
          <p:spPr>
            <a:xfrm>
              <a:off x="7139063" y="2369022"/>
              <a:ext cx="2405990" cy="7315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 rot="10800000">
              <a:off x="9673389" y="2325218"/>
              <a:ext cx="279250" cy="130790"/>
            </a:xfrm>
            <a:prstGeom prst="rect">
              <a:avLst/>
            </a:prstGeom>
            <a:pattFill prst="wdUpDiag">
              <a:fgClr>
                <a:schemeClr val="tx1">
                  <a:lumMod val="50000"/>
                  <a:lumOff val="50000"/>
                </a:schemeClr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7" name="Rectangle 86"/>
          <p:cNvSpPr/>
          <p:nvPr/>
        </p:nvSpPr>
        <p:spPr>
          <a:xfrm>
            <a:off x="6406425" y="2661477"/>
            <a:ext cx="2813576" cy="8554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6406425" y="2476926"/>
            <a:ext cx="2813576" cy="8554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Straight Arrow Connector 90"/>
          <p:cNvCxnSpPr/>
          <p:nvPr/>
        </p:nvCxnSpPr>
        <p:spPr>
          <a:xfrm flipV="1">
            <a:off x="8918084" y="2838008"/>
            <a:ext cx="0" cy="19841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9414252" y="2363569"/>
            <a:ext cx="27777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 site now available</a:t>
            </a:r>
          </a:p>
          <a:p>
            <a:r>
              <a:rPr lang="en-US" dirty="0" smtClean="0"/>
              <a:t>Generates </a:t>
            </a:r>
            <a:r>
              <a:rPr lang="en-US" dirty="0" err="1" smtClean="0"/>
              <a:t>ss</a:t>
            </a:r>
            <a:r>
              <a:rPr lang="en-US" dirty="0" smtClean="0"/>
              <a:t> bottom strand</a:t>
            </a:r>
            <a:endParaRPr lang="en-US" dirty="0"/>
          </a:p>
        </p:txBody>
      </p:sp>
      <p:sp>
        <p:nvSpPr>
          <p:cNvPr id="116" name="TextBox 115"/>
          <p:cNvSpPr txBox="1"/>
          <p:nvPr/>
        </p:nvSpPr>
        <p:spPr>
          <a:xfrm>
            <a:off x="6090001" y="3191032"/>
            <a:ext cx="2629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 get “left” </a:t>
            </a:r>
            <a:r>
              <a:rPr lang="en-US" dirty="0" err="1" smtClean="0"/>
              <a:t>ss</a:t>
            </a:r>
            <a:r>
              <a:rPr lang="en-US" dirty="0" smtClean="0"/>
              <a:t> top + NE… </a:t>
            </a:r>
            <a:endParaRPr lang="en-US" dirty="0"/>
          </a:p>
        </p:txBody>
      </p:sp>
      <p:sp>
        <p:nvSpPr>
          <p:cNvPr id="118" name="TextBox 117"/>
          <p:cNvSpPr txBox="1"/>
          <p:nvPr/>
        </p:nvSpPr>
        <p:spPr>
          <a:xfrm>
            <a:off x="6090001" y="3578310"/>
            <a:ext cx="31369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Assemble all pieces on right</a:t>
            </a:r>
          </a:p>
          <a:p>
            <a:pPr marL="342900" indent="-342900">
              <a:buAutoNum type="arabicPeriod"/>
            </a:pPr>
            <a:r>
              <a:rPr lang="en-US" dirty="0" smtClean="0"/>
              <a:t>PCR (need to add NE site)</a:t>
            </a:r>
            <a:endParaRPr lang="en-US" dirty="0"/>
          </a:p>
        </p:txBody>
      </p:sp>
      <p:grpSp>
        <p:nvGrpSpPr>
          <p:cNvPr id="124" name="Group 123"/>
          <p:cNvGrpSpPr/>
          <p:nvPr/>
        </p:nvGrpSpPr>
        <p:grpSpPr>
          <a:xfrm>
            <a:off x="6413483" y="5175774"/>
            <a:ext cx="1180975" cy="242181"/>
            <a:chOff x="6308263" y="5092033"/>
            <a:chExt cx="1180975" cy="242181"/>
          </a:xfrm>
        </p:grpSpPr>
        <p:sp>
          <p:nvSpPr>
            <p:cNvPr id="120" name="Rectangle 119"/>
            <p:cNvSpPr/>
            <p:nvPr/>
          </p:nvSpPr>
          <p:spPr>
            <a:xfrm rot="10800000">
              <a:off x="6308263" y="5240517"/>
              <a:ext cx="279249" cy="87383"/>
            </a:xfrm>
            <a:prstGeom prst="rect">
              <a:avLst/>
            </a:prstGeom>
            <a:pattFill prst="wdUpDiag">
              <a:fgClr>
                <a:schemeClr val="tx1">
                  <a:lumMod val="50000"/>
                  <a:lumOff val="50000"/>
                </a:schemeClr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/>
            <p:cNvSpPr/>
            <p:nvPr/>
          </p:nvSpPr>
          <p:spPr>
            <a:xfrm rot="10800000">
              <a:off x="6308263" y="5107778"/>
              <a:ext cx="279249" cy="87383"/>
            </a:xfrm>
            <a:prstGeom prst="rect">
              <a:avLst/>
            </a:prstGeom>
            <a:pattFill prst="wdUpDiag">
              <a:fgClr>
                <a:schemeClr val="tx1">
                  <a:lumMod val="50000"/>
                  <a:lumOff val="50000"/>
                </a:schemeClr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6652368" y="5092033"/>
              <a:ext cx="836870" cy="91440"/>
            </a:xfrm>
            <a:prstGeom prst="rect">
              <a:avLst/>
            </a:prstGeom>
            <a:solidFill>
              <a:srgbClr val="63A8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6652368" y="5242774"/>
              <a:ext cx="836870" cy="91440"/>
            </a:xfrm>
            <a:prstGeom prst="rect">
              <a:avLst/>
            </a:prstGeom>
            <a:solidFill>
              <a:srgbClr val="63A8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6417815" y="5812883"/>
            <a:ext cx="1180976" cy="230293"/>
            <a:chOff x="6308262" y="5636463"/>
            <a:chExt cx="1180976" cy="230293"/>
          </a:xfrm>
        </p:grpSpPr>
        <p:sp>
          <p:nvSpPr>
            <p:cNvPr id="127" name="Rectangle 126"/>
            <p:cNvSpPr/>
            <p:nvPr/>
          </p:nvSpPr>
          <p:spPr>
            <a:xfrm>
              <a:off x="6308262" y="5636463"/>
              <a:ext cx="1180976" cy="76174"/>
            </a:xfrm>
            <a:prstGeom prst="rect">
              <a:avLst/>
            </a:prstGeom>
            <a:solidFill>
              <a:srgbClr val="63A8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6308262" y="5790582"/>
              <a:ext cx="1180976" cy="76174"/>
            </a:xfrm>
            <a:prstGeom prst="rect">
              <a:avLst/>
            </a:prstGeom>
            <a:solidFill>
              <a:srgbClr val="63A8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30" name="Straight Arrow Connector 129"/>
          <p:cNvCxnSpPr/>
          <p:nvPr/>
        </p:nvCxnSpPr>
        <p:spPr>
          <a:xfrm>
            <a:off x="6705637" y="5520320"/>
            <a:ext cx="0" cy="24410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7728461" y="5591415"/>
            <a:ext cx="23978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 site now available</a:t>
            </a:r>
          </a:p>
          <a:p>
            <a:r>
              <a:rPr lang="en-US" dirty="0" smtClean="0"/>
              <a:t>Generates </a:t>
            </a:r>
            <a:r>
              <a:rPr lang="en-US" dirty="0" err="1" smtClean="0"/>
              <a:t>ss</a:t>
            </a:r>
            <a:r>
              <a:rPr lang="en-US" dirty="0" smtClean="0"/>
              <a:t> top strand</a:t>
            </a:r>
            <a:endParaRPr lang="en-US" dirty="0"/>
          </a:p>
        </p:txBody>
      </p:sp>
      <p:grpSp>
        <p:nvGrpSpPr>
          <p:cNvPr id="133" name="Group 132"/>
          <p:cNvGrpSpPr/>
          <p:nvPr/>
        </p:nvGrpSpPr>
        <p:grpSpPr>
          <a:xfrm>
            <a:off x="6757588" y="4184873"/>
            <a:ext cx="1067716" cy="865585"/>
            <a:chOff x="6727593" y="4254186"/>
            <a:chExt cx="1067716" cy="865585"/>
          </a:xfrm>
        </p:grpSpPr>
        <p:grpSp>
          <p:nvGrpSpPr>
            <p:cNvPr id="115" name="Group 114"/>
            <p:cNvGrpSpPr/>
            <p:nvPr/>
          </p:nvGrpSpPr>
          <p:grpSpPr>
            <a:xfrm>
              <a:off x="6727593" y="4254186"/>
              <a:ext cx="836870" cy="552250"/>
              <a:chOff x="6614808" y="3169951"/>
              <a:chExt cx="836870" cy="552250"/>
            </a:xfrm>
          </p:grpSpPr>
          <p:sp>
            <p:nvSpPr>
              <p:cNvPr id="94" name="Rectangle 93"/>
              <p:cNvSpPr/>
              <p:nvPr/>
            </p:nvSpPr>
            <p:spPr>
              <a:xfrm>
                <a:off x="6614808" y="3480020"/>
                <a:ext cx="836870" cy="91440"/>
              </a:xfrm>
              <a:prstGeom prst="rect">
                <a:avLst/>
              </a:prstGeom>
              <a:solidFill>
                <a:srgbClr val="63A8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6614808" y="3630761"/>
                <a:ext cx="836870" cy="91440"/>
              </a:xfrm>
              <a:prstGeom prst="rect">
                <a:avLst/>
              </a:prstGeom>
              <a:solidFill>
                <a:srgbClr val="63A8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0" name="Curved Connector 99"/>
              <p:cNvCxnSpPr/>
              <p:nvPr/>
            </p:nvCxnSpPr>
            <p:spPr>
              <a:xfrm rot="16200000" flipH="1">
                <a:off x="6595307" y="3189453"/>
                <a:ext cx="247389" cy="208386"/>
              </a:xfrm>
              <a:prstGeom prst="curvedConnector3">
                <a:avLst>
                  <a:gd name="adj1" fmla="val 94133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2" name="Curved Connector 131"/>
            <p:cNvCxnSpPr/>
            <p:nvPr/>
          </p:nvCxnSpPr>
          <p:spPr>
            <a:xfrm rot="10800000">
              <a:off x="7333617" y="4885120"/>
              <a:ext cx="461692" cy="234651"/>
            </a:xfrm>
            <a:prstGeom prst="curvedConnector3">
              <a:avLst>
                <a:gd name="adj1" fmla="val 25678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4" name="TextBox 133"/>
          <p:cNvSpPr txBox="1"/>
          <p:nvPr/>
        </p:nvSpPr>
        <p:spPr>
          <a:xfrm>
            <a:off x="7825304" y="4637336"/>
            <a:ext cx="42704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*bottom extension to change </a:t>
            </a:r>
            <a:r>
              <a:rPr lang="en-US" dirty="0" err="1" smtClean="0"/>
              <a:t>compatability</a:t>
            </a:r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 err="1" smtClean="0"/>
              <a:t>Nb</a:t>
            </a:r>
            <a:r>
              <a:rPr lang="en-US" dirty="0" smtClean="0"/>
              <a:t> region?</a:t>
            </a:r>
            <a:endParaRPr lang="en-US" dirty="0"/>
          </a:p>
        </p:txBody>
      </p:sp>
      <p:sp>
        <p:nvSpPr>
          <p:cNvPr id="135" name="Rectangle 134"/>
          <p:cNvSpPr/>
          <p:nvPr/>
        </p:nvSpPr>
        <p:spPr>
          <a:xfrm rot="10800000">
            <a:off x="1258498" y="1006586"/>
            <a:ext cx="1672541" cy="10809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613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53" y="206906"/>
            <a:ext cx="10515600" cy="1325563"/>
          </a:xfrm>
        </p:spPr>
        <p:txBody>
          <a:bodyPr/>
          <a:lstStyle/>
          <a:p>
            <a:r>
              <a:rPr lang="en-US" dirty="0" smtClean="0"/>
              <a:t>Modifications to existing </a:t>
            </a:r>
            <a:r>
              <a:rPr lang="en-US" dirty="0" err="1" smtClean="0"/>
              <a:t>oligos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“Left Piece”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3572196" y="1138559"/>
            <a:ext cx="8691522" cy="1739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200" b="1" dirty="0" smtClean="0">
                <a:solidFill>
                  <a:srgbClr val="0000FF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NbPRBS1: (108 bases) *Current </a:t>
            </a:r>
            <a:r>
              <a:rPr lang="en-US" sz="1200" b="1" dirty="0" err="1" smtClean="0">
                <a:solidFill>
                  <a:srgbClr val="0000FF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Oligo</a:t>
            </a:r>
            <a:endParaRPr lang="en-US" sz="1200" dirty="0" smtClean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lnSpc>
                <a:spcPct val="107000"/>
              </a:lnSpc>
            </a:pPr>
            <a:r>
              <a:rPr lang="en-US" sz="1200" b="1" dirty="0" smtClean="0">
                <a:solidFill>
                  <a:srgbClr val="80008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5’-GTCTCGATCC CGCGAAA</a:t>
            </a:r>
            <a:r>
              <a:rPr lang="en-US" sz="1200" b="1" dirty="0" smtClean="0">
                <a:solidFill>
                  <a:srgbClr val="FF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TAA TACGACTCAC TATA</a:t>
            </a:r>
            <a:r>
              <a:rPr lang="en-US" sz="1200" b="1" dirty="0" smtClean="0">
                <a:solidFill>
                  <a:srgbClr val="0000FF"/>
                </a:solidFill>
                <a:effectLst/>
                <a:latin typeface="Courier New" charset="0"/>
                <a:ea typeface="AdvOTd877c31c+20" charset="0"/>
                <a:cs typeface="Times New Roman" charset="0"/>
              </a:rPr>
              <a:t>GGGAG</a:t>
            </a:r>
            <a:r>
              <a:rPr lang="en-US" sz="1200" b="1" dirty="0" smtClean="0">
                <a:effectLst/>
                <a:latin typeface="Courier New" charset="0"/>
                <a:ea typeface="AdvOTd877c31c+20" charset="0"/>
                <a:cs typeface="Times New Roman" charset="0"/>
              </a:rPr>
              <a:t>C A</a:t>
            </a:r>
            <a:r>
              <a:rPr lang="en-US" sz="1200" b="1" dirty="0" smtClean="0">
                <a:solidFill>
                  <a:srgbClr val="0000FF"/>
                </a:solidFill>
                <a:effectLst/>
                <a:latin typeface="Courier New" charset="0"/>
                <a:ea typeface="AdvOTd877c31c+20" charset="0"/>
                <a:cs typeface="Times New Roman" charset="0"/>
              </a:rPr>
              <a:t>CACAACG</a:t>
            </a:r>
            <a:r>
              <a:rPr lang="en-US" sz="1200" b="1" dirty="0" smtClean="0">
                <a:effectLst/>
                <a:latin typeface="Courier New" charset="0"/>
                <a:ea typeface="AdvOTd877c31c+20" charset="0"/>
                <a:cs typeface="Times New Roman" charset="0"/>
              </a:rPr>
              <a:t>AG </a:t>
            </a:r>
            <a:r>
              <a:rPr lang="en-US" sz="1200" b="1" dirty="0" smtClean="0">
                <a:solidFill>
                  <a:srgbClr val="0000FF"/>
                </a:solidFill>
                <a:effectLst/>
                <a:latin typeface="Courier New" charset="0"/>
                <a:ea typeface="AdvOTd877c31c+20" charset="0"/>
                <a:cs typeface="Times New Roman" charset="0"/>
              </a:rPr>
              <a:t>TTCCC</a:t>
            </a:r>
            <a:r>
              <a:rPr lang="en-US" sz="1200" b="1" dirty="0" smtClean="0">
                <a:solidFill>
                  <a:srgbClr val="00CCFF"/>
                </a:solidFill>
                <a:effectLst/>
                <a:latin typeface="Courier New" charset="0"/>
                <a:ea typeface="Batang" charset="0"/>
                <a:cs typeface="Times New Roman" charset="0"/>
              </a:rPr>
              <a:t>TCTAG AAATAATTTT GTTTAACTTT </a:t>
            </a:r>
            <a:endParaRPr lang="en-US" sz="1200" dirty="0" smtClean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lnSpc>
                <a:spcPct val="107000"/>
              </a:lnSpc>
            </a:pPr>
            <a:r>
              <a:rPr lang="en-US" sz="1200" b="1" dirty="0" smtClean="0">
                <a:solidFill>
                  <a:srgbClr val="00CCFF"/>
                </a:solidFill>
                <a:effectLst/>
                <a:latin typeface="Courier New" charset="0"/>
                <a:ea typeface="Batang" charset="0"/>
                <a:cs typeface="Times New Roman" charset="0"/>
              </a:rPr>
              <a:t>   AA</a:t>
            </a:r>
            <a:r>
              <a:rPr lang="en-US" sz="1200" u="sng" dirty="0" smtClean="0">
                <a:effectLst/>
                <a:latin typeface="Courier New" charset="0"/>
                <a:ea typeface="Calibri" charset="0"/>
                <a:cs typeface="Times New Roman" charset="0"/>
              </a:rPr>
              <a:t>GA</a:t>
            </a:r>
            <a:r>
              <a:rPr lang="en-US" sz="1200" b="1" u="sng" dirty="0" smtClean="0">
                <a:solidFill>
                  <a:srgbClr val="FF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AGGAGG T</a:t>
            </a:r>
            <a:r>
              <a:rPr lang="en-US" sz="1200" b="1" u="sng" dirty="0" smtClean="0">
                <a:effectLst/>
                <a:latin typeface="Courier New" charset="0"/>
                <a:ea typeface="Calibri" charset="0"/>
                <a:cs typeface="Times New Roman" charset="0"/>
              </a:rPr>
              <a:t>ATACC</a:t>
            </a:r>
            <a:r>
              <a:rPr lang="en-US" sz="1200" b="1" u="sng" dirty="0" smtClean="0">
                <a:solidFill>
                  <a:srgbClr val="FF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ATG</a:t>
            </a:r>
            <a:r>
              <a:rPr lang="en-US" sz="1200" b="1" dirty="0" smtClean="0">
                <a:solidFill>
                  <a:srgbClr val="FF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 </a:t>
            </a:r>
            <a:r>
              <a:rPr lang="en-US" sz="1200" b="1" u="sng" strike="sngStrike" dirty="0" smtClean="0">
                <a:solidFill>
                  <a:srgbClr val="008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GGT CAG CTG-3’</a:t>
            </a:r>
            <a:endParaRPr lang="en-US" sz="1200" strike="sngStrike" dirty="0" smtClean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lnSpc>
                <a:spcPct val="107000"/>
              </a:lnSpc>
            </a:pPr>
            <a:r>
              <a:rPr lang="en-US" sz="1200" b="1" u="none" strike="noStrike" dirty="0" smtClean="0">
                <a:solidFill>
                  <a:srgbClr val="008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 </a:t>
            </a:r>
            <a:endParaRPr lang="en-US" sz="1200" dirty="0" smtClean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lnSpc>
                <a:spcPct val="107000"/>
              </a:lnSpc>
            </a:pPr>
            <a:r>
              <a:rPr lang="en-US" sz="1200" b="1" dirty="0" smtClean="0">
                <a:solidFill>
                  <a:srgbClr val="0000FF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NbPRBS1: (108 bases + 8 bases NE + - 9 bases (old </a:t>
            </a:r>
            <a:r>
              <a:rPr lang="en-US" sz="1200" b="1" dirty="0" err="1" smtClean="0">
                <a:solidFill>
                  <a:srgbClr val="0000FF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Nb</a:t>
            </a:r>
            <a:r>
              <a:rPr lang="en-US" sz="1200" b="1" dirty="0" smtClean="0">
                <a:solidFill>
                  <a:srgbClr val="0000FF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) + 24 bases (new </a:t>
            </a:r>
            <a:r>
              <a:rPr lang="en-US" sz="1200" b="1" dirty="0" err="1" smtClean="0">
                <a:solidFill>
                  <a:srgbClr val="0000FF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Nb</a:t>
            </a:r>
            <a:r>
              <a:rPr lang="en-US" sz="1200" b="1" dirty="0" smtClean="0">
                <a:solidFill>
                  <a:srgbClr val="0000FF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 overlap) = 131 bases *Desired </a:t>
            </a:r>
            <a:r>
              <a:rPr lang="en-US" sz="1200" b="1" dirty="0" err="1" smtClean="0">
                <a:solidFill>
                  <a:srgbClr val="0000FF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Oligo</a:t>
            </a:r>
            <a:endParaRPr lang="en-US" sz="1200" dirty="0" smtClean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lnSpc>
                <a:spcPct val="107000"/>
              </a:lnSpc>
            </a:pPr>
            <a:r>
              <a:rPr lang="en-US" sz="1200" b="1" dirty="0" smtClean="0">
                <a:solidFill>
                  <a:srgbClr val="80008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5’-</a:t>
            </a:r>
            <a:r>
              <a:rPr lang="en-US" sz="1200" b="1" dirty="0" smtClean="0">
                <a:solidFill>
                  <a:srgbClr val="E49A7D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 </a:t>
            </a:r>
            <a:r>
              <a:rPr lang="en-US" sz="1400" b="1" dirty="0">
                <a:solidFill>
                  <a:srgbClr val="E49A7D"/>
                </a:solidFill>
                <a:latin typeface="Courier New" charset="0"/>
                <a:ea typeface="Calibri" charset="0"/>
              </a:rPr>
              <a:t>GCTCTTCN </a:t>
            </a:r>
            <a:r>
              <a:rPr lang="en-US" sz="1200" b="1" dirty="0" smtClean="0">
                <a:solidFill>
                  <a:srgbClr val="80008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GTCTCGATCC CGCGAAA</a:t>
            </a:r>
            <a:r>
              <a:rPr lang="en-US" sz="1200" b="1" dirty="0" smtClean="0">
                <a:solidFill>
                  <a:srgbClr val="FF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TAA TACGACTCAC TATA</a:t>
            </a:r>
            <a:r>
              <a:rPr lang="en-US" sz="1200" b="1" dirty="0" smtClean="0">
                <a:solidFill>
                  <a:srgbClr val="0000FF"/>
                </a:solidFill>
                <a:effectLst/>
                <a:latin typeface="Courier New" charset="0"/>
                <a:ea typeface="AdvOTd877c31c+20" charset="0"/>
                <a:cs typeface="Times New Roman" charset="0"/>
              </a:rPr>
              <a:t>GGGAG</a:t>
            </a:r>
            <a:r>
              <a:rPr lang="en-US" sz="1200" b="1" dirty="0" smtClean="0">
                <a:effectLst/>
                <a:latin typeface="Courier New" charset="0"/>
                <a:ea typeface="AdvOTd877c31c+20" charset="0"/>
                <a:cs typeface="Times New Roman" charset="0"/>
              </a:rPr>
              <a:t>C A</a:t>
            </a:r>
            <a:r>
              <a:rPr lang="en-US" sz="1200" b="1" dirty="0" smtClean="0">
                <a:solidFill>
                  <a:srgbClr val="0000FF"/>
                </a:solidFill>
                <a:effectLst/>
                <a:latin typeface="Courier New" charset="0"/>
                <a:ea typeface="AdvOTd877c31c+20" charset="0"/>
                <a:cs typeface="Times New Roman" charset="0"/>
              </a:rPr>
              <a:t>CACAACG</a:t>
            </a:r>
            <a:r>
              <a:rPr lang="en-US" sz="1200" b="1" dirty="0" smtClean="0">
                <a:effectLst/>
                <a:latin typeface="Courier New" charset="0"/>
                <a:ea typeface="AdvOTd877c31c+20" charset="0"/>
                <a:cs typeface="Times New Roman" charset="0"/>
              </a:rPr>
              <a:t>AG </a:t>
            </a:r>
            <a:r>
              <a:rPr lang="en-US" sz="1200" b="1" dirty="0" smtClean="0">
                <a:solidFill>
                  <a:srgbClr val="0000FF"/>
                </a:solidFill>
                <a:effectLst/>
                <a:latin typeface="Courier New" charset="0"/>
                <a:ea typeface="AdvOTd877c31c+20" charset="0"/>
                <a:cs typeface="Times New Roman" charset="0"/>
              </a:rPr>
              <a:t>TTCCC</a:t>
            </a:r>
            <a:r>
              <a:rPr lang="en-US" sz="1200" b="1" dirty="0" smtClean="0">
                <a:solidFill>
                  <a:srgbClr val="00CCFF"/>
                </a:solidFill>
                <a:effectLst/>
                <a:latin typeface="Courier New" charset="0"/>
                <a:ea typeface="Batang" charset="0"/>
                <a:cs typeface="Times New Roman" charset="0"/>
              </a:rPr>
              <a:t>TCTAG AAATAATTTT GTTTAACTTT AA</a:t>
            </a:r>
            <a:r>
              <a:rPr lang="en-US" sz="1200" u="sng" dirty="0" smtClean="0">
                <a:effectLst/>
                <a:latin typeface="Courier New" charset="0"/>
                <a:ea typeface="Calibri" charset="0"/>
                <a:cs typeface="Times New Roman" charset="0"/>
              </a:rPr>
              <a:t>GA</a:t>
            </a:r>
            <a:r>
              <a:rPr lang="en-US" sz="1200" b="1" u="sng" dirty="0" smtClean="0">
                <a:solidFill>
                  <a:srgbClr val="FF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AGGAGG T</a:t>
            </a:r>
            <a:r>
              <a:rPr lang="en-US" sz="1200" b="1" u="sng" dirty="0" smtClean="0">
                <a:effectLst/>
                <a:latin typeface="Courier New" charset="0"/>
                <a:ea typeface="Calibri" charset="0"/>
                <a:cs typeface="Times New Roman" charset="0"/>
              </a:rPr>
              <a:t>ATACC</a:t>
            </a:r>
            <a:r>
              <a:rPr lang="en-US" sz="1200" b="1" u="sng" dirty="0" smtClean="0">
                <a:solidFill>
                  <a:srgbClr val="FF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ATG</a:t>
            </a:r>
            <a:r>
              <a:rPr lang="en-US" sz="1200" b="1" dirty="0" smtClean="0">
                <a:solidFill>
                  <a:srgbClr val="FF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 </a:t>
            </a:r>
            <a:r>
              <a:rPr lang="en-US" sz="1200" b="1" u="sng" dirty="0" smtClean="0">
                <a:solidFill>
                  <a:srgbClr val="008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CAG GTT CAG CTG CAA GAA AGC GGT -3’</a:t>
            </a:r>
            <a:endParaRPr lang="en-US" sz="1200" dirty="0">
              <a:effectLst/>
              <a:latin typeface="Calibri" charset="0"/>
              <a:ea typeface="Calibri" charset="0"/>
              <a:cs typeface="Times New Roman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28653" y="3146560"/>
            <a:ext cx="7318285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Left Top Primer (12 </a:t>
            </a:r>
            <a:r>
              <a:rPr lang="en-US" dirty="0" err="1" smtClean="0"/>
              <a:t>bp</a:t>
            </a:r>
            <a:r>
              <a:rPr lang="en-US" dirty="0" smtClean="0"/>
              <a:t> sequence + 8 </a:t>
            </a:r>
            <a:r>
              <a:rPr lang="en-US" dirty="0" err="1" smtClean="0"/>
              <a:t>bp</a:t>
            </a:r>
            <a:r>
              <a:rPr lang="en-US" dirty="0" smtClean="0"/>
              <a:t> NE insertion + 30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/>
              <a:t>bp</a:t>
            </a:r>
            <a:r>
              <a:rPr lang="en-US" dirty="0" smtClean="0"/>
              <a:t> anneal) = 50 </a:t>
            </a:r>
            <a:r>
              <a:rPr lang="en-US" dirty="0" err="1" smtClean="0"/>
              <a:t>bp</a:t>
            </a:r>
            <a:endParaRPr lang="en-US" dirty="0" smtClean="0"/>
          </a:p>
          <a:p>
            <a:r>
              <a:rPr lang="en-US" sz="1300" b="1" dirty="0" smtClean="0">
                <a:solidFill>
                  <a:srgbClr val="80008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*5’-</a:t>
            </a:r>
            <a:r>
              <a:rPr lang="en-US" sz="1300" b="1" dirty="0" smtClean="0">
                <a:solidFill>
                  <a:srgbClr val="E49A7D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 CATCGATCGACG </a:t>
            </a:r>
            <a:r>
              <a:rPr lang="en-US" sz="1300" b="1" dirty="0" smtClean="0">
                <a:solidFill>
                  <a:srgbClr val="E49A7D"/>
                </a:solidFill>
                <a:effectLst/>
                <a:latin typeface="Courier New" charset="0"/>
                <a:ea typeface="Calibri" charset="0"/>
              </a:rPr>
              <a:t>GCTCTTCN </a:t>
            </a:r>
            <a:r>
              <a:rPr lang="en-US" sz="1300" b="1" dirty="0" smtClean="0">
                <a:solidFill>
                  <a:srgbClr val="80008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GTCTCGATCC CGCGAAA</a:t>
            </a:r>
            <a:r>
              <a:rPr lang="en-US" sz="1300" b="1" dirty="0" smtClean="0">
                <a:solidFill>
                  <a:srgbClr val="FF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TAA </a:t>
            </a:r>
            <a:r>
              <a:rPr lang="en-US" sz="1300" b="1" dirty="0" smtClean="0">
                <a:solidFill>
                  <a:srgbClr val="FF0000"/>
                </a:solidFill>
                <a:latin typeface="Courier New" charset="0"/>
                <a:ea typeface="Calibri" charset="0"/>
                <a:cs typeface="Times New Roman" charset="0"/>
              </a:rPr>
              <a:t>TACG</a:t>
            </a:r>
            <a:r>
              <a:rPr lang="en-US" sz="1300" b="1" dirty="0" smtClean="0">
                <a:solidFill>
                  <a:srgbClr val="80008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 - 3’</a:t>
            </a:r>
          </a:p>
          <a:p>
            <a:r>
              <a:rPr lang="en-US" sz="1300" b="1" dirty="0" smtClean="0">
                <a:solidFill>
                  <a:srgbClr val="80008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3’-</a:t>
            </a:r>
            <a:r>
              <a:rPr lang="en-US" sz="1300" b="1" dirty="0" smtClean="0">
                <a:solidFill>
                  <a:srgbClr val="E49A7D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 GTAGCTAGCTGC </a:t>
            </a:r>
            <a:r>
              <a:rPr lang="en-US" sz="1300" b="1" dirty="0" smtClean="0">
                <a:solidFill>
                  <a:srgbClr val="E49A7D"/>
                </a:solidFill>
                <a:effectLst/>
                <a:latin typeface="Courier New" charset="0"/>
                <a:ea typeface="Calibri" charset="0"/>
              </a:rPr>
              <a:t>CGAGAAGN </a:t>
            </a:r>
            <a:r>
              <a:rPr lang="en-US" sz="1300" b="1" dirty="0" smtClean="0">
                <a:solidFill>
                  <a:srgbClr val="801B7F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CAGAGCTAGG GCGCTTT</a:t>
            </a:r>
            <a:r>
              <a:rPr lang="en-US" sz="1300" b="1" dirty="0" smtClean="0">
                <a:solidFill>
                  <a:srgbClr val="FF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ATT ATGC </a:t>
            </a:r>
            <a:r>
              <a:rPr lang="en-US" sz="1300" b="1" dirty="0" smtClean="0">
                <a:solidFill>
                  <a:srgbClr val="80008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– 5’</a:t>
            </a:r>
          </a:p>
          <a:p>
            <a:r>
              <a:rPr lang="en-US" sz="1200" b="1" dirty="0" smtClean="0">
                <a:latin typeface="Courier New" charset="0"/>
                <a:ea typeface="Calibri" charset="0"/>
                <a:cs typeface="Times New Roman" charset="0"/>
              </a:rPr>
              <a:t>Synthesize:</a:t>
            </a:r>
          </a:p>
          <a:p>
            <a:r>
              <a:rPr lang="en-US" sz="1300" b="1" dirty="0" smtClean="0">
                <a:solidFill>
                  <a:srgbClr val="80008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5’-</a:t>
            </a:r>
            <a:r>
              <a:rPr lang="en-US" sz="1300" b="1" dirty="0" smtClean="0">
                <a:solidFill>
                  <a:srgbClr val="E49A7D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 </a:t>
            </a:r>
            <a:r>
              <a:rPr lang="en-US" sz="1400" b="1" dirty="0" smtClean="0">
                <a:solidFill>
                  <a:srgbClr val="E49A7D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CATCGATCGACG </a:t>
            </a:r>
            <a:r>
              <a:rPr lang="en-US" sz="1400" b="1" dirty="0" smtClean="0">
                <a:solidFill>
                  <a:srgbClr val="E49A7D"/>
                </a:solidFill>
                <a:effectLst/>
                <a:latin typeface="Courier New" charset="0"/>
                <a:ea typeface="Calibri" charset="0"/>
              </a:rPr>
              <a:t>GCTCTTCN </a:t>
            </a:r>
            <a:r>
              <a:rPr lang="en-US" sz="1400" b="1" dirty="0" smtClean="0">
                <a:solidFill>
                  <a:srgbClr val="80008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GTCTCGATCC CGCGAAA</a:t>
            </a:r>
            <a:r>
              <a:rPr lang="en-US" sz="1400" b="1" dirty="0" smtClean="0">
                <a:solidFill>
                  <a:srgbClr val="FF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TAA </a:t>
            </a:r>
            <a:r>
              <a:rPr lang="en-US" sz="1400" b="1" dirty="0" smtClean="0">
                <a:solidFill>
                  <a:srgbClr val="FF0000"/>
                </a:solidFill>
                <a:latin typeface="Courier New" charset="0"/>
                <a:ea typeface="Calibri" charset="0"/>
                <a:cs typeface="Times New Roman" charset="0"/>
              </a:rPr>
              <a:t>TACG</a:t>
            </a:r>
            <a:r>
              <a:rPr lang="en-US" sz="1400" b="1" dirty="0" smtClean="0">
                <a:solidFill>
                  <a:srgbClr val="80008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 </a:t>
            </a:r>
            <a:r>
              <a:rPr lang="en-US" sz="1300" b="1" dirty="0" smtClean="0">
                <a:solidFill>
                  <a:srgbClr val="80008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– 3’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592834" y="5371873"/>
            <a:ext cx="17397711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Left Bot Primer (30 </a:t>
            </a:r>
            <a:r>
              <a:rPr lang="en-US" dirty="0" err="1" smtClean="0"/>
              <a:t>bp</a:t>
            </a:r>
            <a:r>
              <a:rPr lang="en-US" dirty="0" smtClean="0"/>
              <a:t> anneal + 24 </a:t>
            </a:r>
            <a:r>
              <a:rPr lang="en-US" dirty="0" err="1" smtClean="0"/>
              <a:t>bp</a:t>
            </a:r>
            <a:r>
              <a:rPr lang="en-US" dirty="0" smtClean="0"/>
              <a:t> overlap insertion) = 54 </a:t>
            </a:r>
            <a:r>
              <a:rPr lang="en-US" dirty="0" err="1" smtClean="0"/>
              <a:t>bp</a:t>
            </a:r>
            <a:endParaRPr lang="en-US" dirty="0" smtClean="0"/>
          </a:p>
          <a:p>
            <a:r>
              <a:rPr lang="en-US" sz="1400" b="1" dirty="0" smtClean="0">
                <a:solidFill>
                  <a:srgbClr val="80008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5’-</a:t>
            </a:r>
            <a:r>
              <a:rPr lang="en-US" sz="1400" b="1" dirty="0" smtClean="0">
                <a:solidFill>
                  <a:srgbClr val="E49A7D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 </a:t>
            </a:r>
            <a:r>
              <a:rPr lang="en-US" sz="1400" b="1" strike="sngStrike" dirty="0" smtClean="0">
                <a:solidFill>
                  <a:srgbClr val="00CCFF"/>
                </a:solidFill>
                <a:effectLst/>
                <a:latin typeface="Courier New" charset="0"/>
                <a:ea typeface="Batang" charset="0"/>
                <a:cs typeface="Times New Roman" charset="0"/>
              </a:rPr>
              <a:t>T GTTTAA</a:t>
            </a:r>
            <a:r>
              <a:rPr lang="en-US" sz="1400" b="1" dirty="0" smtClean="0">
                <a:solidFill>
                  <a:srgbClr val="00CCFF"/>
                </a:solidFill>
                <a:effectLst/>
                <a:latin typeface="Courier New" charset="0"/>
                <a:ea typeface="Batang" charset="0"/>
                <a:cs typeface="Times New Roman" charset="0"/>
              </a:rPr>
              <a:t>CTTT AA</a:t>
            </a:r>
            <a:r>
              <a:rPr lang="en-US" sz="1400" u="sng" dirty="0" smtClean="0">
                <a:effectLst/>
                <a:latin typeface="Courier New" charset="0"/>
                <a:ea typeface="Calibri" charset="0"/>
                <a:cs typeface="Times New Roman" charset="0"/>
              </a:rPr>
              <a:t>GA</a:t>
            </a:r>
            <a:r>
              <a:rPr lang="en-US" sz="1400" b="1" u="sng" dirty="0" smtClean="0">
                <a:solidFill>
                  <a:srgbClr val="FF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AGGAGG T</a:t>
            </a:r>
            <a:r>
              <a:rPr lang="en-US" sz="1400" b="1" u="sng" dirty="0" smtClean="0">
                <a:effectLst/>
                <a:latin typeface="Courier New" charset="0"/>
                <a:ea typeface="Calibri" charset="0"/>
                <a:cs typeface="Times New Roman" charset="0"/>
              </a:rPr>
              <a:t>ATACC</a:t>
            </a:r>
            <a:r>
              <a:rPr lang="en-US" sz="1400" b="1" u="sng" dirty="0" smtClean="0">
                <a:solidFill>
                  <a:srgbClr val="FF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ATG</a:t>
            </a:r>
            <a:r>
              <a:rPr lang="en-US" sz="1400" b="1" dirty="0" smtClean="0">
                <a:solidFill>
                  <a:srgbClr val="FF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 </a:t>
            </a:r>
            <a:r>
              <a:rPr lang="en-US" sz="1400" b="1" dirty="0" smtClean="0">
                <a:solidFill>
                  <a:srgbClr val="008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CAG GTT CAG CTG CAA GAA AGC GGT </a:t>
            </a:r>
            <a:r>
              <a:rPr lang="en-US" sz="2000" b="1" dirty="0" smtClean="0">
                <a:solidFill>
                  <a:srgbClr val="008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can make a bit longer here too (maybe add another 10 bases)</a:t>
            </a:r>
            <a:r>
              <a:rPr lang="en-US" sz="2000" b="1" dirty="0" smtClean="0">
                <a:solidFill>
                  <a:srgbClr val="80008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- 3’</a:t>
            </a:r>
          </a:p>
          <a:p>
            <a:r>
              <a:rPr lang="en-US" sz="1400" b="1" dirty="0" smtClean="0">
                <a:solidFill>
                  <a:srgbClr val="800080"/>
                </a:solidFill>
                <a:latin typeface="Courier New" charset="0"/>
                <a:ea typeface="Calibri" charset="0"/>
                <a:cs typeface="Times New Roman" charset="0"/>
              </a:rPr>
              <a:t>*3</a:t>
            </a:r>
            <a:r>
              <a:rPr lang="en-US" sz="1400" b="1" dirty="0" smtClean="0">
                <a:solidFill>
                  <a:srgbClr val="80008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’-</a:t>
            </a:r>
            <a:r>
              <a:rPr lang="en-US" sz="1400" b="1" dirty="0" smtClean="0">
                <a:solidFill>
                  <a:srgbClr val="E49A7D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 </a:t>
            </a:r>
            <a:r>
              <a:rPr lang="en-US" sz="1400" b="1" strike="sngStrike" dirty="0" smtClean="0">
                <a:solidFill>
                  <a:srgbClr val="00CDFF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A CAAATT</a:t>
            </a:r>
            <a:r>
              <a:rPr lang="en-US" sz="1400" b="1" dirty="0" smtClean="0">
                <a:solidFill>
                  <a:srgbClr val="00CDFF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GAAA TT</a:t>
            </a:r>
            <a:r>
              <a:rPr lang="en-US" sz="1400" dirty="0" smtClean="0">
                <a:effectLst/>
                <a:latin typeface="Courier New" charset="0"/>
                <a:ea typeface="Calibri" charset="0"/>
                <a:cs typeface="Times New Roman" charset="0"/>
              </a:rPr>
              <a:t>CT</a:t>
            </a:r>
            <a:r>
              <a:rPr lang="en-US" sz="1400" b="1" dirty="0" smtClean="0">
                <a:solidFill>
                  <a:srgbClr val="FF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TCCTCC A</a:t>
            </a:r>
            <a:r>
              <a:rPr lang="en-US" sz="1400" b="1" dirty="0" smtClean="0">
                <a:effectLst/>
                <a:latin typeface="Courier New" charset="0"/>
                <a:ea typeface="Calibri" charset="0"/>
                <a:cs typeface="Times New Roman" charset="0"/>
              </a:rPr>
              <a:t>TATGG</a:t>
            </a:r>
            <a:r>
              <a:rPr lang="en-US" sz="1400" b="1" dirty="0" smtClean="0">
                <a:solidFill>
                  <a:srgbClr val="FF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TAC</a:t>
            </a:r>
            <a:r>
              <a:rPr lang="en-US" sz="1400" b="1" dirty="0" smtClean="0">
                <a:solidFill>
                  <a:srgbClr val="E49A7D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 </a:t>
            </a:r>
            <a:r>
              <a:rPr lang="en-US" sz="1400" b="1" dirty="0" smtClean="0">
                <a:solidFill>
                  <a:srgbClr val="008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GTC CAA GTC GAC GTT CTT TCG CCA </a:t>
            </a:r>
            <a:r>
              <a:rPr lang="en-US" sz="1400" b="1" dirty="0" smtClean="0">
                <a:solidFill>
                  <a:srgbClr val="80008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– 5’</a:t>
            </a:r>
          </a:p>
          <a:p>
            <a:endParaRPr lang="en-US" sz="1400" dirty="0"/>
          </a:p>
          <a:p>
            <a:r>
              <a:rPr lang="en-US" sz="1400" b="1" dirty="0" smtClean="0">
                <a:latin typeface="Courier New" charset="0"/>
                <a:ea typeface="Calibri" charset="0"/>
                <a:cs typeface="Times New Roman" charset="0"/>
              </a:rPr>
              <a:t>Synthesize:</a:t>
            </a:r>
          </a:p>
          <a:p>
            <a:r>
              <a:rPr lang="en-US" sz="1400" b="1" dirty="0" smtClean="0">
                <a:latin typeface="Courier New" charset="0"/>
                <a:ea typeface="Calibri" charset="0"/>
                <a:cs typeface="Times New Roman" charset="0"/>
              </a:rPr>
              <a:t>5’ - </a:t>
            </a:r>
            <a:r>
              <a:rPr lang="en-US" sz="1400" b="1" dirty="0" smtClean="0">
                <a:solidFill>
                  <a:srgbClr val="008000"/>
                </a:solidFill>
                <a:latin typeface="Courier New" charset="0"/>
                <a:ea typeface="Calibri" charset="0"/>
                <a:cs typeface="Times New Roman" charset="0"/>
              </a:rPr>
              <a:t>ACC GCT TTC TTG CAG CTG AAC CTG CAT GGT ATA</a:t>
            </a:r>
            <a:r>
              <a:rPr lang="en-US" sz="1400" b="1" dirty="0" smtClean="0">
                <a:latin typeface="Courier New" charset="0"/>
                <a:ea typeface="Calibri" charset="0"/>
                <a:cs typeface="Times New Roman" charset="0"/>
              </a:rPr>
              <a:t> </a:t>
            </a:r>
            <a:r>
              <a:rPr lang="en-US" sz="1400" b="1" dirty="0" smtClean="0">
                <a:solidFill>
                  <a:srgbClr val="FF0000"/>
                </a:solidFill>
                <a:latin typeface="Courier New" charset="0"/>
                <a:ea typeface="Calibri" charset="0"/>
                <a:cs typeface="Times New Roman" charset="0"/>
              </a:rPr>
              <a:t>CCTCCT</a:t>
            </a:r>
            <a:r>
              <a:rPr lang="en-US" sz="1400" b="1" dirty="0" smtClean="0">
                <a:latin typeface="Courier New" charset="0"/>
                <a:ea typeface="Calibri" charset="0"/>
                <a:cs typeface="Times New Roman" charset="0"/>
              </a:rPr>
              <a:t>TC</a:t>
            </a:r>
            <a:r>
              <a:rPr lang="en-US" sz="1400" b="1" dirty="0" smtClean="0">
                <a:solidFill>
                  <a:srgbClr val="00CDFF"/>
                </a:solidFill>
                <a:latin typeface="Courier New" charset="0"/>
                <a:ea typeface="Calibri" charset="0"/>
                <a:cs typeface="Times New Roman" charset="0"/>
              </a:rPr>
              <a:t>TT AAA</a:t>
            </a:r>
            <a:r>
              <a:rPr lang="en-US" sz="1400" b="1" dirty="0" smtClean="0">
                <a:latin typeface="Courier New" charset="0"/>
                <a:ea typeface="Calibri" charset="0"/>
                <a:cs typeface="Times New Roman" charset="0"/>
              </a:rPr>
              <a:t> – 3’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3733561" y="4053037"/>
            <a:ext cx="3756451" cy="1187001"/>
            <a:chOff x="6727593" y="4254186"/>
            <a:chExt cx="1067716" cy="865585"/>
          </a:xfrm>
        </p:grpSpPr>
        <p:grpSp>
          <p:nvGrpSpPr>
            <p:cNvPr id="39" name="Group 38"/>
            <p:cNvGrpSpPr/>
            <p:nvPr/>
          </p:nvGrpSpPr>
          <p:grpSpPr>
            <a:xfrm>
              <a:off x="6727593" y="4254186"/>
              <a:ext cx="836870" cy="552250"/>
              <a:chOff x="6614808" y="3169951"/>
              <a:chExt cx="836870" cy="552250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6614808" y="3480020"/>
                <a:ext cx="836870" cy="91440"/>
              </a:xfrm>
              <a:prstGeom prst="rect">
                <a:avLst/>
              </a:prstGeom>
              <a:solidFill>
                <a:srgbClr val="63A8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6614808" y="3630761"/>
                <a:ext cx="836870" cy="91440"/>
              </a:xfrm>
              <a:prstGeom prst="rect">
                <a:avLst/>
              </a:prstGeom>
              <a:solidFill>
                <a:srgbClr val="63A8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3" name="Curved Connector 42"/>
              <p:cNvCxnSpPr/>
              <p:nvPr/>
            </p:nvCxnSpPr>
            <p:spPr>
              <a:xfrm rot="16200000" flipH="1">
                <a:off x="6595307" y="3189453"/>
                <a:ext cx="247389" cy="208386"/>
              </a:xfrm>
              <a:prstGeom prst="curvedConnector3">
                <a:avLst>
                  <a:gd name="adj1" fmla="val 94133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Curved Connector 39"/>
            <p:cNvCxnSpPr/>
            <p:nvPr/>
          </p:nvCxnSpPr>
          <p:spPr>
            <a:xfrm rot="10800000">
              <a:off x="7333617" y="4885120"/>
              <a:ext cx="461692" cy="234651"/>
            </a:xfrm>
            <a:prstGeom prst="curvedConnector3">
              <a:avLst>
                <a:gd name="adj1" fmla="val 25678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TextBox 44"/>
          <p:cNvSpPr txBox="1"/>
          <p:nvPr/>
        </p:nvSpPr>
        <p:spPr>
          <a:xfrm>
            <a:off x="7684535" y="3251087"/>
            <a:ext cx="439870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Tm (1 </a:t>
            </a:r>
            <a:r>
              <a:rPr lang="en-US" sz="1400" b="1" dirty="0" err="1" smtClean="0"/>
              <a:t>uM</a:t>
            </a:r>
            <a:r>
              <a:rPr lang="en-US" sz="1400" b="1" dirty="0" smtClean="0"/>
              <a:t> primer </a:t>
            </a:r>
            <a:r>
              <a:rPr lang="en-US" sz="1400" b="1" dirty="0" err="1" smtClean="0"/>
              <a:t>conc</a:t>
            </a:r>
            <a:r>
              <a:rPr lang="en-US" sz="1400" b="1" dirty="0" smtClean="0"/>
              <a:t>, [Na+] = 100 </a:t>
            </a:r>
            <a:r>
              <a:rPr lang="en-US" sz="1400" b="1" dirty="0" err="1" smtClean="0"/>
              <a:t>mM</a:t>
            </a:r>
            <a:r>
              <a:rPr lang="en-US" sz="1400" b="1" dirty="0" smtClean="0"/>
              <a:t>, [Mg2+] = 6mM):</a:t>
            </a:r>
          </a:p>
          <a:p>
            <a:r>
              <a:rPr lang="en-US" sz="1400" dirty="0" smtClean="0"/>
              <a:t>Left Top Primer: 72.0 </a:t>
            </a:r>
            <a:r>
              <a:rPr lang="en-US" sz="1400" dirty="0" smtClean="0">
                <a:sym typeface="Symbol" charset="2"/>
              </a:rPr>
              <a:t></a:t>
            </a:r>
            <a:r>
              <a:rPr lang="en-US" sz="1400" dirty="0"/>
              <a:t>C</a:t>
            </a:r>
            <a:r>
              <a:rPr lang="en-US" sz="1400" dirty="0" smtClean="0">
                <a:effectLst/>
              </a:rPr>
              <a:t> </a:t>
            </a:r>
          </a:p>
          <a:p>
            <a:r>
              <a:rPr lang="en-US" sz="1400" dirty="0" smtClean="0"/>
              <a:t>Left Bot Primer: 67.0 </a:t>
            </a:r>
            <a:r>
              <a:rPr lang="en-US" sz="1400" dirty="0" smtClean="0">
                <a:sym typeface="Symbol" charset="2"/>
              </a:rPr>
              <a:t></a:t>
            </a:r>
            <a:r>
              <a:rPr lang="en-US" sz="1400" dirty="0" smtClean="0"/>
              <a:t>C</a:t>
            </a:r>
            <a:r>
              <a:rPr lang="en-US" sz="1400" dirty="0" smtClean="0">
                <a:effectLst/>
              </a:rPr>
              <a:t>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67250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53" y="206906"/>
            <a:ext cx="10515600" cy="1325563"/>
          </a:xfrm>
        </p:spPr>
        <p:txBody>
          <a:bodyPr/>
          <a:lstStyle/>
          <a:p>
            <a:r>
              <a:rPr lang="en-US" dirty="0" smtClean="0"/>
              <a:t>Modifications to existing </a:t>
            </a:r>
            <a:r>
              <a:rPr lang="en-US" dirty="0" err="1" smtClean="0"/>
              <a:t>oligos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“Right Piece” (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92359" y="1023151"/>
            <a:ext cx="19910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Existing Pieces</a:t>
            </a:r>
            <a:endParaRPr lang="en-US" sz="2400" dirty="0"/>
          </a:p>
        </p:txBody>
      </p:sp>
      <p:grpSp>
        <p:nvGrpSpPr>
          <p:cNvPr id="5" name="Group 4"/>
          <p:cNvGrpSpPr/>
          <p:nvPr/>
        </p:nvGrpSpPr>
        <p:grpSpPr>
          <a:xfrm>
            <a:off x="4336938" y="1655000"/>
            <a:ext cx="5590749" cy="257165"/>
            <a:chOff x="1005189" y="4575479"/>
            <a:chExt cx="5590749" cy="257165"/>
          </a:xfrm>
        </p:grpSpPr>
        <p:sp>
          <p:nvSpPr>
            <p:cNvPr id="18" name="Rectangle 17"/>
            <p:cNvSpPr/>
            <p:nvPr/>
          </p:nvSpPr>
          <p:spPr>
            <a:xfrm>
              <a:off x="1005189" y="4721059"/>
              <a:ext cx="1328032" cy="9298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067072" y="4739656"/>
              <a:ext cx="1328032" cy="9298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158421" y="4575479"/>
              <a:ext cx="1328032" cy="9298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267906" y="4721059"/>
              <a:ext cx="1328032" cy="9298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025708" y="4575479"/>
              <a:ext cx="1328032" cy="9298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63071" y="1694329"/>
            <a:ext cx="7954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Ideal</a:t>
            </a:r>
            <a:endParaRPr lang="en-US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497552" y="2314319"/>
            <a:ext cx="2534326" cy="928121"/>
            <a:chOff x="382142" y="1889872"/>
            <a:chExt cx="2534326" cy="928121"/>
          </a:xfrm>
        </p:grpSpPr>
        <p:grpSp>
          <p:nvGrpSpPr>
            <p:cNvPr id="3" name="Group 2"/>
            <p:cNvGrpSpPr/>
            <p:nvPr/>
          </p:nvGrpSpPr>
          <p:grpSpPr>
            <a:xfrm>
              <a:off x="382142" y="2216865"/>
              <a:ext cx="2534326" cy="601128"/>
              <a:chOff x="6406425" y="1247235"/>
              <a:chExt cx="2534326" cy="601128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6406425" y="1247235"/>
                <a:ext cx="2405990" cy="73152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6406425" y="1417820"/>
                <a:ext cx="2405990" cy="73152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" name="Curved Connector 14"/>
              <p:cNvCxnSpPr/>
              <p:nvPr/>
            </p:nvCxnSpPr>
            <p:spPr>
              <a:xfrm rot="10800000">
                <a:off x="8479059" y="1613712"/>
                <a:ext cx="461692" cy="234651"/>
              </a:xfrm>
              <a:prstGeom prst="curvedConnector3">
                <a:avLst>
                  <a:gd name="adj1" fmla="val 25678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" name="Curved Connector 24"/>
            <p:cNvCxnSpPr/>
            <p:nvPr/>
          </p:nvCxnSpPr>
          <p:spPr>
            <a:xfrm>
              <a:off x="469381" y="1889872"/>
              <a:ext cx="411736" cy="250454"/>
            </a:xfrm>
            <a:prstGeom prst="curvedConnector3">
              <a:avLst>
                <a:gd name="adj1" fmla="val 3192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ectangle 7"/>
          <p:cNvSpPr/>
          <p:nvPr/>
        </p:nvSpPr>
        <p:spPr>
          <a:xfrm>
            <a:off x="12191" y="3317138"/>
            <a:ext cx="7602071" cy="15414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100" b="1" dirty="0" smtClean="0">
                <a:solidFill>
                  <a:srgbClr val="0000FF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NbCDS5: (123 bases) * Current </a:t>
            </a:r>
            <a:r>
              <a:rPr lang="en-US" sz="1100" b="1" dirty="0" err="1" smtClean="0">
                <a:solidFill>
                  <a:srgbClr val="0000FF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oligo</a:t>
            </a:r>
            <a:endParaRPr lang="en-US" sz="1100" dirty="0" smtClean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lnSpc>
                <a:spcPct val="107000"/>
              </a:lnSpc>
            </a:pPr>
            <a:r>
              <a:rPr lang="en-US" sz="1100" b="1" dirty="0" smtClean="0">
                <a:effectLst/>
                <a:latin typeface="Courier New" charset="0"/>
                <a:ea typeface="Calibri" charset="0"/>
                <a:cs typeface="Times New Roman" charset="0"/>
              </a:rPr>
              <a:t>                                             </a:t>
            </a:r>
            <a:r>
              <a:rPr lang="en-US" sz="1100" b="1" u="sng" dirty="0" smtClean="0">
                <a:effectLst/>
                <a:latin typeface="Courier New" charset="0"/>
                <a:ea typeface="Calibri" charset="0"/>
                <a:cs typeface="Times New Roman" charset="0"/>
              </a:rPr>
              <a:t>3'-</a:t>
            </a:r>
            <a:r>
              <a:rPr lang="en-US" sz="1100" b="1" u="sng" strike="sngStrike" dirty="0" smtClean="0">
                <a:solidFill>
                  <a:srgbClr val="008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TGG GTC CAA TGG CAA TCG TCG GTA</a:t>
            </a:r>
            <a:endParaRPr lang="en-US" sz="1100" strike="sngStrike" dirty="0" smtClean="0">
              <a:solidFill>
                <a:srgbClr val="008000"/>
              </a:solidFill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lnSpc>
                <a:spcPct val="107000"/>
              </a:lnSpc>
            </a:pPr>
            <a:r>
              <a:rPr lang="en-US" sz="1100" b="1" dirty="0" smtClean="0">
                <a:solidFill>
                  <a:srgbClr val="FF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CCA CCA CCA CCA AGA CCA CCA CCA </a:t>
            </a:r>
            <a:r>
              <a:rPr lang="en-US" sz="1100" b="1" dirty="0" smtClean="0">
                <a:effectLst/>
                <a:latin typeface="Courier New" charset="0"/>
                <a:ea typeface="Calibri" charset="0"/>
                <a:cs typeface="Times New Roman" charset="0"/>
              </a:rPr>
              <a:t>CCA AGA CCG CCG CCG CCG AGG TCA CCA CCA CCT AGG</a:t>
            </a:r>
            <a:endParaRPr lang="en-US" sz="1100" dirty="0" smtClean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lnSpc>
                <a:spcPct val="107000"/>
              </a:lnSpc>
            </a:pPr>
            <a:r>
              <a:rPr lang="en-US" sz="1100" b="1" dirty="0" smtClean="0">
                <a:effectLst/>
                <a:latin typeface="Courier New" charset="0"/>
                <a:ea typeface="Calibri" charset="0"/>
                <a:cs typeface="Times New Roman" charset="0"/>
              </a:rPr>
              <a:t>CTA ATG TTT CTG CTA</a:t>
            </a:r>
            <a:r>
              <a:rPr lang="en-US" sz="1100" b="1" u="sng" dirty="0" smtClean="0">
                <a:effectLst/>
                <a:latin typeface="Courier New" charset="0"/>
                <a:ea typeface="Calibri" charset="0"/>
                <a:cs typeface="Times New Roman" charset="0"/>
              </a:rPr>
              <a:t> CTA CTA TTT CCA CCA CCA TCG CCG</a:t>
            </a:r>
            <a:r>
              <a:rPr lang="en-US" sz="1100" b="1" dirty="0" smtClean="0">
                <a:effectLst/>
                <a:latin typeface="Courier New" charset="0"/>
                <a:ea typeface="Calibri" charset="0"/>
                <a:cs typeface="Times New Roman" charset="0"/>
              </a:rPr>
              <a:t>-5’</a:t>
            </a:r>
          </a:p>
          <a:p>
            <a:pPr>
              <a:lnSpc>
                <a:spcPct val="107000"/>
              </a:lnSpc>
            </a:pPr>
            <a:r>
              <a:rPr lang="en-US" sz="1100" b="1" dirty="0" smtClean="0">
                <a:solidFill>
                  <a:srgbClr val="0432FF"/>
                </a:solidFill>
                <a:effectLst/>
                <a:latin typeface="Courier New" charset="0"/>
                <a:ea typeface="Courier New" charset="0"/>
                <a:cs typeface="Courier New" charset="0"/>
              </a:rPr>
              <a:t>Reverse:</a:t>
            </a:r>
          </a:p>
          <a:p>
            <a:pPr>
              <a:lnSpc>
                <a:spcPct val="107000"/>
              </a:lnSpc>
            </a:pPr>
            <a:r>
              <a:rPr lang="en-US" sz="1100" b="1" dirty="0" smtClean="0">
                <a:effectLst/>
                <a:latin typeface="Courier New" charset="0"/>
                <a:ea typeface="Calibri" charset="0"/>
                <a:cs typeface="Times New Roman" charset="0"/>
              </a:rPr>
              <a:t>5’-</a:t>
            </a:r>
            <a:r>
              <a:rPr lang="en-US" sz="1100" b="1" u="sng" dirty="0" smtClean="0">
                <a:effectLst/>
                <a:latin typeface="Courier New" charset="0"/>
                <a:ea typeface="Calibri" charset="0"/>
                <a:cs typeface="Times New Roman" charset="0"/>
              </a:rPr>
              <a:t>GCCGCTACCACCACCTTTATC</a:t>
            </a:r>
            <a:r>
              <a:rPr lang="en-US" sz="1100" b="1" dirty="0" smtClean="0">
                <a:effectLst/>
                <a:latin typeface="Courier New" charset="0"/>
                <a:ea typeface="Calibri" charset="0"/>
                <a:cs typeface="Times New Roman" charset="0"/>
              </a:rPr>
              <a:t>ATCATCGTCTTTGTAATC</a:t>
            </a:r>
            <a:endParaRPr lang="en-US" sz="1100" dirty="0" smtClean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lnSpc>
                <a:spcPct val="107000"/>
              </a:lnSpc>
            </a:pPr>
            <a:r>
              <a:rPr lang="en-US" sz="1100" b="1" dirty="0" smtClean="0">
                <a:effectLst/>
                <a:latin typeface="Courier New" charset="0"/>
                <a:ea typeface="Calibri" charset="0"/>
                <a:cs typeface="Times New Roman" charset="0"/>
              </a:rPr>
              <a:t>GGATCCACCACCACTGGAGCCGCCGCCGCCAGAACCACCACCACCAGAACCACCACCACC</a:t>
            </a:r>
            <a:endParaRPr lang="en-US" sz="1100" dirty="0" smtClean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lnSpc>
                <a:spcPct val="107000"/>
              </a:lnSpc>
            </a:pPr>
            <a:r>
              <a:rPr lang="en-US" sz="1100" b="1" u="sng" dirty="0" smtClean="0">
                <a:effectLst/>
                <a:latin typeface="Courier New" charset="0"/>
                <a:ea typeface="Calibri" charset="0"/>
                <a:cs typeface="Times New Roman" charset="0"/>
              </a:rPr>
              <a:t>ATGGCTGCTAACGGTAACCTGGGT</a:t>
            </a:r>
            <a:r>
              <a:rPr lang="en-US" sz="1100" b="1" dirty="0" smtClean="0">
                <a:effectLst/>
                <a:latin typeface="Courier New" charset="0"/>
                <a:ea typeface="Calibri" charset="0"/>
                <a:cs typeface="Times New Roman" charset="0"/>
              </a:rPr>
              <a:t>-3’</a:t>
            </a:r>
            <a:endParaRPr lang="en-US" sz="1100" dirty="0">
              <a:effectLst/>
              <a:latin typeface="Calibri" charset="0"/>
              <a:ea typeface="Calibri" charset="0"/>
              <a:cs typeface="Times New Roman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2192" y="5065176"/>
            <a:ext cx="7602071" cy="1360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100" b="1" dirty="0" smtClean="0">
                <a:solidFill>
                  <a:srgbClr val="0000FF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NbCDS5: (123 bases) * Desired </a:t>
            </a:r>
            <a:r>
              <a:rPr lang="en-US" sz="1100" b="1" dirty="0" err="1" smtClean="0">
                <a:solidFill>
                  <a:srgbClr val="0000FF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oligo</a:t>
            </a:r>
            <a:endParaRPr lang="en-US" sz="1100" dirty="0" smtClean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lnSpc>
                <a:spcPct val="107000"/>
              </a:lnSpc>
            </a:pPr>
            <a:r>
              <a:rPr lang="en-US" sz="1100" b="1" dirty="0" smtClean="0">
                <a:effectLst/>
                <a:latin typeface="Courier New" charset="0"/>
                <a:ea typeface="Calibri" charset="0"/>
                <a:cs typeface="Times New Roman" charset="0"/>
              </a:rPr>
              <a:t>                                             3’-</a:t>
            </a:r>
            <a:r>
              <a:rPr lang="en-US" sz="1100" b="1" u="sng" dirty="0" smtClean="0">
                <a:solidFill>
                  <a:srgbClr val="008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CCC TGG GTC CAA TGG CAA TCG TCG</a:t>
            </a:r>
            <a:endParaRPr lang="en-US" sz="1100" u="sng" strike="sngStrike" dirty="0" smtClean="0">
              <a:solidFill>
                <a:srgbClr val="FF0000"/>
              </a:solidFill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lnSpc>
                <a:spcPct val="107000"/>
              </a:lnSpc>
            </a:pPr>
            <a:r>
              <a:rPr lang="en-US" sz="1100" b="1" dirty="0" smtClean="0">
                <a:solidFill>
                  <a:srgbClr val="FF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CCA</a:t>
            </a:r>
            <a:r>
              <a:rPr lang="en-US" sz="1100" b="1" dirty="0" smtClean="0">
                <a:effectLst/>
                <a:latin typeface="Courier New" charset="0"/>
                <a:ea typeface="Calibri" charset="0"/>
                <a:cs typeface="Times New Roman" charset="0"/>
              </a:rPr>
              <a:t> </a:t>
            </a:r>
            <a:r>
              <a:rPr lang="en-US" sz="1100" b="1" dirty="0" smtClean="0">
                <a:solidFill>
                  <a:srgbClr val="FF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CCA CCA CCA AGA CCA CCA CCA </a:t>
            </a:r>
            <a:r>
              <a:rPr lang="en-US" sz="1100" b="1" dirty="0" smtClean="0">
                <a:effectLst/>
                <a:latin typeface="Courier New" charset="0"/>
                <a:ea typeface="Calibri" charset="0"/>
                <a:cs typeface="Times New Roman" charset="0"/>
              </a:rPr>
              <a:t>CCA AGA CCG CCG CCG CCG AGG TCA CCA CCA CCT AGG</a:t>
            </a:r>
            <a:endParaRPr lang="en-US" sz="1100" dirty="0" smtClean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lnSpc>
                <a:spcPct val="107000"/>
              </a:lnSpc>
            </a:pPr>
            <a:r>
              <a:rPr lang="en-US" sz="1100" b="1" dirty="0" smtClean="0">
                <a:effectLst/>
                <a:latin typeface="Courier New" charset="0"/>
                <a:ea typeface="Calibri" charset="0"/>
                <a:cs typeface="Times New Roman" charset="0"/>
              </a:rPr>
              <a:t>CTA ATG TTT CTG CTA</a:t>
            </a:r>
            <a:r>
              <a:rPr lang="en-US" sz="1100" b="1" u="sng" dirty="0" smtClean="0">
                <a:effectLst/>
                <a:latin typeface="Courier New" charset="0"/>
                <a:ea typeface="Calibri" charset="0"/>
                <a:cs typeface="Times New Roman" charset="0"/>
              </a:rPr>
              <a:t> CTA CTA TTT CCA CCA CCA TCG CCG</a:t>
            </a:r>
            <a:r>
              <a:rPr lang="en-US" sz="1100" b="1" dirty="0" smtClean="0">
                <a:effectLst/>
                <a:latin typeface="Courier New" charset="0"/>
                <a:ea typeface="Calibri" charset="0"/>
                <a:cs typeface="Times New Roman" charset="0"/>
              </a:rPr>
              <a:t>-5’</a:t>
            </a:r>
            <a:endParaRPr lang="en-US" sz="1100" dirty="0" smtClean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lnSpc>
                <a:spcPct val="107000"/>
              </a:lnSpc>
            </a:pPr>
            <a:r>
              <a:rPr lang="en-US" sz="1100" b="1" dirty="0" smtClean="0">
                <a:solidFill>
                  <a:srgbClr val="0432FF"/>
                </a:solidFill>
                <a:effectLst/>
                <a:latin typeface="Courier New" charset="0"/>
                <a:ea typeface="Courier New" charset="0"/>
                <a:cs typeface="Courier New" charset="0"/>
              </a:rPr>
              <a:t>Reverse:</a:t>
            </a:r>
            <a:endParaRPr lang="en-US" sz="1100" dirty="0" smtClean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lnSpc>
                <a:spcPct val="107000"/>
              </a:lnSpc>
            </a:pPr>
            <a:r>
              <a:rPr lang="en-US" sz="1100" b="1" dirty="0" smtClean="0">
                <a:effectLst/>
                <a:latin typeface="Courier New" charset="0"/>
                <a:ea typeface="Calibri" charset="0"/>
                <a:cs typeface="Times New Roman" charset="0"/>
              </a:rPr>
              <a:t>5’-</a:t>
            </a:r>
            <a:r>
              <a:rPr lang="en-US" sz="1100" b="1" u="sng" dirty="0" smtClean="0">
                <a:effectLst/>
                <a:latin typeface="Courier New" charset="0"/>
                <a:ea typeface="Calibri" charset="0"/>
                <a:cs typeface="Times New Roman" charset="0"/>
              </a:rPr>
              <a:t> GCC GCT ACC ACC ACC TTT ATC ATC </a:t>
            </a:r>
            <a:r>
              <a:rPr lang="en-US" sz="1100" b="1" dirty="0" smtClean="0">
                <a:effectLst/>
                <a:latin typeface="Courier New" charset="0"/>
                <a:ea typeface="Calibri" charset="0"/>
                <a:cs typeface="Times New Roman" charset="0"/>
              </a:rPr>
              <a:t>ATC GTC TTT GTA ATC GGA TCC ACC ACC ACT GGA GCC GCC GCC GCC AGA ACC </a:t>
            </a:r>
            <a:r>
              <a:rPr lang="en-US" sz="1100" b="1" dirty="0" smtClean="0">
                <a:solidFill>
                  <a:srgbClr val="FF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ACC ACC ACC AGA ACC ACC ACC ACC </a:t>
            </a:r>
            <a:r>
              <a:rPr lang="en-US" sz="1100" b="1" u="sng" dirty="0" smtClean="0">
                <a:solidFill>
                  <a:srgbClr val="008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GCT GCT AAC GGT AAC CTG GGT CC</a:t>
            </a:r>
            <a:r>
              <a:rPr lang="en-US" sz="1100" b="1" u="sng" dirty="0" smtClean="0">
                <a:effectLst/>
                <a:latin typeface="Courier New" charset="0"/>
                <a:ea typeface="Calibri" charset="0"/>
                <a:cs typeface="Times New Roman" charset="0"/>
              </a:rPr>
              <a:t>C</a:t>
            </a:r>
            <a:r>
              <a:rPr lang="en-US" sz="1100" b="1" dirty="0" smtClean="0">
                <a:effectLst/>
                <a:latin typeface="Courier New" charset="0"/>
                <a:ea typeface="Calibri" charset="0"/>
                <a:cs typeface="Times New Roman" charset="0"/>
              </a:rPr>
              <a:t>’-3’</a:t>
            </a:r>
            <a:endParaRPr lang="en-US" sz="1100" dirty="0">
              <a:effectLst/>
              <a:latin typeface="Calibri" charset="0"/>
              <a:ea typeface="Calibri" charset="0"/>
              <a:cs typeface="Times New Roman" charset="0"/>
            </a:endParaRPr>
          </a:p>
        </p:txBody>
      </p:sp>
      <p:sp>
        <p:nvSpPr>
          <p:cNvPr id="16" name="4-Point Star 15"/>
          <p:cNvSpPr/>
          <p:nvPr/>
        </p:nvSpPr>
        <p:spPr>
          <a:xfrm>
            <a:off x="3107123" y="3290316"/>
            <a:ext cx="363070" cy="352282"/>
          </a:xfrm>
          <a:prstGeom prst="star4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4-Point Star 34"/>
          <p:cNvSpPr/>
          <p:nvPr/>
        </p:nvSpPr>
        <p:spPr>
          <a:xfrm>
            <a:off x="4313331" y="1670973"/>
            <a:ext cx="363070" cy="352282"/>
          </a:xfrm>
          <a:prstGeom prst="star4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4192110" y="5090853"/>
            <a:ext cx="30322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*replace first 24 </a:t>
            </a:r>
            <a:r>
              <a:rPr lang="en-US" sz="1200" dirty="0" err="1" smtClean="0"/>
              <a:t>bp</a:t>
            </a:r>
            <a:r>
              <a:rPr lang="en-US" sz="1200" dirty="0" smtClean="0"/>
              <a:t> with overlap with new </a:t>
            </a:r>
            <a:r>
              <a:rPr lang="en-US" sz="1200" dirty="0" err="1" smtClean="0"/>
              <a:t>Nb</a:t>
            </a:r>
            <a:endParaRPr lang="en-US" sz="1200" dirty="0"/>
          </a:p>
        </p:txBody>
      </p:sp>
      <p:grpSp>
        <p:nvGrpSpPr>
          <p:cNvPr id="37" name="Group 36"/>
          <p:cNvGrpSpPr/>
          <p:nvPr/>
        </p:nvGrpSpPr>
        <p:grpSpPr>
          <a:xfrm>
            <a:off x="4279499" y="2232956"/>
            <a:ext cx="5730887" cy="875493"/>
            <a:chOff x="4279499" y="2232956"/>
            <a:chExt cx="5730887" cy="875493"/>
          </a:xfrm>
        </p:grpSpPr>
        <p:sp>
          <p:nvSpPr>
            <p:cNvPr id="44" name="Rectangle 43"/>
            <p:cNvSpPr/>
            <p:nvPr/>
          </p:nvSpPr>
          <p:spPr>
            <a:xfrm>
              <a:off x="4279499" y="2564773"/>
              <a:ext cx="5648188" cy="45719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279499" y="2735358"/>
              <a:ext cx="5648188" cy="45719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Curved Connector 45"/>
            <p:cNvCxnSpPr/>
            <p:nvPr/>
          </p:nvCxnSpPr>
          <p:spPr>
            <a:xfrm>
              <a:off x="4336938" y="2232956"/>
              <a:ext cx="411736" cy="250454"/>
            </a:xfrm>
            <a:prstGeom prst="curvedConnector3">
              <a:avLst>
                <a:gd name="adj1" fmla="val 3192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urved Connector 46"/>
            <p:cNvCxnSpPr/>
            <p:nvPr/>
          </p:nvCxnSpPr>
          <p:spPr>
            <a:xfrm rot="10800000">
              <a:off x="9548694" y="2873798"/>
              <a:ext cx="461692" cy="234651"/>
            </a:xfrm>
            <a:prstGeom prst="curvedConnector3">
              <a:avLst>
                <a:gd name="adj1" fmla="val 25678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/>
          <p:cNvSpPr txBox="1"/>
          <p:nvPr/>
        </p:nvSpPr>
        <p:spPr>
          <a:xfrm>
            <a:off x="5569353" y="4196264"/>
            <a:ext cx="12163907" cy="877163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Right Top Primer (24 +</a:t>
            </a:r>
            <a:r>
              <a:rPr lang="en-US" dirty="0" smtClean="0">
                <a:solidFill>
                  <a:srgbClr val="FF0000"/>
                </a:solidFill>
              </a:rPr>
              <a:t> 6 more? </a:t>
            </a:r>
            <a:r>
              <a:rPr lang="en-US" dirty="0" err="1" smtClean="0"/>
              <a:t>bp</a:t>
            </a:r>
            <a:r>
              <a:rPr lang="en-US" dirty="0" smtClean="0"/>
              <a:t> </a:t>
            </a:r>
            <a:r>
              <a:rPr lang="en-US" dirty="0" err="1" smtClean="0"/>
              <a:t>Nb</a:t>
            </a:r>
            <a:r>
              <a:rPr lang="en-US" dirty="0" smtClean="0"/>
              <a:t> overlap insertion + 21 </a:t>
            </a:r>
            <a:r>
              <a:rPr lang="en-US" dirty="0" err="1" smtClean="0"/>
              <a:t>bp</a:t>
            </a:r>
            <a:r>
              <a:rPr lang="en-US" dirty="0" smtClean="0"/>
              <a:t> anneal) = 45 </a:t>
            </a:r>
            <a:r>
              <a:rPr lang="en-US" dirty="0" err="1" smtClean="0"/>
              <a:t>bp</a:t>
            </a:r>
            <a:endParaRPr lang="en-US" dirty="0" smtClean="0"/>
          </a:p>
          <a:p>
            <a:r>
              <a:rPr lang="en-US" sz="1100" b="1" dirty="0" smtClean="0">
                <a:effectLst/>
                <a:latin typeface="Courier New" charset="0"/>
                <a:ea typeface="Calibri" charset="0"/>
                <a:cs typeface="Times New Roman" charset="0"/>
              </a:rPr>
              <a:t>Synthesize</a:t>
            </a:r>
          </a:p>
          <a:p>
            <a:r>
              <a:rPr lang="en-US" sz="1100" b="1" dirty="0" smtClean="0">
                <a:solidFill>
                  <a:srgbClr val="008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5’- </a:t>
            </a:r>
            <a:r>
              <a:rPr lang="en-US" sz="1100" b="1" u="sng" dirty="0" smtClean="0">
                <a:solidFill>
                  <a:srgbClr val="008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GGG ACC CAG GTT ACC GTT AGC AGC </a:t>
            </a:r>
            <a:r>
              <a:rPr lang="en-US" sz="1100" b="1" dirty="0" smtClean="0">
                <a:solidFill>
                  <a:srgbClr val="FF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GGT GGT GGT GGT TCT GGT GGT need to go way beyond this, or break up the symmetry by changing the codon </a:t>
            </a:r>
            <a:r>
              <a:rPr lang="en-US" sz="1100" b="1" dirty="0" smtClean="0">
                <a:effectLst/>
                <a:latin typeface="Courier New" charset="0"/>
                <a:ea typeface="Calibri" charset="0"/>
                <a:cs typeface="Times New Roman" charset="0"/>
              </a:rPr>
              <a:t>-3’</a:t>
            </a:r>
          </a:p>
          <a:p>
            <a:r>
              <a:rPr lang="en-US" sz="1100" b="1" dirty="0" smtClean="0">
                <a:latin typeface="Courier New" charset="0"/>
                <a:ea typeface="Calibri" charset="0"/>
                <a:cs typeface="Times New Roman" charset="0"/>
              </a:rPr>
              <a:t>Can add more bases on the 5’</a:t>
            </a:r>
            <a:endParaRPr lang="en-US" sz="1100" dirty="0"/>
          </a:p>
        </p:txBody>
      </p:sp>
      <p:sp>
        <p:nvSpPr>
          <p:cNvPr id="51" name="TextBox 50"/>
          <p:cNvSpPr txBox="1"/>
          <p:nvPr/>
        </p:nvSpPr>
        <p:spPr>
          <a:xfrm>
            <a:off x="7807456" y="5339562"/>
            <a:ext cx="43987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Tm (1 </a:t>
            </a:r>
            <a:r>
              <a:rPr lang="en-US" sz="1400" b="1" dirty="0" err="1" smtClean="0"/>
              <a:t>uM</a:t>
            </a:r>
            <a:r>
              <a:rPr lang="en-US" sz="1400" b="1" dirty="0" smtClean="0"/>
              <a:t> primer </a:t>
            </a:r>
            <a:r>
              <a:rPr lang="en-US" sz="1400" b="1" dirty="0" err="1" smtClean="0"/>
              <a:t>conc</a:t>
            </a:r>
            <a:r>
              <a:rPr lang="en-US" sz="1400" b="1" dirty="0" smtClean="0"/>
              <a:t>, [Na+] = 100 </a:t>
            </a:r>
            <a:r>
              <a:rPr lang="en-US" sz="1400" b="1" dirty="0" err="1" smtClean="0"/>
              <a:t>mM</a:t>
            </a:r>
            <a:r>
              <a:rPr lang="en-US" sz="1400" b="1" dirty="0" smtClean="0"/>
              <a:t>, [Mg2+] = 6mM):</a:t>
            </a:r>
          </a:p>
          <a:p>
            <a:r>
              <a:rPr lang="en-US" sz="1400" dirty="0" smtClean="0"/>
              <a:t>Right Top Primer: 72.7 </a:t>
            </a:r>
            <a:r>
              <a:rPr lang="en-US" sz="1400" dirty="0" smtClean="0">
                <a:sym typeface="Symbol" charset="2"/>
              </a:rPr>
              <a:t></a:t>
            </a:r>
            <a:r>
              <a:rPr lang="en-US" sz="1400" dirty="0"/>
              <a:t>C</a:t>
            </a:r>
            <a:r>
              <a:rPr lang="en-US" sz="1400" dirty="0" smtClean="0">
                <a:effectLst/>
              </a:rPr>
              <a:t> 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7840222" y="3693865"/>
            <a:ext cx="873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9900"/>
                </a:solidFill>
                <a:effectLst/>
                <a:latin typeface="Courier New" charset="0"/>
                <a:ea typeface="Calibri" charset="0"/>
              </a:rPr>
              <a:t>ggt</a:t>
            </a:r>
            <a:r>
              <a:rPr lang="en-US" dirty="0" smtClean="0">
                <a:solidFill>
                  <a:srgbClr val="FF9900"/>
                </a:solidFill>
                <a:effectLst/>
                <a:latin typeface="Courier New" charset="0"/>
                <a:ea typeface="Calibri" charset="0"/>
              </a:rPr>
              <a:t> </a:t>
            </a:r>
            <a:r>
              <a:rPr lang="en-US" dirty="0" err="1" smtClean="0">
                <a:solidFill>
                  <a:srgbClr val="FF9900"/>
                </a:solidFill>
                <a:effectLst/>
                <a:latin typeface="Courier New" charset="0"/>
                <a:ea typeface="Calibri" charset="0"/>
              </a:rPr>
              <a:t>ggt</a:t>
            </a:r>
            <a:r>
              <a:rPr lang="en-US" dirty="0" smtClean="0">
                <a:solidFill>
                  <a:srgbClr val="FF9900"/>
                </a:solidFill>
                <a:effectLst/>
                <a:latin typeface="Courier New" charset="0"/>
                <a:ea typeface="Calibri" charset="0"/>
              </a:rPr>
              <a:t> </a:t>
            </a:r>
            <a:r>
              <a:rPr lang="en-US" dirty="0" err="1" smtClean="0">
                <a:solidFill>
                  <a:srgbClr val="FF9900"/>
                </a:solidFill>
                <a:effectLst/>
                <a:latin typeface="Courier New" charset="0"/>
                <a:ea typeface="Calibri" charset="0"/>
              </a:rPr>
              <a:t>ggt</a:t>
            </a:r>
            <a:r>
              <a:rPr lang="en-US" dirty="0" smtClean="0">
                <a:solidFill>
                  <a:srgbClr val="FF9900"/>
                </a:solidFill>
                <a:effectLst/>
                <a:latin typeface="Courier New" charset="0"/>
                <a:ea typeface="Calibri" charset="0"/>
              </a:rPr>
              <a:t> </a:t>
            </a:r>
            <a:r>
              <a:rPr lang="en-US" dirty="0" err="1" smtClean="0">
                <a:solidFill>
                  <a:srgbClr val="FF9900"/>
                </a:solidFill>
                <a:effectLst/>
                <a:latin typeface="Courier New" charset="0"/>
                <a:ea typeface="Calibri" charset="0"/>
              </a:rPr>
              <a:t>ggt</a:t>
            </a:r>
            <a:r>
              <a:rPr lang="en-US" dirty="0" smtClean="0">
                <a:solidFill>
                  <a:srgbClr val="FF9900"/>
                </a:solidFill>
                <a:effectLst/>
                <a:latin typeface="Courier New" charset="0"/>
                <a:ea typeface="Calibri" charset="0"/>
              </a:rPr>
              <a:t> </a:t>
            </a:r>
            <a:r>
              <a:rPr lang="en-US" dirty="0" err="1" smtClean="0">
                <a:solidFill>
                  <a:srgbClr val="FF9900"/>
                </a:solidFill>
                <a:effectLst/>
                <a:latin typeface="Courier New" charset="0"/>
                <a:ea typeface="Calibri" charset="0"/>
              </a:rPr>
              <a:t>tct</a:t>
            </a:r>
            <a:r>
              <a:rPr lang="en-US" dirty="0" smtClean="0">
                <a:solidFill>
                  <a:srgbClr val="FF9900"/>
                </a:solidFill>
                <a:effectLst/>
                <a:latin typeface="Courier New" charset="0"/>
                <a:ea typeface="Calibri" charset="0"/>
              </a:rPr>
              <a:t> </a:t>
            </a:r>
            <a:r>
              <a:rPr lang="en-US" dirty="0" err="1" smtClean="0">
                <a:solidFill>
                  <a:srgbClr val="FF9900"/>
                </a:solidFill>
                <a:effectLst/>
                <a:latin typeface="Courier New" charset="0"/>
                <a:ea typeface="Calibri" charset="0"/>
              </a:rPr>
              <a:t>ggt</a:t>
            </a:r>
            <a:r>
              <a:rPr lang="en-US" dirty="0" smtClean="0">
                <a:solidFill>
                  <a:srgbClr val="FF9900"/>
                </a:solidFill>
                <a:effectLst/>
                <a:latin typeface="Courier New" charset="0"/>
                <a:ea typeface="Calibri" charset="0"/>
              </a:rPr>
              <a:t> </a:t>
            </a:r>
            <a:r>
              <a:rPr lang="en-US" dirty="0" err="1" smtClean="0">
                <a:solidFill>
                  <a:srgbClr val="FF9900"/>
                </a:solidFill>
                <a:effectLst/>
                <a:latin typeface="Courier New" charset="0"/>
                <a:ea typeface="Calibri" charset="0"/>
              </a:rPr>
              <a:t>ggt</a:t>
            </a:r>
            <a:r>
              <a:rPr lang="en-US" dirty="0" smtClean="0">
                <a:solidFill>
                  <a:srgbClr val="FF9900"/>
                </a:solidFill>
                <a:effectLst/>
                <a:latin typeface="Courier New" charset="0"/>
                <a:ea typeface="Calibri" charset="0"/>
              </a:rPr>
              <a:t> </a:t>
            </a:r>
            <a:r>
              <a:rPr lang="en-US" dirty="0" err="1" smtClean="0">
                <a:solidFill>
                  <a:srgbClr val="FF9900"/>
                </a:solidFill>
                <a:effectLst/>
                <a:latin typeface="Courier New" charset="0"/>
                <a:ea typeface="Calibri" charset="0"/>
              </a:rPr>
              <a:t>ggt</a:t>
            </a:r>
            <a:r>
              <a:rPr lang="en-US" dirty="0" smtClean="0">
                <a:solidFill>
                  <a:srgbClr val="FF9900"/>
                </a:solidFill>
                <a:effectLst/>
                <a:latin typeface="Courier New" charset="0"/>
                <a:ea typeface="Calibri" charset="0"/>
              </a:rPr>
              <a:t> </a:t>
            </a:r>
            <a:r>
              <a:rPr lang="en-US" dirty="0" err="1" smtClean="0">
                <a:solidFill>
                  <a:srgbClr val="FF9900"/>
                </a:solidFill>
                <a:effectLst/>
                <a:latin typeface="Courier New" charset="0"/>
                <a:ea typeface="Calibri" charset="0"/>
              </a:rPr>
              <a:t>ggt</a:t>
            </a:r>
            <a:r>
              <a:rPr lang="en-US" dirty="0" smtClean="0">
                <a:solidFill>
                  <a:srgbClr val="FF9900"/>
                </a:solidFill>
                <a:effectLst/>
                <a:latin typeface="Courier New" charset="0"/>
                <a:ea typeface="Calibri" charset="0"/>
              </a:rPr>
              <a:t> </a:t>
            </a:r>
            <a:r>
              <a:rPr lang="en-US" dirty="0" err="1" smtClean="0">
                <a:solidFill>
                  <a:srgbClr val="FF9900"/>
                </a:solidFill>
                <a:effectLst/>
                <a:latin typeface="Courier New" charset="0"/>
                <a:ea typeface="Calibri" charset="0"/>
              </a:rPr>
              <a:t>tct</a:t>
            </a:r>
            <a:r>
              <a:rPr lang="en-US" dirty="0" smtClean="0">
                <a:solidFill>
                  <a:srgbClr val="FF9900"/>
                </a:solidFill>
                <a:effectLst/>
                <a:latin typeface="Courier New" charset="0"/>
                <a:ea typeface="Calibri" charset="0"/>
              </a:rPr>
              <a:t> </a:t>
            </a:r>
            <a:r>
              <a:rPr lang="en-US" dirty="0" err="1" smtClean="0">
                <a:solidFill>
                  <a:srgbClr val="FF9900"/>
                </a:solidFill>
                <a:effectLst/>
                <a:latin typeface="Courier New" charset="0"/>
                <a:ea typeface="Calibri" charset="0"/>
              </a:rPr>
              <a:t>ggc</a:t>
            </a:r>
            <a:r>
              <a:rPr lang="en-US" dirty="0" smtClean="0">
                <a:solidFill>
                  <a:srgbClr val="FF9900"/>
                </a:solidFill>
                <a:effectLst/>
                <a:latin typeface="Courier New" charset="0"/>
                <a:ea typeface="Calibri" charset="0"/>
              </a:rPr>
              <a:t>  BREAK UP SYMMETRY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4279499" y="2232956"/>
            <a:ext cx="5730887" cy="875493"/>
            <a:chOff x="4279499" y="2232956"/>
            <a:chExt cx="5730887" cy="875493"/>
          </a:xfrm>
        </p:grpSpPr>
        <p:sp>
          <p:nvSpPr>
            <p:cNvPr id="44" name="Rectangle 43"/>
            <p:cNvSpPr/>
            <p:nvPr/>
          </p:nvSpPr>
          <p:spPr>
            <a:xfrm>
              <a:off x="4279499" y="2564773"/>
              <a:ext cx="5648188" cy="45719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279499" y="2735358"/>
              <a:ext cx="5648188" cy="45719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Curved Connector 45"/>
            <p:cNvCxnSpPr/>
            <p:nvPr/>
          </p:nvCxnSpPr>
          <p:spPr>
            <a:xfrm>
              <a:off x="4336938" y="2232956"/>
              <a:ext cx="411736" cy="250454"/>
            </a:xfrm>
            <a:prstGeom prst="curvedConnector3">
              <a:avLst>
                <a:gd name="adj1" fmla="val 3192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urved Connector 46"/>
            <p:cNvCxnSpPr/>
            <p:nvPr/>
          </p:nvCxnSpPr>
          <p:spPr>
            <a:xfrm rot="10800000">
              <a:off x="9548694" y="2873798"/>
              <a:ext cx="461692" cy="234651"/>
            </a:xfrm>
            <a:prstGeom prst="curvedConnector3">
              <a:avLst>
                <a:gd name="adj1" fmla="val 25678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53" y="206906"/>
            <a:ext cx="10515600" cy="1325563"/>
          </a:xfrm>
        </p:spPr>
        <p:txBody>
          <a:bodyPr/>
          <a:lstStyle/>
          <a:p>
            <a:r>
              <a:rPr lang="en-US" dirty="0" smtClean="0"/>
              <a:t>Modifications to existing </a:t>
            </a:r>
            <a:r>
              <a:rPr lang="en-US" dirty="0" err="1" smtClean="0"/>
              <a:t>oligos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“Right Piece” (ii)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92359" y="1023151"/>
            <a:ext cx="19910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Existing Pieces</a:t>
            </a:r>
            <a:endParaRPr lang="en-US" sz="2400" dirty="0"/>
          </a:p>
        </p:txBody>
      </p:sp>
      <p:grpSp>
        <p:nvGrpSpPr>
          <p:cNvPr id="5" name="Group 4"/>
          <p:cNvGrpSpPr/>
          <p:nvPr/>
        </p:nvGrpSpPr>
        <p:grpSpPr>
          <a:xfrm>
            <a:off x="4336938" y="1655000"/>
            <a:ext cx="5590749" cy="257165"/>
            <a:chOff x="1005189" y="4575479"/>
            <a:chExt cx="5590749" cy="257165"/>
          </a:xfrm>
        </p:grpSpPr>
        <p:sp>
          <p:nvSpPr>
            <p:cNvPr id="18" name="Rectangle 17"/>
            <p:cNvSpPr/>
            <p:nvPr/>
          </p:nvSpPr>
          <p:spPr>
            <a:xfrm>
              <a:off x="1005189" y="4721059"/>
              <a:ext cx="1328032" cy="9298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067072" y="4739656"/>
              <a:ext cx="1328032" cy="9298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158421" y="4575479"/>
              <a:ext cx="1328032" cy="9298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267906" y="4721059"/>
              <a:ext cx="1328032" cy="9298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025708" y="4575479"/>
              <a:ext cx="1328032" cy="9298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63071" y="1694329"/>
            <a:ext cx="7954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Ideal</a:t>
            </a:r>
            <a:endParaRPr lang="en-US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497552" y="2314319"/>
            <a:ext cx="2534326" cy="928121"/>
            <a:chOff x="382142" y="1889872"/>
            <a:chExt cx="2534326" cy="928121"/>
          </a:xfrm>
        </p:grpSpPr>
        <p:grpSp>
          <p:nvGrpSpPr>
            <p:cNvPr id="3" name="Group 2"/>
            <p:cNvGrpSpPr/>
            <p:nvPr/>
          </p:nvGrpSpPr>
          <p:grpSpPr>
            <a:xfrm>
              <a:off x="382142" y="2216865"/>
              <a:ext cx="2534326" cy="601128"/>
              <a:chOff x="6406425" y="1247235"/>
              <a:chExt cx="2534326" cy="601128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6406425" y="1247235"/>
                <a:ext cx="2405990" cy="73152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6406425" y="1417820"/>
                <a:ext cx="2405990" cy="73152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" name="Curved Connector 14"/>
              <p:cNvCxnSpPr/>
              <p:nvPr/>
            </p:nvCxnSpPr>
            <p:spPr>
              <a:xfrm rot="10800000">
                <a:off x="8479059" y="1613712"/>
                <a:ext cx="461692" cy="234651"/>
              </a:xfrm>
              <a:prstGeom prst="curvedConnector3">
                <a:avLst>
                  <a:gd name="adj1" fmla="val 25678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" name="Curved Connector 24"/>
            <p:cNvCxnSpPr/>
            <p:nvPr/>
          </p:nvCxnSpPr>
          <p:spPr>
            <a:xfrm>
              <a:off x="469381" y="1889872"/>
              <a:ext cx="411736" cy="250454"/>
            </a:xfrm>
            <a:prstGeom prst="curvedConnector3">
              <a:avLst>
                <a:gd name="adj1" fmla="val 3192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4-Point Star 15"/>
          <p:cNvSpPr/>
          <p:nvPr/>
        </p:nvSpPr>
        <p:spPr>
          <a:xfrm>
            <a:off x="113725" y="3066300"/>
            <a:ext cx="363070" cy="352282"/>
          </a:xfrm>
          <a:prstGeom prst="star4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4-Point Star 34"/>
          <p:cNvSpPr/>
          <p:nvPr/>
        </p:nvSpPr>
        <p:spPr>
          <a:xfrm>
            <a:off x="9598005" y="2587632"/>
            <a:ext cx="363070" cy="352282"/>
          </a:xfrm>
          <a:prstGeom prst="star4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6468302" y="4486529"/>
            <a:ext cx="5782352" cy="1461939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Right Bot Primer (23 </a:t>
            </a:r>
            <a:r>
              <a:rPr lang="en-US" dirty="0" err="1" smtClean="0"/>
              <a:t>bp</a:t>
            </a:r>
            <a:r>
              <a:rPr lang="en-US" dirty="0" smtClean="0"/>
              <a:t> anneal + 8 </a:t>
            </a:r>
            <a:r>
              <a:rPr lang="en-US" dirty="0" err="1" smtClean="0"/>
              <a:t>bp</a:t>
            </a:r>
            <a:r>
              <a:rPr lang="en-US" dirty="0" smtClean="0"/>
              <a:t> NE insertion) = 31bp</a:t>
            </a:r>
          </a:p>
          <a:p>
            <a:pPr lvl="0"/>
            <a:r>
              <a:rPr lang="en-US" sz="1100" b="1" dirty="0" smtClean="0">
                <a:solidFill>
                  <a:srgbClr val="008000"/>
                </a:solidFill>
                <a:latin typeface="Courier New" charset="0"/>
                <a:ea typeface="Calibri" charset="0"/>
                <a:cs typeface="Times New Roman" charset="0"/>
              </a:rPr>
              <a:t>5’- </a:t>
            </a:r>
            <a:r>
              <a:rPr lang="en-US" sz="1100" b="1" dirty="0" smtClean="0">
                <a:solidFill>
                  <a:srgbClr val="FF0000"/>
                </a:solidFill>
                <a:latin typeface="Courier New" charset="0"/>
                <a:ea typeface="Calibri" charset="0"/>
                <a:cs typeface="Times New Roman" charset="0"/>
              </a:rPr>
              <a:t>CCG</a:t>
            </a:r>
            <a:r>
              <a:rPr lang="en-US" sz="1100" b="1" dirty="0" smtClean="0">
                <a:solidFill>
                  <a:srgbClr val="008000"/>
                </a:solidFill>
                <a:latin typeface="Courier New" charset="0"/>
                <a:ea typeface="Calibri" charset="0"/>
                <a:cs typeface="Times New Roman" charset="0"/>
              </a:rPr>
              <a:t> </a:t>
            </a:r>
            <a:r>
              <a:rPr lang="en-US" sz="1100" b="1" dirty="0" smtClean="0">
                <a:solidFill>
                  <a:srgbClr val="FF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CCG AAT ACCTTACTAAA GTTCGG </a:t>
            </a:r>
            <a:r>
              <a:rPr lang="en-US" sz="1100" b="1" dirty="0" smtClean="0">
                <a:solidFill>
                  <a:srgbClr val="E49A7D"/>
                </a:solidFill>
                <a:latin typeface="Courier New" charset="0"/>
                <a:ea typeface="Calibri" charset="0"/>
              </a:rPr>
              <a:t>NCTTCTCG</a:t>
            </a:r>
            <a:r>
              <a:rPr lang="en-US" sz="1100" b="1" dirty="0" smtClean="0">
                <a:solidFill>
                  <a:srgbClr val="F4B183"/>
                </a:solidFill>
                <a:latin typeface="Courier New" charset="0"/>
                <a:ea typeface="Calibri" charset="0"/>
              </a:rPr>
              <a:t> </a:t>
            </a:r>
            <a:r>
              <a:rPr lang="en-US" sz="1600" b="1" dirty="0" smtClean="0">
                <a:solidFill>
                  <a:srgbClr val="FF0000"/>
                </a:solidFill>
                <a:latin typeface="Courier New" charset="0"/>
                <a:ea typeface="Calibri" charset="0"/>
              </a:rPr>
              <a:t>ADD MORE JUNK</a:t>
            </a:r>
            <a:r>
              <a:rPr lang="en-US" sz="1100" b="1" dirty="0" smtClean="0">
                <a:solidFill>
                  <a:prstClr val="black"/>
                </a:solidFill>
                <a:latin typeface="Courier New" charset="0"/>
                <a:ea typeface="Calibri" charset="0"/>
                <a:cs typeface="Times New Roman" charset="0"/>
              </a:rPr>
              <a:t>-3’</a:t>
            </a:r>
            <a:endParaRPr lang="en-US" dirty="0" smtClean="0"/>
          </a:p>
          <a:p>
            <a:r>
              <a:rPr lang="en-US" sz="1100" b="1" dirty="0" smtClean="0">
                <a:solidFill>
                  <a:srgbClr val="008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*3’- </a:t>
            </a:r>
            <a:r>
              <a:rPr lang="en-US" sz="1100" b="1" dirty="0" smtClean="0">
                <a:solidFill>
                  <a:srgbClr val="FF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GGC</a:t>
            </a:r>
            <a:r>
              <a:rPr lang="en-US" sz="1100" b="1" dirty="0" smtClean="0">
                <a:solidFill>
                  <a:srgbClr val="008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 </a:t>
            </a:r>
            <a:r>
              <a:rPr lang="en-US" sz="1100" b="1" dirty="0" smtClean="0">
                <a:solidFill>
                  <a:srgbClr val="FF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GGC TTA TGGAATGATTT CAAGCC </a:t>
            </a:r>
            <a:r>
              <a:rPr lang="en-US" sz="1100" b="1" dirty="0" smtClean="0">
                <a:solidFill>
                  <a:srgbClr val="E49A7D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NGAAGAGC </a:t>
            </a:r>
            <a:r>
              <a:rPr lang="en-US" sz="1100" b="1" dirty="0" smtClean="0">
                <a:effectLst/>
                <a:latin typeface="Courier New" charset="0"/>
                <a:ea typeface="Calibri" charset="0"/>
                <a:cs typeface="Times New Roman" charset="0"/>
              </a:rPr>
              <a:t>-5’</a:t>
            </a:r>
          </a:p>
          <a:p>
            <a:endParaRPr lang="en-US" sz="1100" b="1" dirty="0" smtClean="0">
              <a:effectLst/>
              <a:latin typeface="Courier New" charset="0"/>
              <a:ea typeface="Calibri" charset="0"/>
              <a:cs typeface="Times New Roman" charset="0"/>
            </a:endParaRPr>
          </a:p>
          <a:p>
            <a:r>
              <a:rPr lang="en-US" sz="1100" b="1" dirty="0" smtClean="0">
                <a:latin typeface="Courier New" charset="0"/>
                <a:ea typeface="Calibri" charset="0"/>
                <a:cs typeface="Times New Roman" charset="0"/>
              </a:rPr>
              <a:t>Synthesize:</a:t>
            </a:r>
          </a:p>
          <a:p>
            <a:pPr lvl="0"/>
            <a:r>
              <a:rPr lang="en-US" sz="1100" b="1" dirty="0" smtClean="0">
                <a:solidFill>
                  <a:srgbClr val="008000"/>
                </a:solidFill>
                <a:latin typeface="Courier New" charset="0"/>
                <a:ea typeface="Calibri" charset="0"/>
                <a:cs typeface="Times New Roman" charset="0"/>
              </a:rPr>
              <a:t>5’- </a:t>
            </a:r>
            <a:r>
              <a:rPr lang="en-US" sz="1100" b="1" dirty="0" smtClean="0">
                <a:solidFill>
                  <a:srgbClr val="E49A7D"/>
                </a:solidFill>
                <a:latin typeface="Courier New" charset="0"/>
                <a:ea typeface="Calibri" charset="0"/>
                <a:cs typeface="Times New Roman" charset="0"/>
              </a:rPr>
              <a:t>CGAGAAGN </a:t>
            </a:r>
            <a:r>
              <a:rPr lang="en-US" sz="1100" b="1" dirty="0" smtClean="0">
                <a:solidFill>
                  <a:srgbClr val="FF0000"/>
                </a:solidFill>
                <a:latin typeface="Courier New" charset="0"/>
                <a:ea typeface="Calibri" charset="0"/>
                <a:cs typeface="Times New Roman" charset="0"/>
              </a:rPr>
              <a:t>CCGAAC TTTAGTAAGGT ATT CGG CGG</a:t>
            </a:r>
            <a:r>
              <a:rPr lang="en-US" sz="1100" b="1" dirty="0" smtClean="0">
                <a:solidFill>
                  <a:srgbClr val="E49A7D"/>
                </a:solidFill>
                <a:latin typeface="Courier New" charset="0"/>
                <a:ea typeface="Calibri" charset="0"/>
                <a:cs typeface="Times New Roman" charset="0"/>
              </a:rPr>
              <a:t> </a:t>
            </a:r>
            <a:r>
              <a:rPr lang="en-US" sz="1100" b="1" dirty="0" smtClean="0">
                <a:solidFill>
                  <a:prstClr val="black"/>
                </a:solidFill>
                <a:latin typeface="Courier New" charset="0"/>
                <a:ea typeface="Calibri" charset="0"/>
                <a:cs typeface="Times New Roman" charset="0"/>
              </a:rPr>
              <a:t>-3’</a:t>
            </a:r>
            <a:endParaRPr lang="en-US" sz="1100" dirty="0" smtClean="0"/>
          </a:p>
          <a:p>
            <a:endParaRPr lang="en-US" sz="1100" dirty="0"/>
          </a:p>
        </p:txBody>
      </p:sp>
      <p:sp>
        <p:nvSpPr>
          <p:cNvPr id="9" name="Rectangle 8"/>
          <p:cNvSpPr/>
          <p:nvPr/>
        </p:nvSpPr>
        <p:spPr>
          <a:xfrm>
            <a:off x="363071" y="3266447"/>
            <a:ext cx="6881863" cy="15414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100" b="1" dirty="0" smtClean="0">
                <a:solidFill>
                  <a:srgbClr val="0000FF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NbCDS9: (122 bases) *Currently have</a:t>
            </a:r>
            <a:endParaRPr lang="en-US" sz="1100" dirty="0" smtClean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lnSpc>
                <a:spcPct val="107000"/>
              </a:lnSpc>
            </a:pPr>
            <a:r>
              <a:rPr lang="en-US" sz="1100" b="1" dirty="0" smtClean="0">
                <a:effectLst/>
                <a:latin typeface="Courier New" charset="0"/>
                <a:ea typeface="Calibri" charset="0"/>
                <a:cs typeface="Times New Roman" charset="0"/>
              </a:rPr>
              <a:t>                                             </a:t>
            </a:r>
            <a:r>
              <a:rPr lang="en-US" sz="1100" b="1" u="sng" dirty="0" smtClean="0">
                <a:effectLst/>
                <a:latin typeface="Courier New" charset="0"/>
                <a:ea typeface="Calibri" charset="0"/>
                <a:cs typeface="Times New Roman" charset="0"/>
              </a:rPr>
              <a:t>3’-CGG GCA TTT TTT</a:t>
            </a:r>
            <a:r>
              <a:rPr lang="en-US" sz="1100" b="1" dirty="0" smtClean="0">
                <a:effectLst/>
                <a:latin typeface="Courier New" charset="0"/>
                <a:ea typeface="Calibri" charset="0"/>
                <a:cs typeface="Times New Roman" charset="0"/>
              </a:rPr>
              <a:t> </a:t>
            </a:r>
            <a:r>
              <a:rPr lang="en-US" sz="1100" b="1" u="sng" dirty="0" smtClean="0">
                <a:effectLst/>
                <a:latin typeface="Courier New" charset="0"/>
                <a:ea typeface="Calibri" charset="0"/>
                <a:cs typeface="Times New Roman" charset="0"/>
              </a:rPr>
              <a:t>CGT CGT TGG CTT</a:t>
            </a:r>
            <a:endParaRPr lang="en-US" sz="1100" dirty="0" smtClean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lnSpc>
                <a:spcPct val="107000"/>
              </a:lnSpc>
            </a:pPr>
            <a:r>
              <a:rPr lang="en-US" sz="1100" b="1" dirty="0" smtClean="0">
                <a:effectLst/>
                <a:latin typeface="Courier New" charset="0"/>
                <a:ea typeface="Calibri" charset="0"/>
                <a:cs typeface="Times New Roman" charset="0"/>
              </a:rPr>
              <a:t>AAA TCG TGT GGC CAA ACC TAA TCG GTC CGT GTC CCA TAA GCA CGT CCA GGC TCT GCT GAT</a:t>
            </a:r>
            <a:endParaRPr lang="en-US" sz="1100" dirty="0" smtClean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lnSpc>
                <a:spcPct val="107000"/>
              </a:lnSpc>
            </a:pPr>
            <a:r>
              <a:rPr lang="en-US" sz="1100" b="1" dirty="0" smtClean="0">
                <a:effectLst/>
                <a:latin typeface="Courier New" charset="0"/>
                <a:ea typeface="Calibri" charset="0"/>
                <a:cs typeface="Times New Roman" charset="0"/>
              </a:rPr>
              <a:t>GCT TAT GAT GCT TCT GGCTTA TGGAATGATTT CAAGCC-5’</a:t>
            </a:r>
            <a:endParaRPr lang="en-US" sz="1100" dirty="0" smtClean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lnSpc>
                <a:spcPct val="107000"/>
              </a:lnSpc>
            </a:pPr>
            <a:r>
              <a:rPr lang="en-US" sz="1100" b="1" u="none" strike="noStrike" dirty="0" smtClean="0">
                <a:effectLst/>
                <a:latin typeface="Courier New" charset="0"/>
                <a:ea typeface="Calibri" charset="0"/>
                <a:cs typeface="Times New Roman" charset="0"/>
              </a:rPr>
              <a:t> </a:t>
            </a:r>
            <a:endParaRPr lang="en-US" sz="1100" dirty="0" smtClean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lnSpc>
                <a:spcPct val="107000"/>
              </a:lnSpc>
            </a:pPr>
            <a:r>
              <a:rPr lang="en-US" sz="1100" b="1" dirty="0" smtClean="0">
                <a:effectLst/>
                <a:latin typeface="Courier New" charset="0"/>
                <a:ea typeface="Calibri" charset="0"/>
                <a:cs typeface="Times New Roman" charset="0"/>
              </a:rPr>
              <a:t>5’-CCGAACTTTAGTAAGGTATTCGGTCTTCGTAGTATTCG</a:t>
            </a:r>
            <a:endParaRPr lang="en-US" sz="1100" dirty="0" smtClean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lnSpc>
                <a:spcPct val="107000"/>
              </a:lnSpc>
            </a:pPr>
            <a:r>
              <a:rPr lang="en-US" sz="1100" b="1" dirty="0" smtClean="0">
                <a:effectLst/>
                <a:latin typeface="Courier New" charset="0"/>
                <a:ea typeface="Calibri" charset="0"/>
                <a:cs typeface="Times New Roman" charset="0"/>
              </a:rPr>
              <a:t>TAGTCGTCTCGGACCTGCACGAATACCCTGTGCCTGGCTAATCCAAACCGGTGTGCTAAA</a:t>
            </a:r>
            <a:endParaRPr lang="en-US" sz="1100" dirty="0" smtClean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lnSpc>
                <a:spcPct val="107000"/>
              </a:lnSpc>
            </a:pPr>
            <a:r>
              <a:rPr lang="en-US" sz="1100" b="1" u="sng" dirty="0" smtClean="0">
                <a:effectLst/>
                <a:latin typeface="Courier New" charset="0"/>
                <a:ea typeface="Calibri" charset="0"/>
                <a:cs typeface="Times New Roman" charset="0"/>
              </a:rPr>
              <a:t>TTCGGTTGCTGCTTTTTTACGGGC-3’</a:t>
            </a:r>
            <a:endParaRPr lang="en-US" sz="1100" dirty="0">
              <a:effectLst/>
              <a:latin typeface="Calibri" charset="0"/>
              <a:ea typeface="Calibri" charset="0"/>
              <a:cs typeface="Times New Roman" charset="0"/>
            </a:endParaRPr>
          </a:p>
        </p:txBody>
      </p:sp>
      <p:sp>
        <p:nvSpPr>
          <p:cNvPr id="30" name="4-Point Star 29"/>
          <p:cNvSpPr/>
          <p:nvPr/>
        </p:nvSpPr>
        <p:spPr>
          <a:xfrm>
            <a:off x="9661505" y="1673232"/>
            <a:ext cx="363070" cy="352282"/>
          </a:xfrm>
          <a:prstGeom prst="star4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72302" y="4874004"/>
            <a:ext cx="6096000" cy="1722587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lnSpc>
                <a:spcPct val="107000"/>
              </a:lnSpc>
            </a:pPr>
            <a:r>
              <a:rPr lang="en-US" sz="1100" b="1" dirty="0">
                <a:solidFill>
                  <a:srgbClr val="0000FF"/>
                </a:solidFill>
                <a:latin typeface="Courier New" charset="0"/>
                <a:ea typeface="Calibri" charset="0"/>
                <a:cs typeface="Times New Roman" charset="0"/>
              </a:rPr>
              <a:t>NbCDS9: (122 bases</a:t>
            </a:r>
            <a:r>
              <a:rPr lang="en-US" sz="1100" b="1" dirty="0" smtClean="0">
                <a:solidFill>
                  <a:srgbClr val="0000FF"/>
                </a:solidFill>
                <a:latin typeface="Courier New" charset="0"/>
                <a:ea typeface="Calibri" charset="0"/>
                <a:cs typeface="Times New Roman" charset="0"/>
              </a:rPr>
              <a:t>) * Desired </a:t>
            </a:r>
            <a:r>
              <a:rPr lang="en-US" sz="1100" b="1" dirty="0" err="1" smtClean="0">
                <a:solidFill>
                  <a:srgbClr val="0000FF"/>
                </a:solidFill>
                <a:latin typeface="Courier New" charset="0"/>
                <a:ea typeface="Calibri" charset="0"/>
                <a:cs typeface="Times New Roman" charset="0"/>
              </a:rPr>
              <a:t>oligo</a:t>
            </a:r>
            <a:endParaRPr lang="en-US" sz="1100" dirty="0">
              <a:solidFill>
                <a:prstClr val="black"/>
              </a:solidFill>
              <a:latin typeface="Calibri" charset="0"/>
              <a:ea typeface="Calibri" charset="0"/>
              <a:cs typeface="Times New Roman" charset="0"/>
            </a:endParaRPr>
          </a:p>
          <a:p>
            <a:pPr lvl="0">
              <a:lnSpc>
                <a:spcPct val="107000"/>
              </a:lnSpc>
            </a:pPr>
            <a:r>
              <a:rPr lang="en-US" sz="1100" b="1" u="sng" dirty="0">
                <a:solidFill>
                  <a:prstClr val="black"/>
                </a:solidFill>
                <a:latin typeface="Courier New" charset="0"/>
                <a:ea typeface="Calibri" charset="0"/>
                <a:cs typeface="Times New Roman" charset="0"/>
              </a:rPr>
              <a:t>3’-CGG GCA TTT TTT CGT CGT TGG CTT</a:t>
            </a:r>
            <a:r>
              <a:rPr lang="en-US" sz="1100" b="1" dirty="0">
                <a:solidFill>
                  <a:prstClr val="black"/>
                </a:solidFill>
                <a:latin typeface="Courier New" charset="0"/>
                <a:ea typeface="Calibri" charset="0"/>
                <a:cs typeface="Times New Roman" charset="0"/>
              </a:rPr>
              <a:t> AAA TCG TGT GGC CAA ACC TAA TCG GTC CGT GTC CCA TAA GCA CGT CCA GGC TCT GCT GAT GCT TAT GAT GCT TCT GGC </a:t>
            </a:r>
            <a:r>
              <a:rPr lang="en-US" sz="1100" b="1" dirty="0">
                <a:solidFill>
                  <a:srgbClr val="FF0000"/>
                </a:solidFill>
                <a:latin typeface="Courier New" charset="0"/>
                <a:ea typeface="Calibri" charset="0"/>
                <a:cs typeface="Times New Roman" charset="0"/>
              </a:rPr>
              <a:t>TTA TGGAATGATTT </a:t>
            </a:r>
            <a:r>
              <a:rPr lang="en-US" sz="1100" b="1" dirty="0" smtClean="0">
                <a:solidFill>
                  <a:srgbClr val="FF0000"/>
                </a:solidFill>
                <a:latin typeface="Courier New" charset="0"/>
                <a:ea typeface="Calibri" charset="0"/>
                <a:cs typeface="Times New Roman" charset="0"/>
              </a:rPr>
              <a:t>CAAGCC </a:t>
            </a:r>
            <a:r>
              <a:rPr lang="en-US" sz="1100" b="1" dirty="0" smtClean="0">
                <a:solidFill>
                  <a:srgbClr val="E49A7D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NCTTCTCG</a:t>
            </a:r>
            <a:r>
              <a:rPr lang="en-US" sz="1100" b="1" dirty="0" smtClean="0">
                <a:solidFill>
                  <a:prstClr val="black"/>
                </a:solidFill>
                <a:latin typeface="Courier New" charset="0"/>
                <a:ea typeface="Calibri" charset="0"/>
                <a:cs typeface="Times New Roman" charset="0"/>
              </a:rPr>
              <a:t>-5</a:t>
            </a:r>
            <a:r>
              <a:rPr lang="en-US" sz="1100" b="1" dirty="0">
                <a:solidFill>
                  <a:prstClr val="black"/>
                </a:solidFill>
                <a:latin typeface="Courier New" charset="0"/>
                <a:ea typeface="Calibri" charset="0"/>
                <a:cs typeface="Times New Roman" charset="0"/>
              </a:rPr>
              <a:t>’</a:t>
            </a:r>
            <a:endParaRPr lang="en-US" sz="1100" dirty="0">
              <a:solidFill>
                <a:prstClr val="black"/>
              </a:solidFill>
              <a:latin typeface="Calibri" charset="0"/>
              <a:ea typeface="Calibri" charset="0"/>
              <a:cs typeface="Times New Roman" charset="0"/>
            </a:endParaRPr>
          </a:p>
          <a:p>
            <a:pPr lvl="0">
              <a:lnSpc>
                <a:spcPct val="107000"/>
              </a:lnSpc>
            </a:pPr>
            <a:r>
              <a:rPr lang="en-US" sz="1100" b="1" dirty="0">
                <a:solidFill>
                  <a:prstClr val="black"/>
                </a:solidFill>
                <a:latin typeface="Courier New" charset="0"/>
                <a:ea typeface="Calibri" charset="0"/>
                <a:cs typeface="Times New Roman" charset="0"/>
              </a:rPr>
              <a:t> </a:t>
            </a:r>
          </a:p>
          <a:p>
            <a:pPr lvl="0">
              <a:lnSpc>
                <a:spcPct val="107000"/>
              </a:lnSpc>
            </a:pPr>
            <a:r>
              <a:rPr lang="en-US" sz="1100" b="1" dirty="0" smtClean="0">
                <a:solidFill>
                  <a:prstClr val="black"/>
                </a:solidFill>
                <a:latin typeface="Courier New" charset="0"/>
                <a:ea typeface="Calibri" charset="0"/>
                <a:cs typeface="Times New Roman" charset="0"/>
              </a:rPr>
              <a:t>Reverse: </a:t>
            </a:r>
            <a:endParaRPr lang="en-US" sz="1100" dirty="0">
              <a:solidFill>
                <a:prstClr val="black"/>
              </a:solidFill>
              <a:latin typeface="Calibri" charset="0"/>
              <a:ea typeface="Calibri" charset="0"/>
              <a:cs typeface="Times New Roman" charset="0"/>
            </a:endParaRPr>
          </a:p>
          <a:p>
            <a:pPr>
              <a:lnSpc>
                <a:spcPct val="107000"/>
              </a:lnSpc>
            </a:pPr>
            <a:r>
              <a:rPr lang="en-US" sz="1100" b="1" dirty="0">
                <a:solidFill>
                  <a:prstClr val="black"/>
                </a:solidFill>
                <a:latin typeface="Courier New" charset="0"/>
                <a:ea typeface="Calibri" charset="0"/>
                <a:cs typeface="Times New Roman" charset="0"/>
              </a:rPr>
              <a:t>5</a:t>
            </a:r>
            <a:r>
              <a:rPr lang="en-US" sz="1100" b="1" dirty="0" smtClean="0">
                <a:solidFill>
                  <a:prstClr val="black"/>
                </a:solidFill>
                <a:latin typeface="Courier New" charset="0"/>
                <a:ea typeface="Calibri" charset="0"/>
                <a:cs typeface="Times New Roman" charset="0"/>
              </a:rPr>
              <a:t>’-</a:t>
            </a:r>
            <a:r>
              <a:rPr lang="en-US" sz="1100" b="1" dirty="0">
                <a:solidFill>
                  <a:prstClr val="black"/>
                </a:solidFill>
                <a:latin typeface="Courier New" charset="0"/>
                <a:ea typeface="Calibri" charset="0"/>
                <a:cs typeface="Times New Roman" charset="0"/>
              </a:rPr>
              <a:t> </a:t>
            </a:r>
            <a:r>
              <a:rPr lang="en-US" sz="1100" b="1" dirty="0" smtClean="0">
                <a:solidFill>
                  <a:srgbClr val="E49A7D"/>
                </a:solidFill>
                <a:latin typeface="Courier New" charset="0"/>
                <a:ea typeface="Courier New" charset="0"/>
                <a:cs typeface="Courier New" charset="0"/>
              </a:rPr>
              <a:t>NGAAGAGC </a:t>
            </a:r>
            <a:r>
              <a:rPr lang="en-US" sz="1100" b="1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CCGAAC TTTAGTAAGGT ATT </a:t>
            </a:r>
            <a:r>
              <a:rPr lang="en-US" sz="1100" b="1" dirty="0" smtClean="0">
                <a:latin typeface="Courier New" charset="0"/>
                <a:ea typeface="Courier New" charset="0"/>
                <a:cs typeface="Courier New" charset="0"/>
              </a:rPr>
              <a:t>CGG TCT TCG TAG TAT TCG TAG TCG TCT CGG ACC TGC ACG AAT ACC CTG TGC CTG GCT AAT CCA AAC CGG TGT GCT AAA </a:t>
            </a:r>
            <a:r>
              <a:rPr lang="en-US" sz="1100" b="1" u="sng" dirty="0" smtClean="0">
                <a:latin typeface="Courier New" charset="0"/>
                <a:ea typeface="Courier New" charset="0"/>
                <a:cs typeface="Courier New" charset="0"/>
              </a:rPr>
              <a:t>TTC GGT TGC TGC TTT TTT ACG GGC</a:t>
            </a:r>
            <a:r>
              <a:rPr lang="en-US" sz="1100" b="1" u="sng" dirty="0" smtClean="0">
                <a:solidFill>
                  <a:prstClr val="black"/>
                </a:solidFill>
                <a:latin typeface="Courier New" charset="0"/>
                <a:ea typeface="Calibri" charset="0"/>
                <a:cs typeface="Times New Roman" charset="0"/>
              </a:rPr>
              <a:t> </a:t>
            </a:r>
            <a:r>
              <a:rPr lang="en-US" sz="1100" b="1" dirty="0" smtClean="0">
                <a:solidFill>
                  <a:srgbClr val="FF0000"/>
                </a:solidFill>
                <a:latin typeface="Courier New" charset="0"/>
                <a:ea typeface="Calibri" charset="0"/>
                <a:cs typeface="Times New Roman" charset="0"/>
              </a:rPr>
              <a:t>-</a:t>
            </a:r>
            <a:r>
              <a:rPr lang="en-US" sz="1100" b="1" dirty="0">
                <a:solidFill>
                  <a:srgbClr val="FF0000"/>
                </a:solidFill>
                <a:latin typeface="Courier New" charset="0"/>
                <a:ea typeface="Calibri" charset="0"/>
                <a:cs typeface="Times New Roman" charset="0"/>
              </a:rPr>
              <a:t>3’</a:t>
            </a:r>
            <a:endParaRPr lang="en-US" sz="1100" dirty="0">
              <a:solidFill>
                <a:srgbClr val="FF0000"/>
              </a:solidFill>
              <a:latin typeface="Calibri" charset="0"/>
              <a:ea typeface="Calibri" charset="0"/>
              <a:cs typeface="Times New Roman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613505" y="5951443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b="1" dirty="0" smtClean="0"/>
              <a:t>Tm (1 </a:t>
            </a:r>
            <a:r>
              <a:rPr lang="en-US" sz="1400" b="1" dirty="0" err="1" smtClean="0"/>
              <a:t>uM</a:t>
            </a:r>
            <a:r>
              <a:rPr lang="en-US" sz="1400" b="1" dirty="0" smtClean="0"/>
              <a:t> primer </a:t>
            </a:r>
            <a:r>
              <a:rPr lang="en-US" sz="1400" b="1" dirty="0" err="1" smtClean="0"/>
              <a:t>conc</a:t>
            </a:r>
            <a:r>
              <a:rPr lang="en-US" sz="1400" b="1" dirty="0" smtClean="0"/>
              <a:t>, [Na+] = 100 </a:t>
            </a:r>
            <a:r>
              <a:rPr lang="en-US" sz="1400" b="1" dirty="0" err="1" smtClean="0"/>
              <a:t>mM</a:t>
            </a:r>
            <a:r>
              <a:rPr lang="en-US" sz="1400" b="1" dirty="0" smtClean="0"/>
              <a:t>, [Mg2+] = 6mM):</a:t>
            </a:r>
          </a:p>
          <a:p>
            <a:r>
              <a:rPr lang="en-US" sz="1400" dirty="0" smtClean="0"/>
              <a:t>Right Top Primer: 72.7 </a:t>
            </a:r>
            <a:r>
              <a:rPr lang="en-US" sz="1400" dirty="0" smtClean="0">
                <a:sym typeface="Symbol" charset="2"/>
              </a:rPr>
              <a:t></a:t>
            </a:r>
            <a:r>
              <a:rPr lang="en-US" sz="1400" dirty="0" smtClean="0"/>
              <a:t>C</a:t>
            </a:r>
            <a:r>
              <a:rPr lang="en-US" sz="1400" dirty="0" smtClean="0">
                <a:effectLst/>
              </a:rPr>
              <a:t> </a:t>
            </a:r>
            <a:endParaRPr lang="en-US" sz="1400" b="1" dirty="0" smtClean="0"/>
          </a:p>
          <a:p>
            <a:r>
              <a:rPr lang="en-US" sz="1400" dirty="0" smtClean="0"/>
              <a:t>Right Bot Primer: 71.5 </a:t>
            </a:r>
            <a:r>
              <a:rPr lang="en-US" sz="1400" dirty="0" smtClean="0">
                <a:sym typeface="Symbol" charset="2"/>
              </a:rPr>
              <a:t></a:t>
            </a:r>
            <a:r>
              <a:rPr lang="en-US" sz="1400" dirty="0" smtClean="0"/>
              <a:t>C</a:t>
            </a:r>
            <a:r>
              <a:rPr lang="en-US" sz="1400" dirty="0" smtClean="0">
                <a:effectLst/>
              </a:rPr>
              <a:t>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96612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255" y="45083"/>
            <a:ext cx="10515600" cy="1325563"/>
          </a:xfrm>
        </p:spPr>
        <p:txBody>
          <a:bodyPr/>
          <a:lstStyle/>
          <a:p>
            <a:r>
              <a:rPr lang="en-US" dirty="0" smtClean="0"/>
              <a:t>Summary for primers to synthesize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46255" y="1217722"/>
            <a:ext cx="4694683" cy="1200329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500" dirty="0" smtClean="0"/>
              <a:t>Left Top Primer (8 </a:t>
            </a:r>
            <a:r>
              <a:rPr lang="en-US" sz="1500" dirty="0" err="1" smtClean="0"/>
              <a:t>bp</a:t>
            </a:r>
            <a:r>
              <a:rPr lang="en-US" sz="1500" dirty="0" smtClean="0"/>
              <a:t> NE insertion + 24 </a:t>
            </a:r>
            <a:r>
              <a:rPr lang="en-US" sz="1500" dirty="0" err="1" smtClean="0"/>
              <a:t>bp</a:t>
            </a:r>
            <a:r>
              <a:rPr lang="en-US" sz="1500" dirty="0" smtClean="0"/>
              <a:t> anneal) = 32 </a:t>
            </a:r>
            <a:r>
              <a:rPr lang="en-US" sz="1500" dirty="0" err="1" smtClean="0"/>
              <a:t>bp</a:t>
            </a:r>
            <a:endParaRPr lang="en-US" sz="1500" dirty="0" smtClean="0"/>
          </a:p>
          <a:p>
            <a:r>
              <a:rPr lang="en-US" sz="1300" b="1" dirty="0" smtClean="0">
                <a:solidFill>
                  <a:srgbClr val="80008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*5’-</a:t>
            </a:r>
            <a:r>
              <a:rPr lang="en-US" sz="1300" b="1" dirty="0" smtClean="0">
                <a:solidFill>
                  <a:srgbClr val="E49A7D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 </a:t>
            </a:r>
            <a:r>
              <a:rPr lang="en-US" sz="1400" b="1" dirty="0" smtClean="0">
                <a:solidFill>
                  <a:srgbClr val="E49A7D"/>
                </a:solidFill>
                <a:effectLst/>
                <a:latin typeface="Courier New" charset="0"/>
                <a:ea typeface="Calibri" charset="0"/>
              </a:rPr>
              <a:t>GCTCTTCN </a:t>
            </a:r>
            <a:r>
              <a:rPr lang="en-US" sz="1300" b="1" dirty="0" smtClean="0">
                <a:solidFill>
                  <a:srgbClr val="80008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GTCTCGATCC CGCGAAA</a:t>
            </a:r>
            <a:r>
              <a:rPr lang="en-US" sz="1300" b="1" dirty="0" smtClean="0">
                <a:solidFill>
                  <a:srgbClr val="FF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TAA </a:t>
            </a:r>
            <a:r>
              <a:rPr lang="en-US" sz="1200" b="1" dirty="0" smtClean="0">
                <a:solidFill>
                  <a:srgbClr val="FF0000"/>
                </a:solidFill>
                <a:latin typeface="Courier New" charset="0"/>
                <a:ea typeface="Calibri" charset="0"/>
                <a:cs typeface="Times New Roman" charset="0"/>
              </a:rPr>
              <a:t>TACG</a:t>
            </a:r>
            <a:r>
              <a:rPr lang="en-US" sz="1300" b="1" dirty="0" smtClean="0">
                <a:solidFill>
                  <a:srgbClr val="80008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- 3’</a:t>
            </a:r>
          </a:p>
          <a:p>
            <a:r>
              <a:rPr lang="en-US" sz="1300" b="1" dirty="0" smtClean="0">
                <a:solidFill>
                  <a:srgbClr val="80008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3’-</a:t>
            </a:r>
            <a:r>
              <a:rPr lang="en-US" sz="1300" b="1" dirty="0" smtClean="0">
                <a:solidFill>
                  <a:srgbClr val="E49A7D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 </a:t>
            </a:r>
            <a:r>
              <a:rPr lang="en-US" sz="1400" b="1" dirty="0" smtClean="0">
                <a:solidFill>
                  <a:srgbClr val="E49A7D"/>
                </a:solidFill>
                <a:effectLst/>
                <a:latin typeface="Courier New" charset="0"/>
                <a:ea typeface="Calibri" charset="0"/>
              </a:rPr>
              <a:t>CGAGAAGN </a:t>
            </a:r>
            <a:r>
              <a:rPr lang="en-US" sz="1300" b="1" dirty="0" smtClean="0">
                <a:solidFill>
                  <a:srgbClr val="801B7F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CAGAGCTAGG GCGCTTT</a:t>
            </a:r>
            <a:r>
              <a:rPr lang="en-US" sz="1300" b="1" dirty="0" smtClean="0">
                <a:solidFill>
                  <a:srgbClr val="FF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ATT ATGC </a:t>
            </a:r>
            <a:r>
              <a:rPr lang="en-US" sz="1300" b="1" dirty="0" smtClean="0">
                <a:solidFill>
                  <a:srgbClr val="80008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– 5’</a:t>
            </a:r>
          </a:p>
          <a:p>
            <a:r>
              <a:rPr lang="en-US" sz="1600" b="1" dirty="0" smtClean="0">
                <a:latin typeface="Courier New" charset="0"/>
                <a:ea typeface="Calibri" charset="0"/>
                <a:cs typeface="Times New Roman" charset="0"/>
              </a:rPr>
              <a:t>Synthesize:</a:t>
            </a:r>
          </a:p>
          <a:p>
            <a:r>
              <a:rPr lang="en-US" sz="1300" b="1" dirty="0" smtClean="0">
                <a:solidFill>
                  <a:srgbClr val="80008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5’-</a:t>
            </a:r>
            <a:r>
              <a:rPr lang="en-US" sz="1300" b="1" dirty="0" smtClean="0">
                <a:solidFill>
                  <a:srgbClr val="E49A7D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 NGAAGAGC </a:t>
            </a:r>
            <a:r>
              <a:rPr lang="en-US" sz="1300" b="1" dirty="0" smtClean="0">
                <a:solidFill>
                  <a:srgbClr val="80008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GTCTCGATCC CGCGAAA</a:t>
            </a:r>
            <a:r>
              <a:rPr lang="en-US" sz="1300" b="1" dirty="0" smtClean="0">
                <a:solidFill>
                  <a:srgbClr val="FF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TAA </a:t>
            </a:r>
            <a:r>
              <a:rPr lang="en-US" sz="1200" b="1" dirty="0" smtClean="0">
                <a:solidFill>
                  <a:srgbClr val="FF0000"/>
                </a:solidFill>
                <a:latin typeface="Courier New" charset="0"/>
                <a:ea typeface="Calibri" charset="0"/>
                <a:cs typeface="Times New Roman" charset="0"/>
              </a:rPr>
              <a:t>TACG</a:t>
            </a:r>
            <a:r>
              <a:rPr lang="en-US" sz="1300" b="1" dirty="0" smtClean="0">
                <a:solidFill>
                  <a:srgbClr val="800080"/>
                </a:solidFill>
                <a:latin typeface="Courier New" charset="0"/>
                <a:ea typeface="Calibri" charset="0"/>
                <a:cs typeface="Times New Roman" charset="0"/>
              </a:rPr>
              <a:t>-</a:t>
            </a:r>
            <a:r>
              <a:rPr lang="en-US" sz="1300" b="1" dirty="0" smtClean="0">
                <a:solidFill>
                  <a:srgbClr val="80008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 – 3’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6255" y="2583722"/>
            <a:ext cx="8239756" cy="1246495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500" dirty="0" smtClean="0"/>
              <a:t>Left Bot Primer (30 </a:t>
            </a:r>
            <a:r>
              <a:rPr lang="en-US" sz="1500" dirty="0" err="1" smtClean="0"/>
              <a:t>bp</a:t>
            </a:r>
            <a:r>
              <a:rPr lang="en-US" sz="1500" dirty="0" smtClean="0"/>
              <a:t> anneal + 24 </a:t>
            </a:r>
            <a:r>
              <a:rPr lang="en-US" sz="1500" dirty="0" err="1" smtClean="0"/>
              <a:t>bp</a:t>
            </a:r>
            <a:r>
              <a:rPr lang="en-US" sz="1500" dirty="0" smtClean="0"/>
              <a:t> overlap insertion) = 54 </a:t>
            </a:r>
            <a:r>
              <a:rPr lang="en-US" sz="1500" dirty="0" err="1" smtClean="0"/>
              <a:t>bp</a:t>
            </a:r>
            <a:endParaRPr lang="en-US" sz="1500" dirty="0" smtClean="0"/>
          </a:p>
          <a:p>
            <a:r>
              <a:rPr lang="en-US" sz="1400" b="1" dirty="0" smtClean="0">
                <a:solidFill>
                  <a:srgbClr val="80008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5’-</a:t>
            </a:r>
            <a:r>
              <a:rPr lang="en-US" sz="1400" b="1" dirty="0" smtClean="0">
                <a:solidFill>
                  <a:srgbClr val="E49A7D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 </a:t>
            </a:r>
            <a:r>
              <a:rPr lang="en-US" sz="1400" b="1" dirty="0" smtClean="0">
                <a:solidFill>
                  <a:srgbClr val="00CCFF"/>
                </a:solidFill>
                <a:effectLst/>
                <a:latin typeface="Courier New" charset="0"/>
                <a:ea typeface="Batang" charset="0"/>
                <a:cs typeface="Times New Roman" charset="0"/>
              </a:rPr>
              <a:t>T GTTTAACTTT AA</a:t>
            </a:r>
            <a:r>
              <a:rPr lang="en-US" sz="1400" u="sng" dirty="0" smtClean="0">
                <a:effectLst/>
                <a:latin typeface="Courier New" charset="0"/>
                <a:ea typeface="Calibri" charset="0"/>
                <a:cs typeface="Times New Roman" charset="0"/>
              </a:rPr>
              <a:t>GA</a:t>
            </a:r>
            <a:r>
              <a:rPr lang="en-US" sz="1400" b="1" u="sng" dirty="0" smtClean="0">
                <a:solidFill>
                  <a:srgbClr val="FF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AGGAGG T</a:t>
            </a:r>
            <a:r>
              <a:rPr lang="en-US" sz="1400" b="1" u="sng" dirty="0" smtClean="0">
                <a:effectLst/>
                <a:latin typeface="Courier New" charset="0"/>
                <a:ea typeface="Calibri" charset="0"/>
                <a:cs typeface="Times New Roman" charset="0"/>
              </a:rPr>
              <a:t>ATACC</a:t>
            </a:r>
            <a:r>
              <a:rPr lang="en-US" sz="1400" b="1" u="sng" dirty="0" smtClean="0">
                <a:solidFill>
                  <a:srgbClr val="FF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ATG</a:t>
            </a:r>
            <a:r>
              <a:rPr lang="en-US" sz="1400" b="1" dirty="0" smtClean="0">
                <a:solidFill>
                  <a:srgbClr val="FF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 </a:t>
            </a:r>
            <a:r>
              <a:rPr lang="en-US" sz="1400" b="1" dirty="0" smtClean="0">
                <a:solidFill>
                  <a:srgbClr val="008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CAG GTT CAG CTG CAA GAA AGC GGT </a:t>
            </a:r>
            <a:r>
              <a:rPr lang="en-US" sz="1400" b="1" dirty="0" smtClean="0">
                <a:solidFill>
                  <a:srgbClr val="80008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- 3’</a:t>
            </a:r>
          </a:p>
          <a:p>
            <a:r>
              <a:rPr lang="en-US" sz="1400" b="1" dirty="0" smtClean="0">
                <a:solidFill>
                  <a:srgbClr val="800080"/>
                </a:solidFill>
                <a:latin typeface="Courier New" charset="0"/>
                <a:ea typeface="Calibri" charset="0"/>
                <a:cs typeface="Times New Roman" charset="0"/>
              </a:rPr>
              <a:t>*3</a:t>
            </a:r>
            <a:r>
              <a:rPr lang="en-US" sz="1400" b="1" dirty="0" smtClean="0">
                <a:solidFill>
                  <a:srgbClr val="80008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’-</a:t>
            </a:r>
            <a:r>
              <a:rPr lang="en-US" sz="1400" b="1" dirty="0" smtClean="0">
                <a:solidFill>
                  <a:srgbClr val="E49A7D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 </a:t>
            </a:r>
            <a:r>
              <a:rPr lang="en-US" sz="1400" b="1" dirty="0" smtClean="0">
                <a:solidFill>
                  <a:srgbClr val="00CDFF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A CAAATTGAAA TT</a:t>
            </a:r>
            <a:r>
              <a:rPr lang="en-US" sz="1400" dirty="0" smtClean="0">
                <a:effectLst/>
                <a:latin typeface="Courier New" charset="0"/>
                <a:ea typeface="Calibri" charset="0"/>
                <a:cs typeface="Times New Roman" charset="0"/>
              </a:rPr>
              <a:t>CT</a:t>
            </a:r>
            <a:r>
              <a:rPr lang="en-US" sz="1400" b="1" dirty="0" smtClean="0">
                <a:solidFill>
                  <a:srgbClr val="FF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TCCTCC A</a:t>
            </a:r>
            <a:r>
              <a:rPr lang="en-US" sz="1400" b="1" dirty="0" smtClean="0">
                <a:effectLst/>
                <a:latin typeface="Courier New" charset="0"/>
                <a:ea typeface="Calibri" charset="0"/>
                <a:cs typeface="Times New Roman" charset="0"/>
              </a:rPr>
              <a:t>TATGG</a:t>
            </a:r>
            <a:r>
              <a:rPr lang="en-US" sz="1400" b="1" dirty="0" smtClean="0">
                <a:solidFill>
                  <a:srgbClr val="FF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TAC</a:t>
            </a:r>
            <a:r>
              <a:rPr lang="en-US" sz="1400" b="1" dirty="0" smtClean="0">
                <a:solidFill>
                  <a:srgbClr val="E49A7D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 </a:t>
            </a:r>
            <a:r>
              <a:rPr lang="en-US" sz="1400" b="1" dirty="0" smtClean="0">
                <a:solidFill>
                  <a:srgbClr val="008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GTC CAA GTC GAC GTT CTT TCG CCA </a:t>
            </a:r>
            <a:r>
              <a:rPr lang="en-US" sz="1400" b="1" dirty="0" smtClean="0">
                <a:solidFill>
                  <a:srgbClr val="80008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– 5’</a:t>
            </a:r>
            <a:endParaRPr lang="en-US" sz="1400" dirty="0"/>
          </a:p>
          <a:p>
            <a:r>
              <a:rPr lang="en-US" b="1" dirty="0" smtClean="0">
                <a:latin typeface="Courier New" charset="0"/>
                <a:ea typeface="Calibri" charset="0"/>
                <a:cs typeface="Times New Roman" charset="0"/>
              </a:rPr>
              <a:t>Synthesize</a:t>
            </a:r>
            <a:r>
              <a:rPr lang="en-US" sz="1400" b="1" dirty="0" smtClean="0">
                <a:latin typeface="Courier New" charset="0"/>
                <a:ea typeface="Calibri" charset="0"/>
                <a:cs typeface="Times New Roman" charset="0"/>
              </a:rPr>
              <a:t>:</a:t>
            </a:r>
          </a:p>
          <a:p>
            <a:r>
              <a:rPr lang="en-US" sz="1400" b="1" dirty="0" smtClean="0">
                <a:latin typeface="Courier New" charset="0"/>
                <a:ea typeface="Calibri" charset="0"/>
                <a:cs typeface="Times New Roman" charset="0"/>
              </a:rPr>
              <a:t>5’ - </a:t>
            </a:r>
            <a:r>
              <a:rPr lang="en-US" sz="1400" b="1" dirty="0" smtClean="0">
                <a:solidFill>
                  <a:srgbClr val="008000"/>
                </a:solidFill>
                <a:latin typeface="Courier New" charset="0"/>
                <a:ea typeface="Calibri" charset="0"/>
                <a:cs typeface="Times New Roman" charset="0"/>
              </a:rPr>
              <a:t>ACC GCT TTC TTG CAG CTG AAC CTG CAT GGT ATA</a:t>
            </a:r>
            <a:r>
              <a:rPr lang="en-US" sz="1400" b="1" dirty="0" smtClean="0">
                <a:latin typeface="Courier New" charset="0"/>
                <a:ea typeface="Calibri" charset="0"/>
                <a:cs typeface="Times New Roman" charset="0"/>
              </a:rPr>
              <a:t> </a:t>
            </a:r>
            <a:r>
              <a:rPr lang="en-US" sz="1400" b="1" dirty="0" smtClean="0">
                <a:solidFill>
                  <a:srgbClr val="FF0000"/>
                </a:solidFill>
                <a:latin typeface="Courier New" charset="0"/>
                <a:ea typeface="Calibri" charset="0"/>
                <a:cs typeface="Times New Roman" charset="0"/>
              </a:rPr>
              <a:t>CCTCCT</a:t>
            </a:r>
            <a:r>
              <a:rPr lang="en-US" sz="1400" b="1" dirty="0" smtClean="0">
                <a:latin typeface="Courier New" charset="0"/>
                <a:ea typeface="Calibri" charset="0"/>
                <a:cs typeface="Times New Roman" charset="0"/>
              </a:rPr>
              <a:t>TC</a:t>
            </a:r>
            <a:r>
              <a:rPr lang="en-US" sz="1400" b="1" dirty="0" smtClean="0">
                <a:solidFill>
                  <a:srgbClr val="00CDFF"/>
                </a:solidFill>
                <a:latin typeface="Courier New" charset="0"/>
                <a:ea typeface="Calibri" charset="0"/>
                <a:cs typeface="Times New Roman" charset="0"/>
              </a:rPr>
              <a:t>TT AAA</a:t>
            </a:r>
            <a:r>
              <a:rPr lang="en-US" sz="1400" b="1" dirty="0" smtClean="0">
                <a:latin typeface="Courier New" charset="0"/>
                <a:ea typeface="Calibri" charset="0"/>
                <a:cs typeface="Times New Roman" charset="0"/>
              </a:rPr>
              <a:t> – 3’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6255" y="3970984"/>
            <a:ext cx="5876930" cy="769441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500" dirty="0" smtClean="0"/>
              <a:t>Right Top Primer (24 </a:t>
            </a:r>
            <a:r>
              <a:rPr lang="en-US" sz="1500" dirty="0" err="1" smtClean="0"/>
              <a:t>bp</a:t>
            </a:r>
            <a:r>
              <a:rPr lang="en-US" sz="1500" dirty="0" smtClean="0"/>
              <a:t> </a:t>
            </a:r>
            <a:r>
              <a:rPr lang="en-US" sz="1500" dirty="0" err="1" smtClean="0"/>
              <a:t>Nb</a:t>
            </a:r>
            <a:r>
              <a:rPr lang="en-US" sz="1500" dirty="0" smtClean="0"/>
              <a:t> overlap insertion + 21 </a:t>
            </a:r>
            <a:r>
              <a:rPr lang="en-US" sz="1500" dirty="0" err="1" smtClean="0"/>
              <a:t>bp</a:t>
            </a:r>
            <a:r>
              <a:rPr lang="en-US" sz="1500" dirty="0" smtClean="0"/>
              <a:t> anneal) = 45 </a:t>
            </a:r>
            <a:r>
              <a:rPr lang="en-US" sz="1500" dirty="0" err="1" smtClean="0"/>
              <a:t>bp</a:t>
            </a:r>
            <a:endParaRPr lang="en-US" sz="1500" dirty="0" smtClean="0"/>
          </a:p>
          <a:p>
            <a:r>
              <a:rPr lang="en-US" b="1" dirty="0" smtClean="0">
                <a:effectLst/>
                <a:latin typeface="Courier New" charset="0"/>
                <a:ea typeface="Calibri" charset="0"/>
                <a:cs typeface="Times New Roman" charset="0"/>
              </a:rPr>
              <a:t>Synthesize</a:t>
            </a:r>
            <a:endParaRPr lang="en-US" sz="1100" b="1" dirty="0" smtClean="0">
              <a:effectLst/>
              <a:latin typeface="Courier New" charset="0"/>
              <a:ea typeface="Calibri" charset="0"/>
              <a:cs typeface="Times New Roman" charset="0"/>
            </a:endParaRPr>
          </a:p>
          <a:p>
            <a:r>
              <a:rPr lang="en-US" sz="1100" b="1" dirty="0" smtClean="0">
                <a:solidFill>
                  <a:srgbClr val="008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5’- </a:t>
            </a:r>
            <a:r>
              <a:rPr lang="en-US" sz="1100" b="1" u="sng" dirty="0" smtClean="0">
                <a:solidFill>
                  <a:srgbClr val="008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GGG ACC CAG GTT ACC GTT AGC AGC </a:t>
            </a:r>
            <a:r>
              <a:rPr lang="en-US" sz="1100" b="1" dirty="0" smtClean="0">
                <a:solidFill>
                  <a:srgbClr val="FF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GGT GGT GGT GGT TCT GGT GGT </a:t>
            </a:r>
            <a:r>
              <a:rPr lang="en-US" sz="1100" b="1" dirty="0" smtClean="0">
                <a:effectLst/>
                <a:latin typeface="Courier New" charset="0"/>
                <a:ea typeface="Calibri" charset="0"/>
                <a:cs typeface="Times New Roman" charset="0"/>
              </a:rPr>
              <a:t>-3’</a:t>
            </a:r>
            <a:endParaRPr 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446255" y="4835026"/>
            <a:ext cx="4746684" cy="161582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500" dirty="0" smtClean="0"/>
              <a:t>Right Bot Primer (23 </a:t>
            </a:r>
            <a:r>
              <a:rPr lang="en-US" sz="1500" dirty="0" err="1" smtClean="0"/>
              <a:t>bp</a:t>
            </a:r>
            <a:r>
              <a:rPr lang="en-US" sz="1500" dirty="0" smtClean="0"/>
              <a:t> anneal + 8 </a:t>
            </a:r>
            <a:r>
              <a:rPr lang="en-US" sz="1500" dirty="0" err="1" smtClean="0"/>
              <a:t>bp</a:t>
            </a:r>
            <a:r>
              <a:rPr lang="en-US" sz="1500" dirty="0" smtClean="0"/>
              <a:t> NE insertion) = 31bp</a:t>
            </a:r>
          </a:p>
          <a:p>
            <a:pPr lvl="0"/>
            <a:r>
              <a:rPr lang="en-US" sz="1100" b="1" dirty="0" smtClean="0">
                <a:solidFill>
                  <a:srgbClr val="008000"/>
                </a:solidFill>
                <a:latin typeface="Courier New" charset="0"/>
                <a:ea typeface="Calibri" charset="0"/>
                <a:cs typeface="Times New Roman" charset="0"/>
              </a:rPr>
              <a:t>5’- </a:t>
            </a:r>
            <a:r>
              <a:rPr lang="en-US" sz="1100" b="1" dirty="0" smtClean="0">
                <a:solidFill>
                  <a:srgbClr val="FF0000"/>
                </a:solidFill>
                <a:latin typeface="Courier New" charset="0"/>
                <a:ea typeface="Calibri" charset="0"/>
                <a:cs typeface="Times New Roman" charset="0"/>
              </a:rPr>
              <a:t>CCG</a:t>
            </a:r>
            <a:r>
              <a:rPr lang="en-US" sz="1100" b="1" dirty="0" smtClean="0">
                <a:solidFill>
                  <a:srgbClr val="008000"/>
                </a:solidFill>
                <a:latin typeface="Courier New" charset="0"/>
                <a:ea typeface="Calibri" charset="0"/>
                <a:cs typeface="Times New Roman" charset="0"/>
              </a:rPr>
              <a:t> </a:t>
            </a:r>
            <a:r>
              <a:rPr lang="en-US" sz="1100" b="1" dirty="0" smtClean="0">
                <a:solidFill>
                  <a:srgbClr val="FF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CCG AAT ACCTTACTAAA GTTCGG </a:t>
            </a:r>
            <a:r>
              <a:rPr lang="en-US" sz="1100" b="1" dirty="0" smtClean="0">
                <a:solidFill>
                  <a:srgbClr val="E49A7D"/>
                </a:solidFill>
                <a:latin typeface="Courier New" charset="0"/>
                <a:ea typeface="Calibri" charset="0"/>
              </a:rPr>
              <a:t>NCTTCTCG</a:t>
            </a:r>
            <a:r>
              <a:rPr lang="en-US" sz="1100" b="1" dirty="0" smtClean="0">
                <a:solidFill>
                  <a:srgbClr val="F4B183"/>
                </a:solidFill>
                <a:latin typeface="Courier New" charset="0"/>
                <a:ea typeface="Calibri" charset="0"/>
              </a:rPr>
              <a:t> </a:t>
            </a:r>
            <a:r>
              <a:rPr lang="en-US" sz="1100" b="1" dirty="0" smtClean="0">
                <a:solidFill>
                  <a:prstClr val="black"/>
                </a:solidFill>
                <a:latin typeface="Courier New" charset="0"/>
                <a:ea typeface="Calibri" charset="0"/>
                <a:cs typeface="Times New Roman" charset="0"/>
              </a:rPr>
              <a:t>-3’</a:t>
            </a:r>
            <a:endParaRPr lang="en-US" dirty="0" smtClean="0"/>
          </a:p>
          <a:p>
            <a:r>
              <a:rPr lang="en-US" sz="1100" b="1" dirty="0" smtClean="0">
                <a:solidFill>
                  <a:srgbClr val="008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*3’- </a:t>
            </a:r>
            <a:r>
              <a:rPr lang="en-US" sz="1100" b="1" dirty="0" smtClean="0">
                <a:solidFill>
                  <a:srgbClr val="FF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GGC</a:t>
            </a:r>
            <a:r>
              <a:rPr lang="en-US" sz="1100" b="1" dirty="0" smtClean="0">
                <a:solidFill>
                  <a:srgbClr val="008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 </a:t>
            </a:r>
            <a:r>
              <a:rPr lang="en-US" sz="1100" b="1" dirty="0" smtClean="0">
                <a:solidFill>
                  <a:srgbClr val="FF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GGC TTA TGGAATGATTT CAAGCC </a:t>
            </a:r>
            <a:r>
              <a:rPr lang="en-US" sz="1100" b="1" dirty="0" smtClean="0">
                <a:solidFill>
                  <a:srgbClr val="E49A7D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NGAAGAGC </a:t>
            </a:r>
            <a:r>
              <a:rPr lang="en-US" sz="1100" b="1" dirty="0" smtClean="0">
                <a:effectLst/>
                <a:latin typeface="Courier New" charset="0"/>
                <a:ea typeface="Calibri" charset="0"/>
                <a:cs typeface="Times New Roman" charset="0"/>
              </a:rPr>
              <a:t>-5’</a:t>
            </a:r>
          </a:p>
          <a:p>
            <a:endParaRPr lang="en-US" sz="1100" b="1" dirty="0" smtClean="0">
              <a:effectLst/>
              <a:latin typeface="Courier New" charset="0"/>
              <a:ea typeface="Calibri" charset="0"/>
              <a:cs typeface="Times New Roman" charset="0"/>
            </a:endParaRPr>
          </a:p>
          <a:p>
            <a:r>
              <a:rPr lang="en-US" b="1" dirty="0" smtClean="0">
                <a:latin typeface="Courier New" charset="0"/>
                <a:ea typeface="Calibri" charset="0"/>
                <a:cs typeface="Times New Roman" charset="0"/>
              </a:rPr>
              <a:t>Synthesize</a:t>
            </a:r>
            <a:r>
              <a:rPr lang="en-US" sz="1100" b="1" dirty="0" smtClean="0">
                <a:latin typeface="Courier New" charset="0"/>
                <a:ea typeface="Calibri" charset="0"/>
                <a:cs typeface="Times New Roman" charset="0"/>
              </a:rPr>
              <a:t>:</a:t>
            </a:r>
          </a:p>
          <a:p>
            <a:pPr lvl="0"/>
            <a:r>
              <a:rPr lang="en-US" sz="1100" b="1" dirty="0" smtClean="0">
                <a:solidFill>
                  <a:srgbClr val="008000"/>
                </a:solidFill>
                <a:latin typeface="Courier New" charset="0"/>
                <a:ea typeface="Calibri" charset="0"/>
                <a:cs typeface="Times New Roman" charset="0"/>
              </a:rPr>
              <a:t>5’- </a:t>
            </a:r>
            <a:r>
              <a:rPr lang="en-US" sz="1100" b="1" dirty="0" smtClean="0">
                <a:solidFill>
                  <a:srgbClr val="E49A7D"/>
                </a:solidFill>
                <a:latin typeface="Courier New" charset="0"/>
                <a:ea typeface="Calibri" charset="0"/>
                <a:cs typeface="Times New Roman" charset="0"/>
              </a:rPr>
              <a:t>CGAGAAGN </a:t>
            </a:r>
            <a:r>
              <a:rPr lang="en-US" sz="1100" b="1" dirty="0" smtClean="0">
                <a:solidFill>
                  <a:srgbClr val="FF0000"/>
                </a:solidFill>
                <a:latin typeface="Courier New" charset="0"/>
                <a:ea typeface="Calibri" charset="0"/>
                <a:cs typeface="Times New Roman" charset="0"/>
              </a:rPr>
              <a:t>CCGAAC TTTAGTAAGGT ATT CGG CGG</a:t>
            </a:r>
            <a:r>
              <a:rPr lang="en-US" sz="1100" b="1" dirty="0" smtClean="0">
                <a:solidFill>
                  <a:srgbClr val="E49A7D"/>
                </a:solidFill>
                <a:latin typeface="Courier New" charset="0"/>
                <a:ea typeface="Calibri" charset="0"/>
                <a:cs typeface="Times New Roman" charset="0"/>
              </a:rPr>
              <a:t> </a:t>
            </a:r>
            <a:r>
              <a:rPr lang="en-US" sz="1100" b="1" dirty="0" smtClean="0">
                <a:solidFill>
                  <a:prstClr val="black"/>
                </a:solidFill>
                <a:latin typeface="Courier New" charset="0"/>
                <a:ea typeface="Calibri" charset="0"/>
                <a:cs typeface="Times New Roman" charset="0"/>
              </a:rPr>
              <a:t>-3’</a:t>
            </a:r>
            <a:endParaRPr lang="en-US" sz="1100" dirty="0" smtClean="0"/>
          </a:p>
          <a:p>
            <a:r>
              <a:rPr lang="en-US" sz="1100" dirty="0" smtClean="0"/>
              <a:t>Replace N with A</a:t>
            </a:r>
          </a:p>
          <a:p>
            <a:r>
              <a:rPr lang="en-US" sz="1100" dirty="0" smtClean="0"/>
              <a:t>Put ~12 bases beyond 5’</a:t>
            </a:r>
            <a:endParaRPr 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6619256" y="3932512"/>
            <a:ext cx="439870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Tm (1 </a:t>
            </a:r>
            <a:r>
              <a:rPr lang="en-US" sz="1400" b="1" dirty="0" err="1" smtClean="0"/>
              <a:t>uM</a:t>
            </a:r>
            <a:r>
              <a:rPr lang="en-US" sz="1400" b="1" dirty="0" smtClean="0"/>
              <a:t> primer </a:t>
            </a:r>
            <a:r>
              <a:rPr lang="en-US" sz="1400" b="1" dirty="0" err="1" smtClean="0"/>
              <a:t>conc</a:t>
            </a:r>
            <a:r>
              <a:rPr lang="en-US" sz="1400" b="1" dirty="0" smtClean="0"/>
              <a:t>, [Na+] = 100 </a:t>
            </a:r>
            <a:r>
              <a:rPr lang="en-US" sz="1400" b="1" dirty="0" err="1" smtClean="0"/>
              <a:t>mM</a:t>
            </a:r>
            <a:r>
              <a:rPr lang="en-US" sz="1400" b="1" dirty="0" smtClean="0"/>
              <a:t>, [Mg2+] = 6mM):</a:t>
            </a:r>
          </a:p>
          <a:p>
            <a:r>
              <a:rPr lang="en-US" sz="1400" dirty="0" smtClean="0"/>
              <a:t>Right Top Primer: 72.7 </a:t>
            </a:r>
            <a:r>
              <a:rPr lang="en-US" sz="1400" dirty="0" smtClean="0">
                <a:sym typeface="Symbol" charset="2"/>
              </a:rPr>
              <a:t></a:t>
            </a:r>
            <a:r>
              <a:rPr lang="en-US" sz="1400" dirty="0"/>
              <a:t>C</a:t>
            </a:r>
            <a:r>
              <a:rPr lang="en-US" sz="1400" dirty="0" smtClean="0">
                <a:effectLst/>
              </a:rPr>
              <a:t> </a:t>
            </a:r>
          </a:p>
          <a:p>
            <a:r>
              <a:rPr lang="en-US" sz="1400" dirty="0" smtClean="0"/>
              <a:t>Left Bot Primer: 67.0 </a:t>
            </a:r>
            <a:r>
              <a:rPr lang="en-US" sz="1400" dirty="0" smtClean="0">
                <a:sym typeface="Symbol" charset="2"/>
              </a:rPr>
              <a:t></a:t>
            </a:r>
            <a:r>
              <a:rPr lang="en-US" sz="1400" dirty="0" smtClean="0"/>
              <a:t>C</a:t>
            </a:r>
            <a:r>
              <a:rPr lang="en-US" sz="1400" dirty="0" smtClean="0">
                <a:effectLst/>
              </a:rPr>
              <a:t> 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5486254" y="1374565"/>
            <a:ext cx="43987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Tm (1 </a:t>
            </a:r>
            <a:r>
              <a:rPr lang="en-US" sz="1400" b="1" dirty="0" err="1" smtClean="0"/>
              <a:t>uM</a:t>
            </a:r>
            <a:r>
              <a:rPr lang="en-US" sz="1400" b="1" dirty="0" smtClean="0"/>
              <a:t> primer </a:t>
            </a:r>
            <a:r>
              <a:rPr lang="en-US" sz="1400" b="1" dirty="0" err="1" smtClean="0"/>
              <a:t>conc</a:t>
            </a:r>
            <a:r>
              <a:rPr lang="en-US" sz="1400" b="1" dirty="0" smtClean="0"/>
              <a:t>, [Na+] = 100 </a:t>
            </a:r>
            <a:r>
              <a:rPr lang="en-US" sz="1400" b="1" dirty="0" err="1" smtClean="0"/>
              <a:t>mM</a:t>
            </a:r>
            <a:r>
              <a:rPr lang="en-US" sz="1400" b="1" dirty="0" smtClean="0"/>
              <a:t>, [Mg2+] = 6mM):</a:t>
            </a:r>
          </a:p>
          <a:p>
            <a:r>
              <a:rPr lang="en-US" sz="1400" dirty="0" smtClean="0"/>
              <a:t>Left Top Primer: 68.5</a:t>
            </a:r>
            <a:r>
              <a:rPr lang="en-US" sz="1400" dirty="0" smtClean="0">
                <a:sym typeface="Symbol" charset="2"/>
              </a:rPr>
              <a:t></a:t>
            </a:r>
            <a:r>
              <a:rPr lang="en-US" sz="1400" dirty="0"/>
              <a:t>C</a:t>
            </a:r>
            <a:r>
              <a:rPr lang="en-US" sz="1400" dirty="0" smtClean="0">
                <a:effectLst/>
              </a:rPr>
              <a:t>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790556" y="2606458"/>
            <a:ext cx="32395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Tm (1 </a:t>
            </a:r>
            <a:r>
              <a:rPr lang="en-US" sz="1400" b="1" dirty="0" err="1" smtClean="0"/>
              <a:t>uM</a:t>
            </a:r>
            <a:r>
              <a:rPr lang="en-US" sz="1400" b="1" dirty="0" smtClean="0"/>
              <a:t> primer </a:t>
            </a:r>
            <a:r>
              <a:rPr lang="en-US" sz="1400" b="1" dirty="0" err="1" smtClean="0"/>
              <a:t>conc</a:t>
            </a:r>
            <a:r>
              <a:rPr lang="en-US" sz="1400" b="1" dirty="0" smtClean="0"/>
              <a:t>, [Na+] = 100 </a:t>
            </a:r>
            <a:r>
              <a:rPr lang="en-US" sz="1400" b="1" dirty="0" err="1" smtClean="0"/>
              <a:t>mM</a:t>
            </a:r>
            <a:r>
              <a:rPr lang="en-US" sz="1400" b="1" dirty="0" smtClean="0"/>
              <a:t>, [Mg2+] = 6mM):</a:t>
            </a:r>
          </a:p>
          <a:p>
            <a:r>
              <a:rPr lang="en-US" sz="1400" dirty="0" smtClean="0"/>
              <a:t>Left Bot Primer: 67.0 </a:t>
            </a:r>
            <a:r>
              <a:rPr lang="en-US" sz="1400" dirty="0" smtClean="0">
                <a:sym typeface="Symbol" charset="2"/>
              </a:rPr>
              <a:t></a:t>
            </a:r>
            <a:r>
              <a:rPr lang="en-US" sz="1400" dirty="0" smtClean="0"/>
              <a:t>C</a:t>
            </a:r>
            <a:r>
              <a:rPr lang="en-US" sz="1400" dirty="0" smtClean="0">
                <a:effectLst/>
              </a:rPr>
              <a:t> 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5486254" y="5242830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b="1" dirty="0" smtClean="0"/>
              <a:t>Tm (1 </a:t>
            </a:r>
            <a:r>
              <a:rPr lang="en-US" sz="1400" b="1" dirty="0" err="1" smtClean="0"/>
              <a:t>uM</a:t>
            </a:r>
            <a:r>
              <a:rPr lang="en-US" sz="1400" b="1" dirty="0" smtClean="0"/>
              <a:t> primer </a:t>
            </a:r>
            <a:r>
              <a:rPr lang="en-US" sz="1400" b="1" dirty="0" err="1" smtClean="0"/>
              <a:t>conc</a:t>
            </a:r>
            <a:r>
              <a:rPr lang="en-US" sz="1400" b="1" dirty="0" smtClean="0"/>
              <a:t>, [Na+] = 100 </a:t>
            </a:r>
            <a:r>
              <a:rPr lang="en-US" sz="1400" b="1" dirty="0" err="1" smtClean="0"/>
              <a:t>mM</a:t>
            </a:r>
            <a:r>
              <a:rPr lang="en-US" sz="1400" b="1" dirty="0" smtClean="0"/>
              <a:t>, [Mg2+] = 6mM):</a:t>
            </a:r>
          </a:p>
          <a:p>
            <a:r>
              <a:rPr lang="en-US" sz="1400" dirty="0" smtClean="0"/>
              <a:t>Right Bot Primer: 71.5 </a:t>
            </a:r>
            <a:r>
              <a:rPr lang="en-US" sz="1400" dirty="0" smtClean="0">
                <a:sym typeface="Symbol" charset="2"/>
              </a:rPr>
              <a:t></a:t>
            </a:r>
            <a:r>
              <a:rPr lang="en-US" sz="1400" dirty="0" smtClean="0"/>
              <a:t>C</a:t>
            </a:r>
            <a:r>
              <a:rPr lang="en-US" sz="1400" dirty="0" smtClean="0">
                <a:effectLst/>
              </a:rPr>
              <a:t>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02216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255" y="45083"/>
            <a:ext cx="10515600" cy="1325563"/>
          </a:xfrm>
        </p:spPr>
        <p:txBody>
          <a:bodyPr/>
          <a:lstStyle/>
          <a:p>
            <a:r>
              <a:rPr lang="en-US" dirty="0" smtClean="0"/>
              <a:t>Summary for primers to synthesize: </a:t>
            </a:r>
            <a:r>
              <a:rPr lang="en-US" b="1" dirty="0" smtClean="0"/>
              <a:t>Version 2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46255" y="1217722"/>
            <a:ext cx="5896166" cy="1200329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500" dirty="0" smtClean="0"/>
              <a:t>Left Top Primer (12 sequence + 8 </a:t>
            </a:r>
            <a:r>
              <a:rPr lang="en-US" sz="1500" dirty="0" err="1" smtClean="0"/>
              <a:t>bp</a:t>
            </a:r>
            <a:r>
              <a:rPr lang="en-US" sz="1500" dirty="0" smtClean="0"/>
              <a:t> NE insertion + 24 </a:t>
            </a:r>
            <a:r>
              <a:rPr lang="en-US" sz="1500" dirty="0" err="1" smtClean="0"/>
              <a:t>bp</a:t>
            </a:r>
            <a:r>
              <a:rPr lang="en-US" sz="1500" dirty="0" smtClean="0"/>
              <a:t> anneal) = 32 </a:t>
            </a:r>
            <a:r>
              <a:rPr lang="en-US" sz="1500" dirty="0" err="1" smtClean="0"/>
              <a:t>bp</a:t>
            </a:r>
            <a:endParaRPr lang="en-US" sz="1500" dirty="0" smtClean="0"/>
          </a:p>
          <a:p>
            <a:r>
              <a:rPr lang="en-US" sz="1300" b="1" dirty="0" smtClean="0">
                <a:solidFill>
                  <a:srgbClr val="80008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*5’-</a:t>
            </a:r>
            <a:r>
              <a:rPr lang="en-US" sz="1300" b="1" dirty="0" smtClean="0">
                <a:solidFill>
                  <a:srgbClr val="E49A7D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 CATCGATCGACG </a:t>
            </a:r>
            <a:r>
              <a:rPr lang="en-US" sz="1400" b="1" dirty="0" smtClean="0">
                <a:solidFill>
                  <a:srgbClr val="E49A7D"/>
                </a:solidFill>
                <a:effectLst/>
                <a:latin typeface="Courier New" charset="0"/>
                <a:ea typeface="Calibri" charset="0"/>
              </a:rPr>
              <a:t>GCTCTTCN </a:t>
            </a:r>
            <a:r>
              <a:rPr lang="en-US" sz="1300" b="1" dirty="0" smtClean="0">
                <a:solidFill>
                  <a:srgbClr val="80008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GTCTCGATCC CGCGAAA</a:t>
            </a:r>
            <a:r>
              <a:rPr lang="en-US" sz="1300" b="1" dirty="0" smtClean="0">
                <a:solidFill>
                  <a:srgbClr val="FF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TAA </a:t>
            </a:r>
            <a:r>
              <a:rPr lang="en-US" sz="1200" b="1" dirty="0" smtClean="0">
                <a:solidFill>
                  <a:srgbClr val="FF0000"/>
                </a:solidFill>
                <a:latin typeface="Courier New" charset="0"/>
                <a:ea typeface="Calibri" charset="0"/>
                <a:cs typeface="Times New Roman" charset="0"/>
              </a:rPr>
              <a:t>TACG</a:t>
            </a:r>
            <a:r>
              <a:rPr lang="en-US" sz="1300" b="1" dirty="0" smtClean="0">
                <a:solidFill>
                  <a:srgbClr val="80008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- 3’</a:t>
            </a:r>
          </a:p>
          <a:p>
            <a:r>
              <a:rPr lang="en-US" sz="1300" b="1" dirty="0" smtClean="0">
                <a:solidFill>
                  <a:srgbClr val="80008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3’-</a:t>
            </a:r>
            <a:r>
              <a:rPr lang="en-US" sz="1300" b="1" dirty="0" smtClean="0">
                <a:solidFill>
                  <a:srgbClr val="E49A7D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 GTAGCTAGCTGC </a:t>
            </a:r>
            <a:r>
              <a:rPr lang="en-US" sz="1400" b="1" dirty="0" smtClean="0">
                <a:solidFill>
                  <a:srgbClr val="E49A7D"/>
                </a:solidFill>
                <a:effectLst/>
                <a:latin typeface="Courier New" charset="0"/>
                <a:ea typeface="Calibri" charset="0"/>
              </a:rPr>
              <a:t>CGAGAAGN </a:t>
            </a:r>
            <a:r>
              <a:rPr lang="en-US" sz="1300" b="1" dirty="0" smtClean="0">
                <a:solidFill>
                  <a:srgbClr val="801B7F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CAGAGCTAGG GCGCTTT</a:t>
            </a:r>
            <a:r>
              <a:rPr lang="en-US" sz="1300" b="1" dirty="0" smtClean="0">
                <a:solidFill>
                  <a:srgbClr val="FF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ATT ATGC </a:t>
            </a:r>
            <a:r>
              <a:rPr lang="en-US" sz="1300" b="1" dirty="0" smtClean="0">
                <a:solidFill>
                  <a:srgbClr val="80008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– 5’</a:t>
            </a:r>
          </a:p>
          <a:p>
            <a:r>
              <a:rPr lang="en-US" sz="1600" b="1" dirty="0" smtClean="0">
                <a:latin typeface="Courier New" charset="0"/>
                <a:ea typeface="Calibri" charset="0"/>
                <a:cs typeface="Times New Roman" charset="0"/>
              </a:rPr>
              <a:t>Synthesize:</a:t>
            </a:r>
          </a:p>
          <a:p>
            <a:r>
              <a:rPr lang="en-US" sz="1300" b="1" dirty="0" smtClean="0">
                <a:solidFill>
                  <a:srgbClr val="80008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5’-</a:t>
            </a:r>
            <a:r>
              <a:rPr lang="en-US" sz="1300" b="1" dirty="0" smtClean="0">
                <a:solidFill>
                  <a:srgbClr val="E49A7D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 NGAAGAGC </a:t>
            </a:r>
            <a:r>
              <a:rPr lang="en-US" sz="1300" b="1" dirty="0" smtClean="0">
                <a:solidFill>
                  <a:srgbClr val="80008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GTCTCGATCC CGCGAAA</a:t>
            </a:r>
            <a:r>
              <a:rPr lang="en-US" sz="1300" b="1" dirty="0" smtClean="0">
                <a:solidFill>
                  <a:srgbClr val="FF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TAA </a:t>
            </a:r>
            <a:r>
              <a:rPr lang="en-US" sz="1200" b="1" dirty="0" smtClean="0">
                <a:solidFill>
                  <a:srgbClr val="FF0000"/>
                </a:solidFill>
                <a:latin typeface="Courier New" charset="0"/>
                <a:ea typeface="Calibri" charset="0"/>
                <a:cs typeface="Times New Roman" charset="0"/>
              </a:rPr>
              <a:t>TACG</a:t>
            </a:r>
            <a:r>
              <a:rPr lang="en-US" sz="1300" b="1" dirty="0" smtClean="0">
                <a:solidFill>
                  <a:srgbClr val="800080"/>
                </a:solidFill>
                <a:latin typeface="Courier New" charset="0"/>
                <a:ea typeface="Calibri" charset="0"/>
                <a:cs typeface="Times New Roman" charset="0"/>
              </a:rPr>
              <a:t>-</a:t>
            </a:r>
            <a:r>
              <a:rPr lang="en-US" sz="1300" b="1" dirty="0" smtClean="0">
                <a:solidFill>
                  <a:srgbClr val="80008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 – 3’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6255" y="2583722"/>
            <a:ext cx="8239756" cy="1246495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500" dirty="0" smtClean="0"/>
              <a:t>Left Bot Primer (30 </a:t>
            </a:r>
            <a:r>
              <a:rPr lang="en-US" sz="1500" dirty="0" err="1" smtClean="0"/>
              <a:t>bp</a:t>
            </a:r>
            <a:r>
              <a:rPr lang="en-US" sz="1500" dirty="0" smtClean="0"/>
              <a:t> anneal + 24 </a:t>
            </a:r>
            <a:r>
              <a:rPr lang="en-US" sz="1500" dirty="0" err="1" smtClean="0"/>
              <a:t>bp</a:t>
            </a:r>
            <a:r>
              <a:rPr lang="en-US" sz="1500" dirty="0" smtClean="0"/>
              <a:t> overlap insertion) = 54 </a:t>
            </a:r>
            <a:r>
              <a:rPr lang="en-US" sz="1500" dirty="0" err="1" smtClean="0"/>
              <a:t>bp</a:t>
            </a:r>
            <a:endParaRPr lang="en-US" sz="1500" dirty="0" smtClean="0"/>
          </a:p>
          <a:p>
            <a:r>
              <a:rPr lang="en-US" sz="1400" b="1" dirty="0" smtClean="0">
                <a:solidFill>
                  <a:srgbClr val="80008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5’-</a:t>
            </a:r>
            <a:r>
              <a:rPr lang="en-US" sz="1400" b="1" dirty="0" smtClean="0">
                <a:solidFill>
                  <a:srgbClr val="E49A7D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 </a:t>
            </a:r>
            <a:r>
              <a:rPr lang="en-US" sz="1400" b="1" dirty="0" smtClean="0">
                <a:solidFill>
                  <a:srgbClr val="00CCFF"/>
                </a:solidFill>
                <a:effectLst/>
                <a:latin typeface="Courier New" charset="0"/>
                <a:ea typeface="Batang" charset="0"/>
                <a:cs typeface="Times New Roman" charset="0"/>
              </a:rPr>
              <a:t>T GTTTAACTTT AA</a:t>
            </a:r>
            <a:r>
              <a:rPr lang="en-US" sz="1400" u="sng" dirty="0" smtClean="0">
                <a:effectLst/>
                <a:latin typeface="Courier New" charset="0"/>
                <a:ea typeface="Calibri" charset="0"/>
                <a:cs typeface="Times New Roman" charset="0"/>
              </a:rPr>
              <a:t>GA</a:t>
            </a:r>
            <a:r>
              <a:rPr lang="en-US" sz="1400" b="1" u="sng" dirty="0" smtClean="0">
                <a:solidFill>
                  <a:srgbClr val="FF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AGGAGG T</a:t>
            </a:r>
            <a:r>
              <a:rPr lang="en-US" sz="1400" b="1" u="sng" dirty="0" smtClean="0">
                <a:effectLst/>
                <a:latin typeface="Courier New" charset="0"/>
                <a:ea typeface="Calibri" charset="0"/>
                <a:cs typeface="Times New Roman" charset="0"/>
              </a:rPr>
              <a:t>ATACC</a:t>
            </a:r>
            <a:r>
              <a:rPr lang="en-US" sz="1400" b="1" u="sng" dirty="0" smtClean="0">
                <a:solidFill>
                  <a:srgbClr val="FF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ATG</a:t>
            </a:r>
            <a:r>
              <a:rPr lang="en-US" sz="1400" b="1" dirty="0" smtClean="0">
                <a:solidFill>
                  <a:srgbClr val="FF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 </a:t>
            </a:r>
            <a:r>
              <a:rPr lang="en-US" sz="1400" b="1" dirty="0" smtClean="0">
                <a:solidFill>
                  <a:srgbClr val="008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CAG GTT CAG CTG CAA GAA AGC GGT </a:t>
            </a:r>
            <a:r>
              <a:rPr lang="en-US" sz="1400" b="1" dirty="0" smtClean="0">
                <a:solidFill>
                  <a:srgbClr val="80008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- 3’</a:t>
            </a:r>
          </a:p>
          <a:p>
            <a:r>
              <a:rPr lang="en-US" sz="1400" b="1" dirty="0" smtClean="0">
                <a:solidFill>
                  <a:srgbClr val="800080"/>
                </a:solidFill>
                <a:latin typeface="Courier New" charset="0"/>
                <a:ea typeface="Calibri" charset="0"/>
                <a:cs typeface="Times New Roman" charset="0"/>
              </a:rPr>
              <a:t>*3</a:t>
            </a:r>
            <a:r>
              <a:rPr lang="en-US" sz="1400" b="1" dirty="0" smtClean="0">
                <a:solidFill>
                  <a:srgbClr val="80008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’-</a:t>
            </a:r>
            <a:r>
              <a:rPr lang="en-US" sz="1400" b="1" dirty="0" smtClean="0">
                <a:solidFill>
                  <a:srgbClr val="E49A7D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 </a:t>
            </a:r>
            <a:r>
              <a:rPr lang="en-US" sz="1400" b="1" dirty="0" smtClean="0">
                <a:solidFill>
                  <a:srgbClr val="00CDFF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A CAAATTGAAA TT</a:t>
            </a:r>
            <a:r>
              <a:rPr lang="en-US" sz="1400" dirty="0" smtClean="0">
                <a:effectLst/>
                <a:latin typeface="Courier New" charset="0"/>
                <a:ea typeface="Calibri" charset="0"/>
                <a:cs typeface="Times New Roman" charset="0"/>
              </a:rPr>
              <a:t>CT</a:t>
            </a:r>
            <a:r>
              <a:rPr lang="en-US" sz="1400" b="1" dirty="0" smtClean="0">
                <a:solidFill>
                  <a:srgbClr val="FF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TCCTCC A</a:t>
            </a:r>
            <a:r>
              <a:rPr lang="en-US" sz="1400" b="1" dirty="0" smtClean="0">
                <a:effectLst/>
                <a:latin typeface="Courier New" charset="0"/>
                <a:ea typeface="Calibri" charset="0"/>
                <a:cs typeface="Times New Roman" charset="0"/>
              </a:rPr>
              <a:t>TATGG</a:t>
            </a:r>
            <a:r>
              <a:rPr lang="en-US" sz="1400" b="1" dirty="0" smtClean="0">
                <a:solidFill>
                  <a:srgbClr val="FF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TAC</a:t>
            </a:r>
            <a:r>
              <a:rPr lang="en-US" sz="1400" b="1" dirty="0" smtClean="0">
                <a:solidFill>
                  <a:srgbClr val="E49A7D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 </a:t>
            </a:r>
            <a:r>
              <a:rPr lang="en-US" sz="1400" b="1" dirty="0" smtClean="0">
                <a:solidFill>
                  <a:srgbClr val="008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GTC CAA GTC GAC GTT CTT TCG CCA </a:t>
            </a:r>
            <a:r>
              <a:rPr lang="en-US" sz="1400" b="1" dirty="0" smtClean="0">
                <a:solidFill>
                  <a:srgbClr val="80008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– 5’</a:t>
            </a:r>
            <a:endParaRPr lang="en-US" sz="1400" dirty="0"/>
          </a:p>
          <a:p>
            <a:r>
              <a:rPr lang="en-US" b="1" dirty="0" smtClean="0">
                <a:latin typeface="Courier New" charset="0"/>
                <a:ea typeface="Calibri" charset="0"/>
                <a:cs typeface="Times New Roman" charset="0"/>
              </a:rPr>
              <a:t>Synthesize</a:t>
            </a:r>
            <a:r>
              <a:rPr lang="en-US" sz="1400" b="1" dirty="0" smtClean="0">
                <a:latin typeface="Courier New" charset="0"/>
                <a:ea typeface="Calibri" charset="0"/>
                <a:cs typeface="Times New Roman" charset="0"/>
              </a:rPr>
              <a:t>:</a:t>
            </a:r>
          </a:p>
          <a:p>
            <a:r>
              <a:rPr lang="en-US" sz="1400" b="1" dirty="0" smtClean="0">
                <a:latin typeface="Courier New" charset="0"/>
                <a:ea typeface="Calibri" charset="0"/>
                <a:cs typeface="Times New Roman" charset="0"/>
              </a:rPr>
              <a:t>5’ - </a:t>
            </a:r>
            <a:r>
              <a:rPr lang="en-US" sz="1400" b="1" dirty="0" smtClean="0">
                <a:solidFill>
                  <a:srgbClr val="008000"/>
                </a:solidFill>
                <a:latin typeface="Courier New" charset="0"/>
                <a:ea typeface="Calibri" charset="0"/>
                <a:cs typeface="Times New Roman" charset="0"/>
              </a:rPr>
              <a:t>ACC GCT TTC TTG CAG CTG AAC CTG CAT GGT ATA</a:t>
            </a:r>
            <a:r>
              <a:rPr lang="en-US" sz="1400" b="1" dirty="0" smtClean="0">
                <a:latin typeface="Courier New" charset="0"/>
                <a:ea typeface="Calibri" charset="0"/>
                <a:cs typeface="Times New Roman" charset="0"/>
              </a:rPr>
              <a:t> </a:t>
            </a:r>
            <a:r>
              <a:rPr lang="en-US" sz="1400" b="1" dirty="0" smtClean="0">
                <a:solidFill>
                  <a:srgbClr val="FF0000"/>
                </a:solidFill>
                <a:latin typeface="Courier New" charset="0"/>
                <a:ea typeface="Calibri" charset="0"/>
                <a:cs typeface="Times New Roman" charset="0"/>
              </a:rPr>
              <a:t>CCTCCT</a:t>
            </a:r>
            <a:r>
              <a:rPr lang="en-US" sz="1400" b="1" dirty="0" smtClean="0">
                <a:latin typeface="Courier New" charset="0"/>
                <a:ea typeface="Calibri" charset="0"/>
                <a:cs typeface="Times New Roman" charset="0"/>
              </a:rPr>
              <a:t>TC</a:t>
            </a:r>
            <a:r>
              <a:rPr lang="en-US" sz="1400" b="1" dirty="0" smtClean="0">
                <a:solidFill>
                  <a:srgbClr val="00CDFF"/>
                </a:solidFill>
                <a:latin typeface="Courier New" charset="0"/>
                <a:ea typeface="Calibri" charset="0"/>
                <a:cs typeface="Times New Roman" charset="0"/>
              </a:rPr>
              <a:t>TT AAA</a:t>
            </a:r>
            <a:r>
              <a:rPr lang="en-US" sz="1400" b="1" dirty="0" smtClean="0">
                <a:latin typeface="Courier New" charset="0"/>
                <a:ea typeface="Calibri" charset="0"/>
                <a:cs typeface="Times New Roman" charset="0"/>
              </a:rPr>
              <a:t> – 3’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6255" y="3970984"/>
            <a:ext cx="5876930" cy="769441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500" dirty="0" smtClean="0"/>
              <a:t>Right Top Primer (24 </a:t>
            </a:r>
            <a:r>
              <a:rPr lang="en-US" sz="1500" dirty="0" err="1" smtClean="0"/>
              <a:t>bp</a:t>
            </a:r>
            <a:r>
              <a:rPr lang="en-US" sz="1500" dirty="0" smtClean="0"/>
              <a:t> </a:t>
            </a:r>
            <a:r>
              <a:rPr lang="en-US" sz="1500" dirty="0" err="1" smtClean="0"/>
              <a:t>Nb</a:t>
            </a:r>
            <a:r>
              <a:rPr lang="en-US" sz="1500" dirty="0" smtClean="0"/>
              <a:t> overlap insertion + 21 </a:t>
            </a:r>
            <a:r>
              <a:rPr lang="en-US" sz="1500" dirty="0" err="1" smtClean="0"/>
              <a:t>bp</a:t>
            </a:r>
            <a:r>
              <a:rPr lang="en-US" sz="1500" dirty="0" smtClean="0"/>
              <a:t> anneal) = 45 </a:t>
            </a:r>
            <a:r>
              <a:rPr lang="en-US" sz="1500" dirty="0" err="1" smtClean="0"/>
              <a:t>bp</a:t>
            </a:r>
            <a:endParaRPr lang="en-US" sz="1500" dirty="0" smtClean="0"/>
          </a:p>
          <a:p>
            <a:r>
              <a:rPr lang="en-US" b="1" dirty="0" smtClean="0">
                <a:effectLst/>
                <a:latin typeface="Courier New" charset="0"/>
                <a:ea typeface="Calibri" charset="0"/>
                <a:cs typeface="Times New Roman" charset="0"/>
              </a:rPr>
              <a:t>Synthesize</a:t>
            </a:r>
            <a:endParaRPr lang="en-US" sz="1100" b="1" dirty="0" smtClean="0">
              <a:effectLst/>
              <a:latin typeface="Courier New" charset="0"/>
              <a:ea typeface="Calibri" charset="0"/>
              <a:cs typeface="Times New Roman" charset="0"/>
            </a:endParaRPr>
          </a:p>
          <a:p>
            <a:r>
              <a:rPr lang="en-US" sz="1100" b="1" dirty="0" smtClean="0">
                <a:solidFill>
                  <a:srgbClr val="008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5’- </a:t>
            </a:r>
            <a:r>
              <a:rPr lang="en-US" sz="1100" b="1" u="sng" dirty="0" smtClean="0">
                <a:solidFill>
                  <a:srgbClr val="008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GGG ACC CAG GTT ACC GTT AGC AGC </a:t>
            </a:r>
            <a:r>
              <a:rPr lang="en-US" sz="1100" b="1" dirty="0" smtClean="0">
                <a:solidFill>
                  <a:srgbClr val="FF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GGT GGT GGT GGT TCT GGT GGT </a:t>
            </a:r>
            <a:r>
              <a:rPr lang="en-US" sz="1100" b="1" dirty="0" smtClean="0">
                <a:effectLst/>
                <a:latin typeface="Courier New" charset="0"/>
                <a:ea typeface="Calibri" charset="0"/>
                <a:cs typeface="Times New Roman" charset="0"/>
              </a:rPr>
              <a:t>-3’</a:t>
            </a:r>
            <a:endParaRPr 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446255" y="4835026"/>
            <a:ext cx="4746684" cy="161582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500" dirty="0" smtClean="0"/>
              <a:t>Right Bot Primer (23 </a:t>
            </a:r>
            <a:r>
              <a:rPr lang="en-US" sz="1500" dirty="0" err="1" smtClean="0"/>
              <a:t>bp</a:t>
            </a:r>
            <a:r>
              <a:rPr lang="en-US" sz="1500" dirty="0" smtClean="0"/>
              <a:t> anneal + 8 </a:t>
            </a:r>
            <a:r>
              <a:rPr lang="en-US" sz="1500" dirty="0" err="1" smtClean="0"/>
              <a:t>bp</a:t>
            </a:r>
            <a:r>
              <a:rPr lang="en-US" sz="1500" dirty="0" smtClean="0"/>
              <a:t> NE insertion) = 31bp</a:t>
            </a:r>
          </a:p>
          <a:p>
            <a:pPr lvl="0"/>
            <a:r>
              <a:rPr lang="en-US" sz="1100" b="1" dirty="0" smtClean="0">
                <a:solidFill>
                  <a:srgbClr val="008000"/>
                </a:solidFill>
                <a:latin typeface="Courier New" charset="0"/>
                <a:ea typeface="Calibri" charset="0"/>
                <a:cs typeface="Times New Roman" charset="0"/>
              </a:rPr>
              <a:t>5’- </a:t>
            </a:r>
            <a:r>
              <a:rPr lang="en-US" sz="1100" b="1" dirty="0" smtClean="0">
                <a:solidFill>
                  <a:srgbClr val="FF0000"/>
                </a:solidFill>
                <a:latin typeface="Courier New" charset="0"/>
                <a:ea typeface="Calibri" charset="0"/>
                <a:cs typeface="Times New Roman" charset="0"/>
              </a:rPr>
              <a:t>CCG</a:t>
            </a:r>
            <a:r>
              <a:rPr lang="en-US" sz="1100" b="1" dirty="0" smtClean="0">
                <a:solidFill>
                  <a:srgbClr val="008000"/>
                </a:solidFill>
                <a:latin typeface="Courier New" charset="0"/>
                <a:ea typeface="Calibri" charset="0"/>
                <a:cs typeface="Times New Roman" charset="0"/>
              </a:rPr>
              <a:t> </a:t>
            </a:r>
            <a:r>
              <a:rPr lang="en-US" sz="1100" b="1" dirty="0" smtClean="0">
                <a:solidFill>
                  <a:srgbClr val="FF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CCG AAT ACCTTACTAAA GTTCGG </a:t>
            </a:r>
            <a:r>
              <a:rPr lang="en-US" sz="1100" b="1" dirty="0" smtClean="0">
                <a:solidFill>
                  <a:srgbClr val="E49A7D"/>
                </a:solidFill>
                <a:latin typeface="Courier New" charset="0"/>
                <a:ea typeface="Calibri" charset="0"/>
              </a:rPr>
              <a:t>NCTTCTCG</a:t>
            </a:r>
            <a:r>
              <a:rPr lang="en-US" sz="1100" b="1" dirty="0" smtClean="0">
                <a:solidFill>
                  <a:srgbClr val="F4B183"/>
                </a:solidFill>
                <a:latin typeface="Courier New" charset="0"/>
                <a:ea typeface="Calibri" charset="0"/>
              </a:rPr>
              <a:t> </a:t>
            </a:r>
            <a:r>
              <a:rPr lang="en-US" sz="1100" b="1" dirty="0" smtClean="0">
                <a:solidFill>
                  <a:prstClr val="black"/>
                </a:solidFill>
                <a:latin typeface="Courier New" charset="0"/>
                <a:ea typeface="Calibri" charset="0"/>
                <a:cs typeface="Times New Roman" charset="0"/>
              </a:rPr>
              <a:t>-3’</a:t>
            </a:r>
            <a:endParaRPr lang="en-US" dirty="0" smtClean="0"/>
          </a:p>
          <a:p>
            <a:r>
              <a:rPr lang="en-US" sz="1100" b="1" dirty="0" smtClean="0">
                <a:solidFill>
                  <a:srgbClr val="008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*3’- </a:t>
            </a:r>
            <a:r>
              <a:rPr lang="en-US" sz="1100" b="1" dirty="0" smtClean="0">
                <a:solidFill>
                  <a:srgbClr val="FF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GGC</a:t>
            </a:r>
            <a:r>
              <a:rPr lang="en-US" sz="1100" b="1" dirty="0" smtClean="0">
                <a:solidFill>
                  <a:srgbClr val="008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 </a:t>
            </a:r>
            <a:r>
              <a:rPr lang="en-US" sz="1100" b="1" dirty="0" smtClean="0">
                <a:solidFill>
                  <a:srgbClr val="FF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GGC TTA TGGAATGATTT CAAGCC </a:t>
            </a:r>
            <a:r>
              <a:rPr lang="en-US" sz="1100" b="1" dirty="0" smtClean="0">
                <a:solidFill>
                  <a:srgbClr val="E49A7D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NGAAGAGC </a:t>
            </a:r>
            <a:r>
              <a:rPr lang="en-US" sz="1100" b="1" dirty="0" smtClean="0">
                <a:effectLst/>
                <a:latin typeface="Courier New" charset="0"/>
                <a:ea typeface="Calibri" charset="0"/>
                <a:cs typeface="Times New Roman" charset="0"/>
              </a:rPr>
              <a:t>-5’</a:t>
            </a:r>
          </a:p>
          <a:p>
            <a:endParaRPr lang="en-US" sz="1100" b="1" dirty="0" smtClean="0">
              <a:effectLst/>
              <a:latin typeface="Courier New" charset="0"/>
              <a:ea typeface="Calibri" charset="0"/>
              <a:cs typeface="Times New Roman" charset="0"/>
            </a:endParaRPr>
          </a:p>
          <a:p>
            <a:r>
              <a:rPr lang="en-US" b="1" dirty="0" smtClean="0">
                <a:latin typeface="Courier New" charset="0"/>
                <a:ea typeface="Calibri" charset="0"/>
                <a:cs typeface="Times New Roman" charset="0"/>
              </a:rPr>
              <a:t>Synthesize</a:t>
            </a:r>
            <a:r>
              <a:rPr lang="en-US" sz="1100" b="1" dirty="0" smtClean="0">
                <a:latin typeface="Courier New" charset="0"/>
                <a:ea typeface="Calibri" charset="0"/>
                <a:cs typeface="Times New Roman" charset="0"/>
              </a:rPr>
              <a:t>:</a:t>
            </a:r>
          </a:p>
          <a:p>
            <a:pPr lvl="0"/>
            <a:r>
              <a:rPr lang="en-US" sz="1100" b="1" dirty="0" smtClean="0">
                <a:solidFill>
                  <a:srgbClr val="008000"/>
                </a:solidFill>
                <a:latin typeface="Courier New" charset="0"/>
                <a:ea typeface="Calibri" charset="0"/>
                <a:cs typeface="Times New Roman" charset="0"/>
              </a:rPr>
              <a:t>5’- </a:t>
            </a:r>
            <a:r>
              <a:rPr lang="en-US" sz="1100" b="1" dirty="0" smtClean="0">
                <a:solidFill>
                  <a:srgbClr val="E49A7D"/>
                </a:solidFill>
                <a:latin typeface="Courier New" charset="0"/>
                <a:ea typeface="Calibri" charset="0"/>
                <a:cs typeface="Times New Roman" charset="0"/>
              </a:rPr>
              <a:t>CGAGAAGN </a:t>
            </a:r>
            <a:r>
              <a:rPr lang="en-US" sz="1100" b="1" dirty="0" smtClean="0">
                <a:solidFill>
                  <a:srgbClr val="FF0000"/>
                </a:solidFill>
                <a:latin typeface="Courier New" charset="0"/>
                <a:ea typeface="Calibri" charset="0"/>
                <a:cs typeface="Times New Roman" charset="0"/>
              </a:rPr>
              <a:t>CCGAAC TTTAGTAAGGT ATT CGG CGG</a:t>
            </a:r>
            <a:r>
              <a:rPr lang="en-US" sz="1100" b="1" dirty="0" smtClean="0">
                <a:solidFill>
                  <a:srgbClr val="E49A7D"/>
                </a:solidFill>
                <a:latin typeface="Courier New" charset="0"/>
                <a:ea typeface="Calibri" charset="0"/>
                <a:cs typeface="Times New Roman" charset="0"/>
              </a:rPr>
              <a:t> </a:t>
            </a:r>
            <a:r>
              <a:rPr lang="en-US" sz="1100" b="1" dirty="0" smtClean="0">
                <a:solidFill>
                  <a:prstClr val="black"/>
                </a:solidFill>
                <a:latin typeface="Courier New" charset="0"/>
                <a:ea typeface="Calibri" charset="0"/>
                <a:cs typeface="Times New Roman" charset="0"/>
              </a:rPr>
              <a:t>-3’</a:t>
            </a:r>
            <a:endParaRPr lang="en-US" sz="1100" dirty="0" smtClean="0"/>
          </a:p>
          <a:p>
            <a:r>
              <a:rPr lang="en-US" sz="1100" dirty="0" smtClean="0"/>
              <a:t>Replace N with A</a:t>
            </a:r>
          </a:p>
          <a:p>
            <a:r>
              <a:rPr lang="en-US" sz="1100" dirty="0" smtClean="0"/>
              <a:t>Put ~12 bases beyond 5’</a:t>
            </a:r>
            <a:endParaRPr 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6619256" y="3932512"/>
            <a:ext cx="439870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Tm (1 </a:t>
            </a:r>
            <a:r>
              <a:rPr lang="en-US" sz="1400" b="1" dirty="0" err="1" smtClean="0"/>
              <a:t>uM</a:t>
            </a:r>
            <a:r>
              <a:rPr lang="en-US" sz="1400" b="1" dirty="0" smtClean="0"/>
              <a:t> primer </a:t>
            </a:r>
            <a:r>
              <a:rPr lang="en-US" sz="1400" b="1" dirty="0" err="1" smtClean="0"/>
              <a:t>conc</a:t>
            </a:r>
            <a:r>
              <a:rPr lang="en-US" sz="1400" b="1" dirty="0" smtClean="0"/>
              <a:t>, [Na+] = 100 </a:t>
            </a:r>
            <a:r>
              <a:rPr lang="en-US" sz="1400" b="1" dirty="0" err="1" smtClean="0"/>
              <a:t>mM</a:t>
            </a:r>
            <a:r>
              <a:rPr lang="en-US" sz="1400" b="1" dirty="0" smtClean="0"/>
              <a:t>, [Mg2+] = 6mM):</a:t>
            </a:r>
          </a:p>
          <a:p>
            <a:r>
              <a:rPr lang="en-US" sz="1400" dirty="0" smtClean="0"/>
              <a:t>Right Top Primer: 72.7 </a:t>
            </a:r>
            <a:r>
              <a:rPr lang="en-US" sz="1400" dirty="0" smtClean="0">
                <a:sym typeface="Symbol" charset="2"/>
              </a:rPr>
              <a:t></a:t>
            </a:r>
            <a:r>
              <a:rPr lang="en-US" sz="1400" dirty="0"/>
              <a:t>C</a:t>
            </a:r>
            <a:r>
              <a:rPr lang="en-US" sz="1400" dirty="0" smtClean="0">
                <a:effectLst/>
              </a:rPr>
              <a:t> </a:t>
            </a:r>
          </a:p>
          <a:p>
            <a:r>
              <a:rPr lang="en-US" sz="1400" dirty="0" smtClean="0"/>
              <a:t>Left Bot Primer: 67.0 </a:t>
            </a:r>
            <a:r>
              <a:rPr lang="en-US" sz="1400" dirty="0" smtClean="0">
                <a:sym typeface="Symbol" charset="2"/>
              </a:rPr>
              <a:t></a:t>
            </a:r>
            <a:r>
              <a:rPr lang="en-US" sz="1400" dirty="0" smtClean="0"/>
              <a:t>C</a:t>
            </a:r>
            <a:r>
              <a:rPr lang="en-US" sz="1400" dirty="0" smtClean="0">
                <a:effectLst/>
              </a:rPr>
              <a:t> 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6342421" y="1419080"/>
            <a:ext cx="43987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Tm (1 </a:t>
            </a:r>
            <a:r>
              <a:rPr lang="en-US" sz="1400" b="1" dirty="0" err="1" smtClean="0"/>
              <a:t>uM</a:t>
            </a:r>
            <a:r>
              <a:rPr lang="en-US" sz="1400" b="1" dirty="0" smtClean="0"/>
              <a:t> primer </a:t>
            </a:r>
            <a:r>
              <a:rPr lang="en-US" sz="1400" b="1" dirty="0" err="1" smtClean="0"/>
              <a:t>conc</a:t>
            </a:r>
            <a:r>
              <a:rPr lang="en-US" sz="1400" b="1" dirty="0" smtClean="0"/>
              <a:t>, [Na+] = 100 </a:t>
            </a:r>
            <a:r>
              <a:rPr lang="en-US" sz="1400" b="1" dirty="0" err="1" smtClean="0"/>
              <a:t>mM</a:t>
            </a:r>
            <a:r>
              <a:rPr lang="en-US" sz="1400" b="1" dirty="0" smtClean="0"/>
              <a:t>, [Mg2+] = 6mM):</a:t>
            </a:r>
          </a:p>
          <a:p>
            <a:r>
              <a:rPr lang="en-US" sz="1400" dirty="0" smtClean="0"/>
              <a:t>Left Top Primer: 72.0 </a:t>
            </a:r>
            <a:r>
              <a:rPr lang="en-US" sz="1400" dirty="0" smtClean="0">
                <a:sym typeface="Symbol" charset="2"/>
              </a:rPr>
              <a:t></a:t>
            </a:r>
            <a:r>
              <a:rPr lang="en-US" sz="1400" dirty="0"/>
              <a:t>C</a:t>
            </a:r>
            <a:r>
              <a:rPr lang="en-US" sz="1400" dirty="0" smtClean="0">
                <a:effectLst/>
              </a:rPr>
              <a:t>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790556" y="2606458"/>
            <a:ext cx="32395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Tm (1 </a:t>
            </a:r>
            <a:r>
              <a:rPr lang="en-US" sz="1400" b="1" dirty="0" err="1" smtClean="0"/>
              <a:t>uM</a:t>
            </a:r>
            <a:r>
              <a:rPr lang="en-US" sz="1400" b="1" dirty="0" smtClean="0"/>
              <a:t> primer </a:t>
            </a:r>
            <a:r>
              <a:rPr lang="en-US" sz="1400" b="1" dirty="0" err="1" smtClean="0"/>
              <a:t>conc</a:t>
            </a:r>
            <a:r>
              <a:rPr lang="en-US" sz="1400" b="1" dirty="0" smtClean="0"/>
              <a:t>, [Na+] = 100 </a:t>
            </a:r>
            <a:r>
              <a:rPr lang="en-US" sz="1400" b="1" dirty="0" err="1" smtClean="0"/>
              <a:t>mM</a:t>
            </a:r>
            <a:r>
              <a:rPr lang="en-US" sz="1400" b="1" dirty="0" smtClean="0"/>
              <a:t>, [Mg2+] = 6mM):</a:t>
            </a:r>
          </a:p>
          <a:p>
            <a:r>
              <a:rPr lang="en-US" sz="1400" dirty="0" smtClean="0"/>
              <a:t>Left Bot Primer: 67.0 </a:t>
            </a:r>
            <a:r>
              <a:rPr lang="en-US" sz="1400" dirty="0" smtClean="0">
                <a:sym typeface="Symbol" charset="2"/>
              </a:rPr>
              <a:t></a:t>
            </a:r>
            <a:r>
              <a:rPr lang="en-US" sz="1400" dirty="0" smtClean="0"/>
              <a:t>C</a:t>
            </a:r>
            <a:r>
              <a:rPr lang="en-US" sz="1400" dirty="0" smtClean="0">
                <a:effectLst/>
              </a:rPr>
              <a:t> 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5486254" y="5242830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b="1" dirty="0" smtClean="0"/>
              <a:t>Tm (1 </a:t>
            </a:r>
            <a:r>
              <a:rPr lang="en-US" sz="1400" b="1" dirty="0" err="1" smtClean="0"/>
              <a:t>uM</a:t>
            </a:r>
            <a:r>
              <a:rPr lang="en-US" sz="1400" b="1" dirty="0" smtClean="0"/>
              <a:t> primer </a:t>
            </a:r>
            <a:r>
              <a:rPr lang="en-US" sz="1400" b="1" dirty="0" err="1" smtClean="0"/>
              <a:t>conc</a:t>
            </a:r>
            <a:r>
              <a:rPr lang="en-US" sz="1400" b="1" dirty="0" smtClean="0"/>
              <a:t>, [Na+] = 100 </a:t>
            </a:r>
            <a:r>
              <a:rPr lang="en-US" sz="1400" b="1" dirty="0" err="1" smtClean="0"/>
              <a:t>mM</a:t>
            </a:r>
            <a:r>
              <a:rPr lang="en-US" sz="1400" b="1" dirty="0" smtClean="0"/>
              <a:t>, [Mg2+] = 6mM):</a:t>
            </a:r>
          </a:p>
          <a:p>
            <a:r>
              <a:rPr lang="en-US" sz="1400" dirty="0" smtClean="0"/>
              <a:t>Right Bot Primer: 71.5 </a:t>
            </a:r>
            <a:r>
              <a:rPr lang="en-US" sz="1400" dirty="0" smtClean="0">
                <a:sym typeface="Symbol" charset="2"/>
              </a:rPr>
              <a:t></a:t>
            </a:r>
            <a:r>
              <a:rPr lang="en-US" sz="1400" dirty="0" smtClean="0"/>
              <a:t>C</a:t>
            </a:r>
            <a:r>
              <a:rPr lang="en-US" sz="1400" dirty="0" smtClean="0">
                <a:effectLst/>
              </a:rPr>
              <a:t>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50659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15048</TotalTime>
  <Words>1456</Words>
  <Application>Microsoft Macintosh PowerPoint</Application>
  <PresentationFormat>Widescreen</PresentationFormat>
  <Paragraphs>148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AdvOTd877c31c+20</vt:lpstr>
      <vt:lpstr>Batang</vt:lpstr>
      <vt:lpstr>Calibri Light</vt:lpstr>
      <vt:lpstr>Courier New</vt:lpstr>
      <vt:lpstr>Arial</vt:lpstr>
      <vt:lpstr>Calibri</vt:lpstr>
      <vt:lpstr>Symbol</vt:lpstr>
      <vt:lpstr>Times New Roman</vt:lpstr>
      <vt:lpstr>Office Theme</vt:lpstr>
      <vt:lpstr>PowerPoint Presentation</vt:lpstr>
      <vt:lpstr>Modifications to existing oligos “Left Piece”</vt:lpstr>
      <vt:lpstr>Modifications to existing oligos “Right Piece” (i)</vt:lpstr>
      <vt:lpstr>Modifications to existing oligos “Right Piece” (ii)</vt:lpstr>
      <vt:lpstr>Summary for primers to synthesize</vt:lpstr>
      <vt:lpstr>Summary for primers to synthesize: Version 2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Laurence Chen</dc:creator>
  <cp:lastModifiedBy>Laurence Chen</cp:lastModifiedBy>
  <cp:revision>72</cp:revision>
  <dcterms:created xsi:type="dcterms:W3CDTF">2016-02-17T20:25:33Z</dcterms:created>
  <dcterms:modified xsi:type="dcterms:W3CDTF">2016-02-28T07:14:25Z</dcterms:modified>
</cp:coreProperties>
</file>