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CDFF"/>
    <a:srgbClr val="E49A7D"/>
    <a:srgbClr val="008000"/>
    <a:srgbClr val="801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80923"/>
  </p:normalViewPr>
  <p:slideViewPr>
    <p:cSldViewPr snapToGrid="0" snapToObjects="1" showGuides="1">
      <p:cViewPr>
        <p:scale>
          <a:sx n="110" d="100"/>
          <a:sy n="110" d="100"/>
        </p:scale>
        <p:origin x="-4976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CFFD-4FF6-5D48-A69B-60BF5C46581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A4AA7-F6F8-2448-A2D5-4E8261C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Top Primer</a:t>
            </a:r>
            <a:r>
              <a:rPr lang="en-US" baseline="0" dirty="0" smtClean="0"/>
              <a:t>: Added 12 </a:t>
            </a:r>
            <a:r>
              <a:rPr lang="en-US" baseline="0" dirty="0" err="1" smtClean="0"/>
              <a:t>bp</a:t>
            </a:r>
            <a:r>
              <a:rPr lang="en-US" baseline="0" dirty="0" smtClean="0"/>
              <a:t> sequence (7 GC and 5 AT) to the end. Also added a </a:t>
            </a:r>
            <a:r>
              <a:rPr lang="en-US" baseline="0" dirty="0" err="1" smtClean="0"/>
              <a:t>Nt.BsmAI</a:t>
            </a:r>
            <a:r>
              <a:rPr lang="en-US" baseline="0" dirty="0" smtClean="0"/>
              <a:t> site prior to the </a:t>
            </a:r>
            <a:r>
              <a:rPr lang="en-US" baseline="0" dirty="0" err="1" smtClean="0"/>
              <a:t>Nt.BspQI</a:t>
            </a:r>
            <a:r>
              <a:rPr lang="en-US" baseline="0" dirty="0" smtClean="0"/>
              <a:t> site. Both NE sites cut on the top.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Left Bot Primer: Removed a bit of annealing region that was part of the hairpin loop. Also increased insertion overlap to </a:t>
            </a:r>
            <a:r>
              <a:rPr lang="en-US" baseline="0" dirty="0" err="1" smtClean="0"/>
              <a:t>Nb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Right Top Primer:</a:t>
            </a:r>
            <a:r>
              <a:rPr lang="en-US" baseline="0" dirty="0" smtClean="0"/>
              <a:t> Increased insertion overlap to 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 to 30 bases. Also increased annealing region to break up the symmetry found in the GS4 linker region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Right Bot Primer: Increased annealing region and added a Nt. </a:t>
            </a:r>
            <a:r>
              <a:rPr lang="en-US" baseline="0" dirty="0" err="1" smtClean="0"/>
              <a:t>BsmAI</a:t>
            </a:r>
            <a:r>
              <a:rPr lang="en-US" baseline="0" dirty="0" smtClean="0"/>
              <a:t> site as well. Both NE sites cut on the bottom.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A4AA7-F6F8-2448-A2D5-4E8261C19A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5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25842" y="1275586"/>
            <a:ext cx="0" cy="1984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0800000">
            <a:off x="1258498" y="1167487"/>
            <a:ext cx="1672541" cy="1080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83863" y="4329544"/>
            <a:ext cx="3808862" cy="403161"/>
            <a:chOff x="981285" y="3944532"/>
            <a:chExt cx="3808862" cy="403161"/>
          </a:xfrm>
        </p:grpSpPr>
        <p:grpSp>
          <p:nvGrpSpPr>
            <p:cNvPr id="11" name="Group 10"/>
            <p:cNvGrpSpPr/>
            <p:nvPr/>
          </p:nvGrpSpPr>
          <p:grpSpPr>
            <a:xfrm>
              <a:off x="981285" y="3944532"/>
              <a:ext cx="2147176" cy="137628"/>
              <a:chOff x="3504902" y="3608709"/>
              <a:chExt cx="2147176" cy="13762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04902" y="3614930"/>
                <a:ext cx="579834" cy="120774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 rot="10800000">
                <a:off x="4032137" y="3608709"/>
                <a:ext cx="1619941" cy="137628"/>
                <a:chOff x="3136604" y="2175243"/>
                <a:chExt cx="4489156" cy="228602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282359" y="2175244"/>
                  <a:ext cx="4343401" cy="228601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849211" y="4201389"/>
              <a:ext cx="1940936" cy="14630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8604" y="2473542"/>
            <a:ext cx="2319828" cy="333630"/>
            <a:chOff x="3332248" y="2511118"/>
            <a:chExt cx="2319828" cy="333630"/>
          </a:xfrm>
        </p:grpSpPr>
        <p:sp>
          <p:nvSpPr>
            <p:cNvPr id="18" name="Rectangle 17"/>
            <p:cNvSpPr/>
            <p:nvPr/>
          </p:nvSpPr>
          <p:spPr>
            <a:xfrm rot="10800000">
              <a:off x="4084732" y="2716606"/>
              <a:ext cx="1567344" cy="1281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32248" y="2511118"/>
              <a:ext cx="1098949" cy="123838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8604" y="3257138"/>
            <a:ext cx="2319829" cy="573205"/>
            <a:chOff x="786026" y="2952336"/>
            <a:chExt cx="2319829" cy="573205"/>
          </a:xfrm>
        </p:grpSpPr>
        <p:sp>
          <p:nvSpPr>
            <p:cNvPr id="4" name="Rectangle 3"/>
            <p:cNvSpPr/>
            <p:nvPr/>
          </p:nvSpPr>
          <p:spPr>
            <a:xfrm>
              <a:off x="786026" y="3196442"/>
              <a:ext cx="752486" cy="121394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0800000">
              <a:off x="1485914" y="3180208"/>
              <a:ext cx="1619941" cy="153862"/>
              <a:chOff x="3136604" y="2175243"/>
              <a:chExt cx="4489156" cy="22860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282359" y="2175244"/>
                <a:ext cx="4343401" cy="228601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86026" y="2952336"/>
              <a:ext cx="2319829" cy="573205"/>
              <a:chOff x="786026" y="2952336"/>
              <a:chExt cx="2319829" cy="57320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958678" y="2952336"/>
                <a:ext cx="0" cy="24410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786026" y="3371679"/>
                <a:ext cx="2319829" cy="153862"/>
                <a:chOff x="3484648" y="3579189"/>
                <a:chExt cx="2319829" cy="153862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84648" y="3595423"/>
                  <a:ext cx="752486" cy="121394"/>
                </a:xfrm>
                <a:prstGeom prst="rect">
                  <a:avLst/>
                </a:prstGeom>
                <a:solidFill>
                  <a:srgbClr val="63A8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 rot="10800000">
                  <a:off x="4184536" y="3579189"/>
                  <a:ext cx="1619941" cy="153862"/>
                  <a:chOff x="3136604" y="2175243"/>
                  <a:chExt cx="4489156" cy="228602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3282359" y="2175244"/>
                    <a:ext cx="4343401" cy="228601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5" name="Rectangle 24"/>
          <p:cNvSpPr/>
          <p:nvPr/>
        </p:nvSpPr>
        <p:spPr>
          <a:xfrm rot="10800000">
            <a:off x="1258498" y="1818069"/>
            <a:ext cx="1567344" cy="1281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63257" y="5306027"/>
            <a:ext cx="3808862" cy="637939"/>
            <a:chOff x="960679" y="4616217"/>
            <a:chExt cx="3808862" cy="637939"/>
          </a:xfrm>
        </p:grpSpPr>
        <p:grpSp>
          <p:nvGrpSpPr>
            <p:cNvPr id="26" name="Group 25"/>
            <p:cNvGrpSpPr/>
            <p:nvPr/>
          </p:nvGrpSpPr>
          <p:grpSpPr>
            <a:xfrm>
              <a:off x="960679" y="4616217"/>
              <a:ext cx="3808862" cy="146304"/>
              <a:chOff x="3559500" y="5049354"/>
              <a:chExt cx="3808862" cy="14630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559500" y="5058030"/>
                <a:ext cx="2147176" cy="137628"/>
                <a:chOff x="3504902" y="3608709"/>
                <a:chExt cx="2147176" cy="137628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504902" y="3614930"/>
                  <a:ext cx="579834" cy="120774"/>
                </a:xfrm>
                <a:prstGeom prst="rect">
                  <a:avLst/>
                </a:prstGeom>
                <a:solidFill>
                  <a:srgbClr val="63A8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 rot="10800000">
                  <a:off x="4032137" y="3608709"/>
                  <a:ext cx="1619941" cy="137628"/>
                  <a:chOff x="3136604" y="2175243"/>
                  <a:chExt cx="4489156" cy="228602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282359" y="2175244"/>
                    <a:ext cx="4343401" cy="228601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8" name="Rectangle 27"/>
              <p:cNvSpPr/>
              <p:nvPr/>
            </p:nvSpPr>
            <p:spPr>
              <a:xfrm>
                <a:off x="5427426" y="5049354"/>
                <a:ext cx="1940936" cy="1463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0800000">
                <a:off x="5424228" y="5063201"/>
                <a:ext cx="279250" cy="13079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60679" y="4817865"/>
              <a:ext cx="3808862" cy="146304"/>
              <a:chOff x="3559500" y="5049354"/>
              <a:chExt cx="3808862" cy="14630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559500" y="5058030"/>
                <a:ext cx="2147176" cy="137628"/>
                <a:chOff x="3504902" y="3608709"/>
                <a:chExt cx="2147176" cy="13762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504902" y="3614930"/>
                  <a:ext cx="579834" cy="120774"/>
                </a:xfrm>
                <a:prstGeom prst="rect">
                  <a:avLst/>
                </a:prstGeom>
                <a:solidFill>
                  <a:srgbClr val="63A8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 rot="10800000">
                  <a:off x="4032137" y="3608709"/>
                  <a:ext cx="1619941" cy="137628"/>
                  <a:chOff x="3136604" y="2175243"/>
                  <a:chExt cx="4489156" cy="228602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3282359" y="2175244"/>
                    <a:ext cx="4343401" cy="228601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6" name="Rectangle 35"/>
              <p:cNvSpPr/>
              <p:nvPr/>
            </p:nvSpPr>
            <p:spPr>
              <a:xfrm>
                <a:off x="5427426" y="5049354"/>
                <a:ext cx="1940936" cy="1463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0800000">
                <a:off x="5424228" y="5063201"/>
                <a:ext cx="279250" cy="13079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V="1">
              <a:off x="4611059" y="5055739"/>
              <a:ext cx="0" cy="1984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34039" y="619398"/>
            <a:ext cx="213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Nb</a:t>
            </a:r>
            <a:r>
              <a:rPr lang="en-US" dirty="0" smtClean="0"/>
              <a:t> – need </a:t>
            </a:r>
            <a:r>
              <a:rPr lang="en-US" dirty="0" err="1" smtClean="0"/>
              <a:t>ss</a:t>
            </a:r>
            <a:r>
              <a:rPr lang="en-US" dirty="0" smtClean="0"/>
              <a:t> bottom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2100464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– need </a:t>
            </a:r>
            <a:r>
              <a:rPr lang="en-US" dirty="0" err="1" smtClean="0"/>
              <a:t>ss</a:t>
            </a:r>
            <a:r>
              <a:rPr lang="en-US" dirty="0" smtClean="0"/>
              <a:t> top + NE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03255" y="4189397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– need </a:t>
            </a:r>
            <a:r>
              <a:rPr lang="en-US" dirty="0" err="1" smtClean="0"/>
              <a:t>ss</a:t>
            </a:r>
            <a:r>
              <a:rPr lang="en-US" dirty="0" smtClean="0"/>
              <a:t> bottom + NE?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406425" y="1247235"/>
            <a:ext cx="2405990" cy="73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90001" y="-11471"/>
            <a:ext cx="30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“right” </a:t>
            </a:r>
            <a:r>
              <a:rPr lang="en-US" dirty="0" err="1" smtClean="0"/>
              <a:t>ss</a:t>
            </a:r>
            <a:r>
              <a:rPr lang="en-US" dirty="0" smtClean="0"/>
              <a:t> bottom + NE…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90001" y="331657"/>
            <a:ext cx="31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Assemble all pieces on right</a:t>
            </a:r>
          </a:p>
          <a:p>
            <a:pPr marL="342900" indent="-342900">
              <a:buAutoNum type="arabicPeriod"/>
            </a:pPr>
            <a:r>
              <a:rPr lang="en-US" dirty="0" smtClean="0"/>
              <a:t>PCR (need to add NE site)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406425" y="1417820"/>
            <a:ext cx="2405990" cy="73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06425" y="1103693"/>
            <a:ext cx="41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0800000">
            <a:off x="8479059" y="1613712"/>
            <a:ext cx="461692" cy="234651"/>
          </a:xfrm>
          <a:prstGeom prst="curvedConnector3">
            <a:avLst>
              <a:gd name="adj1" fmla="val 25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406425" y="1923902"/>
            <a:ext cx="2813576" cy="130790"/>
            <a:chOff x="7139063" y="2095794"/>
            <a:chExt cx="2813576" cy="130790"/>
          </a:xfrm>
        </p:grpSpPr>
        <p:sp>
          <p:nvSpPr>
            <p:cNvPr id="79" name="Rectangle 78"/>
            <p:cNvSpPr/>
            <p:nvPr/>
          </p:nvSpPr>
          <p:spPr>
            <a:xfrm>
              <a:off x="7139063" y="2118227"/>
              <a:ext cx="2405990" cy="731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0800000">
              <a:off x="9673389" y="2095794"/>
              <a:ext cx="279250" cy="13079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406425" y="2089158"/>
            <a:ext cx="2813576" cy="130790"/>
            <a:chOff x="7139063" y="2325218"/>
            <a:chExt cx="2813576" cy="130790"/>
          </a:xfrm>
        </p:grpSpPr>
        <p:sp>
          <p:nvSpPr>
            <p:cNvPr id="80" name="Rectangle 79"/>
            <p:cNvSpPr/>
            <p:nvPr/>
          </p:nvSpPr>
          <p:spPr>
            <a:xfrm>
              <a:off x="7139063" y="2369022"/>
              <a:ext cx="2405990" cy="731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9673389" y="2325218"/>
              <a:ext cx="279250" cy="13079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406425" y="2661477"/>
            <a:ext cx="2813576" cy="85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406425" y="2476926"/>
            <a:ext cx="2813576" cy="85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8918084" y="2838008"/>
            <a:ext cx="0" cy="1984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414252" y="2363569"/>
            <a:ext cx="277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 site now available</a:t>
            </a:r>
          </a:p>
          <a:p>
            <a:r>
              <a:rPr lang="en-US" dirty="0" smtClean="0"/>
              <a:t>Generates </a:t>
            </a:r>
            <a:r>
              <a:rPr lang="en-US" dirty="0" err="1" smtClean="0"/>
              <a:t>ss</a:t>
            </a:r>
            <a:r>
              <a:rPr lang="en-US" dirty="0" smtClean="0"/>
              <a:t> bottom strand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090001" y="3191032"/>
            <a:ext cx="262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“left” </a:t>
            </a:r>
            <a:r>
              <a:rPr lang="en-US" dirty="0" err="1" smtClean="0"/>
              <a:t>ss</a:t>
            </a:r>
            <a:r>
              <a:rPr lang="en-US" dirty="0" smtClean="0"/>
              <a:t> top + NE…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090001" y="3578310"/>
            <a:ext cx="31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Assemble all pieces on right</a:t>
            </a:r>
          </a:p>
          <a:p>
            <a:pPr marL="342900" indent="-342900">
              <a:buAutoNum type="arabicPeriod"/>
            </a:pPr>
            <a:r>
              <a:rPr lang="en-US" dirty="0" smtClean="0"/>
              <a:t>PCR (need to add NE site)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6413483" y="5175774"/>
            <a:ext cx="1180975" cy="242181"/>
            <a:chOff x="6308263" y="5092033"/>
            <a:chExt cx="1180975" cy="242181"/>
          </a:xfrm>
        </p:grpSpPr>
        <p:sp>
          <p:nvSpPr>
            <p:cNvPr id="120" name="Rectangle 119"/>
            <p:cNvSpPr/>
            <p:nvPr/>
          </p:nvSpPr>
          <p:spPr>
            <a:xfrm rot="10800000">
              <a:off x="6308263" y="5240517"/>
              <a:ext cx="279249" cy="87383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10800000">
              <a:off x="6308263" y="5107778"/>
              <a:ext cx="279249" cy="87383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652368" y="5092033"/>
              <a:ext cx="836870" cy="91440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652368" y="5242774"/>
              <a:ext cx="836870" cy="91440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417815" y="5812883"/>
            <a:ext cx="1180976" cy="230293"/>
            <a:chOff x="6308262" y="5636463"/>
            <a:chExt cx="1180976" cy="230293"/>
          </a:xfrm>
        </p:grpSpPr>
        <p:sp>
          <p:nvSpPr>
            <p:cNvPr id="127" name="Rectangle 126"/>
            <p:cNvSpPr/>
            <p:nvPr/>
          </p:nvSpPr>
          <p:spPr>
            <a:xfrm>
              <a:off x="6308262" y="5636463"/>
              <a:ext cx="1180976" cy="76174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308262" y="5790582"/>
              <a:ext cx="1180976" cy="76174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>
            <a:off x="6705637" y="5520320"/>
            <a:ext cx="0" cy="244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728461" y="5591415"/>
            <a:ext cx="2397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 site now available</a:t>
            </a:r>
          </a:p>
          <a:p>
            <a:r>
              <a:rPr lang="en-US" dirty="0" smtClean="0"/>
              <a:t>Generates </a:t>
            </a:r>
            <a:r>
              <a:rPr lang="en-US" dirty="0" err="1" smtClean="0"/>
              <a:t>ss</a:t>
            </a:r>
            <a:r>
              <a:rPr lang="en-US" dirty="0" smtClean="0"/>
              <a:t> top strand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6757588" y="4184873"/>
            <a:ext cx="1067716" cy="865585"/>
            <a:chOff x="6727593" y="4254186"/>
            <a:chExt cx="1067716" cy="86558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727593" y="4254186"/>
              <a:ext cx="836870" cy="552250"/>
              <a:chOff x="6614808" y="3169951"/>
              <a:chExt cx="836870" cy="55225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614808" y="3480020"/>
                <a:ext cx="836870" cy="9144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614808" y="3630761"/>
                <a:ext cx="836870" cy="9144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595307" y="3189453"/>
                <a:ext cx="247389" cy="208386"/>
              </a:xfrm>
              <a:prstGeom prst="curvedConnector3">
                <a:avLst>
                  <a:gd name="adj1" fmla="val 9413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Curved Connector 131"/>
            <p:cNvCxnSpPr/>
            <p:nvPr/>
          </p:nvCxnSpPr>
          <p:spPr>
            <a:xfrm rot="10800000">
              <a:off x="7333617" y="4885120"/>
              <a:ext cx="461692" cy="234651"/>
            </a:xfrm>
            <a:prstGeom prst="curvedConnector3">
              <a:avLst>
                <a:gd name="adj1" fmla="val 25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7825304" y="4637336"/>
            <a:ext cx="427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*bottom extension to change </a:t>
            </a:r>
            <a:r>
              <a:rPr lang="en-US" dirty="0" err="1" smtClean="0"/>
              <a:t>compatability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Nb</a:t>
            </a:r>
            <a:r>
              <a:rPr lang="en-US" dirty="0" smtClean="0"/>
              <a:t> region?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rot="10800000">
            <a:off x="1258498" y="1006586"/>
            <a:ext cx="1672541" cy="1080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53" y="206906"/>
            <a:ext cx="10515600" cy="1325563"/>
          </a:xfrm>
        </p:spPr>
        <p:txBody>
          <a:bodyPr/>
          <a:lstStyle/>
          <a:p>
            <a:r>
              <a:rPr lang="en-US" dirty="0" smtClean="0"/>
              <a:t>Modifications to existing </a:t>
            </a:r>
            <a:r>
              <a:rPr lang="en-US" dirty="0" err="1" smtClean="0"/>
              <a:t>oligos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“Left Piece”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72196" y="1138559"/>
            <a:ext cx="8691522" cy="173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NbPRBS1: (108 bases) *Current </a:t>
            </a:r>
            <a:r>
              <a:rPr lang="en-US" sz="12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Oligo</a:t>
            </a:r>
            <a:endParaRPr lang="en-US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5’-GTCTCGATCC CGCGAAA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TACGACTCAC TATA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GGGAG</a:t>
            </a:r>
            <a:r>
              <a:rPr lang="en-US" sz="1200" b="1" dirty="0" smtClean="0">
                <a:effectLst/>
                <a:latin typeface="Courier New" charset="0"/>
                <a:ea typeface="AdvOTd877c31c+20" charset="0"/>
                <a:cs typeface="Times New Roman" charset="0"/>
              </a:rPr>
              <a:t>C A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CACAACG</a:t>
            </a:r>
            <a:r>
              <a:rPr lang="en-US" sz="1200" b="1" dirty="0" smtClean="0">
                <a:effectLst/>
                <a:latin typeface="Courier New" charset="0"/>
                <a:ea typeface="AdvOTd877c31c+20" charset="0"/>
                <a:cs typeface="Times New Roman" charset="0"/>
              </a:rPr>
              <a:t>AG 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TTCCC</a:t>
            </a:r>
            <a:r>
              <a:rPr lang="en-US" sz="12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TCTAG AAATAATTTT GTTTAACTTT </a:t>
            </a:r>
            <a:endParaRPr lang="en-US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   AA</a:t>
            </a:r>
            <a:r>
              <a:rPr lang="en-US" sz="12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2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2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2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200" b="1" u="sng" strike="sngStrike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GGT CAG CTG-3’</a:t>
            </a:r>
            <a:endParaRPr lang="en-US" sz="1200" strike="sngStrike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u="none" strike="noStrike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NbPRBS1: (108 bases + 8 bases NE + - 9 bases (old </a:t>
            </a:r>
            <a:r>
              <a:rPr lang="en-US" sz="12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+ 24 bases (new </a:t>
            </a:r>
            <a:r>
              <a:rPr lang="en-US" sz="12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overlap) = 131 bases *Desired </a:t>
            </a:r>
            <a:r>
              <a:rPr lang="en-US" sz="12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Oligo</a:t>
            </a:r>
            <a:endParaRPr lang="en-US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2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E49A7D"/>
                </a:solidFill>
                <a:latin typeface="Courier New" charset="0"/>
                <a:ea typeface="Calibri" charset="0"/>
              </a:rPr>
              <a:t>GCTCTTCN </a:t>
            </a:r>
            <a:r>
              <a:rPr lang="en-US" sz="12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TACGACTCAC TATA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GGGAG</a:t>
            </a:r>
            <a:r>
              <a:rPr lang="en-US" sz="1200" b="1" dirty="0" smtClean="0">
                <a:effectLst/>
                <a:latin typeface="Courier New" charset="0"/>
                <a:ea typeface="AdvOTd877c31c+20" charset="0"/>
                <a:cs typeface="Times New Roman" charset="0"/>
              </a:rPr>
              <a:t>C A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CACAACG</a:t>
            </a:r>
            <a:r>
              <a:rPr lang="en-US" sz="1200" b="1" dirty="0" smtClean="0">
                <a:effectLst/>
                <a:latin typeface="Courier New" charset="0"/>
                <a:ea typeface="AdvOTd877c31c+20" charset="0"/>
                <a:cs typeface="Times New Roman" charset="0"/>
              </a:rPr>
              <a:t>AG 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TTCCC</a:t>
            </a:r>
            <a:r>
              <a:rPr lang="en-US" sz="12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TCTAG AAATAATTTT GTTTAACTTT AA</a:t>
            </a:r>
            <a:r>
              <a:rPr lang="en-US" sz="12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2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2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2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2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 GTT CAG CTG CAA GAA AGC GGT -3’</a:t>
            </a:r>
            <a:endParaRPr lang="en-US" sz="1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53" y="3146560"/>
            <a:ext cx="767415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Left Top Primer (12 </a:t>
            </a:r>
            <a:r>
              <a:rPr lang="en-US" dirty="0" err="1">
                <a:solidFill>
                  <a:prstClr val="black"/>
                </a:solidFill>
              </a:rPr>
              <a:t>bp</a:t>
            </a:r>
            <a:r>
              <a:rPr lang="en-US" dirty="0">
                <a:solidFill>
                  <a:prstClr val="black"/>
                </a:solidFill>
              </a:rPr>
              <a:t> sequence + (6+8) </a:t>
            </a:r>
            <a:r>
              <a:rPr lang="en-US" dirty="0" err="1">
                <a:solidFill>
                  <a:prstClr val="black"/>
                </a:solidFill>
              </a:rPr>
              <a:t>bp</a:t>
            </a:r>
            <a:r>
              <a:rPr lang="en-US" dirty="0">
                <a:solidFill>
                  <a:prstClr val="black"/>
                </a:solidFill>
              </a:rPr>
              <a:t> NE insertion + </a:t>
            </a:r>
            <a:r>
              <a:rPr lang="en-US" dirty="0" smtClean="0">
                <a:solidFill>
                  <a:prstClr val="black"/>
                </a:solidFill>
              </a:rPr>
              <a:t>36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bp</a:t>
            </a:r>
            <a:r>
              <a:rPr lang="en-US" dirty="0">
                <a:solidFill>
                  <a:prstClr val="black"/>
                </a:solidFill>
              </a:rPr>
              <a:t> anneal) = </a:t>
            </a:r>
            <a:r>
              <a:rPr lang="en-US" dirty="0" smtClean="0">
                <a:solidFill>
                  <a:prstClr val="black"/>
                </a:solidFill>
              </a:rPr>
              <a:t>56 </a:t>
            </a:r>
            <a:r>
              <a:rPr lang="en-US" dirty="0" err="1">
                <a:solidFill>
                  <a:prstClr val="black"/>
                </a:solidFill>
              </a:rPr>
              <a:t>bp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*5’-</a:t>
            </a:r>
            <a:r>
              <a:rPr lang="en-US" sz="13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ATCG GCCT AAGC </a:t>
            </a:r>
            <a:r>
              <a:rPr lang="en-US" sz="13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GTCTCA </a:t>
            </a:r>
            <a:r>
              <a:rPr lang="en-US" sz="13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GCTCTTCA </a:t>
            </a:r>
            <a:r>
              <a:rPr lang="en-US" sz="1300" b="1" u="sng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TAA TACG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</a:rPr>
              <a:t>ACTCAC</a:t>
            </a:r>
            <a:r>
              <a:rPr lang="en-US" sz="1300" b="1" u="sng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pPr lvl="0"/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3’-</a:t>
            </a:r>
            <a:r>
              <a:rPr lang="en-US" sz="13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TAGC CGGA TTCG </a:t>
            </a:r>
            <a:r>
              <a:rPr lang="en-US" sz="13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CAGAGT </a:t>
            </a:r>
            <a:r>
              <a:rPr lang="en-US" sz="13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CGAGAAGT </a:t>
            </a:r>
            <a:r>
              <a:rPr lang="en-US" sz="1300" b="1" u="sng" dirty="0" smtClean="0">
                <a:solidFill>
                  <a:srgbClr val="801B7F"/>
                </a:solidFill>
                <a:latin typeface="Courier New" charset="0"/>
                <a:ea typeface="Calibri" charset="0"/>
                <a:cs typeface="Times New Roman" charset="0"/>
              </a:rPr>
              <a:t>CAGAGCTAGG GCGCTTT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ATT ATGCTGAGTG </a:t>
            </a:r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– 5’</a:t>
            </a:r>
          </a:p>
          <a:p>
            <a:pPr lvl="0"/>
            <a:r>
              <a:rPr lang="en-US" sz="12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pPr lvl="0"/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3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ATCG GCCT AAGC </a:t>
            </a:r>
            <a:r>
              <a:rPr lang="en-US" sz="13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GTCTCA </a:t>
            </a:r>
            <a:r>
              <a:rPr lang="en-US" sz="13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GCTCTTCA </a:t>
            </a:r>
            <a:r>
              <a:rPr lang="en-US" sz="1300" b="1" u="sng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TAA TACGACTCAC</a:t>
            </a:r>
            <a:r>
              <a:rPr lang="en-US" sz="1300" b="1" u="sng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– 3’</a:t>
            </a:r>
            <a:endParaRPr lang="en-US" sz="1300" b="1" dirty="0">
              <a:solidFill>
                <a:srgbClr val="800080"/>
              </a:solidFill>
              <a:latin typeface="Courier New" charset="0"/>
              <a:ea typeface="Calibri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7930" y="5347940"/>
            <a:ext cx="8307082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Bot Primer (23 </a:t>
            </a:r>
            <a:r>
              <a:rPr lang="en-US" dirty="0" err="1" smtClean="0"/>
              <a:t>bp</a:t>
            </a:r>
            <a:r>
              <a:rPr lang="en-US" dirty="0" smtClean="0"/>
              <a:t> anneal + 34 </a:t>
            </a:r>
            <a:r>
              <a:rPr lang="en-US" dirty="0" err="1" smtClean="0"/>
              <a:t>bp</a:t>
            </a:r>
            <a:r>
              <a:rPr lang="en-US" dirty="0" smtClean="0"/>
              <a:t> overlap insertion) = 57 </a:t>
            </a:r>
            <a:r>
              <a:rPr lang="en-US" dirty="0" err="1" smtClean="0"/>
              <a:t>bp</a:t>
            </a:r>
            <a:endParaRPr lang="en-US" sz="1300" dirty="0" smtClean="0"/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u="sng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CTTT AA</a:t>
            </a:r>
            <a:r>
              <a:rPr lang="en-US" sz="13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3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 GTT CAG CTG CAA GAA AGC GGT </a:t>
            </a:r>
            <a:r>
              <a:rPr lang="en-US" sz="13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</a:rPr>
              <a:t>GGT GGT CTG G</a:t>
            </a:r>
            <a:r>
              <a:rPr lang="en-US" sz="1300" dirty="0" smtClean="0">
                <a:effectLst/>
              </a:rPr>
              <a:t>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*3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u="sng" dirty="0" smtClean="0">
                <a:solidFill>
                  <a:srgbClr val="00CD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GAAA TT</a:t>
            </a:r>
            <a:r>
              <a:rPr lang="en-US" sz="13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TCCTCC A</a:t>
            </a:r>
            <a:r>
              <a:rPr lang="en-US" sz="13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TATGG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TAC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 CAA GTC GAC GTT CTT TCG CCA CCA CCA GAC C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</a:p>
          <a:p>
            <a:endParaRPr lang="en-US" sz="1400" dirty="0"/>
          </a:p>
          <a:p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5’ - </a:t>
            </a:r>
            <a:r>
              <a:rPr lang="en-US" sz="13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C</a:t>
            </a:r>
            <a:r>
              <a:rPr lang="en-US" sz="1300" b="1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CAG ACC ACC </a:t>
            </a:r>
            <a:r>
              <a:rPr lang="en-US" sz="13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ACC GCT TTC TTG CAG CTG AAC CTG 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CAT</a:t>
            </a:r>
            <a:r>
              <a:rPr lang="en-US" sz="1300" b="1" u="sng" dirty="0" smtClean="0">
                <a:latin typeface="Courier New" charset="0"/>
                <a:ea typeface="Calibri" charset="0"/>
                <a:cs typeface="Times New Roman" charset="0"/>
              </a:rPr>
              <a:t>GGTAT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A</a:t>
            </a:r>
            <a:r>
              <a:rPr lang="en-US" sz="1300" b="1" u="sng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CCTCCT</a:t>
            </a:r>
            <a:r>
              <a:rPr lang="en-US" sz="1300" b="1" u="sng" dirty="0" smtClean="0">
                <a:latin typeface="Courier New" charset="0"/>
                <a:ea typeface="Calibri" charset="0"/>
                <a:cs typeface="Times New Roman" charset="0"/>
              </a:rPr>
              <a:t>TC</a:t>
            </a:r>
            <a:r>
              <a:rPr lang="en-US" sz="1300" b="1" u="sng" dirty="0" smtClean="0">
                <a:solidFill>
                  <a:srgbClr val="00CDFF"/>
                </a:solidFill>
                <a:latin typeface="Courier New" charset="0"/>
                <a:ea typeface="Calibri" charset="0"/>
                <a:cs typeface="Times New Roman" charset="0"/>
              </a:rPr>
              <a:t>TT AAAG</a:t>
            </a:r>
            <a:r>
              <a:rPr lang="en-US" sz="1300" b="1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– 3’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733561" y="4053037"/>
            <a:ext cx="3756451" cy="1187001"/>
            <a:chOff x="6727593" y="4254186"/>
            <a:chExt cx="1067716" cy="865585"/>
          </a:xfrm>
        </p:grpSpPr>
        <p:grpSp>
          <p:nvGrpSpPr>
            <p:cNvPr id="39" name="Group 38"/>
            <p:cNvGrpSpPr/>
            <p:nvPr/>
          </p:nvGrpSpPr>
          <p:grpSpPr>
            <a:xfrm>
              <a:off x="6727593" y="4254186"/>
              <a:ext cx="836870" cy="552250"/>
              <a:chOff x="6614808" y="3169951"/>
              <a:chExt cx="836870" cy="55225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614808" y="3480020"/>
                <a:ext cx="836870" cy="9144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14808" y="3630761"/>
                <a:ext cx="836870" cy="9144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595307" y="3189453"/>
                <a:ext cx="247389" cy="208386"/>
              </a:xfrm>
              <a:prstGeom prst="curvedConnector3">
                <a:avLst>
                  <a:gd name="adj1" fmla="val 9413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urved Connector 39"/>
            <p:cNvCxnSpPr/>
            <p:nvPr/>
          </p:nvCxnSpPr>
          <p:spPr>
            <a:xfrm rot="10800000">
              <a:off x="7333617" y="4885120"/>
              <a:ext cx="461692" cy="234651"/>
            </a:xfrm>
            <a:prstGeom prst="curvedConnector3">
              <a:avLst>
                <a:gd name="adj1" fmla="val 25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917957" y="3314373"/>
            <a:ext cx="43987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Top Primer: 79.3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  <a:p>
            <a:r>
              <a:rPr lang="en-US" sz="1400" dirty="0" smtClean="0"/>
              <a:t>Left Bot Primer: 62.5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725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53" y="206906"/>
            <a:ext cx="10515600" cy="1325563"/>
          </a:xfrm>
        </p:spPr>
        <p:txBody>
          <a:bodyPr/>
          <a:lstStyle/>
          <a:p>
            <a:r>
              <a:rPr lang="en-US" dirty="0" smtClean="0"/>
              <a:t>Modifications to existing </a:t>
            </a:r>
            <a:r>
              <a:rPr lang="en-US" dirty="0" err="1" smtClean="0"/>
              <a:t>oligos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“Right Piece”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2359" y="1023151"/>
            <a:ext cx="199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Existing Pieces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336938" y="1655000"/>
            <a:ext cx="5590749" cy="257165"/>
            <a:chOff x="1005189" y="4575479"/>
            <a:chExt cx="5590749" cy="257165"/>
          </a:xfrm>
        </p:grpSpPr>
        <p:sp>
          <p:nvSpPr>
            <p:cNvPr id="18" name="Rectangle 17"/>
            <p:cNvSpPr/>
            <p:nvPr/>
          </p:nvSpPr>
          <p:spPr>
            <a:xfrm>
              <a:off x="1005189" y="472105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67072" y="4739656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58421" y="457547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7906" y="472105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25708" y="457547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3071" y="1694329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Ideal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7552" y="2314319"/>
            <a:ext cx="2534326" cy="928121"/>
            <a:chOff x="382142" y="1889872"/>
            <a:chExt cx="2534326" cy="928121"/>
          </a:xfrm>
        </p:grpSpPr>
        <p:grpSp>
          <p:nvGrpSpPr>
            <p:cNvPr id="3" name="Group 2"/>
            <p:cNvGrpSpPr/>
            <p:nvPr/>
          </p:nvGrpSpPr>
          <p:grpSpPr>
            <a:xfrm>
              <a:off x="382142" y="2216865"/>
              <a:ext cx="2534326" cy="601128"/>
              <a:chOff x="6406425" y="1247235"/>
              <a:chExt cx="2534326" cy="60112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06425" y="1247235"/>
                <a:ext cx="2405990" cy="7315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6425" y="1417820"/>
                <a:ext cx="2405990" cy="7315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urved Connector 14"/>
              <p:cNvCxnSpPr/>
              <p:nvPr/>
            </p:nvCxnSpPr>
            <p:spPr>
              <a:xfrm rot="10800000">
                <a:off x="8479059" y="1613712"/>
                <a:ext cx="461692" cy="234651"/>
              </a:xfrm>
              <a:prstGeom prst="curvedConnector3">
                <a:avLst>
                  <a:gd name="adj1" fmla="val 256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>
              <a:off x="469381" y="1889872"/>
              <a:ext cx="411736" cy="250454"/>
            </a:xfrm>
            <a:prstGeom prst="curvedConnector3">
              <a:avLst>
                <a:gd name="adj1" fmla="val 3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2191" y="3317138"/>
            <a:ext cx="7602071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NbCDS5: (123 bases) * Current </a:t>
            </a:r>
            <a:r>
              <a:rPr lang="en-US" sz="11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oligo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                                 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3'-</a:t>
            </a:r>
            <a:r>
              <a:rPr lang="en-US" sz="1100" b="1" u="sng" strike="sngStrike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TGG GTC CAA TGG CAA TCG TCG GTA</a:t>
            </a:r>
            <a:endParaRPr lang="en-US" sz="1100" strike="sngStrike" dirty="0" smtClean="0">
              <a:solidFill>
                <a:srgbClr val="008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CCA CCA CCA CCA AGA CCA CCA CCA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CCA AGA CCG CCG CCG CCG AGG TCA CCA CCA CCT AGG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CTA ATG TTT CTG CTA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CTA CTA TTT CCA CCA CCA TCG CCG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-5’</a:t>
            </a: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432FF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Reverse:</a:t>
            </a: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GCCGCTACCACCACCTTTATC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ATCATCGTCTTTGTAATC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GGATCCACCACCACTGGAGCCGCCGCCGCCAGAACCACCACCACCAGAACCACCACCACC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ATGGCTGCTAACGGTAACCTGGGT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" y="5065176"/>
            <a:ext cx="7602071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NbCDS5: (129 bases) * Desired </a:t>
            </a:r>
            <a:r>
              <a:rPr lang="en-US" sz="11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oligo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                                 3’-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CCG GTC 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CCC TGG GTC CAA TGG CAA TCG TCG</a:t>
            </a:r>
            <a:endParaRPr lang="en-US" sz="1100" u="sng" strike="sngStrike" dirty="0" smtClean="0">
              <a:solidFill>
                <a:srgbClr val="FF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CCA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CCA CCA CCA AGA CCA CCA CCA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CCA AGA CCG CCG CCG CCG AGG TCA CCA CCA CCT AGG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CTA ATG TTT CTG CTA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CTA CTA TTT CCA CCA CCA TCG CCG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-5’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432FF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Reverse: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GCC GCT ACC ACC ACC TTT ATC ATC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ATC GTC TTT GTA ATC GGA TCC ACC ACC ACT GGA GCC GCC GCC GCC AGA ACC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ACC ACC ACC AGA ACC ACC ACC ACC 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GCT GCT AAC GGT AAC CTG GGT CC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 CTG GCC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’-3’</a:t>
            </a:r>
            <a:endParaRPr lang="en-US" sz="11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6" name="4-Point Star 15"/>
          <p:cNvSpPr/>
          <p:nvPr/>
        </p:nvSpPr>
        <p:spPr>
          <a:xfrm>
            <a:off x="3107123" y="3290316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4313331" y="1670973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40100" y="4995037"/>
            <a:ext cx="3032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*replace first 24 </a:t>
            </a:r>
            <a:r>
              <a:rPr lang="en-US" sz="1200" dirty="0" err="1" smtClean="0"/>
              <a:t>bp</a:t>
            </a:r>
            <a:r>
              <a:rPr lang="en-US" sz="1200" dirty="0" smtClean="0"/>
              <a:t> with overlap with new </a:t>
            </a:r>
            <a:r>
              <a:rPr lang="en-US" sz="1200" dirty="0" err="1" smtClean="0"/>
              <a:t>Nb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279499" y="2232956"/>
            <a:ext cx="5730887" cy="875493"/>
            <a:chOff x="4279499" y="2232956"/>
            <a:chExt cx="5730887" cy="875493"/>
          </a:xfrm>
        </p:grpSpPr>
        <p:sp>
          <p:nvSpPr>
            <p:cNvPr id="44" name="Rectangle 43"/>
            <p:cNvSpPr/>
            <p:nvPr/>
          </p:nvSpPr>
          <p:spPr>
            <a:xfrm>
              <a:off x="4279499" y="2564773"/>
              <a:ext cx="5648188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79499" y="2735358"/>
              <a:ext cx="5648188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Curved Connector 45"/>
            <p:cNvCxnSpPr/>
            <p:nvPr/>
          </p:nvCxnSpPr>
          <p:spPr>
            <a:xfrm>
              <a:off x="4336938" y="2232956"/>
              <a:ext cx="411736" cy="250454"/>
            </a:xfrm>
            <a:prstGeom prst="curvedConnector3">
              <a:avLst>
                <a:gd name="adj1" fmla="val 3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0800000">
              <a:off x="9548694" y="2873798"/>
              <a:ext cx="461692" cy="234651"/>
            </a:xfrm>
            <a:prstGeom prst="curvedConnector3">
              <a:avLst>
                <a:gd name="adj1" fmla="val 25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271641" y="4175174"/>
            <a:ext cx="7915950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Right Top Primer (30 </a:t>
            </a:r>
            <a:r>
              <a:rPr lang="en-US" dirty="0" err="1" smtClean="0"/>
              <a:t>bp</a:t>
            </a:r>
            <a:r>
              <a:rPr lang="en-US" dirty="0" smtClean="0"/>
              <a:t> </a:t>
            </a:r>
            <a:r>
              <a:rPr lang="en-US" dirty="0" err="1" smtClean="0"/>
              <a:t>Nb</a:t>
            </a:r>
            <a:r>
              <a:rPr lang="en-US" dirty="0" smtClean="0"/>
              <a:t> overlap insertion + 33 </a:t>
            </a:r>
            <a:r>
              <a:rPr lang="en-US" dirty="0" err="1" smtClean="0"/>
              <a:t>bp</a:t>
            </a:r>
            <a:r>
              <a:rPr lang="en-US" dirty="0" smtClean="0"/>
              <a:t> anneal) = 63 </a:t>
            </a:r>
            <a:r>
              <a:rPr lang="en-US" dirty="0" err="1" smtClean="0"/>
              <a:t>bp</a:t>
            </a:r>
            <a:endParaRPr lang="en-US" dirty="0" smtClean="0"/>
          </a:p>
          <a:p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Synthesize</a:t>
            </a:r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 GGC CAG GGG ACC CAG GTT ACC GTT AGC AGC </a:t>
            </a:r>
            <a:r>
              <a:rPr lang="en-US" sz="11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GGT GGT GGT GGT TCT GGT GGT GGT GGT TCT GGC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-3’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07456" y="5339562"/>
            <a:ext cx="439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Top Primer: 79.4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79499" y="2232956"/>
            <a:ext cx="5730887" cy="875493"/>
            <a:chOff x="4279499" y="2232956"/>
            <a:chExt cx="5730887" cy="875493"/>
          </a:xfrm>
        </p:grpSpPr>
        <p:sp>
          <p:nvSpPr>
            <p:cNvPr id="44" name="Rectangle 43"/>
            <p:cNvSpPr/>
            <p:nvPr/>
          </p:nvSpPr>
          <p:spPr>
            <a:xfrm>
              <a:off x="4279499" y="2564773"/>
              <a:ext cx="5648188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79499" y="2735358"/>
              <a:ext cx="5648188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Curved Connector 45"/>
            <p:cNvCxnSpPr/>
            <p:nvPr/>
          </p:nvCxnSpPr>
          <p:spPr>
            <a:xfrm>
              <a:off x="4336938" y="2232956"/>
              <a:ext cx="411736" cy="250454"/>
            </a:xfrm>
            <a:prstGeom prst="curvedConnector3">
              <a:avLst>
                <a:gd name="adj1" fmla="val 3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0800000">
              <a:off x="9548694" y="2873798"/>
              <a:ext cx="461692" cy="234651"/>
            </a:xfrm>
            <a:prstGeom prst="curvedConnector3">
              <a:avLst>
                <a:gd name="adj1" fmla="val 25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53" y="206906"/>
            <a:ext cx="10515600" cy="1325563"/>
          </a:xfrm>
        </p:spPr>
        <p:txBody>
          <a:bodyPr/>
          <a:lstStyle/>
          <a:p>
            <a:r>
              <a:rPr lang="en-US" dirty="0" smtClean="0"/>
              <a:t>Modifications to existing </a:t>
            </a:r>
            <a:r>
              <a:rPr lang="en-US" dirty="0" err="1" smtClean="0"/>
              <a:t>oligos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“Right Piece” (ii)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2359" y="1023151"/>
            <a:ext cx="199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Existing Pieces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336938" y="1655000"/>
            <a:ext cx="5590749" cy="257165"/>
            <a:chOff x="1005189" y="4575479"/>
            <a:chExt cx="5590749" cy="257165"/>
          </a:xfrm>
        </p:grpSpPr>
        <p:sp>
          <p:nvSpPr>
            <p:cNvPr id="18" name="Rectangle 17"/>
            <p:cNvSpPr/>
            <p:nvPr/>
          </p:nvSpPr>
          <p:spPr>
            <a:xfrm>
              <a:off x="1005189" y="472105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67072" y="4739656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58421" y="457547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7906" y="472105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25708" y="457547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3071" y="1694329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Ideal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7552" y="2314319"/>
            <a:ext cx="2534326" cy="928121"/>
            <a:chOff x="382142" y="1889872"/>
            <a:chExt cx="2534326" cy="928121"/>
          </a:xfrm>
        </p:grpSpPr>
        <p:grpSp>
          <p:nvGrpSpPr>
            <p:cNvPr id="3" name="Group 2"/>
            <p:cNvGrpSpPr/>
            <p:nvPr/>
          </p:nvGrpSpPr>
          <p:grpSpPr>
            <a:xfrm>
              <a:off x="382142" y="2216865"/>
              <a:ext cx="2534326" cy="601128"/>
              <a:chOff x="6406425" y="1247235"/>
              <a:chExt cx="2534326" cy="60112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06425" y="1247235"/>
                <a:ext cx="2405990" cy="7315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6425" y="1417820"/>
                <a:ext cx="2405990" cy="7315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urved Connector 14"/>
              <p:cNvCxnSpPr/>
              <p:nvPr/>
            </p:nvCxnSpPr>
            <p:spPr>
              <a:xfrm rot="10800000">
                <a:off x="8479059" y="1613712"/>
                <a:ext cx="461692" cy="234651"/>
              </a:xfrm>
              <a:prstGeom prst="curvedConnector3">
                <a:avLst>
                  <a:gd name="adj1" fmla="val 256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>
              <a:off x="469381" y="1889872"/>
              <a:ext cx="411736" cy="250454"/>
            </a:xfrm>
            <a:prstGeom prst="curvedConnector3">
              <a:avLst>
                <a:gd name="adj1" fmla="val 3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4-Point Star 15"/>
          <p:cNvSpPr/>
          <p:nvPr/>
        </p:nvSpPr>
        <p:spPr>
          <a:xfrm>
            <a:off x="113725" y="3066300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9598005" y="2587632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071" y="3266447"/>
            <a:ext cx="6881863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NbCDS9: (122 bases) *Currently have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                                 3’-CGG GCA TTT TTT CGT CGT TGG CTT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AAA TCG TGT GGC CAA ACC TAA TCG GTC CGT GTC CCA TAA GCA CGT CCA GGC TCT GCT GAT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GCT TAT GAT GCT TCT GGCTTA TGGAATGATTT CAAGCC-5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’</a:t>
            </a:r>
            <a:endParaRPr lang="en-US" sz="1100" u="sng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u="none" strike="noStrike" dirty="0" smtClean="0"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5’-CCGAACTTTAGTAAGGTATTCGGTCTTCGTAGTATTCG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TAGTCGTCTCGGACCTGCACGAATACCCTGTGCCTGGCTAATCCAAACCGGTGTGCTAAA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TTCGGTTGCTGCTTTTTTACGGGC-3’</a:t>
            </a:r>
            <a:endParaRPr lang="en-US" sz="11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0" name="4-Point Star 29"/>
          <p:cNvSpPr/>
          <p:nvPr/>
        </p:nvSpPr>
        <p:spPr>
          <a:xfrm>
            <a:off x="9661505" y="1673232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0005" y="39740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Top Primer: 72.7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b="1" dirty="0" smtClean="0"/>
          </a:p>
          <a:p>
            <a:r>
              <a:rPr lang="en-US" sz="1400" dirty="0" smtClean="0"/>
              <a:t>Right Bot Primer: 71.9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40741" y="5042641"/>
            <a:ext cx="9857827" cy="1384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Right Bot Primer (33 </a:t>
            </a:r>
            <a:r>
              <a:rPr lang="en-US" dirty="0" err="1" smtClean="0"/>
              <a:t>bp</a:t>
            </a:r>
            <a:r>
              <a:rPr lang="en-US" dirty="0" smtClean="0"/>
              <a:t> anneal + 8 </a:t>
            </a:r>
            <a:r>
              <a:rPr lang="en-US" dirty="0" err="1" smtClean="0"/>
              <a:t>bp</a:t>
            </a:r>
            <a:r>
              <a:rPr lang="en-US" dirty="0" smtClean="0"/>
              <a:t> NE insertion + 6 </a:t>
            </a:r>
            <a:r>
              <a:rPr lang="en-US" dirty="0" err="1" smtClean="0"/>
              <a:t>bp</a:t>
            </a:r>
            <a:r>
              <a:rPr lang="en-US" dirty="0" smtClean="0"/>
              <a:t> additional NEs + 12 </a:t>
            </a:r>
            <a:r>
              <a:rPr lang="en-US" dirty="0" err="1" smtClean="0"/>
              <a:t>bp</a:t>
            </a:r>
            <a:r>
              <a:rPr lang="en-US" dirty="0" smtClean="0"/>
              <a:t> arbitrary end) = 59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CGA ATA CTA CGA AGA </a:t>
            </a:r>
            <a:r>
              <a:rPr lang="en-US" sz="11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CCGAAT ACCTTACTAAA GTTCGG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A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GAAGAGC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 </a:t>
            </a:r>
            <a:r>
              <a:rPr lang="en-US" sz="1100" b="1" dirty="0" smtClean="0">
                <a:solidFill>
                  <a:srgbClr val="0432FF"/>
                </a:solidFill>
                <a:latin typeface="Courier New" charset="0"/>
                <a:ea typeface="Calibri" charset="0"/>
              </a:rPr>
              <a:t>CGAGAC </a:t>
            </a:r>
            <a:r>
              <a:rPr lang="en-US" sz="1100" b="1" dirty="0" smtClean="0">
                <a:latin typeface="Courier New" charset="0"/>
                <a:ea typeface="Calibri" charset="0"/>
              </a:rPr>
              <a:t>ATCG CTAG GGCT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dirty="0" smtClean="0"/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*3’- </a:t>
            </a:r>
            <a:r>
              <a:rPr lang="en-US" sz="11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GCT TAT GAT GCT TCT GGCTTA TGGAATGATTT CAAGCC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CTTCTCG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0432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GCTCTG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TAGC GATC CCGA -5’</a:t>
            </a:r>
          </a:p>
          <a:p>
            <a:endParaRPr lang="en-US" sz="1100" b="1" dirty="0" smtClean="0"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sz="11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latin typeface="Courier New" charset="0"/>
                <a:ea typeface="Calibri" charset="0"/>
                <a:cs typeface="Times New Roman" charset="0"/>
              </a:rPr>
              <a:t>AGCC CTAG CGAT </a:t>
            </a:r>
            <a:r>
              <a:rPr lang="en-US" sz="1100" b="1" dirty="0" smtClean="0">
                <a:solidFill>
                  <a:srgbClr val="0432FF"/>
                </a:solidFill>
                <a:latin typeface="Courier New" charset="0"/>
                <a:ea typeface="Calibri" charset="0"/>
                <a:cs typeface="Times New Roman" charset="0"/>
              </a:rPr>
              <a:t>GTCTCG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CGAGAAGT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CCGAAC TTTAGTAAGGT ATTCGG TCT TCG TAG TAT TCG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661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55" y="45083"/>
            <a:ext cx="10515600" cy="1325563"/>
          </a:xfrm>
        </p:spPr>
        <p:txBody>
          <a:bodyPr/>
          <a:lstStyle/>
          <a:p>
            <a:r>
              <a:rPr lang="en-US" dirty="0" smtClean="0"/>
              <a:t>Summary for primers to synthesize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255" y="1217722"/>
            <a:ext cx="4694683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Left Top Primer (8 </a:t>
            </a:r>
            <a:r>
              <a:rPr lang="en-US" sz="1500" dirty="0" err="1" smtClean="0"/>
              <a:t>bp</a:t>
            </a:r>
            <a:r>
              <a:rPr lang="en-US" sz="1500" dirty="0" smtClean="0"/>
              <a:t> NE insertion + 24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anneal) = 32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</a:rPr>
              <a:t>GCTCTTCN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3’-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</a:rPr>
              <a:t>CGAGAAGN </a:t>
            </a:r>
            <a:r>
              <a:rPr lang="en-US" sz="1300" b="1" dirty="0" smtClean="0">
                <a:solidFill>
                  <a:srgbClr val="801B7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CAGAGCTAGG GCGCTTT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ATT ATGC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</a:p>
          <a:p>
            <a:r>
              <a:rPr lang="en-US" sz="16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NGAAGAGC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</a:t>
            </a:r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-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– 3’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255" y="2583722"/>
            <a:ext cx="8239756" cy="124649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Left Bot Primer (30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 + 24 </a:t>
            </a:r>
            <a:r>
              <a:rPr lang="en-US" sz="1500" dirty="0" err="1" smtClean="0"/>
              <a:t>bp</a:t>
            </a:r>
            <a:r>
              <a:rPr lang="en-US" sz="1500" dirty="0" smtClean="0"/>
              <a:t> overlap insertion) = 54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T GTTTAACTTT AA</a:t>
            </a:r>
            <a:r>
              <a:rPr lang="en-US" sz="14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4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4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4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 GTT CAG CTG CAA GAA AGC GGT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r>
              <a:rPr lang="en-US" sz="14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*3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’-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CD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 CAAATTGAAA TT</a:t>
            </a:r>
            <a:r>
              <a:rPr lang="en-US" sz="1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TCCTCC A</a:t>
            </a:r>
            <a:r>
              <a:rPr lang="en-US" sz="14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TATGG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TAC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 CAA GTC GAC GTT CTT TCG CCA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  <a:endParaRPr lang="en-US" sz="1400" dirty="0"/>
          </a:p>
          <a:p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Synthesize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5’ - 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ACC GCT TTC TTG CAG CTG AAC CTG CAT GGT ATA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CCTCCT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TC</a:t>
            </a:r>
            <a:r>
              <a:rPr lang="en-US" sz="1400" b="1" dirty="0" smtClean="0">
                <a:solidFill>
                  <a:srgbClr val="00CDFF"/>
                </a:solidFill>
                <a:latin typeface="Courier New" charset="0"/>
                <a:ea typeface="Calibri" charset="0"/>
                <a:cs typeface="Times New Roman" charset="0"/>
              </a:rPr>
              <a:t>TT AAA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 – 3’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255" y="3970984"/>
            <a:ext cx="5876930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Right Top Primer (24 </a:t>
            </a:r>
            <a:r>
              <a:rPr lang="en-US" sz="1500" dirty="0" err="1" smtClean="0"/>
              <a:t>bp</a:t>
            </a:r>
            <a:r>
              <a:rPr lang="en-US" sz="1500" dirty="0" smtClean="0"/>
              <a:t> </a:t>
            </a:r>
            <a:r>
              <a:rPr lang="en-US" sz="1500" dirty="0" err="1" smtClean="0"/>
              <a:t>Nb</a:t>
            </a:r>
            <a:r>
              <a:rPr lang="en-US" sz="1500" dirty="0" smtClean="0"/>
              <a:t> overlap insertion + 21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anneal) = 45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Synthesize</a:t>
            </a:r>
            <a:endParaRPr lang="en-US" sz="1100" b="1" dirty="0" smtClean="0"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GGG ACC CAG GTT ACC GTT AGC AGC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GGT GGT GGT GGT TCT GGT GGT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6255" y="4835026"/>
            <a:ext cx="4746684" cy="16158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Right Bot Primer (23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 + 8 </a:t>
            </a:r>
            <a:r>
              <a:rPr lang="en-US" sz="1500" dirty="0" err="1" smtClean="0"/>
              <a:t>bp</a:t>
            </a:r>
            <a:r>
              <a:rPr lang="en-US" sz="1500" dirty="0" smtClean="0"/>
              <a:t> NE insertion) = 31bp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</a:t>
            </a:r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CCG AAT ACCTTACTAAA GTTCGG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NCTTCTCG</a:t>
            </a:r>
            <a:r>
              <a:rPr lang="en-US" sz="1100" b="1" dirty="0" smtClean="0">
                <a:solidFill>
                  <a:srgbClr val="F4B183"/>
                </a:solidFill>
                <a:latin typeface="Courier New" charset="0"/>
                <a:ea typeface="Calibri" charset="0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dirty="0" smtClean="0"/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*3’-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GGC</a:t>
            </a:r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GGC TTA TGGAATGATTT CAAGCC 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NGAAGAGC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-5’</a:t>
            </a:r>
          </a:p>
          <a:p>
            <a:endParaRPr lang="en-US" sz="1100" b="1" dirty="0" smtClean="0"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Synthesize</a:t>
            </a:r>
            <a:r>
              <a:rPr lang="en-US" sz="1100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CGAGAAGN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CCGAAC TTTAGTAAGGT ATT CGG CGG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 smtClean="0"/>
          </a:p>
          <a:p>
            <a:r>
              <a:rPr lang="en-US" sz="1100" dirty="0" smtClean="0"/>
              <a:t>Replace N with A</a:t>
            </a:r>
          </a:p>
          <a:p>
            <a:r>
              <a:rPr lang="en-US" sz="1100" dirty="0" smtClean="0"/>
              <a:t>Put ~12 bases beyond 5’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19256" y="3932512"/>
            <a:ext cx="43987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Top Primer: 72.7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  <a:p>
            <a:r>
              <a:rPr lang="en-US" sz="1400" dirty="0" smtClean="0"/>
              <a:t>Left Bot Primer: 67.0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254" y="1374565"/>
            <a:ext cx="439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Top Primer: 68.5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0556" y="2606458"/>
            <a:ext cx="3239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Bot Primer: 67.0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486254" y="52428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Bot Primer: 71.5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2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55" y="-17031"/>
            <a:ext cx="10515600" cy="1036215"/>
          </a:xfrm>
        </p:spPr>
        <p:txBody>
          <a:bodyPr/>
          <a:lstStyle/>
          <a:p>
            <a:r>
              <a:rPr lang="en-US" dirty="0" smtClean="0"/>
              <a:t>Summary for primers to synthesize: </a:t>
            </a:r>
            <a:r>
              <a:rPr lang="en-US" b="1" dirty="0" smtClean="0"/>
              <a:t>Version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255" y="1217722"/>
            <a:ext cx="7691786" cy="116955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Left Top Primer (12 </a:t>
            </a:r>
            <a:r>
              <a:rPr lang="en-US" dirty="0" err="1">
                <a:solidFill>
                  <a:prstClr val="black"/>
                </a:solidFill>
              </a:rPr>
              <a:t>bp</a:t>
            </a:r>
            <a:r>
              <a:rPr lang="en-US" dirty="0">
                <a:solidFill>
                  <a:prstClr val="black"/>
                </a:solidFill>
              </a:rPr>
              <a:t> sequence + </a:t>
            </a:r>
            <a:r>
              <a:rPr lang="en-US" dirty="0" smtClean="0">
                <a:solidFill>
                  <a:prstClr val="black"/>
                </a:solidFill>
              </a:rPr>
              <a:t>(6+8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 err="1">
                <a:solidFill>
                  <a:prstClr val="black"/>
                </a:solidFill>
              </a:rPr>
              <a:t>bp</a:t>
            </a:r>
            <a:r>
              <a:rPr lang="en-US" dirty="0">
                <a:solidFill>
                  <a:prstClr val="black"/>
                </a:solidFill>
              </a:rPr>
              <a:t> NE insertion + </a:t>
            </a:r>
            <a:r>
              <a:rPr lang="en-US" dirty="0" smtClean="0">
                <a:solidFill>
                  <a:prstClr val="black"/>
                </a:solidFill>
              </a:rPr>
              <a:t>36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bp</a:t>
            </a:r>
            <a:r>
              <a:rPr lang="en-US" dirty="0">
                <a:solidFill>
                  <a:prstClr val="black"/>
                </a:solidFill>
              </a:rPr>
              <a:t> anneal) = </a:t>
            </a:r>
            <a:r>
              <a:rPr lang="en-US" dirty="0" smtClean="0">
                <a:solidFill>
                  <a:prstClr val="black"/>
                </a:solidFill>
              </a:rPr>
              <a:t>56 </a:t>
            </a:r>
            <a:r>
              <a:rPr lang="en-US" dirty="0" err="1">
                <a:solidFill>
                  <a:prstClr val="black"/>
                </a:solidFill>
              </a:rPr>
              <a:t>bp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sz="1300" b="1" dirty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*5’-</a:t>
            </a:r>
            <a:r>
              <a:rPr lang="en-US" sz="1300" b="1" dirty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ATCG GCCT AAGC </a:t>
            </a:r>
            <a:r>
              <a:rPr lang="en-US" sz="1300" b="1" dirty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GTCTCA </a:t>
            </a:r>
            <a:r>
              <a:rPr lang="en-US" sz="1300" b="1" dirty="0">
                <a:solidFill>
                  <a:srgbClr val="E49A7D"/>
                </a:solidFill>
                <a:latin typeface="Courier New" charset="0"/>
                <a:ea typeface="Calibri" charset="0"/>
              </a:rPr>
              <a:t>GCTCTTCA </a:t>
            </a:r>
            <a:r>
              <a:rPr lang="en-US" sz="1300" b="1" u="sng" dirty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u="sng" dirty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</a:rPr>
              <a:t>ACTCAC</a:t>
            </a:r>
            <a:r>
              <a:rPr lang="en-US" sz="1300" b="1" u="sng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pPr lvl="0"/>
            <a:r>
              <a:rPr lang="en-US" sz="1300" b="1" dirty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3’-</a:t>
            </a:r>
            <a:r>
              <a:rPr lang="en-US" sz="1300" b="1" dirty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TAGC CGGA TTCG </a:t>
            </a:r>
            <a:r>
              <a:rPr lang="en-US" sz="1300" b="1" dirty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CAGAGT </a:t>
            </a:r>
            <a:r>
              <a:rPr lang="en-US" sz="1300" b="1" dirty="0">
                <a:solidFill>
                  <a:srgbClr val="E49A7D"/>
                </a:solidFill>
                <a:latin typeface="Courier New" charset="0"/>
                <a:ea typeface="Calibri" charset="0"/>
              </a:rPr>
              <a:t>CGAGAAGT </a:t>
            </a:r>
            <a:r>
              <a:rPr lang="en-US" sz="1300" b="1" u="sng" dirty="0">
                <a:solidFill>
                  <a:srgbClr val="801B7F"/>
                </a:solidFill>
                <a:latin typeface="Courier New" charset="0"/>
                <a:ea typeface="Calibri" charset="0"/>
                <a:cs typeface="Times New Roman" charset="0"/>
              </a:rPr>
              <a:t>CAGAGCTAGG GCGCTTT</a:t>
            </a:r>
            <a:r>
              <a:rPr lang="en-US" sz="1300" b="1" u="sng" dirty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ATT 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ATGCTGAGTG </a:t>
            </a:r>
            <a:r>
              <a:rPr lang="en-US" sz="1300" b="1" dirty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– 5’</a:t>
            </a:r>
          </a:p>
          <a:p>
            <a:pPr lvl="0"/>
            <a:r>
              <a:rPr lang="en-US" sz="12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pPr lvl="0"/>
            <a:r>
              <a:rPr lang="en-US" sz="1300" b="1" dirty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300" b="1" dirty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ATCG GCCT AAGC </a:t>
            </a:r>
            <a:r>
              <a:rPr lang="en-US" sz="1300" b="1" dirty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GTCTCA </a:t>
            </a:r>
            <a:r>
              <a:rPr lang="en-US" sz="1300" b="1" dirty="0">
                <a:solidFill>
                  <a:srgbClr val="E49A7D"/>
                </a:solidFill>
                <a:latin typeface="Courier New" charset="0"/>
                <a:ea typeface="Calibri" charset="0"/>
              </a:rPr>
              <a:t>GCTCTTCA </a:t>
            </a:r>
            <a:r>
              <a:rPr lang="en-US" sz="1300" b="1" u="sng" dirty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u="sng" dirty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TACGACTCAC</a:t>
            </a:r>
            <a:r>
              <a:rPr lang="en-US" sz="1300" b="1" u="sng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– 3’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2525" y="4008153"/>
            <a:ext cx="3657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Top Primer: 79.4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2525" y="1276495"/>
            <a:ext cx="321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Top Primer:  79.3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0556" y="2606458"/>
            <a:ext cx="3239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Bot Primer: 62.5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368069" y="631046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Bot Primer: 71.9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6255" y="2478937"/>
            <a:ext cx="8307082" cy="143116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Left Bot Primer (23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 + 34 </a:t>
            </a:r>
            <a:r>
              <a:rPr lang="en-US" sz="1500" dirty="0" err="1" smtClean="0"/>
              <a:t>bp</a:t>
            </a:r>
            <a:r>
              <a:rPr lang="en-US" sz="1500" dirty="0" smtClean="0"/>
              <a:t> overlap insertion) = 57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u="sng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CTTT AA</a:t>
            </a:r>
            <a:r>
              <a:rPr lang="en-US" sz="13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3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 GTT CAG CTG CAA GAA AGC GGT </a:t>
            </a:r>
            <a:r>
              <a:rPr lang="en-US" sz="13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</a:rPr>
              <a:t>GGT GGT CTG G</a:t>
            </a:r>
            <a:r>
              <a:rPr lang="en-US" sz="1300" dirty="0" smtClean="0">
                <a:effectLst/>
              </a:rPr>
              <a:t>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*3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u="sng" dirty="0" smtClean="0">
                <a:solidFill>
                  <a:srgbClr val="00CD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GAAA TT</a:t>
            </a:r>
            <a:r>
              <a:rPr lang="en-US" sz="13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TCCTCC A</a:t>
            </a:r>
            <a:r>
              <a:rPr lang="en-US" sz="13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TATGG</a:t>
            </a:r>
            <a:r>
              <a:rPr lang="en-US" sz="13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TAC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 CAA GTC GAC GTT CTT TCG CCA CCA CCA GAC C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</a:p>
          <a:p>
            <a:endParaRPr lang="en-US" sz="1400" dirty="0"/>
          </a:p>
          <a:p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5’ - </a:t>
            </a:r>
            <a:r>
              <a:rPr lang="en-US" sz="13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C</a:t>
            </a:r>
            <a:r>
              <a:rPr lang="en-US" sz="1300" b="1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CAG ACC ACC </a:t>
            </a:r>
            <a:r>
              <a:rPr lang="en-US" sz="13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ACC GCT TTC TTG CAG CTG AAC CTG 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CAT</a:t>
            </a:r>
            <a:r>
              <a:rPr lang="en-US" sz="1300" b="1" u="sng" dirty="0" smtClean="0">
                <a:latin typeface="Courier New" charset="0"/>
                <a:ea typeface="Calibri" charset="0"/>
                <a:cs typeface="Times New Roman" charset="0"/>
              </a:rPr>
              <a:t>GGTAT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A</a:t>
            </a:r>
            <a:r>
              <a:rPr lang="en-US" sz="1300" b="1" u="sng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CCTCCT</a:t>
            </a:r>
            <a:r>
              <a:rPr lang="en-US" sz="1300" b="1" u="sng" dirty="0" smtClean="0">
                <a:latin typeface="Courier New" charset="0"/>
                <a:ea typeface="Calibri" charset="0"/>
                <a:cs typeface="Times New Roman" charset="0"/>
              </a:rPr>
              <a:t>TC</a:t>
            </a:r>
            <a:r>
              <a:rPr lang="en-US" sz="1300" b="1" u="sng" dirty="0" smtClean="0">
                <a:solidFill>
                  <a:srgbClr val="00CDFF"/>
                </a:solidFill>
                <a:latin typeface="Courier New" charset="0"/>
                <a:ea typeface="Calibri" charset="0"/>
                <a:cs typeface="Times New Roman" charset="0"/>
              </a:rPr>
              <a:t>TT AAAG</a:t>
            </a:r>
            <a:r>
              <a:rPr lang="en-US" sz="1300" b="1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– 3’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255" y="4054319"/>
            <a:ext cx="7915950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Right Top Primer (30 </a:t>
            </a:r>
            <a:r>
              <a:rPr lang="en-US" sz="1400" dirty="0" err="1" smtClean="0"/>
              <a:t>bp</a:t>
            </a:r>
            <a:r>
              <a:rPr lang="en-US" sz="1400" dirty="0" smtClean="0"/>
              <a:t> </a:t>
            </a:r>
            <a:r>
              <a:rPr lang="en-US" sz="1400" dirty="0" err="1" smtClean="0"/>
              <a:t>Nb</a:t>
            </a:r>
            <a:r>
              <a:rPr lang="en-US" sz="1400" dirty="0" smtClean="0"/>
              <a:t> overlap insertion + 33 </a:t>
            </a:r>
            <a:r>
              <a:rPr lang="en-US" sz="1400" dirty="0" err="1" smtClean="0"/>
              <a:t>bp</a:t>
            </a:r>
            <a:r>
              <a:rPr lang="en-US" sz="1400" dirty="0" smtClean="0"/>
              <a:t> anneal) = 63 </a:t>
            </a:r>
            <a:r>
              <a:rPr lang="en-US" sz="1400" dirty="0" err="1" smtClean="0"/>
              <a:t>bp</a:t>
            </a:r>
            <a:endParaRPr lang="en-US" sz="1400" dirty="0" smtClean="0"/>
          </a:p>
          <a:p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Synthesize</a:t>
            </a:r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 GGC CAG GGG ACC CAG GTT ACC GTT AGC AGC </a:t>
            </a:r>
            <a:r>
              <a:rPr lang="en-US" sz="11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GGT GGT GGT GGT TCT GGT GGT GGT GGT TCT GGC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-3’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255" y="4879305"/>
            <a:ext cx="9857827" cy="1384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Right Bot Primer (38 </a:t>
            </a:r>
            <a:r>
              <a:rPr lang="en-US" dirty="0" err="1" smtClean="0"/>
              <a:t>bp</a:t>
            </a:r>
            <a:r>
              <a:rPr lang="en-US" dirty="0" smtClean="0"/>
              <a:t> anneal + 8 </a:t>
            </a:r>
            <a:r>
              <a:rPr lang="en-US" dirty="0" err="1" smtClean="0"/>
              <a:t>bp</a:t>
            </a:r>
            <a:r>
              <a:rPr lang="en-US" dirty="0" smtClean="0"/>
              <a:t> NE insertion + 6 </a:t>
            </a:r>
            <a:r>
              <a:rPr lang="en-US" dirty="0" err="1" smtClean="0"/>
              <a:t>bp</a:t>
            </a:r>
            <a:r>
              <a:rPr lang="en-US" dirty="0" smtClean="0"/>
              <a:t> additional NEs + 12 </a:t>
            </a:r>
            <a:r>
              <a:rPr lang="en-US" dirty="0" err="1" smtClean="0"/>
              <a:t>bp</a:t>
            </a:r>
            <a:r>
              <a:rPr lang="en-US" dirty="0" smtClean="0"/>
              <a:t> arbitrary end) = 64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u="sng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CGA ATA CTA CGA AGA </a:t>
            </a:r>
            <a:r>
              <a:rPr lang="en-US" sz="11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CCGAAT ACCTTACTAAA GTTCGG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A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GAAGAGC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 </a:t>
            </a:r>
            <a:r>
              <a:rPr lang="en-US" sz="1100" b="1" dirty="0" smtClean="0">
                <a:solidFill>
                  <a:srgbClr val="0432FF"/>
                </a:solidFill>
                <a:latin typeface="Courier New" charset="0"/>
                <a:ea typeface="Calibri" charset="0"/>
              </a:rPr>
              <a:t>CGAGAC </a:t>
            </a:r>
            <a:r>
              <a:rPr lang="en-US" sz="1100" b="1" dirty="0" smtClean="0">
                <a:latin typeface="Courier New" charset="0"/>
                <a:ea typeface="Calibri" charset="0"/>
              </a:rPr>
              <a:t>ATCG CTAG GGCT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dirty="0" smtClean="0"/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*3’- </a:t>
            </a:r>
            <a:r>
              <a:rPr lang="en-US" sz="11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GCT TAT GAT GCT TCT GGCTTA TGGAATGATTT CAAGCC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CTTCTCG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0432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GCTCTG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TAGC GATC CCGA -5’</a:t>
            </a:r>
          </a:p>
          <a:p>
            <a:endParaRPr lang="en-US" sz="1100" b="1" dirty="0" smtClean="0"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sz="11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latin typeface="Courier New" charset="0"/>
                <a:ea typeface="Calibri" charset="0"/>
                <a:cs typeface="Times New Roman" charset="0"/>
              </a:rPr>
              <a:t>AGCC CTAG CGAT </a:t>
            </a:r>
            <a:r>
              <a:rPr lang="en-US" sz="1100" b="1" dirty="0" smtClean="0">
                <a:solidFill>
                  <a:srgbClr val="0432FF"/>
                </a:solidFill>
                <a:latin typeface="Courier New" charset="0"/>
                <a:ea typeface="Calibri" charset="0"/>
                <a:cs typeface="Times New Roman" charset="0"/>
              </a:rPr>
              <a:t>GTCTCG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GCTCTTCT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CCGAAC TTTAGTAAGGT ATTCGG TCT TCG TAG TAT TCG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689561" y="759063"/>
            <a:ext cx="3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*Nt. </a:t>
            </a:r>
            <a:r>
              <a:rPr lang="en-US" dirty="0" err="1" smtClean="0"/>
              <a:t>BspQI</a:t>
            </a:r>
            <a:r>
              <a:rPr lang="en-US" dirty="0" smtClean="0"/>
              <a:t> and </a:t>
            </a:r>
            <a:r>
              <a:rPr lang="en-US" dirty="0" err="1" smtClean="0"/>
              <a:t>Nt.BsmAI</a:t>
            </a:r>
            <a:r>
              <a:rPr lang="en-US" dirty="0" smtClean="0"/>
              <a:t> sites inserted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17266</TotalTime>
  <Words>1577</Words>
  <Application>Microsoft Macintosh PowerPoint</Application>
  <PresentationFormat>Widescreen</PresentationFormat>
  <Paragraphs>148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AdvOTd877c31c+20</vt:lpstr>
      <vt:lpstr>Batang</vt:lpstr>
      <vt:lpstr>Calibri</vt:lpstr>
      <vt:lpstr>Calibri Light</vt:lpstr>
      <vt:lpstr>Courier New</vt:lpstr>
      <vt:lpstr>Symbol</vt:lpstr>
      <vt:lpstr>Times New Roman</vt:lpstr>
      <vt:lpstr>Arial</vt:lpstr>
      <vt:lpstr>Office Theme</vt:lpstr>
      <vt:lpstr>PowerPoint Presentation</vt:lpstr>
      <vt:lpstr>Modifications to existing oligos “Left Piece”</vt:lpstr>
      <vt:lpstr>Modifications to existing oligos “Right Piece” (i)</vt:lpstr>
      <vt:lpstr>Modifications to existing oligos “Right Piece” (ii)</vt:lpstr>
      <vt:lpstr>Summary for primers to synthesize</vt:lpstr>
      <vt:lpstr>Summary for primers to synthesize: Version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Chen</dc:creator>
  <cp:lastModifiedBy>Laurence Chen</cp:lastModifiedBy>
  <cp:revision>98</cp:revision>
  <dcterms:created xsi:type="dcterms:W3CDTF">2016-02-17T20:25:33Z</dcterms:created>
  <dcterms:modified xsi:type="dcterms:W3CDTF">2016-02-29T20:12:27Z</dcterms:modified>
</cp:coreProperties>
</file>