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58" r:id="rId6"/>
    <p:sldId id="257" r:id="rId7"/>
    <p:sldId id="261" r:id="rId8"/>
    <p:sldId id="259" r:id="rId9"/>
    <p:sldId id="268" r:id="rId10"/>
    <p:sldId id="265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50D6F-F582-4A45-853E-60CE30D675C9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EFF3D9-013D-4228-84BA-EDBBA5D5522D}">
      <dgm:prSet phldrT="[文本]"/>
      <dgm:spPr/>
      <dgm:t>
        <a:bodyPr/>
        <a:lstStyle/>
        <a:p>
          <a:r>
            <a:rPr lang="zh-CN" altLang="en-US" dirty="0" smtClean="0"/>
            <a:t>读入</a:t>
          </a:r>
          <a:r>
            <a:rPr lang="en-US" altLang="zh-CN" dirty="0" err="1" smtClean="0"/>
            <a:t>mhd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FE718DC1-C4E9-48F7-AF9B-A0479730FBAB}" type="parTrans" cxnId="{9999CCEA-FCA9-4A9E-9E26-ECE1F25F74FC}">
      <dgm:prSet/>
      <dgm:spPr/>
      <dgm:t>
        <a:bodyPr/>
        <a:lstStyle/>
        <a:p>
          <a:endParaRPr lang="zh-CN" altLang="en-US"/>
        </a:p>
      </dgm:t>
    </dgm:pt>
    <dgm:pt modelId="{59B6F2CA-350D-4C3F-9272-09376C738D6F}" type="sibTrans" cxnId="{9999CCEA-FCA9-4A9E-9E26-ECE1F25F74FC}">
      <dgm:prSet/>
      <dgm:spPr/>
      <dgm:t>
        <a:bodyPr/>
        <a:lstStyle/>
        <a:p>
          <a:endParaRPr lang="zh-CN" altLang="en-US"/>
        </a:p>
      </dgm:t>
    </dgm:pt>
    <dgm:pt modelId="{B8320E43-5307-4B01-BF42-0E1733106F64}">
      <dgm:prSet phldrT="[文本]"/>
      <dgm:spPr/>
      <dgm:t>
        <a:bodyPr/>
        <a:lstStyle/>
        <a:p>
          <a:r>
            <a:rPr lang="zh-CN" altLang="en-US" dirty="0" smtClean="0"/>
            <a:t>读入</a:t>
          </a:r>
          <a:r>
            <a:rPr lang="en-US" altLang="zh-CN" dirty="0" smtClean="0"/>
            <a:t>csv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E083F798-23FC-48BC-819F-FBCE8C618121}" type="parTrans" cxnId="{7B59245F-1DAE-4DCF-9060-DCF85E03ADB8}">
      <dgm:prSet/>
      <dgm:spPr/>
      <dgm:t>
        <a:bodyPr/>
        <a:lstStyle/>
        <a:p>
          <a:endParaRPr lang="zh-CN" altLang="en-US"/>
        </a:p>
      </dgm:t>
    </dgm:pt>
    <dgm:pt modelId="{88CAEE94-A6AD-4BEC-A543-20A287FF3E16}" type="sibTrans" cxnId="{7B59245F-1DAE-4DCF-9060-DCF85E03ADB8}">
      <dgm:prSet/>
      <dgm:spPr/>
      <dgm:t>
        <a:bodyPr/>
        <a:lstStyle/>
        <a:p>
          <a:endParaRPr lang="zh-CN" altLang="en-US"/>
        </a:p>
      </dgm:t>
    </dgm:pt>
    <dgm:pt modelId="{BED279BC-42F5-4259-AD75-C2318D41CA64}">
      <dgm:prSet phldrT="[文本]"/>
      <dgm:spPr/>
      <dgm:t>
        <a:bodyPr/>
        <a:lstStyle/>
        <a:p>
          <a:r>
            <a:rPr lang="en-US" altLang="zh-CN" dirty="0" smtClean="0"/>
            <a:t>train\test\</a:t>
          </a:r>
          <a:r>
            <a:rPr lang="en-US" altLang="zh-CN" dirty="0" err="1" smtClean="0"/>
            <a:t>val</a:t>
          </a:r>
          <a:r>
            <a:rPr lang="zh-CN" altLang="en-US" dirty="0" smtClean="0"/>
            <a:t>划分</a:t>
          </a:r>
          <a:endParaRPr lang="zh-CN" altLang="en-US" dirty="0"/>
        </a:p>
      </dgm:t>
    </dgm:pt>
    <dgm:pt modelId="{03920B44-86D4-4384-9C1E-062981766FA4}" type="parTrans" cxnId="{5817BE6F-4BB5-4C75-B5A9-1DE5307BE470}">
      <dgm:prSet/>
      <dgm:spPr/>
      <dgm:t>
        <a:bodyPr/>
        <a:lstStyle/>
        <a:p>
          <a:endParaRPr lang="zh-CN" altLang="en-US"/>
        </a:p>
      </dgm:t>
    </dgm:pt>
    <dgm:pt modelId="{B9DF36CD-6B2E-41FE-B636-8CCDE19F8F95}" type="sibTrans" cxnId="{5817BE6F-4BB5-4C75-B5A9-1DE5307BE470}">
      <dgm:prSet/>
      <dgm:spPr/>
      <dgm:t>
        <a:bodyPr/>
        <a:lstStyle/>
        <a:p>
          <a:endParaRPr lang="zh-CN" altLang="en-US"/>
        </a:p>
      </dgm:t>
    </dgm:pt>
    <dgm:pt modelId="{EDE71734-A025-46F3-B221-659862C22604}">
      <dgm:prSet phldrT="[文本]"/>
      <dgm:spPr/>
      <dgm:t>
        <a:bodyPr/>
        <a:lstStyle/>
        <a:p>
          <a:r>
            <a:rPr lang="zh-CN" altLang="en-US" dirty="0" smtClean="0"/>
            <a:t>根据划分结果，从图片中抽出</a:t>
          </a:r>
          <a:endParaRPr lang="zh-CN" altLang="en-US" dirty="0"/>
        </a:p>
      </dgm:t>
    </dgm:pt>
    <dgm:pt modelId="{57CDA50A-91E3-4308-AE93-F854D065DB5F}" type="parTrans" cxnId="{6BB16B43-94A5-4681-ACF9-954D8BE7F4B3}">
      <dgm:prSet/>
      <dgm:spPr/>
      <dgm:t>
        <a:bodyPr/>
        <a:lstStyle/>
        <a:p>
          <a:endParaRPr lang="zh-CN" altLang="en-US"/>
        </a:p>
      </dgm:t>
    </dgm:pt>
    <dgm:pt modelId="{78A4B15C-2A1E-4899-9C3D-EBB10D571E5C}" type="sibTrans" cxnId="{6BB16B43-94A5-4681-ACF9-954D8BE7F4B3}">
      <dgm:prSet/>
      <dgm:spPr/>
      <dgm:t>
        <a:bodyPr/>
        <a:lstStyle/>
        <a:p>
          <a:endParaRPr lang="zh-CN" altLang="en-US"/>
        </a:p>
      </dgm:t>
    </dgm:pt>
    <dgm:pt modelId="{D610E3FB-478C-4A9A-A520-9CF5670405B1}" type="pres">
      <dgm:prSet presAssocID="{9B550D6F-F582-4A45-853E-60CE30D675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50481-5485-4C7D-931B-7FE9D5DA0D97}" type="pres">
      <dgm:prSet presAssocID="{0CEFF3D9-013D-4228-84BA-EDBBA5D5522D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F8574-318A-40FB-A8C3-749D8E001DD7}" type="pres">
      <dgm:prSet presAssocID="{59B6F2CA-350D-4C3F-9272-09376C738D6F}" presName="space" presStyleCnt="0"/>
      <dgm:spPr/>
    </dgm:pt>
    <dgm:pt modelId="{3405A501-CFD8-4384-84E7-8CC3A64FEE15}" type="pres">
      <dgm:prSet presAssocID="{B8320E43-5307-4B01-BF42-0E1733106F64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0212E-E747-4701-B48F-FF9714F99F3F}" type="pres">
      <dgm:prSet presAssocID="{88CAEE94-A6AD-4BEC-A543-20A287FF3E16}" presName="space" presStyleCnt="0"/>
      <dgm:spPr/>
    </dgm:pt>
    <dgm:pt modelId="{B78CF2BC-B4F8-470B-9C84-666C6D57852D}" type="pres">
      <dgm:prSet presAssocID="{BED279BC-42F5-4259-AD75-C2318D41CA64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C1015-5D52-499C-ACC0-1E6580DDA6A3}" type="pres">
      <dgm:prSet presAssocID="{B9DF36CD-6B2E-41FE-B636-8CCDE19F8F95}" presName="space" presStyleCnt="0"/>
      <dgm:spPr/>
    </dgm:pt>
    <dgm:pt modelId="{1D035F94-3609-481E-B824-4B1B425344AA}" type="pres">
      <dgm:prSet presAssocID="{EDE71734-A025-46F3-B221-659862C2260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B16B43-94A5-4681-ACF9-954D8BE7F4B3}" srcId="{9B550D6F-F582-4A45-853E-60CE30D675C9}" destId="{EDE71734-A025-46F3-B221-659862C22604}" srcOrd="3" destOrd="0" parTransId="{57CDA50A-91E3-4308-AE93-F854D065DB5F}" sibTransId="{78A4B15C-2A1E-4899-9C3D-EBB10D571E5C}"/>
    <dgm:cxn modelId="{8B14FBCF-798A-43D6-A4BA-CA7CCCEE3000}" type="presOf" srcId="{9B550D6F-F582-4A45-853E-60CE30D675C9}" destId="{D610E3FB-478C-4A9A-A520-9CF5670405B1}" srcOrd="0" destOrd="0" presId="urn:microsoft.com/office/officeart/2005/8/layout/venn3"/>
    <dgm:cxn modelId="{644F566C-7AD8-4521-847F-570AF12F1CC9}" type="presOf" srcId="{BED279BC-42F5-4259-AD75-C2318D41CA64}" destId="{B78CF2BC-B4F8-470B-9C84-666C6D57852D}" srcOrd="0" destOrd="0" presId="urn:microsoft.com/office/officeart/2005/8/layout/venn3"/>
    <dgm:cxn modelId="{02D9B801-0D54-4BE5-8DEE-DFA5C6597741}" type="presOf" srcId="{B8320E43-5307-4B01-BF42-0E1733106F64}" destId="{3405A501-CFD8-4384-84E7-8CC3A64FEE15}" srcOrd="0" destOrd="0" presId="urn:microsoft.com/office/officeart/2005/8/layout/venn3"/>
    <dgm:cxn modelId="{A64D56B1-BEE7-4AEA-993A-CD70C18B9AFD}" type="presOf" srcId="{0CEFF3D9-013D-4228-84BA-EDBBA5D5522D}" destId="{0BB50481-5485-4C7D-931B-7FE9D5DA0D97}" srcOrd="0" destOrd="0" presId="urn:microsoft.com/office/officeart/2005/8/layout/venn3"/>
    <dgm:cxn modelId="{5817BE6F-4BB5-4C75-B5A9-1DE5307BE470}" srcId="{9B550D6F-F582-4A45-853E-60CE30D675C9}" destId="{BED279BC-42F5-4259-AD75-C2318D41CA64}" srcOrd="2" destOrd="0" parTransId="{03920B44-86D4-4384-9C1E-062981766FA4}" sibTransId="{B9DF36CD-6B2E-41FE-B636-8CCDE19F8F95}"/>
    <dgm:cxn modelId="{C26C09D7-ADDB-41C9-A4B6-8ACD76CBED10}" type="presOf" srcId="{EDE71734-A025-46F3-B221-659862C22604}" destId="{1D035F94-3609-481E-B824-4B1B425344AA}" srcOrd="0" destOrd="0" presId="urn:microsoft.com/office/officeart/2005/8/layout/venn3"/>
    <dgm:cxn modelId="{9999CCEA-FCA9-4A9E-9E26-ECE1F25F74FC}" srcId="{9B550D6F-F582-4A45-853E-60CE30D675C9}" destId="{0CEFF3D9-013D-4228-84BA-EDBBA5D5522D}" srcOrd="0" destOrd="0" parTransId="{FE718DC1-C4E9-48F7-AF9B-A0479730FBAB}" sibTransId="{59B6F2CA-350D-4C3F-9272-09376C738D6F}"/>
    <dgm:cxn modelId="{7B59245F-1DAE-4DCF-9060-DCF85E03ADB8}" srcId="{9B550D6F-F582-4A45-853E-60CE30D675C9}" destId="{B8320E43-5307-4B01-BF42-0E1733106F64}" srcOrd="1" destOrd="0" parTransId="{E083F798-23FC-48BC-819F-FBCE8C618121}" sibTransId="{88CAEE94-A6AD-4BEC-A543-20A287FF3E16}"/>
    <dgm:cxn modelId="{4CE4888F-AAFF-4898-A434-15D508034587}" type="presParOf" srcId="{D610E3FB-478C-4A9A-A520-9CF5670405B1}" destId="{0BB50481-5485-4C7D-931B-7FE9D5DA0D97}" srcOrd="0" destOrd="0" presId="urn:microsoft.com/office/officeart/2005/8/layout/venn3"/>
    <dgm:cxn modelId="{E711C827-02CD-4453-B88F-806F137B241F}" type="presParOf" srcId="{D610E3FB-478C-4A9A-A520-9CF5670405B1}" destId="{155F8574-318A-40FB-A8C3-749D8E001DD7}" srcOrd="1" destOrd="0" presId="urn:microsoft.com/office/officeart/2005/8/layout/venn3"/>
    <dgm:cxn modelId="{6E15EDFE-42F8-4922-B297-3C670DC1F39C}" type="presParOf" srcId="{D610E3FB-478C-4A9A-A520-9CF5670405B1}" destId="{3405A501-CFD8-4384-84E7-8CC3A64FEE15}" srcOrd="2" destOrd="0" presId="urn:microsoft.com/office/officeart/2005/8/layout/venn3"/>
    <dgm:cxn modelId="{64036D00-D9DC-45B1-9454-159973A65F1A}" type="presParOf" srcId="{D610E3FB-478C-4A9A-A520-9CF5670405B1}" destId="{3760212E-E747-4701-B48F-FF9714F99F3F}" srcOrd="3" destOrd="0" presId="urn:microsoft.com/office/officeart/2005/8/layout/venn3"/>
    <dgm:cxn modelId="{BC825B0C-004B-481C-A128-9953AA67610E}" type="presParOf" srcId="{D610E3FB-478C-4A9A-A520-9CF5670405B1}" destId="{B78CF2BC-B4F8-470B-9C84-666C6D57852D}" srcOrd="4" destOrd="0" presId="urn:microsoft.com/office/officeart/2005/8/layout/venn3"/>
    <dgm:cxn modelId="{0A69059C-F639-42B5-AA8A-B035F4EB773D}" type="presParOf" srcId="{D610E3FB-478C-4A9A-A520-9CF5670405B1}" destId="{512C1015-5D52-499C-ACC0-1E6580DDA6A3}" srcOrd="5" destOrd="0" presId="urn:microsoft.com/office/officeart/2005/8/layout/venn3"/>
    <dgm:cxn modelId="{9B6A889A-1E4C-4976-81B8-BDA544B1A91F}" type="presParOf" srcId="{D610E3FB-478C-4A9A-A520-9CF5670405B1}" destId="{1D035F94-3609-481E-B824-4B1B425344AA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0481-5485-4C7D-931B-7FE9D5DA0D97}">
      <dsp:nvSpPr>
        <dsp:cNvPr id="0" name=""/>
        <dsp:cNvSpPr/>
      </dsp:nvSpPr>
      <dsp:spPr>
        <a:xfrm>
          <a:off x="2381" y="1514739"/>
          <a:ext cx="2389187" cy="2389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读入</a:t>
          </a:r>
          <a:r>
            <a:rPr lang="en-US" altLang="zh-CN" sz="2000" kern="1200" dirty="0" err="1" smtClean="0"/>
            <a:t>mhd</a:t>
          </a:r>
          <a:r>
            <a:rPr lang="zh-CN" altLang="en-US" sz="2000" kern="1200" dirty="0" smtClean="0"/>
            <a:t>文件</a:t>
          </a:r>
          <a:endParaRPr lang="zh-CN" altLang="en-US" sz="2000" kern="1200" dirty="0"/>
        </a:p>
      </dsp:txBody>
      <dsp:txXfrm>
        <a:off x="352269" y="1864627"/>
        <a:ext cx="1689411" cy="1689411"/>
      </dsp:txXfrm>
    </dsp:sp>
    <dsp:sp modelId="{3405A501-CFD8-4384-84E7-8CC3A64FEE15}">
      <dsp:nvSpPr>
        <dsp:cNvPr id="0" name=""/>
        <dsp:cNvSpPr/>
      </dsp:nvSpPr>
      <dsp:spPr>
        <a:xfrm>
          <a:off x="1913731" y="1514739"/>
          <a:ext cx="2389187" cy="2389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读入</a:t>
          </a:r>
          <a:r>
            <a:rPr lang="en-US" altLang="zh-CN" sz="2000" kern="1200" dirty="0" smtClean="0"/>
            <a:t>csv</a:t>
          </a:r>
          <a:r>
            <a:rPr lang="zh-CN" altLang="en-US" sz="2000" kern="1200" dirty="0" smtClean="0"/>
            <a:t>文件</a:t>
          </a:r>
          <a:endParaRPr lang="zh-CN" altLang="en-US" sz="2000" kern="1200" dirty="0"/>
        </a:p>
      </dsp:txBody>
      <dsp:txXfrm>
        <a:off x="2263619" y="1864627"/>
        <a:ext cx="1689411" cy="1689411"/>
      </dsp:txXfrm>
    </dsp:sp>
    <dsp:sp modelId="{B78CF2BC-B4F8-470B-9C84-666C6D57852D}">
      <dsp:nvSpPr>
        <dsp:cNvPr id="0" name=""/>
        <dsp:cNvSpPr/>
      </dsp:nvSpPr>
      <dsp:spPr>
        <a:xfrm>
          <a:off x="3825081" y="1514739"/>
          <a:ext cx="2389187" cy="2389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train\test\</a:t>
          </a:r>
          <a:r>
            <a:rPr lang="en-US" altLang="zh-CN" sz="2000" kern="1200" dirty="0" err="1" smtClean="0"/>
            <a:t>val</a:t>
          </a:r>
          <a:r>
            <a:rPr lang="zh-CN" altLang="en-US" sz="2000" kern="1200" dirty="0" smtClean="0"/>
            <a:t>划分</a:t>
          </a:r>
          <a:endParaRPr lang="zh-CN" altLang="en-US" sz="2000" kern="1200" dirty="0"/>
        </a:p>
      </dsp:txBody>
      <dsp:txXfrm>
        <a:off x="4174969" y="1864627"/>
        <a:ext cx="1689411" cy="1689411"/>
      </dsp:txXfrm>
    </dsp:sp>
    <dsp:sp modelId="{1D035F94-3609-481E-B824-4B1B425344AA}">
      <dsp:nvSpPr>
        <dsp:cNvPr id="0" name=""/>
        <dsp:cNvSpPr/>
      </dsp:nvSpPr>
      <dsp:spPr>
        <a:xfrm>
          <a:off x="5736431" y="1514739"/>
          <a:ext cx="2389187" cy="2389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根据划分结果，从图片中抽出</a:t>
          </a:r>
          <a:endParaRPr lang="zh-CN" altLang="en-US" sz="2000" kern="1200" dirty="0"/>
        </a:p>
      </dsp:txBody>
      <dsp:txXfrm>
        <a:off x="6086319" y="1864627"/>
        <a:ext cx="1689411" cy="168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D7A9-C449-4B2F-A3C9-A6B57DCCD64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37E8-1513-446F-99C7-20BCCC6D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8.16 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6238"/>
            <a:ext cx="9144000" cy="7794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Chen Lei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18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3675" y="874008"/>
            <a:ext cx="7049494" cy="1325563"/>
          </a:xfrm>
        </p:spPr>
        <p:txBody>
          <a:bodyPr/>
          <a:lstStyle/>
          <a:p>
            <a:r>
              <a:rPr lang="zh-CN" altLang="en-US" dirty="0" smtClean="0"/>
              <a:t>世界坐标和体素坐标的转化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501" y="3352276"/>
            <a:ext cx="7645842" cy="11481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VoxelCoord</a:t>
            </a:r>
            <a:r>
              <a:rPr lang="en-US" altLang="zh-CN" dirty="0" smtClean="0"/>
              <a:t> = | </a:t>
            </a:r>
            <a:r>
              <a:rPr lang="en-US" altLang="zh-CN" dirty="0" err="1" smtClean="0"/>
              <a:t>WorldCoord</a:t>
            </a:r>
            <a:r>
              <a:rPr lang="en-US" altLang="zh-CN" dirty="0" smtClean="0"/>
              <a:t>-Origin | / Spacing</a:t>
            </a:r>
          </a:p>
          <a:p>
            <a:r>
              <a:rPr lang="en-US" altLang="zh-CN" dirty="0" err="1" smtClean="0"/>
              <a:t>VoxelCoord</a:t>
            </a:r>
            <a:r>
              <a:rPr lang="zh-CN" altLang="en-US" dirty="0" smtClean="0"/>
              <a:t>浮点数转化为整型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0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集分类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54"/>
          <a:stretch/>
        </p:blipFill>
        <p:spPr>
          <a:xfrm>
            <a:off x="838200" y="2597515"/>
            <a:ext cx="1459727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22" y="2238960"/>
            <a:ext cx="7204282" cy="380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train-test-</a:t>
            </a:r>
            <a:r>
              <a:rPr lang="en-US" altLang="zh-CN" dirty="0" err="1" smtClean="0"/>
              <a:t>val</a:t>
            </a:r>
            <a:r>
              <a:rPr lang="zh-CN" altLang="en-US" dirty="0"/>
              <a:t>数据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err="1" smtClean="0"/>
              <a:t>positive:negative</a:t>
            </a:r>
            <a:r>
              <a:rPr lang="en-US" altLang="zh-CN" dirty="0" smtClean="0"/>
              <a:t>=3:5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    negative=</a:t>
            </a:r>
            <a:r>
              <a:rPr lang="en-US" altLang="zh-CN" dirty="0" err="1" smtClean="0"/>
              <a:t>np.random.choice</a:t>
            </a:r>
            <a:r>
              <a:rPr lang="en-US" altLang="zh-CN" dirty="0" smtClean="0"/>
              <a:t>(negatives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(positives)*</a:t>
            </a:r>
            <a:r>
              <a:rPr lang="en-US" altLang="zh-CN" dirty="0" smtClean="0"/>
              <a:t>5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positive</a:t>
            </a:r>
            <a:r>
              <a:rPr lang="zh-CN" altLang="en-US" dirty="0" smtClean="0"/>
              <a:t>不变，但是每一个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要旋转</a:t>
            </a:r>
            <a:r>
              <a:rPr lang="en-US" altLang="zh-CN" dirty="0" smtClean="0"/>
              <a:t>90°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180°</a:t>
            </a:r>
          </a:p>
          <a:p>
            <a:r>
              <a:rPr lang="en-US" altLang="zh-CN" dirty="0" smtClean="0"/>
              <a:t>    rotate(positive, </a:t>
            </a:r>
            <a:r>
              <a:rPr lang="en-US" altLang="zh-CN" dirty="0"/>
              <a:t>90, reshape = False)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train_test_split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函数进行划分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类别数据不</a:t>
            </a:r>
            <a:r>
              <a:rPr lang="zh-CN" altLang="en-US" dirty="0" smtClean="0"/>
              <a:t>均衡问题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59" y="2761304"/>
            <a:ext cx="1401666" cy="140166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3" y="2749377"/>
            <a:ext cx="1428170" cy="1401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0" y="2773232"/>
            <a:ext cx="1377811" cy="13778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55481" y="4444779"/>
            <a:ext cx="64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5664" y="4444779"/>
            <a:ext cx="9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旋转</a:t>
            </a:r>
            <a:r>
              <a:rPr lang="en-US" altLang="zh-CN" dirty="0" smtClean="0"/>
              <a:t>90°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44207" y="4444779"/>
            <a:ext cx="111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旋转</a:t>
            </a:r>
            <a:r>
              <a:rPr lang="en-US" altLang="zh-CN" dirty="0" smtClean="0"/>
              <a:t>180°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3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识别到的是结节，不能识别到疾病</a:t>
            </a:r>
            <a:r>
              <a:rPr lang="en-US" altLang="zh-CN" dirty="0"/>
              <a:t>(</a:t>
            </a:r>
            <a:r>
              <a:rPr lang="zh-CN" altLang="en-US" dirty="0"/>
              <a:t>如结核、肺癌</a:t>
            </a:r>
            <a:r>
              <a:rPr lang="en-US" altLang="zh-CN" dirty="0"/>
              <a:t>)</a:t>
            </a:r>
            <a:r>
              <a:rPr lang="zh-CN" altLang="en-US" dirty="0"/>
              <a:t>，如何识别特定疾病？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搭建一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平台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9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246" y="41283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数据处理的整个流程</a:t>
            </a:r>
            <a:endParaRPr lang="zh-CN" altLang="en-US" dirty="0"/>
          </a:p>
        </p:txBody>
      </p: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307219017"/>
              </p:ext>
            </p:extLst>
          </p:nvPr>
        </p:nvGraphicFramePr>
        <p:xfrm>
          <a:off x="1506110" y="10756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5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301"/>
          <a:stretch/>
        </p:blipFill>
        <p:spPr>
          <a:xfrm>
            <a:off x="838200" y="2369289"/>
            <a:ext cx="2716778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369289"/>
            <a:ext cx="7239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918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SimpleITK</a:t>
            </a:r>
            <a:r>
              <a:rPr lang="zh-CN" altLang="en-US" dirty="0" smtClean="0"/>
              <a:t>库读取图像数据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19253"/>
            <a:ext cx="10515600" cy="145031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sitk.ReadImage</a:t>
            </a:r>
            <a:r>
              <a:rPr lang="zh-CN" altLang="en-US" dirty="0" smtClean="0"/>
              <a:t>（）读取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en-US" altLang="zh-CN" dirty="0" err="1" smtClean="0"/>
              <a:t>sitk.GetArrayFromImage</a:t>
            </a:r>
            <a:r>
              <a:rPr lang="zh-CN" altLang="en-US" dirty="0" smtClean="0"/>
              <a:t>（）将读取的图片信息转换为数组</a:t>
            </a:r>
            <a:endParaRPr lang="en-US" altLang="zh-CN" dirty="0" smtClean="0"/>
          </a:p>
          <a:p>
            <a:r>
              <a:rPr lang="zh-CN" altLang="en-US" dirty="0" smtClean="0"/>
              <a:t>可以对数组进行切片、索引操作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58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zh-CN" altLang="en-US" dirty="0" smtClean="0"/>
              <a:t>坐标系（</a:t>
            </a:r>
            <a:r>
              <a:rPr lang="en-US" altLang="zh-CN" dirty="0"/>
              <a:t>voxel coordinates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整个模型只有一个世界坐标来定义位置与方向，在这个坐标系中，整个模型被定位，比如仪器的各个部分，</a:t>
            </a:r>
            <a:r>
              <a:rPr lang="zh-CN" altLang="en-US" dirty="0" smtClean="0"/>
              <a:t>病人</a:t>
            </a:r>
            <a:endParaRPr lang="en-US" altLang="zh-CN" dirty="0"/>
          </a:p>
          <a:p>
            <a:r>
              <a:rPr lang="zh-CN" altLang="en-US" dirty="0"/>
              <a:t>一个人站在磁共振设备当中，进行逐点扫描。其三个坐标轴分别称为</a:t>
            </a:r>
            <a:r>
              <a:rPr lang="en-US" altLang="zh-CN" dirty="0"/>
              <a:t>Axial</a:t>
            </a:r>
            <a:r>
              <a:rPr lang="zh-CN" altLang="en-US" dirty="0"/>
              <a:t>、</a:t>
            </a:r>
            <a:r>
              <a:rPr lang="en-US" altLang="zh-CN" dirty="0"/>
              <a:t>Coronal</a:t>
            </a:r>
            <a:r>
              <a:rPr lang="zh-CN" altLang="en-US" dirty="0"/>
              <a:t>、</a:t>
            </a:r>
            <a:r>
              <a:rPr lang="en-US" altLang="zh-CN" dirty="0"/>
              <a:t>Sagittal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3579812"/>
            <a:ext cx="5783263" cy="3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体素</a:t>
            </a:r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规定图片左上角为坐标原点</a:t>
            </a:r>
            <a:r>
              <a:rPr lang="en-US" altLang="zh-CN" dirty="0"/>
              <a:t>,</a:t>
            </a:r>
            <a:r>
              <a:rPr lang="zh-CN" altLang="en-US" dirty="0"/>
              <a:t>向右为</a:t>
            </a:r>
            <a:r>
              <a:rPr lang="en-US" altLang="zh-CN" dirty="0" err="1"/>
              <a:t>i</a:t>
            </a:r>
            <a:r>
              <a:rPr lang="zh-CN" altLang="en-US" dirty="0"/>
              <a:t>轴正方向</a:t>
            </a:r>
            <a:r>
              <a:rPr lang="en-US" altLang="zh-CN" dirty="0"/>
              <a:t>,</a:t>
            </a:r>
            <a:r>
              <a:rPr lang="zh-CN" altLang="en-US" dirty="0"/>
              <a:t>向下为</a:t>
            </a:r>
            <a:r>
              <a:rPr lang="en-US" altLang="zh-CN" dirty="0"/>
              <a:t>j</a:t>
            </a:r>
            <a:r>
              <a:rPr lang="zh-CN" altLang="en-US" dirty="0"/>
              <a:t>轴正方向</a:t>
            </a:r>
            <a:r>
              <a:rPr lang="en-US" altLang="zh-CN" dirty="0"/>
              <a:t>,</a:t>
            </a:r>
            <a:r>
              <a:rPr lang="zh-CN" altLang="en-US" dirty="0"/>
              <a:t>向后为</a:t>
            </a:r>
            <a:r>
              <a:rPr lang="en-US" altLang="zh-CN" dirty="0"/>
              <a:t>k</a:t>
            </a:r>
            <a:r>
              <a:rPr lang="zh-CN" altLang="en-US" dirty="0"/>
              <a:t>轴正方</a:t>
            </a:r>
            <a:r>
              <a:rPr lang="zh-CN" altLang="en-US" dirty="0" smtClean="0"/>
              <a:t>向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个重要的参数，</a:t>
            </a:r>
            <a:r>
              <a:rPr lang="en-US" altLang="zh-CN" dirty="0" smtClean="0"/>
              <a:t>origin</a:t>
            </a:r>
            <a:r>
              <a:rPr lang="zh-CN" altLang="en-US" dirty="0"/>
              <a:t>和</a:t>
            </a:r>
            <a:r>
              <a:rPr lang="en-US" altLang="zh-CN" dirty="0" smtClean="0"/>
              <a:t>spacing</a:t>
            </a:r>
          </a:p>
          <a:p>
            <a:r>
              <a:rPr lang="en-US" altLang="zh-CN" dirty="0" smtClean="0"/>
              <a:t>origin=</a:t>
            </a:r>
            <a:r>
              <a:rPr lang="en-US" altLang="zh-CN" dirty="0" err="1" smtClean="0"/>
              <a:t>sitk.GetOrigin</a:t>
            </a:r>
            <a:r>
              <a:rPr lang="en-US" altLang="zh-CN" dirty="0" smtClean="0"/>
              <a:t>(),</a:t>
            </a:r>
            <a:r>
              <a:rPr lang="zh-CN" altLang="en-US" dirty="0" smtClean="0"/>
              <a:t>是体素坐标的原点在世界坐标的位置</a:t>
            </a:r>
            <a:r>
              <a:rPr lang="en-US" altLang="zh-CN" dirty="0" smtClean="0"/>
              <a:t>spacing=</a:t>
            </a:r>
            <a:r>
              <a:rPr lang="en-US" altLang="zh-CN" dirty="0" err="1" smtClean="0"/>
              <a:t>sitk.GetSpacing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表示每个像素的实际距离间隔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229100"/>
            <a:ext cx="5175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annotation-</a:t>
            </a:r>
            <a:r>
              <a:rPr lang="zh-CN" altLang="en-US" dirty="0"/>
              <a:t>结节检测的标准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383"/>
            <a:ext cx="5895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candidates-</a:t>
            </a:r>
            <a:r>
              <a:rPr lang="zh-CN" altLang="en-US" dirty="0" smtClean="0"/>
              <a:t>减少假阳性数据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081"/>
            <a:ext cx="5067300" cy="43148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979380" y="3419061"/>
            <a:ext cx="1677726" cy="1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30985" y="3205499"/>
            <a:ext cx="286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negative: 0 for non-nodule</a:t>
            </a:r>
          </a:p>
        </p:txBody>
      </p:sp>
      <p:sp>
        <p:nvSpPr>
          <p:cNvPr id="8" name="矩形 7"/>
          <p:cNvSpPr/>
          <p:nvPr/>
        </p:nvSpPr>
        <p:spPr>
          <a:xfrm>
            <a:off x="7866158" y="5564127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positive: </a:t>
            </a:r>
            <a:r>
              <a:rPr lang="en-US" altLang="zh-CN" dirty="0" smtClean="0"/>
              <a:t>1 </a:t>
            </a:r>
            <a:r>
              <a:rPr lang="en-US" altLang="zh-CN" dirty="0"/>
              <a:t>for nodule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979380" y="5828306"/>
            <a:ext cx="1812898" cy="25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3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9424"/>
            <a:ext cx="5101424" cy="1325563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数据进行操作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50125"/>
            <a:ext cx="10515600" cy="2317005"/>
          </a:xfrm>
        </p:spPr>
        <p:txBody>
          <a:bodyPr/>
          <a:lstStyle/>
          <a:p>
            <a:r>
              <a:rPr lang="en-US" altLang="zh-CN" dirty="0" err="1" smtClean="0"/>
              <a:t>pd.read_csv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文件，返回一个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格式数组</a:t>
            </a:r>
            <a:endParaRPr lang="en-US" altLang="zh-CN" dirty="0" smtClean="0"/>
          </a:p>
          <a:p>
            <a:r>
              <a:rPr lang="en-US" altLang="zh-CN" dirty="0" smtClean="0"/>
              <a:t>positive=candidates[candidates[‘class’]==1] </a:t>
            </a:r>
            <a:r>
              <a:rPr lang="zh-CN" altLang="en-US" dirty="0" smtClean="0"/>
              <a:t>有结节</a:t>
            </a:r>
            <a:endParaRPr lang="en-US" altLang="zh-CN" dirty="0" smtClean="0"/>
          </a:p>
          <a:p>
            <a:r>
              <a:rPr lang="en-US" altLang="zh-CN" dirty="0" smtClean="0"/>
              <a:t>negative=candidates[candidates[‘class’]==0]  </a:t>
            </a:r>
            <a:r>
              <a:rPr lang="zh-CN" altLang="en-US" dirty="0" smtClean="0"/>
              <a:t>无结节</a:t>
            </a:r>
            <a:endParaRPr lang="en-US" altLang="zh-CN" dirty="0" smtClean="0"/>
          </a:p>
          <a:p>
            <a:r>
              <a:rPr lang="zh-CN" altLang="en-US" dirty="0" smtClean="0"/>
              <a:t>以上都作为</a:t>
            </a:r>
            <a:r>
              <a:rPr lang="en-US" altLang="zh-CN" dirty="0" smtClean="0"/>
              <a:t>train-labels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339</Words>
  <Application>Microsoft Office PowerPoint</Application>
  <PresentationFormat>宽屏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8.16 meeting</vt:lpstr>
      <vt:lpstr>数据处理的整个流程</vt:lpstr>
      <vt:lpstr>图像数据</vt:lpstr>
      <vt:lpstr>使用SimpleITK库读取图像数据</vt:lpstr>
      <vt:lpstr>世界坐标系（voxel coordinates）</vt:lpstr>
      <vt:lpstr>体素坐标系</vt:lpstr>
      <vt:lpstr>annotation-结节检测的标准数据</vt:lpstr>
      <vt:lpstr>candidates-减少假阳性数据</vt:lpstr>
      <vt:lpstr>对csv数据进行操作</vt:lpstr>
      <vt:lpstr>世界坐标和体素坐标的转化</vt:lpstr>
      <vt:lpstr>数据集分类</vt:lpstr>
      <vt:lpstr>构造train-test-val数据分类</vt:lpstr>
      <vt:lpstr>类别数据不均衡问题</vt:lpstr>
      <vt:lpstr>疑问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8.16 meeting</dc:title>
  <dc:creator>Chen Lei</dc:creator>
  <cp:lastModifiedBy>Chen Lei</cp:lastModifiedBy>
  <cp:revision>16</cp:revision>
  <dcterms:created xsi:type="dcterms:W3CDTF">2018-08-10T22:33:37Z</dcterms:created>
  <dcterms:modified xsi:type="dcterms:W3CDTF">2018-09-12T21:23:53Z</dcterms:modified>
</cp:coreProperties>
</file>