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71" r:id="rId4"/>
    <p:sldId id="261" r:id="rId5"/>
    <p:sldId id="260" r:id="rId6"/>
    <p:sldId id="258" r:id="rId7"/>
    <p:sldId id="262" r:id="rId8"/>
    <p:sldId id="263" r:id="rId9"/>
    <p:sldId id="264" r:id="rId10"/>
    <p:sldId id="256" r:id="rId11"/>
    <p:sldId id="265" r:id="rId12"/>
    <p:sldId id="266" r:id="rId13"/>
    <p:sldId id="269" r:id="rId14"/>
    <p:sldId id="267" r:id="rId15"/>
    <p:sldId id="270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CDB09-7368-4DF4-9FBF-36523DA36B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87A6B3-D0B8-4EAA-ABC6-A948A22AAD08}">
      <dgm:prSet phldrT="[文本]"/>
      <dgm:spPr/>
      <dgm:t>
        <a:bodyPr/>
        <a:lstStyle/>
        <a:p>
          <a:r>
            <a:rPr lang="en-US" altLang="zh-CN" dirty="0" smtClean="0"/>
            <a:t>creating image dataset</a:t>
          </a:r>
          <a:endParaRPr lang="zh-CN" altLang="en-US" dirty="0"/>
        </a:p>
      </dgm:t>
    </dgm:pt>
    <dgm:pt modelId="{81547F35-8AD8-46F0-9F01-4AB1EE0520BE}" type="parTrans" cxnId="{14DCF9C2-D645-4046-978F-A114BAC172B1}">
      <dgm:prSet/>
      <dgm:spPr/>
      <dgm:t>
        <a:bodyPr/>
        <a:lstStyle/>
        <a:p>
          <a:endParaRPr lang="zh-CN" altLang="en-US"/>
        </a:p>
      </dgm:t>
    </dgm:pt>
    <dgm:pt modelId="{B7F7C20B-DE74-4658-A1A9-AC2E8E854A77}" type="sibTrans" cxnId="{14DCF9C2-D645-4046-978F-A114BAC172B1}">
      <dgm:prSet/>
      <dgm:spPr/>
      <dgm:t>
        <a:bodyPr/>
        <a:lstStyle/>
        <a:p>
          <a:endParaRPr lang="zh-CN" altLang="en-US"/>
        </a:p>
      </dgm:t>
    </dgm:pt>
    <dgm:pt modelId="{01CB2DAE-FEFA-4F8D-9705-159B19CFDB90}">
      <dgm:prSet phldrT="[文本]"/>
      <dgm:spPr/>
      <dgm:t>
        <a:bodyPr/>
        <a:lstStyle/>
        <a:p>
          <a:r>
            <a:rPr lang="en-US" altLang="zh-CN" dirty="0" smtClean="0"/>
            <a:t>building model</a:t>
          </a:r>
          <a:endParaRPr lang="zh-CN" altLang="en-US" dirty="0"/>
        </a:p>
      </dgm:t>
    </dgm:pt>
    <dgm:pt modelId="{A53CB1AC-A9C0-48B5-B780-B67D573D3489}" type="parTrans" cxnId="{BFD9781A-1132-4C06-86F0-5C2C7249E8C1}">
      <dgm:prSet/>
      <dgm:spPr/>
      <dgm:t>
        <a:bodyPr/>
        <a:lstStyle/>
        <a:p>
          <a:endParaRPr lang="zh-CN" altLang="en-US"/>
        </a:p>
      </dgm:t>
    </dgm:pt>
    <dgm:pt modelId="{F01F564B-0057-4BEC-8278-B38D7BFDF6AB}" type="sibTrans" cxnId="{BFD9781A-1132-4C06-86F0-5C2C7249E8C1}">
      <dgm:prSet/>
      <dgm:spPr/>
      <dgm:t>
        <a:bodyPr/>
        <a:lstStyle/>
        <a:p>
          <a:endParaRPr lang="zh-CN" altLang="en-US"/>
        </a:p>
      </dgm:t>
    </dgm:pt>
    <dgm:pt modelId="{C6C80878-4194-4C27-BC01-1BC850E5C749}">
      <dgm:prSet phldrT="[文本]"/>
      <dgm:spPr/>
      <dgm:t>
        <a:bodyPr/>
        <a:lstStyle/>
        <a:p>
          <a:r>
            <a:rPr lang="en-US" altLang="zh-CN" dirty="0" smtClean="0"/>
            <a:t>train</a:t>
          </a:r>
          <a:endParaRPr lang="zh-CN" altLang="en-US" dirty="0"/>
        </a:p>
      </dgm:t>
    </dgm:pt>
    <dgm:pt modelId="{D0096041-3387-4285-BE92-A80313960A3B}" type="parTrans" cxnId="{6E131651-1A32-4CC7-958D-79877AD16AB8}">
      <dgm:prSet/>
      <dgm:spPr/>
      <dgm:t>
        <a:bodyPr/>
        <a:lstStyle/>
        <a:p>
          <a:endParaRPr lang="zh-CN" altLang="en-US"/>
        </a:p>
      </dgm:t>
    </dgm:pt>
    <dgm:pt modelId="{1B8A51BC-4AC3-48CC-932A-BC0443134AB9}" type="sibTrans" cxnId="{6E131651-1A32-4CC7-958D-79877AD16AB8}">
      <dgm:prSet/>
      <dgm:spPr/>
      <dgm:t>
        <a:bodyPr/>
        <a:lstStyle/>
        <a:p>
          <a:endParaRPr lang="zh-CN" altLang="en-US"/>
        </a:p>
      </dgm:t>
    </dgm:pt>
    <dgm:pt modelId="{DC8EE155-47AA-48C8-92B8-BE8AA46ED9AB}" type="pres">
      <dgm:prSet presAssocID="{4F6CDB09-7368-4DF4-9FBF-36523DA36BB2}" presName="Name0" presStyleCnt="0">
        <dgm:presLayoutVars>
          <dgm:dir/>
          <dgm:resizeHandles val="exact"/>
        </dgm:presLayoutVars>
      </dgm:prSet>
      <dgm:spPr/>
    </dgm:pt>
    <dgm:pt modelId="{73CECBBE-FD59-43A0-AECD-C0B7A36C26D1}" type="pres">
      <dgm:prSet presAssocID="{BB87A6B3-D0B8-4EAA-ABC6-A948A22AAD08}" presName="node" presStyleLbl="node1" presStyleIdx="0" presStyleCnt="3" custLinFactNeighborX="-836" custLinFactNeighborY="20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9536C4-FDE7-4755-BD8C-6EC0FFA43F57}" type="pres">
      <dgm:prSet presAssocID="{B7F7C20B-DE74-4658-A1A9-AC2E8E854A77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1B0BA03-B402-4D09-A8CB-B9A7413DD230}" type="pres">
      <dgm:prSet presAssocID="{B7F7C20B-DE74-4658-A1A9-AC2E8E854A77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402227F-F9FD-4EFF-8920-C3AE9804BB38}" type="pres">
      <dgm:prSet presAssocID="{01CB2DAE-FEFA-4F8D-9705-159B19CFDB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7A067-6343-427F-8883-0D8D75ECE327}" type="pres">
      <dgm:prSet presAssocID="{F01F564B-0057-4BEC-8278-B38D7BFDF6A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FBB19BD-DA01-4E67-8E36-95AA3EDB4771}" type="pres">
      <dgm:prSet presAssocID="{F01F564B-0057-4BEC-8278-B38D7BFDF6AB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3CAF232-1BCF-4E15-8117-3F63C9110091}" type="pres">
      <dgm:prSet presAssocID="{C6C80878-4194-4C27-BC01-1BC850E5C7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D9781A-1132-4C06-86F0-5C2C7249E8C1}" srcId="{4F6CDB09-7368-4DF4-9FBF-36523DA36BB2}" destId="{01CB2DAE-FEFA-4F8D-9705-159B19CFDB90}" srcOrd="1" destOrd="0" parTransId="{A53CB1AC-A9C0-48B5-B780-B67D573D3489}" sibTransId="{F01F564B-0057-4BEC-8278-B38D7BFDF6AB}"/>
    <dgm:cxn modelId="{242C5BCA-A110-4061-AA23-3128BDC3EDC9}" type="presOf" srcId="{4F6CDB09-7368-4DF4-9FBF-36523DA36BB2}" destId="{DC8EE155-47AA-48C8-92B8-BE8AA46ED9AB}" srcOrd="0" destOrd="0" presId="urn:microsoft.com/office/officeart/2005/8/layout/process1"/>
    <dgm:cxn modelId="{28045EF2-FDDA-464B-9BF7-87F3A6D7B133}" type="presOf" srcId="{BB87A6B3-D0B8-4EAA-ABC6-A948A22AAD08}" destId="{73CECBBE-FD59-43A0-AECD-C0B7A36C26D1}" srcOrd="0" destOrd="0" presId="urn:microsoft.com/office/officeart/2005/8/layout/process1"/>
    <dgm:cxn modelId="{14DCF9C2-D645-4046-978F-A114BAC172B1}" srcId="{4F6CDB09-7368-4DF4-9FBF-36523DA36BB2}" destId="{BB87A6B3-D0B8-4EAA-ABC6-A948A22AAD08}" srcOrd="0" destOrd="0" parTransId="{81547F35-8AD8-46F0-9F01-4AB1EE0520BE}" sibTransId="{B7F7C20B-DE74-4658-A1A9-AC2E8E854A77}"/>
    <dgm:cxn modelId="{6E131651-1A32-4CC7-958D-79877AD16AB8}" srcId="{4F6CDB09-7368-4DF4-9FBF-36523DA36BB2}" destId="{C6C80878-4194-4C27-BC01-1BC850E5C749}" srcOrd="2" destOrd="0" parTransId="{D0096041-3387-4285-BE92-A80313960A3B}" sibTransId="{1B8A51BC-4AC3-48CC-932A-BC0443134AB9}"/>
    <dgm:cxn modelId="{EAB9C6A2-ED74-4EC5-839D-275FD284C598}" type="presOf" srcId="{F01F564B-0057-4BEC-8278-B38D7BFDF6AB}" destId="{AD37A067-6343-427F-8883-0D8D75ECE327}" srcOrd="0" destOrd="0" presId="urn:microsoft.com/office/officeart/2005/8/layout/process1"/>
    <dgm:cxn modelId="{C95D7F69-C1B0-4635-97ED-50933E46CA3C}" type="presOf" srcId="{B7F7C20B-DE74-4658-A1A9-AC2E8E854A77}" destId="{9B9536C4-FDE7-4755-BD8C-6EC0FFA43F57}" srcOrd="0" destOrd="0" presId="urn:microsoft.com/office/officeart/2005/8/layout/process1"/>
    <dgm:cxn modelId="{0B8D2369-FC0E-4D00-82F7-9ED890023510}" type="presOf" srcId="{01CB2DAE-FEFA-4F8D-9705-159B19CFDB90}" destId="{B402227F-F9FD-4EFF-8920-C3AE9804BB38}" srcOrd="0" destOrd="0" presId="urn:microsoft.com/office/officeart/2005/8/layout/process1"/>
    <dgm:cxn modelId="{C07F2DFB-1ACE-4105-A366-081E29D9CC5E}" type="presOf" srcId="{C6C80878-4194-4C27-BC01-1BC850E5C749}" destId="{53CAF232-1BCF-4E15-8117-3F63C9110091}" srcOrd="0" destOrd="0" presId="urn:microsoft.com/office/officeart/2005/8/layout/process1"/>
    <dgm:cxn modelId="{A5DF8B17-270E-4812-8A51-F05F06728E54}" type="presOf" srcId="{B7F7C20B-DE74-4658-A1A9-AC2E8E854A77}" destId="{81B0BA03-B402-4D09-A8CB-B9A7413DD230}" srcOrd="1" destOrd="0" presId="urn:microsoft.com/office/officeart/2005/8/layout/process1"/>
    <dgm:cxn modelId="{AF2752FE-17F0-424B-A86D-F99340BBD20C}" type="presOf" srcId="{F01F564B-0057-4BEC-8278-B38D7BFDF6AB}" destId="{2FBB19BD-DA01-4E67-8E36-95AA3EDB4771}" srcOrd="1" destOrd="0" presId="urn:microsoft.com/office/officeart/2005/8/layout/process1"/>
    <dgm:cxn modelId="{7EB3A57D-16AB-4035-B518-65D08CF753A5}" type="presParOf" srcId="{DC8EE155-47AA-48C8-92B8-BE8AA46ED9AB}" destId="{73CECBBE-FD59-43A0-AECD-C0B7A36C26D1}" srcOrd="0" destOrd="0" presId="urn:microsoft.com/office/officeart/2005/8/layout/process1"/>
    <dgm:cxn modelId="{EB5AEE04-541C-43B1-A8EC-F9C976433A11}" type="presParOf" srcId="{DC8EE155-47AA-48C8-92B8-BE8AA46ED9AB}" destId="{9B9536C4-FDE7-4755-BD8C-6EC0FFA43F57}" srcOrd="1" destOrd="0" presId="urn:microsoft.com/office/officeart/2005/8/layout/process1"/>
    <dgm:cxn modelId="{5BA36325-F1C4-4B49-BAE2-A4FA91DEE216}" type="presParOf" srcId="{9B9536C4-FDE7-4755-BD8C-6EC0FFA43F57}" destId="{81B0BA03-B402-4D09-A8CB-B9A7413DD230}" srcOrd="0" destOrd="0" presId="urn:microsoft.com/office/officeart/2005/8/layout/process1"/>
    <dgm:cxn modelId="{F4F9F8CD-11D3-4C40-94DB-0EB07FD926A1}" type="presParOf" srcId="{DC8EE155-47AA-48C8-92B8-BE8AA46ED9AB}" destId="{B402227F-F9FD-4EFF-8920-C3AE9804BB38}" srcOrd="2" destOrd="0" presId="urn:microsoft.com/office/officeart/2005/8/layout/process1"/>
    <dgm:cxn modelId="{4C46F6B8-57C7-4AB9-9FBC-9AAC2B79B28C}" type="presParOf" srcId="{DC8EE155-47AA-48C8-92B8-BE8AA46ED9AB}" destId="{AD37A067-6343-427F-8883-0D8D75ECE327}" srcOrd="3" destOrd="0" presId="urn:microsoft.com/office/officeart/2005/8/layout/process1"/>
    <dgm:cxn modelId="{7DB9B491-DA77-4F75-B4D2-F1E33567B42D}" type="presParOf" srcId="{AD37A067-6343-427F-8883-0D8D75ECE327}" destId="{2FBB19BD-DA01-4E67-8E36-95AA3EDB4771}" srcOrd="0" destOrd="0" presId="urn:microsoft.com/office/officeart/2005/8/layout/process1"/>
    <dgm:cxn modelId="{C06621EB-3304-4421-A392-44203C8921C6}" type="presParOf" srcId="{DC8EE155-47AA-48C8-92B8-BE8AA46ED9AB}" destId="{53CAF232-1BCF-4E15-8117-3F63C91100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ECBBE-FD59-43A0-AECD-C0B7A36C26D1}">
      <dsp:nvSpPr>
        <dsp:cNvPr id="0" name=""/>
        <dsp:cNvSpPr/>
      </dsp:nvSpPr>
      <dsp:spPr>
        <a:xfrm>
          <a:off x="3" y="493260"/>
          <a:ext cx="1994392" cy="1196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creating image dataset</a:t>
          </a:r>
          <a:endParaRPr lang="zh-CN" altLang="en-US" sz="2200" kern="1200" dirty="0"/>
        </a:p>
      </dsp:txBody>
      <dsp:txXfrm>
        <a:off x="35051" y="528308"/>
        <a:ext cx="1924296" cy="1126539"/>
      </dsp:txXfrm>
    </dsp:sp>
    <dsp:sp modelId="{9B9536C4-FDE7-4755-BD8C-6EC0FFA43F57}">
      <dsp:nvSpPr>
        <dsp:cNvPr id="0" name=""/>
        <dsp:cNvSpPr/>
      </dsp:nvSpPr>
      <dsp:spPr>
        <a:xfrm rot="21570237">
          <a:off x="2195494" y="832052"/>
          <a:ext cx="426361" cy="494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5496" y="931528"/>
        <a:ext cx="298453" cy="296765"/>
      </dsp:txXfrm>
    </dsp:sp>
    <dsp:sp modelId="{B402227F-F9FD-4EFF-8920-C3AE9804BB38}">
      <dsp:nvSpPr>
        <dsp:cNvPr id="0" name=""/>
        <dsp:cNvSpPr/>
      </dsp:nvSpPr>
      <dsp:spPr>
        <a:xfrm>
          <a:off x="2798822" y="469028"/>
          <a:ext cx="1994392" cy="1196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building model</a:t>
          </a:r>
          <a:endParaRPr lang="zh-CN" altLang="en-US" sz="2200" kern="1200" dirty="0"/>
        </a:p>
      </dsp:txBody>
      <dsp:txXfrm>
        <a:off x="2833870" y="504076"/>
        <a:ext cx="1924296" cy="1126539"/>
      </dsp:txXfrm>
    </dsp:sp>
    <dsp:sp modelId="{AD37A067-6343-427F-8883-0D8D75ECE327}">
      <dsp:nvSpPr>
        <dsp:cNvPr id="0" name=""/>
        <dsp:cNvSpPr/>
      </dsp:nvSpPr>
      <dsp:spPr>
        <a:xfrm>
          <a:off x="4992654" y="820041"/>
          <a:ext cx="422811" cy="494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992654" y="918963"/>
        <a:ext cx="295968" cy="296765"/>
      </dsp:txXfrm>
    </dsp:sp>
    <dsp:sp modelId="{53CAF232-1BCF-4E15-8117-3F63C9110091}">
      <dsp:nvSpPr>
        <dsp:cNvPr id="0" name=""/>
        <dsp:cNvSpPr/>
      </dsp:nvSpPr>
      <dsp:spPr>
        <a:xfrm>
          <a:off x="5590971" y="469028"/>
          <a:ext cx="1994392" cy="1196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train</a:t>
          </a:r>
          <a:endParaRPr lang="zh-CN" altLang="en-US" sz="2200" kern="1200" dirty="0"/>
        </a:p>
      </dsp:txBody>
      <dsp:txXfrm>
        <a:off x="5626019" y="504076"/>
        <a:ext cx="1924296" cy="112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27754-91CC-46E8-ABCD-6FA48E5DAA0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87167-BC5F-4688-9AEA-099C86AD4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8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87167-BC5F-4688-9AEA-099C86AD42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0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3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8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8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7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0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3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8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1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7578-6824-4CD7-9E1B-96BD14760C6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61707-592C-4CF4-96A4-056C173D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9776" y="2474752"/>
            <a:ext cx="9144000" cy="993266"/>
          </a:xfrm>
        </p:spPr>
        <p:txBody>
          <a:bodyPr/>
          <a:lstStyle/>
          <a:p>
            <a:r>
              <a:rPr lang="en-US" altLang="zh-CN" dirty="0" smtClean="0"/>
              <a:t>8.2 meeting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6703" y="4253506"/>
            <a:ext cx="6192033" cy="70691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陈磊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387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4" y="2214692"/>
            <a:ext cx="8118444" cy="41836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8054" y="771787"/>
            <a:ext cx="5457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LUNA16-mhd</a:t>
            </a:r>
            <a:r>
              <a:rPr lang="zh-CN" altLang="en-US" sz="4400" dirty="0" smtClean="0"/>
              <a:t>文件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083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.raw</a:t>
            </a:r>
            <a:r>
              <a:rPr lang="zh-CN" altLang="en-US" dirty="0" smtClean="0"/>
              <a:t>文件三维显示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703" y="2025075"/>
            <a:ext cx="5429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7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.raw</a:t>
            </a:r>
            <a:r>
              <a:rPr lang="zh-CN" altLang="en-US" dirty="0" smtClean="0"/>
              <a:t>切片图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620" y="1774578"/>
            <a:ext cx="4927877" cy="48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686" y="2764376"/>
            <a:ext cx="4019026" cy="1325563"/>
          </a:xfrm>
        </p:spPr>
        <p:txBody>
          <a:bodyPr/>
          <a:lstStyle/>
          <a:p>
            <a:r>
              <a:rPr lang="zh-CN" altLang="en-US" dirty="0"/>
              <a:t>卷积神经网络</a:t>
            </a:r>
          </a:p>
        </p:txBody>
      </p:sp>
    </p:spTree>
    <p:extLst>
      <p:ext uri="{BB962C8B-B14F-4D97-AF65-F5344CB8AC3E}">
        <p14:creationId xmlns:p14="http://schemas.microsoft.com/office/powerpoint/2010/main" val="312418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237" y="1859181"/>
            <a:ext cx="9483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6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3345" y="2890211"/>
            <a:ext cx="4883091" cy="1325563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48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学习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2345"/>
            <a:ext cx="9465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0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255" y="111174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项目总流程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98698"/>
              </p:ext>
            </p:extLst>
          </p:nvPr>
        </p:nvGraphicFramePr>
        <p:xfrm>
          <a:off x="654341" y="3251041"/>
          <a:ext cx="7592037" cy="2134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9192609" y="3744557"/>
            <a:ext cx="1994392" cy="1147659"/>
            <a:chOff x="6394609" y="886366"/>
            <a:chExt cx="2281063" cy="1368638"/>
          </a:xfrm>
        </p:grpSpPr>
        <p:sp>
          <p:nvSpPr>
            <p:cNvPr id="6" name="圆角矩形 5"/>
            <p:cNvSpPr/>
            <p:nvPr/>
          </p:nvSpPr>
          <p:spPr>
            <a:xfrm>
              <a:off x="6394609" y="886366"/>
              <a:ext cx="2281063" cy="13686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6434695" y="926451"/>
              <a:ext cx="2200892" cy="12884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dirty="0" smtClean="0"/>
                <a:t>test</a:t>
              </a:r>
              <a:endParaRPr lang="zh-CN" altLang="en-US" sz="22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508088" y="4071080"/>
            <a:ext cx="422811" cy="494609"/>
            <a:chOff x="4992654" y="820041"/>
            <a:chExt cx="422811" cy="494609"/>
          </a:xfrm>
        </p:grpSpPr>
        <p:sp>
          <p:nvSpPr>
            <p:cNvPr id="9" name="右箭头 8"/>
            <p:cNvSpPr/>
            <p:nvPr/>
          </p:nvSpPr>
          <p:spPr>
            <a:xfrm>
              <a:off x="4992654" y="820041"/>
              <a:ext cx="422811" cy="49460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右箭头 4"/>
            <p:cNvSpPr txBox="1"/>
            <p:nvPr/>
          </p:nvSpPr>
          <p:spPr>
            <a:xfrm>
              <a:off x="4992654" y="918963"/>
              <a:ext cx="295968" cy="2967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88827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5910"/>
            <a:ext cx="10515600" cy="1564343"/>
          </a:xfrm>
        </p:spPr>
        <p:txBody>
          <a:bodyPr/>
          <a:lstStyle/>
          <a:p>
            <a:r>
              <a:rPr lang="zh-CN" altLang="zh-CN" dirty="0" smtClean="0"/>
              <a:t>数据问题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49750"/>
            <a:ext cx="10515600" cy="2721208"/>
          </a:xfrm>
        </p:spPr>
        <p:txBody>
          <a:bodyPr/>
          <a:lstStyle/>
          <a:p>
            <a:r>
              <a:rPr lang="zh-CN" altLang="zh-CN" dirty="0" smtClean="0"/>
              <a:t>类别</a:t>
            </a:r>
            <a:r>
              <a:rPr lang="zh-CN" altLang="zh-CN" dirty="0"/>
              <a:t>不平衡问题：多类数据数量相差很大</a:t>
            </a:r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扩大数据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/>
              <a:t>对数据集进行</a:t>
            </a:r>
            <a:r>
              <a:rPr lang="zh-CN" altLang="en-US" dirty="0" smtClean="0"/>
              <a:t>重采样</a:t>
            </a:r>
            <a:endParaRPr lang="en-US" altLang="zh-CN" dirty="0" smtClean="0"/>
          </a:p>
          <a:p>
            <a:r>
              <a:rPr lang="zh-CN" altLang="en-US" dirty="0" smtClean="0"/>
              <a:t>使用不同的算法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1694" y="2797932"/>
            <a:ext cx="2618064" cy="1325563"/>
          </a:xfrm>
        </p:spPr>
        <p:txBody>
          <a:bodyPr/>
          <a:lstStyle/>
          <a:p>
            <a:r>
              <a:rPr lang="zh-CN" altLang="en-US" dirty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75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LIDC-IDRI</a:t>
            </a:r>
            <a:r>
              <a:rPr lang="zh-CN" altLang="en-US" sz="3600" dirty="0" smtClean="0"/>
              <a:t>（</a:t>
            </a:r>
            <a:r>
              <a:rPr lang="en-US" altLang="zh-CN" sz="3600" dirty="0"/>
              <a:t>The Lung Image Database Consortium image collection </a:t>
            </a:r>
            <a:r>
              <a:rPr lang="zh-CN" altLang="en-US" sz="3600" dirty="0" smtClean="0"/>
              <a:t>）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8921" y="2513522"/>
            <a:ext cx="5654879" cy="2687652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由</a:t>
            </a:r>
            <a:r>
              <a:rPr lang="en-US" altLang="zh-CN" i="1" dirty="0" smtClean="0"/>
              <a:t>National </a:t>
            </a:r>
            <a:r>
              <a:rPr lang="en-US" altLang="zh-CN" i="1" dirty="0"/>
              <a:t>Cancer </a:t>
            </a:r>
            <a:r>
              <a:rPr lang="en-US" altLang="zh-CN" i="1" dirty="0" smtClean="0"/>
              <a:t>Institute</a:t>
            </a:r>
            <a:r>
              <a:rPr lang="zh-CN" altLang="en-US" dirty="0" smtClean="0"/>
              <a:t>发起</a:t>
            </a:r>
            <a:endParaRPr lang="en-US" altLang="zh-CN" dirty="0" smtClean="0"/>
          </a:p>
          <a:p>
            <a:r>
              <a:rPr lang="en-US" altLang="zh-CN" dirty="0" smtClean="0"/>
              <a:t>CT</a:t>
            </a:r>
            <a:r>
              <a:rPr lang="zh-CN" altLang="en-US" dirty="0"/>
              <a:t>胸椎</a:t>
            </a:r>
            <a:r>
              <a:rPr lang="zh-CN" altLang="en-US" dirty="0" smtClean="0"/>
              <a:t>扫描图像</a:t>
            </a:r>
            <a:endParaRPr lang="en-US" altLang="zh-CN" dirty="0" smtClean="0"/>
          </a:p>
          <a:p>
            <a:r>
              <a:rPr lang="zh-CN" altLang="en-US" dirty="0"/>
              <a:t>包含结节计数、结节大小等诊断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总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124G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7" y="2016110"/>
            <a:ext cx="5123052" cy="32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TCIA-</a:t>
            </a:r>
            <a:r>
              <a:rPr lang="en-US" altLang="zh-CN" dirty="0"/>
              <a:t>LIDC-IDRI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67" y="1615187"/>
            <a:ext cx="6773732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86319" y="3375357"/>
            <a:ext cx="4362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打开文件管理器</a:t>
            </a:r>
            <a:endParaRPr lang="en-US" altLang="zh-CN" sz="2400" dirty="0" smtClean="0"/>
          </a:p>
          <a:p>
            <a:r>
              <a:rPr lang="zh-CN" altLang="en-US" sz="2400" dirty="0" smtClean="0"/>
              <a:t>下载速度很快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466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1815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LIDC-IDRI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815" y="1690688"/>
            <a:ext cx="4762275" cy="4762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6360" y="3589412"/>
            <a:ext cx="431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问题：文件太大</a:t>
            </a:r>
            <a:r>
              <a:rPr lang="en-US" altLang="zh-CN" sz="3200" dirty="0" smtClean="0"/>
              <a:t>124G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635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LUNA16</a:t>
            </a:r>
            <a:r>
              <a:rPr lang="zh-CN" altLang="en-US" sz="3600" dirty="0" smtClean="0"/>
              <a:t>（</a:t>
            </a:r>
            <a:r>
              <a:rPr lang="en-US" altLang="zh-CN" sz="3600" dirty="0" err="1"/>
              <a:t>LUng</a:t>
            </a:r>
            <a:r>
              <a:rPr lang="en-US" altLang="zh-CN" sz="3600" dirty="0"/>
              <a:t> Nodule Analysis </a:t>
            </a:r>
            <a:r>
              <a:rPr lang="en-US" altLang="zh-CN" sz="3600" dirty="0" smtClean="0"/>
              <a:t>2016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580634"/>
            <a:ext cx="9757095" cy="2654096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是一</a:t>
            </a:r>
            <a:r>
              <a:rPr lang="zh-CN" altLang="en-US" sz="3600" dirty="0" smtClean="0"/>
              <a:t>场从</a:t>
            </a:r>
            <a:r>
              <a:rPr lang="en-US" altLang="zh-CN" sz="3600" dirty="0" smtClean="0"/>
              <a:t>16-17</a:t>
            </a:r>
            <a:r>
              <a:rPr lang="zh-CN" altLang="en-US" sz="3600" dirty="0" smtClean="0"/>
              <a:t>的肺结节识别挑战赛</a:t>
            </a:r>
            <a:endParaRPr lang="en-US" altLang="zh-CN" sz="3600" dirty="0" smtClean="0"/>
          </a:p>
          <a:p>
            <a:r>
              <a:rPr lang="zh-CN" altLang="en-US" sz="3600" dirty="0"/>
              <a:t>肺</a:t>
            </a:r>
            <a:r>
              <a:rPr lang="zh-CN" altLang="en-US" sz="3600" dirty="0" smtClean="0"/>
              <a:t>结节是诊断早期癌症的重要手段</a:t>
            </a:r>
            <a:endParaRPr lang="en-US" altLang="zh-CN" sz="3600" dirty="0" smtClean="0"/>
          </a:p>
          <a:p>
            <a:r>
              <a:rPr lang="zh-CN" altLang="en-US" sz="3600" dirty="0" smtClean="0"/>
              <a:t>利用</a:t>
            </a:r>
            <a:r>
              <a:rPr lang="en-US" altLang="zh-CN" sz="3600" dirty="0" smtClean="0"/>
              <a:t>LIDC/IDRI</a:t>
            </a:r>
            <a:r>
              <a:rPr lang="zh-CN" altLang="en-US" sz="3600" dirty="0" smtClean="0"/>
              <a:t>数据进行肺结节的识别</a:t>
            </a:r>
            <a:endParaRPr lang="en-US" altLang="zh-CN" sz="3600" dirty="0" smtClean="0"/>
          </a:p>
          <a:p>
            <a:r>
              <a:rPr lang="zh-CN" altLang="en-US" sz="3600" dirty="0"/>
              <a:t>使用</a:t>
            </a:r>
            <a:r>
              <a:rPr lang="zh-CN" altLang="en-US" sz="3600" dirty="0" smtClean="0"/>
              <a:t>的是经过初步处理的</a:t>
            </a:r>
            <a:r>
              <a:rPr lang="en-US" altLang="zh-CN" sz="3600" dirty="0" smtClean="0"/>
              <a:t>LIDC</a:t>
            </a:r>
            <a:r>
              <a:rPr lang="zh-CN" altLang="en-US" sz="3600" dirty="0" smtClean="0"/>
              <a:t>数据，</a:t>
            </a:r>
            <a:r>
              <a:rPr lang="en-US" altLang="zh-CN" sz="3600" dirty="0"/>
              <a:t>7</a:t>
            </a:r>
            <a:r>
              <a:rPr lang="en-US" altLang="zh-CN" sz="3600" dirty="0" smtClean="0"/>
              <a:t>0G</a:t>
            </a:r>
            <a:r>
              <a:rPr lang="zh-CN" altLang="en-US" sz="3600" dirty="0" smtClean="0"/>
              <a:t>左右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76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042" y="1027855"/>
            <a:ext cx="5973661" cy="1325563"/>
          </a:xfrm>
        </p:spPr>
        <p:txBody>
          <a:bodyPr/>
          <a:lstStyle/>
          <a:p>
            <a:r>
              <a:rPr lang="zh-CN" altLang="en-US" dirty="0" smtClean="0"/>
              <a:t>经过处理的</a:t>
            </a:r>
            <a:r>
              <a:rPr lang="en-US" altLang="zh-CN" dirty="0" smtClean="0"/>
              <a:t>DICM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9042" y="3092363"/>
            <a:ext cx="7710183" cy="2192702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分为</a:t>
            </a:r>
            <a:r>
              <a:rPr lang="en-US" altLang="zh-CN" sz="4000" dirty="0" smtClean="0"/>
              <a:t>.</a:t>
            </a:r>
            <a:r>
              <a:rPr lang="en-US" altLang="zh-CN" sz="4000" dirty="0" err="1" smtClean="0"/>
              <a:t>mhd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.raw</a:t>
            </a:r>
            <a:r>
              <a:rPr lang="zh-CN" altLang="en-US" sz="4000" dirty="0" smtClean="0"/>
              <a:t>两种文件格式</a:t>
            </a:r>
            <a:endParaRPr lang="en-US" altLang="zh-CN" sz="4000" dirty="0" smtClean="0"/>
          </a:p>
          <a:p>
            <a:r>
              <a:rPr lang="en-US" altLang="zh-CN" sz="4000" dirty="0" smtClean="0"/>
              <a:t>.</a:t>
            </a:r>
            <a:r>
              <a:rPr lang="en-US" altLang="zh-CN" sz="4000" dirty="0" err="1" smtClean="0"/>
              <a:t>mhd</a:t>
            </a:r>
            <a:r>
              <a:rPr lang="zh-CN" altLang="en-US" sz="4000" dirty="0" smtClean="0"/>
              <a:t>是数据的头文件</a:t>
            </a:r>
            <a:endParaRPr lang="en-US" altLang="zh-CN" sz="4000" dirty="0" smtClean="0"/>
          </a:p>
          <a:p>
            <a:r>
              <a:rPr lang="en-US" altLang="zh-CN" sz="4000" dirty="0"/>
              <a:t>.</a:t>
            </a:r>
            <a:r>
              <a:rPr lang="en-US" altLang="zh-CN" sz="4000" dirty="0" smtClean="0"/>
              <a:t>raw</a:t>
            </a:r>
            <a:r>
              <a:rPr lang="zh-CN" altLang="en-US" sz="4000" dirty="0" smtClean="0"/>
              <a:t>是</a:t>
            </a:r>
            <a:r>
              <a:rPr lang="en-US" altLang="zh-CN" sz="4000" dirty="0" smtClean="0"/>
              <a:t>CT</a:t>
            </a:r>
            <a:r>
              <a:rPr lang="zh-CN" altLang="en-US" sz="4000" dirty="0" smtClean="0"/>
              <a:t>扫描原始图像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30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184</Words>
  <Application>Microsoft Office PowerPoint</Application>
  <PresentationFormat>宽屏</PresentationFormat>
  <Paragraphs>41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8.2 meeting</vt:lpstr>
      <vt:lpstr>项目总流程</vt:lpstr>
      <vt:lpstr>数据问题</vt:lpstr>
      <vt:lpstr>数据</vt:lpstr>
      <vt:lpstr>LIDC-IDRI（The Lung Image Database Consortium image collection ） </vt:lpstr>
      <vt:lpstr>TCIA-LIDC-IDRI </vt:lpstr>
      <vt:lpstr>LIDC-IDRI数据</vt:lpstr>
      <vt:lpstr>LUNA16（LUng Nodule Analysis 2016）</vt:lpstr>
      <vt:lpstr>经过处理的DICM数据</vt:lpstr>
      <vt:lpstr>PowerPoint 演示文稿</vt:lpstr>
      <vt:lpstr>.raw文件三维显示</vt:lpstr>
      <vt:lpstr>.raw切片图</vt:lpstr>
      <vt:lpstr>卷积神经网络</vt:lpstr>
      <vt:lpstr>CNN学习</vt:lpstr>
      <vt:lpstr>python语言学习</vt:lpstr>
      <vt:lpstr>python学习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summary</dc:title>
  <dc:creator>Chen Lei</dc:creator>
  <cp:lastModifiedBy>Chen Lei</cp:lastModifiedBy>
  <cp:revision>18</cp:revision>
  <dcterms:created xsi:type="dcterms:W3CDTF">2018-08-01T17:49:55Z</dcterms:created>
  <dcterms:modified xsi:type="dcterms:W3CDTF">2018-08-02T15:56:43Z</dcterms:modified>
</cp:coreProperties>
</file>