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5" r:id="rId5"/>
    <p:sldId id="262" r:id="rId6"/>
    <p:sldId id="263" r:id="rId7"/>
    <p:sldId id="264" r:id="rId8"/>
    <p:sldId id="266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9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3" Type="http://schemas.openxmlformats.org/officeDocument/2006/relationships/tags" Target="../tags/tag1.xm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4.emf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 b="33665"/>
          <a:stretch>
            <a:fillRect/>
          </a:stretch>
        </p:blipFill>
        <p:spPr>
          <a:xfrm>
            <a:off x="0" y="0"/>
            <a:ext cx="12192000" cy="27349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324916"/>
            <a:ext cx="9144000" cy="657026"/>
          </a:xfrm>
        </p:spPr>
        <p:txBody>
          <a:bodyPr anchor="b">
            <a:noAutofit/>
          </a:bodyPr>
          <a:lstStyle>
            <a:lvl1pPr algn="ctr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F1B3-0F4F-46C3-83B7-B0275F7FF1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A436-74EA-47A2-AC42-D3D08FA3F7E8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732049" y="4212048"/>
            <a:ext cx="6724186" cy="412595"/>
          </a:xfrm>
          <a:solidFill>
            <a:schemeClr val="accent6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3" y="5902955"/>
            <a:ext cx="1570713" cy="83438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8" t="58853" r="22798" b="26607"/>
          <a:stretch>
            <a:fillRect/>
          </a:stretch>
        </p:blipFill>
        <p:spPr>
          <a:xfrm>
            <a:off x="9737124" y="6172414"/>
            <a:ext cx="1886464" cy="2954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/>
          <a:srcRect r="476"/>
          <a:stretch>
            <a:fillRect/>
          </a:stretch>
        </p:blipFill>
        <p:spPr>
          <a:xfrm>
            <a:off x="0" y="3613"/>
            <a:ext cx="12192000" cy="659441"/>
          </a:xfrm>
          <a:prstGeom prst="rect">
            <a:avLst/>
          </a:prstGeom>
        </p:spPr>
      </p:pic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think-cell Slide" r:id="rId4" imgW="7620" imgH="7620" progId="">
                  <p:embed/>
                </p:oleObj>
              </mc:Choice>
              <mc:Fallback>
                <p:oleObj name="think-cell Slide" r:id="rId4" imgW="7620" imgH="762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43340" y="104280"/>
            <a:ext cx="10283609" cy="480053"/>
          </a:xfrm>
        </p:spPr>
        <p:txBody>
          <a:bodyPr>
            <a:noAutofit/>
          </a:bodyPr>
          <a:lstStyle>
            <a:lvl1pPr algn="l">
              <a:defRPr sz="26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0" y="796956"/>
            <a:ext cx="12192000" cy="0"/>
          </a:xfrm>
          <a:prstGeom prst="line">
            <a:avLst/>
          </a:prstGeom>
          <a:ln>
            <a:solidFill>
              <a:srgbClr val="7CF8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/>
          <p:cNvSpPr>
            <a:spLocks noGrp="1"/>
          </p:cNvSpPr>
          <p:nvPr>
            <p:ph idx="1" hasCustomPrompt="1"/>
          </p:nvPr>
        </p:nvSpPr>
        <p:spPr>
          <a:xfrm>
            <a:off x="143339" y="909704"/>
            <a:ext cx="11905323" cy="532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13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6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6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6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 cstate="email"/>
          <a:stretch>
            <a:fillRect/>
          </a:stretch>
        </p:blipFill>
        <p:spPr>
          <a:xfrm>
            <a:off x="10839319" y="156320"/>
            <a:ext cx="1028962" cy="3540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think-cell Slide" r:id="rId3" imgW="7620" imgH="7620" progId="">
                  <p:embed/>
                </p:oleObj>
              </mc:Choice>
              <mc:Fallback>
                <p:oleObj name="think-cell Slide" r:id="rId3" imgW="7620" imgH="762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43340" y="170184"/>
            <a:ext cx="11913193" cy="480053"/>
          </a:xfrm>
        </p:spPr>
        <p:txBody>
          <a:bodyPr>
            <a:noAutofit/>
          </a:bodyPr>
          <a:lstStyle>
            <a:lvl1pPr algn="l"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idx="1" hasCustomPrompt="1"/>
          </p:nvPr>
        </p:nvSpPr>
        <p:spPr>
          <a:xfrm>
            <a:off x="143339" y="909704"/>
            <a:ext cx="11905323" cy="519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2" name="矩形 31"/>
          <p:cNvSpPr/>
          <p:nvPr userDrawn="1"/>
        </p:nvSpPr>
        <p:spPr>
          <a:xfrm>
            <a:off x="249086" y="704022"/>
            <a:ext cx="661698" cy="65122"/>
          </a:xfrm>
          <a:prstGeom prst="rect">
            <a:avLst/>
          </a:prstGeom>
          <a:solidFill>
            <a:srgbClr val="5C9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zh-CN" altLang="en-US" sz="1000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356350"/>
            <a:ext cx="12207240" cy="54414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6" cstate="email"/>
          <a:stretch>
            <a:fillRect/>
          </a:stretch>
        </p:blipFill>
        <p:spPr>
          <a:xfrm>
            <a:off x="10734670" y="6430885"/>
            <a:ext cx="1028962" cy="3540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7" cstate="email"/>
          <a:stretch>
            <a:fillRect/>
          </a:stretch>
        </p:blipFill>
        <p:spPr>
          <a:xfrm>
            <a:off x="550234" y="6544235"/>
            <a:ext cx="1558652" cy="177239"/>
          </a:xfrm>
          <a:prstGeom prst="rect">
            <a:avLst/>
          </a:prstGeom>
        </p:spPr>
      </p:pic>
      <p:sp>
        <p:nvSpPr>
          <p:cNvPr id="2" name="等腰三角形 1"/>
          <p:cNvSpPr/>
          <p:nvPr userDrawn="1"/>
        </p:nvSpPr>
        <p:spPr>
          <a:xfrm rot="17837446">
            <a:off x="10025266" y="6262002"/>
            <a:ext cx="309687" cy="28561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5721" y="4549575"/>
            <a:ext cx="2469149" cy="277798"/>
          </a:xfrm>
          <a:prstGeom prst="rect">
            <a:avLst/>
          </a:prstGeom>
        </p:spPr>
      </p:pic>
      <p:sp>
        <p:nvSpPr>
          <p:cNvPr id="26" name="文本框 25"/>
          <p:cNvSpPr txBox="1"/>
          <p:nvPr userDrawn="1"/>
        </p:nvSpPr>
        <p:spPr>
          <a:xfrm>
            <a:off x="3267717" y="3533912"/>
            <a:ext cx="5265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6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3" cstate="screen"/>
          <a:srcRect b="33665"/>
          <a:stretch>
            <a:fillRect/>
          </a:stretch>
        </p:blipFill>
        <p:spPr>
          <a:xfrm>
            <a:off x="0" y="0"/>
            <a:ext cx="12192000" cy="273496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3" y="5902955"/>
            <a:ext cx="1570713" cy="8343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8" t="58853" r="22798" b="26607"/>
          <a:stretch>
            <a:fillRect/>
          </a:stretch>
        </p:blipFill>
        <p:spPr>
          <a:xfrm>
            <a:off x="9737124" y="6172414"/>
            <a:ext cx="1886464" cy="2954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F1B3-0F4F-46C3-83B7-B0275F7FF1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A436-74EA-47A2-AC42-D3D08FA3F7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.oschina.net/wego/dfs168.git" TargetMode="External"/><Relationship Id="rId3" Type="http://schemas.openxmlformats.org/officeDocument/2006/relationships/hyperlink" Target="https://git.oschina.net/wego/wechat.git" TargetMode="External"/><Relationship Id="rId2" Type="http://schemas.openxmlformats.org/officeDocument/2006/relationships/hyperlink" Target="https://git.oschina.net/wego/common.git" TargetMode="External"/><Relationship Id="rId1" Type="http://schemas.openxmlformats.org/officeDocument/2006/relationships/hyperlink" Target="https://git.oschina.net/wego/analysis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常用脚本整理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开发同学都需要了解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开发准备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339" y="909704"/>
            <a:ext cx="11905323" cy="551119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开发准备阶段需要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代码和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远程代码到本地进行开发，主要使用以下两个脚本：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fr-FR" dirty="0" smtClean="0">
                <a:solidFill>
                  <a:srgbClr val="FF0000"/>
                </a:solidFill>
              </a:rPr>
              <a:t>git clone https://git.oschina.net/wego/pc.git   </a:t>
            </a:r>
            <a:r>
              <a:rPr lang="fr-FR" dirty="0" smtClean="0"/>
              <a:t>// </a:t>
            </a:r>
            <a:r>
              <a:rPr lang="zh-CN" altLang="en-US" dirty="0" smtClean="0"/>
              <a:t>根据不同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仓库不同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zh-CN" altLang="en-US" dirty="0" smtClean="0"/>
              <a:t>目前有这些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库：</a:t>
            </a: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dirty="0" smtClean="0">
                <a:hlinkClick r:id="rId1"/>
              </a:rPr>
              <a:t>https://git.oschina.net/wego/analysis.git</a:t>
            </a:r>
            <a:endParaRPr lang="en-US" dirty="0" smtClean="0"/>
          </a:p>
          <a:p>
            <a:pPr lvl="1">
              <a:lnSpc>
                <a:spcPct val="100000"/>
              </a:lnSpc>
              <a:buNone/>
            </a:pPr>
            <a:r>
              <a:rPr lang="en-US" dirty="0" smtClean="0">
                <a:hlinkClick r:id="rId2"/>
              </a:rPr>
              <a:t>https://git.oschina.net/wego/common.git</a:t>
            </a:r>
            <a:endParaRPr lang="en-US" dirty="0" smtClean="0"/>
          </a:p>
          <a:p>
            <a:pPr lvl="1">
              <a:lnSpc>
                <a:spcPct val="100000"/>
              </a:lnSpc>
              <a:buNone/>
            </a:pPr>
            <a:r>
              <a:rPr lang="en-US" dirty="0" smtClean="0">
                <a:hlinkClick r:id="rId3"/>
              </a:rPr>
              <a:t>https://git.oschina.net/wego/wechat.git</a:t>
            </a:r>
            <a:endParaRPr lang="en-US" dirty="0" smtClean="0"/>
          </a:p>
          <a:p>
            <a:pPr lvl="1">
              <a:lnSpc>
                <a:spcPct val="100000"/>
              </a:lnSpc>
              <a:buNone/>
            </a:pPr>
            <a:r>
              <a:rPr lang="en-US" dirty="0" smtClean="0">
                <a:hlinkClick r:id="rId4"/>
              </a:rPr>
              <a:t>https://git.oschina.net/wego/dfs168.git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checkout -b </a:t>
            </a:r>
            <a:r>
              <a:rPr lang="zh-CN" altLang="en-US" dirty="0" smtClean="0">
                <a:solidFill>
                  <a:srgbClr val="FF0000"/>
                </a:solidFill>
              </a:rPr>
              <a:t>本地分支名</a:t>
            </a:r>
            <a:r>
              <a:rPr lang="en-US" dirty="0" smtClean="0">
                <a:solidFill>
                  <a:srgbClr val="FF0000"/>
                </a:solidFill>
              </a:rPr>
              <a:t> origin/</a:t>
            </a:r>
            <a:r>
              <a:rPr lang="zh-CN" altLang="en-US" dirty="0" smtClean="0">
                <a:solidFill>
                  <a:srgbClr val="FF0000"/>
                </a:solidFill>
              </a:rPr>
              <a:t>远程分支名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smtClean="0"/>
              <a:t>// checkout</a:t>
            </a:r>
            <a:r>
              <a:rPr lang="zh-CN" altLang="en-US" dirty="0" smtClean="0"/>
              <a:t>远程代码到本地，推荐的做法是本地分支名跟远程分支名一致。</a:t>
            </a:r>
            <a:endParaRPr lang="en-US" altLang="zh-CN" dirty="0" smtClean="0"/>
          </a:p>
          <a:p>
            <a:pPr lvl="1">
              <a:lnSpc>
                <a:spcPct val="150000"/>
              </a:lnSpc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项目组中，分支有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fixedBug</a:t>
            </a:r>
            <a:r>
              <a:rPr lang="zh-CN" altLang="en-US" dirty="0" smtClean="0"/>
              <a:t>、“系统名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版本号”这四种。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分支都不需要关注，也</a:t>
            </a:r>
            <a:r>
              <a:rPr lang="zh-CN" altLang="en-US" dirty="0"/>
              <a:t>禁止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出来做任何修改。正式环境反馈的严重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、需要当天发布的紧急开发任务都在</a:t>
            </a:r>
            <a:r>
              <a:rPr lang="en-US" altLang="zh-CN" dirty="0" err="1" smtClean="0"/>
              <a:t>fiexdBug</a:t>
            </a:r>
            <a:r>
              <a:rPr lang="zh-CN" altLang="en-US" dirty="0" smtClean="0"/>
              <a:t>进行开发和提交。“系统名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版本号”是常规的开发版本，更多的是在这个分支上进行开发。</a:t>
            </a:r>
            <a:endParaRPr lang="en-US" altLang="zh-CN" dirty="0" smtClean="0"/>
          </a:p>
          <a:p>
            <a:pPr lvl="1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平时千万别</a:t>
            </a:r>
            <a:r>
              <a:rPr lang="en-US" altLang="zh-CN" b="1" dirty="0" smtClean="0">
                <a:solidFill>
                  <a:srgbClr val="FF0000"/>
                </a:solidFill>
              </a:rPr>
              <a:t>checkout </a:t>
            </a:r>
            <a:r>
              <a:rPr lang="en-US" altLang="zh-CN" b="1" dirty="0">
                <a:solidFill>
                  <a:srgbClr val="FF0000"/>
                </a:solidFill>
              </a:rPr>
              <a:t>master </a:t>
            </a:r>
            <a:r>
              <a:rPr lang="zh-CN" altLang="en-US" b="1" dirty="0" smtClean="0">
                <a:solidFill>
                  <a:srgbClr val="FF0000"/>
                </a:solidFill>
              </a:rPr>
              <a:t>或者 </a:t>
            </a:r>
            <a:r>
              <a:rPr lang="en-US" altLang="zh-CN" b="1" dirty="0" smtClean="0">
                <a:solidFill>
                  <a:srgbClr val="FF0000"/>
                </a:solidFill>
              </a:rPr>
              <a:t>release </a:t>
            </a:r>
            <a:r>
              <a:rPr lang="zh-CN" altLang="en-US" b="1" smtClean="0">
                <a:solidFill>
                  <a:srgbClr val="FF0000"/>
                </a:solidFill>
              </a:rPr>
              <a:t>出来，</a:t>
            </a:r>
            <a:r>
              <a:rPr lang="zh-CN" altLang="en-US" b="1" dirty="0" smtClean="0">
                <a:solidFill>
                  <a:srgbClr val="FF0000"/>
                </a:solidFill>
              </a:rPr>
              <a:t>一不小心改坏了，要面壁思过好几天。</a:t>
            </a:r>
            <a:endParaRPr lang="fr-FR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提交代码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开发过程中，建议每完成一个小需求点就提交一下代码，这样可以降低代码冲突的量，也可以更好地保存本地代码，主要使用以下脚本：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fr-FR" dirty="0" smtClean="0">
                <a:solidFill>
                  <a:srgbClr val="FF0000"/>
                </a:solidFill>
              </a:rPr>
              <a:t>git </a:t>
            </a:r>
            <a:r>
              <a:rPr lang="en-US" altLang="zh-CN" dirty="0" smtClean="0">
                <a:solidFill>
                  <a:srgbClr val="FF0000"/>
                </a:solidFill>
              </a:rPr>
              <a:t>status</a:t>
            </a:r>
            <a:r>
              <a:rPr lang="fr-FR" dirty="0" smtClean="0">
                <a:solidFill>
                  <a:srgbClr val="FF0000"/>
                </a:solidFill>
              </a:rPr>
              <a:t>   </a:t>
            </a:r>
            <a:r>
              <a:rPr lang="fr-FR" dirty="0" smtClean="0"/>
              <a:t>// </a:t>
            </a:r>
            <a:r>
              <a:rPr lang="zh-CN" altLang="en-US" dirty="0" smtClean="0"/>
              <a:t>查看待提交的文件列表。需要认真看，避免一些不应该提交的代码提交到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库，特别是一些测试性的代码，或者一些测试性的配置项。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add </a:t>
            </a:r>
            <a:r>
              <a:rPr lang="zh-CN" altLang="en-US" dirty="0" smtClean="0">
                <a:solidFill>
                  <a:srgbClr val="FF0000"/>
                </a:solidFill>
              </a:rPr>
              <a:t>指定文件 或者 </a:t>
            </a:r>
            <a:r>
              <a:rPr lang="en-US" dirty="0" smtClean="0">
                <a:solidFill>
                  <a:srgbClr val="FF0000"/>
                </a:solidFill>
              </a:rPr>
              <a:t>*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把修改过的文件添加到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仓库。使用 </a:t>
            </a:r>
            <a:r>
              <a:rPr lang="en-US" altLang="zh-CN" dirty="0" smtClean="0"/>
              <a:t>add * </a:t>
            </a:r>
            <a:r>
              <a:rPr lang="zh-CN" altLang="en-US" dirty="0" smtClean="0"/>
              <a:t>命令时要慎重，要检查好是不是所有被修改过的文件都需要提交。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commit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–m ‘</a:t>
            </a:r>
            <a:r>
              <a:rPr lang="zh-CN" altLang="en-US" dirty="0" smtClean="0">
                <a:solidFill>
                  <a:srgbClr val="FF0000"/>
                </a:solidFill>
              </a:rPr>
              <a:t>注释</a:t>
            </a:r>
            <a:r>
              <a:rPr lang="en-US" altLang="zh-CN" dirty="0" smtClean="0">
                <a:solidFill>
                  <a:srgbClr val="FF0000"/>
                </a:solidFill>
              </a:rPr>
              <a:t>’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提交修改。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pull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从远程分支上拉取和合并代码到本地分支。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操作可能会因为一些文件无法自动合并而发出异常日志，需要关注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过程中产生的日志，合并异常就把异常处理掉之后再重复执行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来提交代码。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push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提交本地代码到远程分支。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  <a:buNone/>
            </a:pPr>
            <a:endParaRPr lang="fr-FR" dirty="0" smtClean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移交测试环境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移交测试环境是指把远程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仓库的代码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到测试环境，操作比较简单。有以下步骤：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本地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代码：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pull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push</a:t>
            </a:r>
            <a:r>
              <a:rPr lang="zh-CN" altLang="en-US" dirty="0" smtClean="0"/>
              <a:t>本地代码到远程仓库：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push 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确认测试环境的分支</a:t>
            </a:r>
            <a:endParaRPr lang="en-US" altLang="zh-CN" dirty="0" smtClean="0"/>
          </a:p>
          <a:p>
            <a:pPr lvl="2">
              <a:lnSpc>
                <a:spcPct val="150000"/>
              </a:lnSpc>
              <a:buNone/>
            </a:pPr>
            <a:r>
              <a:rPr lang="zh-CN" altLang="en-US" dirty="0" smtClean="0"/>
              <a:t>登陆到测试环境服务器，在发布目录使用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status </a:t>
            </a:r>
            <a:r>
              <a:rPr lang="zh-CN" altLang="en-US" dirty="0" smtClean="0"/>
              <a:t>确认部署的分支为你需要发布的分支。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Pull</a:t>
            </a:r>
            <a:r>
              <a:rPr lang="zh-CN" altLang="en-US" dirty="0" smtClean="0"/>
              <a:t>代码： 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pull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移交正式环境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2512" y="988539"/>
            <a:ext cx="4948107" cy="558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5285984" y="909704"/>
            <a:ext cx="6762678" cy="59482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/>
              <a:t>在本地把分支的代码</a:t>
            </a:r>
            <a:r>
              <a:rPr lang="en-US" altLang="zh-CN" sz="1600" b="1" dirty="0" smtClean="0"/>
              <a:t>merge</a:t>
            </a:r>
            <a:r>
              <a:rPr lang="zh-CN" altLang="en-US" sz="1600" b="1" dirty="0" smtClean="0"/>
              <a:t>到</a:t>
            </a:r>
            <a:r>
              <a:rPr lang="en-US" altLang="zh-CN" sz="1600" b="1" dirty="0" smtClean="0"/>
              <a:t>master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release</a:t>
            </a:r>
            <a:r>
              <a:rPr lang="zh-CN" altLang="en-US" sz="1600" b="1" dirty="0" smtClean="0"/>
              <a:t>分支，如果出现冲突则解决冲突，并且在本地做下功能校验。请严格遵守以下</a:t>
            </a:r>
            <a:r>
              <a:rPr lang="en-US" altLang="zh-CN" sz="1600" b="1" dirty="0" smtClean="0"/>
              <a:t>merge</a:t>
            </a:r>
            <a:r>
              <a:rPr lang="zh-CN" altLang="en-US" sz="1600" b="1" dirty="0" smtClean="0"/>
              <a:t>脚本：</a:t>
            </a:r>
            <a:endParaRPr lang="en-US" altLang="zh-CN" sz="16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200" dirty="0" smtClean="0">
                <a:solidFill>
                  <a:srgbClr val="FF0000"/>
                </a:solidFill>
              </a:rPr>
              <a:t> checkout master </a:t>
            </a:r>
            <a:r>
              <a:rPr lang="en-US" altLang="zh-CN" sz="1200" dirty="0" smtClean="0"/>
              <a:t>// </a:t>
            </a:r>
            <a:r>
              <a:rPr lang="zh-CN" altLang="en-US" sz="1200" dirty="0" smtClean="0"/>
              <a:t>切换到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分支</a:t>
            </a:r>
            <a:endParaRPr lang="en-US" altLang="zh-CN" sz="1200" dirty="0" smtClean="0"/>
          </a:p>
          <a:p>
            <a:pPr lvl="1">
              <a:lnSpc>
                <a:spcPct val="150000"/>
              </a:lnSpc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tag -a v1.0 -m </a:t>
            </a:r>
            <a:r>
              <a:rPr lang="zh-CN" altLang="en-US" sz="1200" dirty="0">
                <a:solidFill>
                  <a:srgbClr val="FF0000"/>
                </a:solidFill>
              </a:rPr>
              <a:t>‘</a:t>
            </a:r>
            <a:r>
              <a:rPr lang="en-US" altLang="zh-CN" sz="1200" dirty="0">
                <a:solidFill>
                  <a:srgbClr val="FF0000"/>
                </a:solidFill>
              </a:rPr>
              <a:t>1.0</a:t>
            </a:r>
            <a:r>
              <a:rPr lang="zh-CN" altLang="en-US" sz="1200" dirty="0">
                <a:solidFill>
                  <a:srgbClr val="FF0000"/>
                </a:solidFill>
              </a:rPr>
              <a:t>版本</a:t>
            </a:r>
            <a:r>
              <a:rPr lang="zh-CN" altLang="en-US" sz="1200" dirty="0" smtClean="0">
                <a:solidFill>
                  <a:srgbClr val="FF0000"/>
                </a:solidFill>
              </a:rPr>
              <a:t>’</a:t>
            </a:r>
            <a:r>
              <a:rPr lang="en-US" altLang="zh-CN" sz="1200" dirty="0" smtClean="0"/>
              <a:t>//</a:t>
            </a:r>
            <a:r>
              <a:rPr lang="zh-CN" altLang="en-US" sz="1200" dirty="0"/>
              <a:t>发布常规需求前，给上个版本打</a:t>
            </a:r>
            <a:r>
              <a:rPr lang="zh-CN" altLang="en-US" sz="1200" dirty="0" smtClean="0"/>
              <a:t>标签</a:t>
            </a:r>
            <a:endParaRPr lang="en-US" altLang="zh-CN" sz="1200" dirty="0" smtClean="0"/>
          </a:p>
          <a:p>
            <a:pPr lvl="1">
              <a:lnSpc>
                <a:spcPct val="150000"/>
              </a:lnSpc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200" dirty="0" smtClean="0">
                <a:solidFill>
                  <a:srgbClr val="FF0000"/>
                </a:solidFill>
              </a:rPr>
              <a:t> merge </a:t>
            </a:r>
            <a:r>
              <a:rPr lang="zh-CN" altLang="en-US" sz="1200" dirty="0" smtClean="0">
                <a:solidFill>
                  <a:srgbClr val="FF0000"/>
                </a:solidFill>
              </a:rPr>
              <a:t>分支名  </a:t>
            </a:r>
            <a:r>
              <a:rPr lang="en-US" altLang="zh-CN" sz="1200" dirty="0" smtClean="0"/>
              <a:t>// </a:t>
            </a:r>
            <a:r>
              <a:rPr lang="zh-CN" altLang="en-US" sz="1200" dirty="0" smtClean="0"/>
              <a:t>合并代码并注意查看日志是否有冲突</a:t>
            </a:r>
            <a:endParaRPr lang="en-US" altLang="zh-CN" sz="1200" dirty="0" smtClean="0"/>
          </a:p>
          <a:p>
            <a:pPr lvl="1">
              <a:lnSpc>
                <a:spcPct val="150000"/>
              </a:lnSpc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200" dirty="0" smtClean="0">
                <a:solidFill>
                  <a:srgbClr val="FF0000"/>
                </a:solidFill>
              </a:rPr>
              <a:t> push </a:t>
            </a:r>
            <a:r>
              <a:rPr lang="en-US" altLang="zh-CN" sz="1200" dirty="0" smtClean="0"/>
              <a:t>// push master</a:t>
            </a:r>
            <a:r>
              <a:rPr lang="zh-CN" altLang="en-US" sz="1200" dirty="0" smtClean="0"/>
              <a:t>的代码到远程</a:t>
            </a:r>
            <a:r>
              <a:rPr lang="en-US" altLang="zh-CN" sz="1200" dirty="0" err="1" smtClean="0"/>
              <a:t>git</a:t>
            </a:r>
            <a:r>
              <a:rPr lang="zh-CN" altLang="en-US" sz="1200" dirty="0" smtClean="0"/>
              <a:t>库</a:t>
            </a:r>
            <a:endParaRPr lang="en-US" altLang="zh-CN" sz="12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b="1" dirty="0"/>
              <a:t>对</a:t>
            </a:r>
            <a:r>
              <a:rPr lang="en-US" altLang="zh-CN" sz="1600" b="1" dirty="0" smtClean="0"/>
              <a:t>release</a:t>
            </a:r>
            <a:r>
              <a:rPr lang="zh-CN" altLang="en-US" sz="1600" b="1" dirty="0" smtClean="0"/>
              <a:t>分支执行一下脚本进行</a:t>
            </a:r>
            <a:r>
              <a:rPr lang="en-US" altLang="zh-CN" sz="1600" b="1" dirty="0" smtClean="0"/>
              <a:t>merge</a:t>
            </a:r>
            <a:r>
              <a:rPr lang="zh-CN" altLang="en-US" sz="1600" b="1" dirty="0" smtClean="0"/>
              <a:t>：</a:t>
            </a:r>
            <a:endParaRPr lang="en-US" altLang="zh-CN" sz="1600" b="1" dirty="0" smtClean="0"/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US" altLang="zh-CN" sz="1200" dirty="0" err="1">
                <a:solidFill>
                  <a:srgbClr val="FF0000"/>
                </a:solidFill>
              </a:rPr>
              <a:t>git</a:t>
            </a:r>
            <a:r>
              <a:rPr lang="en-US" altLang="zh-CN" sz="1200" dirty="0">
                <a:solidFill>
                  <a:srgbClr val="FF0000"/>
                </a:solidFill>
              </a:rPr>
              <a:t> checkout </a:t>
            </a:r>
            <a:r>
              <a:rPr lang="en-US" altLang="zh-CN" sz="1200" dirty="0" smtClean="0">
                <a:solidFill>
                  <a:srgbClr val="FF0000"/>
                </a:solidFill>
              </a:rPr>
              <a:t>release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US" altLang="zh-CN" sz="1200" dirty="0" err="1">
                <a:solidFill>
                  <a:srgbClr val="FF0000"/>
                </a:solidFill>
              </a:rPr>
              <a:t>git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merge master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zh-CN" altLang="en-US" sz="1200" dirty="0" smtClean="0">
                <a:solidFill>
                  <a:srgbClr val="FF0000"/>
                </a:solidFill>
              </a:rPr>
              <a:t>如果</a:t>
            </a:r>
            <a:r>
              <a:rPr lang="zh-CN" altLang="en-US" sz="1200" dirty="0">
                <a:solidFill>
                  <a:srgbClr val="FF0000"/>
                </a:solidFill>
              </a:rPr>
              <a:t>有配置文件需要修改，则</a:t>
            </a:r>
            <a:r>
              <a:rPr lang="en-US" altLang="zh-CN" sz="1200" dirty="0">
                <a:solidFill>
                  <a:srgbClr val="FF0000"/>
                </a:solidFill>
              </a:rPr>
              <a:t>push</a:t>
            </a:r>
            <a:r>
              <a:rPr lang="zh-CN" altLang="en-US" sz="1200" dirty="0">
                <a:solidFill>
                  <a:srgbClr val="FF0000"/>
                </a:solidFill>
              </a:rPr>
              <a:t>之前把对应的配置项修改好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US" altLang="zh-CN" sz="1200" dirty="0" err="1">
                <a:solidFill>
                  <a:srgbClr val="FF0000"/>
                </a:solidFill>
              </a:rPr>
              <a:t>git</a:t>
            </a:r>
            <a:r>
              <a:rPr lang="en-US" altLang="zh-CN" sz="1200" dirty="0">
                <a:solidFill>
                  <a:srgbClr val="FF0000"/>
                </a:solidFill>
              </a:rPr>
              <a:t> push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zh-CN" altLang="en-US" sz="1600" b="1" dirty="0" smtClean="0"/>
              <a:t>在正式环境</a:t>
            </a:r>
            <a:r>
              <a:rPr lang="en-US" altLang="zh-CN" sz="1600" b="1" dirty="0" smtClean="0"/>
              <a:t>pull</a:t>
            </a:r>
            <a:r>
              <a:rPr lang="zh-CN" altLang="en-US" sz="1600" b="1" dirty="0" smtClean="0"/>
              <a:t>代码到</a:t>
            </a:r>
            <a:r>
              <a:rPr lang="en-US" altLang="zh-CN" sz="1600" b="1" dirty="0" smtClean="0"/>
              <a:t>release</a:t>
            </a:r>
            <a:r>
              <a:rPr lang="zh-CN" altLang="en-US" sz="1600" b="1" dirty="0" smtClean="0"/>
              <a:t>分支</a:t>
            </a:r>
            <a:endParaRPr lang="en-US" altLang="zh-CN" sz="16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200" dirty="0"/>
              <a:t>c</a:t>
            </a:r>
            <a:r>
              <a:rPr lang="en-US" altLang="zh-CN" sz="1200" dirty="0" smtClean="0"/>
              <a:t>d </a:t>
            </a:r>
            <a:r>
              <a:rPr lang="zh-CN" altLang="en-US" sz="1200" dirty="0" smtClean="0"/>
              <a:t>到对应代码目录下</a:t>
            </a:r>
            <a:endParaRPr lang="en-US" altLang="zh-CN" sz="1200" dirty="0" smtClean="0"/>
          </a:p>
          <a:p>
            <a:pPr lvl="1">
              <a:lnSpc>
                <a:spcPct val="150000"/>
              </a:lnSpc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200" dirty="0" smtClean="0">
                <a:solidFill>
                  <a:srgbClr val="FF0000"/>
                </a:solidFill>
              </a:rPr>
              <a:t> status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确认代码处于 </a:t>
            </a:r>
            <a:r>
              <a:rPr lang="en-US" altLang="zh-CN" sz="1200" dirty="0" smtClean="0"/>
              <a:t>release</a:t>
            </a:r>
            <a:r>
              <a:rPr lang="zh-CN" altLang="en-US" sz="1200" dirty="0" smtClean="0"/>
              <a:t>分支</a:t>
            </a:r>
            <a:endParaRPr lang="en-US" altLang="zh-CN" sz="1200" dirty="0" smtClean="0"/>
          </a:p>
          <a:p>
            <a:pPr lvl="1">
              <a:lnSpc>
                <a:spcPct val="150000"/>
              </a:lnSpc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200" dirty="0" smtClean="0">
                <a:solidFill>
                  <a:srgbClr val="FF0000"/>
                </a:solidFill>
              </a:rPr>
              <a:t> pull    </a:t>
            </a:r>
            <a:r>
              <a:rPr lang="en-US" altLang="zh-CN" sz="1200" dirty="0" smtClean="0"/>
              <a:t>// </a:t>
            </a:r>
            <a:r>
              <a:rPr lang="zh-CN" altLang="en-US" sz="1200" dirty="0" smtClean="0"/>
              <a:t>拉取最新的代码即可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800" dirty="0" smtClean="0"/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status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查看当前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库的状态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add [file name] </a:t>
            </a:r>
            <a:r>
              <a:rPr lang="zh-CN" altLang="en-US" dirty="0" smtClean="0"/>
              <a:t>、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altLang="zh-CN" dirty="0" smtClean="0"/>
              <a:t>–a </a:t>
            </a:r>
            <a:r>
              <a:rPr lang="zh-CN" altLang="en-US" dirty="0" smtClean="0"/>
              <a:t>、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altLang="zh-CN" dirty="0" smtClean="0"/>
              <a:t>–A </a:t>
            </a:r>
            <a:r>
              <a:rPr lang="zh-CN" altLang="en-US" dirty="0" smtClean="0"/>
              <a:t>、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zh-CN" altLang="en-US" dirty="0" smtClean="0"/>
              <a:t>* 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把文件加入的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altLang="zh-CN" dirty="0" smtClean="0"/>
              <a:t>–m “</a:t>
            </a:r>
            <a:r>
              <a:rPr lang="zh-CN" altLang="en-US" dirty="0" smtClean="0"/>
              <a:t>备注</a:t>
            </a:r>
            <a:r>
              <a:rPr lang="en-US" altLang="zh-CN" dirty="0" smtClean="0"/>
              <a:t>” // </a:t>
            </a:r>
            <a:r>
              <a:rPr lang="zh-CN" altLang="en-US" dirty="0" smtClean="0"/>
              <a:t>把文件提交到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reset --hard HEAD~1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撤销上一次的所有提交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checkout  &lt;file&gt;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撤销对某个文件的修改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git</a:t>
            </a:r>
            <a:r>
              <a:rPr lang="en-US" dirty="0"/>
              <a:t> checkout -b </a:t>
            </a:r>
            <a:r>
              <a:rPr lang="zh-CN" altLang="en-US" dirty="0" smtClean="0"/>
              <a:t>系统名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版本号</a:t>
            </a:r>
            <a:r>
              <a:rPr lang="en-US" dirty="0" smtClean="0"/>
              <a:t> master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创建新的开发分支，创建前记得更新</a:t>
            </a:r>
            <a:r>
              <a:rPr lang="en-US" altLang="zh-CN" dirty="0" smtClean="0"/>
              <a:t>master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配置文件的管理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代码运行的环境包括开发环境、测试环境、正式环境，修改配置的是否需要认真区分，区分标准如下：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对于三套环境同时适用的配置项，直接配置在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目录下相应的文件即可。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对于仅开发环境适用、或者测试性的配置项，在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目录创建一个“源配置文件名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local.php</a:t>
            </a:r>
            <a:r>
              <a:rPr lang="zh-CN" altLang="en-US" dirty="0" smtClean="0"/>
              <a:t>”这样的配置文件，覆盖源配置文件上的配置项即可。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对于仅测试环境，或者仅正式环境使用的配置项，在项目目录下的“</a:t>
            </a:r>
            <a:r>
              <a:rPr lang="en-US" altLang="zh-CN" dirty="0"/>
              <a:t>configchange.txt</a:t>
            </a:r>
            <a:r>
              <a:rPr lang="zh-CN" altLang="en-US" dirty="0" smtClean="0"/>
              <a:t>”文件中备注出来，发布版本的时候通知发布版本的人来修改配置。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2071</Words>
  <Application>WPS 演示</Application>
  <PresentationFormat>宽屏</PresentationFormat>
  <Paragraphs>79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等线</vt:lpstr>
      <vt:lpstr>Calibri</vt:lpstr>
      <vt:lpstr>Office 主题​​</vt:lpstr>
      <vt:lpstr>Git 常用脚本整理</vt:lpstr>
      <vt:lpstr>开发准备</vt:lpstr>
      <vt:lpstr>提交代码</vt:lpstr>
      <vt:lpstr>移交测试环境</vt:lpstr>
      <vt:lpstr>移交正式环境</vt:lpstr>
      <vt:lpstr>常用命令</vt:lpstr>
      <vt:lpstr>配置文件的管理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Jordan</dc:creator>
  <cp:lastModifiedBy>chenl</cp:lastModifiedBy>
  <cp:revision>251</cp:revision>
  <dcterms:created xsi:type="dcterms:W3CDTF">2016-07-05T13:41:00Z</dcterms:created>
  <dcterms:modified xsi:type="dcterms:W3CDTF">2016-07-26T11:15:10Z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