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8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8EC3-6B4B-4147-8F3D-C07B091009C4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4341-FA7C-944F-8FF9-0E0856BA2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32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56445" y="15"/>
            <a:ext cx="9206200" cy="68685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58158" y="1431369"/>
            <a:ext cx="7397039" cy="2329500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958158" y="4341056"/>
            <a:ext cx="7397039" cy="9753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10800000">
            <a:off x="0" y="4001461"/>
            <a:ext cx="8355526" cy="76649"/>
            <a:chOff x="685800" y="1794746"/>
            <a:chExt cx="7772400" cy="179475"/>
          </a:xfrm>
        </p:grpSpPr>
        <p:sp>
          <p:nvSpPr>
            <p:cNvPr id="35" name="Rectangle 3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pic>
        <p:nvPicPr>
          <p:cNvPr id="11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97" y="5729035"/>
            <a:ext cx="2359903" cy="866851"/>
          </a:xfrm>
          <a:prstGeom prst="rect">
            <a:avLst/>
          </a:prstGeom>
        </p:spPr>
      </p:pic>
      <p:pic>
        <p:nvPicPr>
          <p:cNvPr id="12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0" y="202251"/>
            <a:ext cx="4107755" cy="461029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4" y="2377271"/>
            <a:ext cx="2544621" cy="639763"/>
          </a:xfrm>
        </p:spPr>
        <p:txBody>
          <a:bodyPr anchor="b">
            <a:noAutofit/>
          </a:bodyPr>
          <a:lstStyle>
            <a:lvl1pPr marL="0" indent="0">
              <a:buNone/>
              <a:defRPr sz="2133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4" y="3080888"/>
            <a:ext cx="2544621" cy="3043353"/>
          </a:xfr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2133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4" name="Rectangle 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908842" y="1466657"/>
            <a:ext cx="0" cy="4798684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3" y="1980225"/>
            <a:ext cx="5294781" cy="430919"/>
          </a:xfrm>
        </p:spPr>
        <p:txBody>
          <a:bodyPr anchor="b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1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3" y="2411145"/>
            <a:ext cx="5294781" cy="430919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867" b="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3" y="3138278"/>
            <a:ext cx="5294781" cy="430919"/>
          </a:xfrm>
        </p:spPr>
        <p:txBody>
          <a:bodyPr anchor="b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1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3" y="3569180"/>
            <a:ext cx="5294781" cy="430919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867" b="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3" y="4255880"/>
            <a:ext cx="5294781" cy="430919"/>
          </a:xfrm>
        </p:spPr>
        <p:txBody>
          <a:bodyPr anchor="b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1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3" y="4686798"/>
            <a:ext cx="5294781" cy="430919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867" b="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1287829"/>
            <a:ext cx="5295900" cy="558800"/>
          </a:xfrm>
        </p:spPr>
        <p:txBody>
          <a:bodyPr>
            <a:normAutofit/>
          </a:bodyPr>
          <a:lstStyle>
            <a:lvl1pPr marL="0" indent="0">
              <a:buNone/>
              <a:defRPr sz="2667" b="1">
                <a:solidFill>
                  <a:srgbClr val="00144D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4" name="Rectangle 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8" y="1480201"/>
            <a:ext cx="2198255" cy="1373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18" y="1480196"/>
            <a:ext cx="2198255" cy="63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7198" y="2947967"/>
            <a:ext cx="3035300" cy="1373065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404700"/>
            <a:ext cx="8181976" cy="1373065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46375" y="1480201"/>
            <a:ext cx="2762250" cy="1373065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11093" y="1480201"/>
            <a:ext cx="3028082" cy="1373065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82730" y="2947967"/>
            <a:ext cx="5056446" cy="1373065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2" y="1597259"/>
            <a:ext cx="2198254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8" y="2366926"/>
            <a:ext cx="2198255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597259"/>
            <a:ext cx="2762250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88" y="2366926"/>
            <a:ext cx="2762251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597259"/>
            <a:ext cx="3028080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109" y="2366926"/>
            <a:ext cx="3028081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3" y="3045167"/>
            <a:ext cx="5056442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3814812"/>
            <a:ext cx="5056446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3045167"/>
            <a:ext cx="3035298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16" y="3814812"/>
            <a:ext cx="3035299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4514297"/>
            <a:ext cx="8181972" cy="769641"/>
          </a:xfrm>
        </p:spPr>
        <p:txBody>
          <a:bodyPr anchor="b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5333" b="1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8" y="5283945"/>
            <a:ext cx="8181980" cy="430919"/>
          </a:xfrm>
        </p:spPr>
        <p:txBody>
          <a:bodyPr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3200" b="0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0" name="Rectangle 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212"/>
            <a:ext cx="8082552" cy="4652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1602040" y="1345419"/>
            <a:ext cx="3742766" cy="4988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64025" y="1330052"/>
            <a:ext cx="3742766" cy="4990352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3453267"/>
            <a:ext cx="1947510" cy="8696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7" name="Rectangle 1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72" y="1"/>
            <a:ext cx="7986713" cy="94456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1" y="3452821"/>
            <a:ext cx="1968500" cy="86994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2" y="3452821"/>
            <a:ext cx="1968500" cy="86994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9900" y="6110131"/>
            <a:ext cx="2229555" cy="520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19"/>
            <a:ext cx="9186334" cy="5581101"/>
          </a:xfrm>
          <a:ln>
            <a:noFill/>
          </a:ln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42334" y="5644465"/>
            <a:ext cx="9242778" cy="12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5961512"/>
            <a:ext cx="5813600" cy="607691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42333" y="5581121"/>
            <a:ext cx="9203267" cy="63343"/>
            <a:chOff x="685800" y="1794746"/>
            <a:chExt cx="7772400" cy="179475"/>
          </a:xfrm>
        </p:grpSpPr>
        <p:sp>
          <p:nvSpPr>
            <p:cNvPr id="13" name="Rectangle 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71" y="6124642"/>
            <a:ext cx="2490365" cy="70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19"/>
            <a:ext cx="9186334" cy="5581101"/>
          </a:xfrm>
          <a:ln>
            <a:noFill/>
          </a:ln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5961512"/>
            <a:ext cx="5813600" cy="607691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-42333" y="5581121"/>
            <a:ext cx="9203267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348788"/>
            <a:ext cx="9186334" cy="5517759"/>
          </a:xfrm>
          <a:ln>
            <a:noFill/>
          </a:ln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21167" y="-4390"/>
            <a:ext cx="9178768" cy="1289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308599"/>
            <a:ext cx="8220956" cy="607691"/>
          </a:xfrm>
        </p:spPr>
        <p:txBody>
          <a:bodyPr anchor="ctr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1168" y="1285457"/>
            <a:ext cx="9175834" cy="63343"/>
            <a:chOff x="685800" y="1794746"/>
            <a:chExt cx="7772400" cy="179475"/>
          </a:xfrm>
        </p:grpSpPr>
        <p:sp>
          <p:nvSpPr>
            <p:cNvPr id="13" name="Rectangle 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sp>
        <p:nvSpPr>
          <p:cNvPr id="11" name="Rectangle 9"/>
          <p:cNvSpPr/>
          <p:nvPr userDrawn="1"/>
        </p:nvSpPr>
        <p:spPr>
          <a:xfrm>
            <a:off x="312471" y="6124642"/>
            <a:ext cx="2490365" cy="70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8" y="1431369"/>
            <a:ext cx="7397039" cy="2329500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8" y="4341075"/>
            <a:ext cx="7397039" cy="87748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0" y="4001461"/>
            <a:ext cx="8355526" cy="76649"/>
            <a:chOff x="685800" y="1794746"/>
            <a:chExt cx="7772400" cy="179475"/>
          </a:xfrm>
        </p:grpSpPr>
        <p:sp>
          <p:nvSpPr>
            <p:cNvPr id="7" name="Rectangle 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452794" y="5984682"/>
            <a:ext cx="231426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11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5995297" y="5729033"/>
            <a:ext cx="2359903" cy="875951"/>
          </a:xfrm>
          <a:prstGeom prst="rect">
            <a:avLst/>
          </a:prstGeom>
        </p:spPr>
      </p:pic>
      <p:pic>
        <p:nvPicPr>
          <p:cNvPr id="13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0" y="182013"/>
            <a:ext cx="4107755" cy="46305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1203159"/>
            <a:ext cx="8229600" cy="4921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" y="3"/>
            <a:ext cx="9143999" cy="6865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1203159"/>
            <a:ext cx="8229600" cy="49210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pic>
        <p:nvPicPr>
          <p:cNvPr id="11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265337"/>
            <a:ext cx="2412123" cy="46329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1203159"/>
            <a:ext cx="8229600" cy="492106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2" name="Rectangle 1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pic>
        <p:nvPicPr>
          <p:cNvPr id="10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1" y="140727"/>
            <a:ext cx="4448208" cy="499461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422231"/>
            <a:ext cx="3874912" cy="470393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229"/>
            <a:ext cx="4040188" cy="639763"/>
          </a:xfrm>
        </p:spPr>
        <p:txBody>
          <a:bodyPr anchor="b"/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4" name="Rectangle 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422231"/>
            <a:ext cx="3874912" cy="470393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229"/>
            <a:ext cx="4040188" cy="639763"/>
          </a:xfrm>
        </p:spPr>
        <p:txBody>
          <a:bodyPr anchor="b"/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4" name="Rectangle 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  <p:pic>
        <p:nvPicPr>
          <p:cNvPr id="19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2" y="140708"/>
            <a:ext cx="4451861" cy="49987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212"/>
            <a:ext cx="4038600" cy="4652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203"/>
            <a:ext cx="4038600" cy="465296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3" name="Rectangle 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991"/>
            <a:ext cx="4040188" cy="639763"/>
          </a:xfrm>
        </p:spPr>
        <p:txBody>
          <a:bodyPr anchor="b"/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993"/>
            <a:ext cx="4040188" cy="4064176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3" y="1422229"/>
            <a:ext cx="4041775" cy="639763"/>
          </a:xfrm>
        </p:spPr>
        <p:txBody>
          <a:bodyPr anchor="b"/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3" y="2061993"/>
            <a:ext cx="4041775" cy="4064176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5351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20647"/>
            <a:ext cx="82296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5078" y="945086"/>
            <a:ext cx="8691879" cy="63343"/>
            <a:chOff x="685800" y="1794746"/>
            <a:chExt cx="7772400" cy="179475"/>
          </a:xfrm>
        </p:grpSpPr>
        <p:sp>
          <p:nvSpPr>
            <p:cNvPr id="14" name="Rectangle 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37294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B93931AF-1682-0748-98E9-B7B8BDCDC7E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599"/>
            <a:ext cx="8229600" cy="97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" y="6258188"/>
            <a:ext cx="2412123" cy="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6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6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Gill Sans MT" panose="020B0502020104020203" pitchFamily="34" charset="0"/>
              </a:rPr>
              <a:t>Demo of Nimbus</a:t>
            </a:r>
            <a:r>
              <a:rPr kumimoji="1" lang="en-US" altLang="zh-CN" smtClean="0">
                <a:latin typeface="Gill Sans MT" panose="020B0502020104020203" pitchFamily="34" charset="0"/>
              </a:rPr>
              <a:t>: </a:t>
            </a:r>
            <a:br>
              <a:rPr kumimoji="1" lang="en-US" altLang="zh-CN" smtClean="0">
                <a:latin typeface="Gill Sans MT" panose="020B0502020104020203" pitchFamily="34" charset="0"/>
              </a:rPr>
            </a:br>
            <a:r>
              <a:rPr kumimoji="1" lang="en-US" altLang="zh-CN" smtClean="0">
                <a:latin typeface="Gill Sans MT" panose="020B0502020104020203" pitchFamily="34" charset="0"/>
              </a:rPr>
              <a:t>Model </a:t>
            </a:r>
            <a:r>
              <a:rPr kumimoji="1" lang="en-US" altLang="zh-CN" dirty="0" smtClean="0">
                <a:latin typeface="Gill Sans MT" panose="020B0502020104020203" pitchFamily="34" charset="0"/>
              </a:rPr>
              <a:t>Based Pricing for ML in a Data Marketplace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158" y="4341075"/>
            <a:ext cx="7397039" cy="1574695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Gill Sans MT" panose="020B0502020104020203" pitchFamily="34" charset="0"/>
              </a:rPr>
              <a:t>Lingjiao</a:t>
            </a:r>
            <a:r>
              <a:rPr kumimoji="1" lang="en-US" altLang="zh-CN" sz="2000" dirty="0" smtClean="0">
                <a:latin typeface="Gill Sans MT" panose="020B0502020104020203" pitchFamily="34" charset="0"/>
              </a:rPr>
              <a:t> Chen, Leshang Chen et al. @</a:t>
            </a:r>
            <a:r>
              <a:rPr kumimoji="1" lang="zh-CN" altLang="en-US" sz="2000" dirty="0" smtClean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smtClean="0">
                <a:latin typeface="Gill Sans MT" panose="020B0502020104020203" pitchFamily="34" charset="0"/>
              </a:rPr>
              <a:t>SIGMOD 2019</a:t>
            </a:r>
            <a:endParaRPr kumimoji="1" lang="en-US" altLang="zh-C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1203158"/>
            <a:ext cx="8229600" cy="5197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Classification </a:t>
            </a:r>
            <a:r>
              <a:rPr lang="mr-IN" sz="2800" dirty="0" smtClean="0"/>
              <a:t>–</a:t>
            </a:r>
            <a:r>
              <a:rPr lang="en-US" sz="2800" dirty="0" smtClean="0"/>
              <a:t> Logistic Regression: </a:t>
            </a:r>
          </a:p>
          <a:p>
            <a:pPr lvl="1"/>
            <a:r>
              <a:rPr lang="en-US" sz="2400" dirty="0" err="1" smtClean="0"/>
              <a:t>SimulatedLR</a:t>
            </a:r>
            <a:endParaRPr lang="en-US" sz="2400" dirty="0" smtClean="0"/>
          </a:p>
          <a:p>
            <a:pPr lvl="1"/>
            <a:r>
              <a:rPr lang="en-US" sz="2400" dirty="0" err="1" smtClean="0"/>
              <a:t>CoverType</a:t>
            </a:r>
            <a:endParaRPr lang="en-US" sz="2400" dirty="0" smtClean="0"/>
          </a:p>
          <a:p>
            <a:pPr lvl="1"/>
            <a:r>
              <a:rPr lang="en-US" sz="2400" dirty="0" smtClean="0"/>
              <a:t>SUSY</a:t>
            </a:r>
            <a:endParaRPr lang="en-US" sz="2400" dirty="0" smtClean="0"/>
          </a:p>
          <a:p>
            <a:r>
              <a:rPr lang="en-US" sz="2800" dirty="0" smtClean="0"/>
              <a:t>Regression </a:t>
            </a:r>
            <a:r>
              <a:rPr lang="mr-IN" sz="2800" dirty="0" smtClean="0"/>
              <a:t>–</a:t>
            </a:r>
            <a:r>
              <a:rPr lang="en-US" sz="2800" dirty="0" smtClean="0"/>
              <a:t> Linear Regression:</a:t>
            </a:r>
          </a:p>
          <a:p>
            <a:pPr lvl="1"/>
            <a:r>
              <a:rPr lang="en-US" sz="2400" dirty="0" smtClean="0"/>
              <a:t>Simulated</a:t>
            </a:r>
          </a:p>
          <a:p>
            <a:pPr lvl="1"/>
            <a:r>
              <a:rPr lang="en-US" sz="2400" dirty="0" smtClean="0"/>
              <a:t>CASP</a:t>
            </a:r>
          </a:p>
          <a:p>
            <a:pPr lvl="1"/>
            <a:r>
              <a:rPr lang="en-US" sz="2400" dirty="0" err="1" smtClean="0"/>
              <a:t>YearMSD</a:t>
            </a:r>
            <a:endParaRPr lang="en-US" sz="2600" dirty="0"/>
          </a:p>
          <a:p>
            <a:r>
              <a:rPr lang="en-US" altLang="zh-CN" sz="2600" dirty="0" smtClean="0"/>
              <a:t>Be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sure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select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the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correct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model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type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Seller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and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SellerUpload</a:t>
            </a:r>
            <a:r>
              <a:rPr lang="en-US" altLang="zh-CN" sz="2600" dirty="0" smtClean="0"/>
              <a:t>!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103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700dr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700dr" id="{0F38E310-19D2-D243-956D-73DE6B8CCBBA}" vid="{210B8EC4-DC8A-D546-99E4-90ABE627315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cis700dr</Template>
  <TotalTime>4462</TotalTime>
  <Words>46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DengXian</vt:lpstr>
      <vt:lpstr>Gill Sans</vt:lpstr>
      <vt:lpstr>Gill Sans MT</vt:lpstr>
      <vt:lpstr>华文中宋</vt:lpstr>
      <vt:lpstr>cis700dr</vt:lpstr>
      <vt:lpstr>Demo of Nimbus:  Model Based Pricing for ML in a Data Marketplace</vt:lpstr>
      <vt:lpstr>Dataset Types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Leshang</dc:creator>
  <cp:lastModifiedBy>CHEN Leshang</cp:lastModifiedBy>
  <cp:revision>101</cp:revision>
  <dcterms:created xsi:type="dcterms:W3CDTF">2019-02-20T18:25:44Z</dcterms:created>
  <dcterms:modified xsi:type="dcterms:W3CDTF">2019-07-17T20:22:17Z</dcterms:modified>
</cp:coreProperties>
</file>