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309" r:id="rId2"/>
    <p:sldId id="310" r:id="rId3"/>
    <p:sldId id="312" r:id="rId4"/>
    <p:sldId id="320" r:id="rId5"/>
    <p:sldId id="314" r:id="rId6"/>
    <p:sldId id="321" r:id="rId7"/>
    <p:sldId id="316" r:id="rId8"/>
    <p:sldId id="315" r:id="rId9"/>
    <p:sldId id="31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晨" initials="李" lastIdx="1" clrIdx="0">
    <p:extLst>
      <p:ext uri="{19B8F6BF-5375-455C-9EA6-DF929625EA0E}">
        <p15:presenceInfo xmlns:p15="http://schemas.microsoft.com/office/powerpoint/2012/main" userId="fd9036d4583129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988" autoAdjust="0"/>
  </p:normalViewPr>
  <p:slideViewPr>
    <p:cSldViewPr snapToGrid="0">
      <p:cViewPr varScale="1">
        <p:scale>
          <a:sx n="127" d="100"/>
          <a:sy n="127" d="100"/>
        </p:scale>
        <p:origin x="147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7DC34-E32B-4B87-A454-03AAD2349502}"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CFBB3-3EC1-43AB-9BEA-0E856CA65AA1}" type="slidenum">
              <a:rPr lang="en-US" smtClean="0"/>
              <a:t>‹#›</a:t>
            </a:fld>
            <a:endParaRPr lang="en-US"/>
          </a:p>
        </p:txBody>
      </p:sp>
    </p:spTree>
    <p:extLst>
      <p:ext uri="{BB962C8B-B14F-4D97-AF65-F5344CB8AC3E}">
        <p14:creationId xmlns:p14="http://schemas.microsoft.com/office/powerpoint/2010/main" val="256096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a:t>
            </a:fld>
            <a:endParaRPr lang="en-US"/>
          </a:p>
        </p:txBody>
      </p:sp>
    </p:spTree>
    <p:extLst>
      <p:ext uri="{BB962C8B-B14F-4D97-AF65-F5344CB8AC3E}">
        <p14:creationId xmlns:p14="http://schemas.microsoft.com/office/powerpoint/2010/main" val="93976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(constrain flow to route at most one path)</a:t>
            </a:r>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a:t>
            </a:fld>
            <a:endParaRPr lang="en-US"/>
          </a:p>
        </p:txBody>
      </p:sp>
    </p:spTree>
    <p:extLst>
      <p:ext uri="{BB962C8B-B14F-4D97-AF65-F5344CB8AC3E}">
        <p14:creationId xmlns:p14="http://schemas.microsoft.com/office/powerpoint/2010/main" val="3091719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3</a:t>
            </a:fld>
            <a:endParaRPr lang="en-US"/>
          </a:p>
        </p:txBody>
      </p:sp>
    </p:spTree>
    <p:extLst>
      <p:ext uri="{BB962C8B-B14F-4D97-AF65-F5344CB8AC3E}">
        <p14:creationId xmlns:p14="http://schemas.microsoft.com/office/powerpoint/2010/main" val="283255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4</a:t>
            </a:fld>
            <a:endParaRPr lang="en-US"/>
          </a:p>
        </p:txBody>
      </p:sp>
    </p:spTree>
    <p:extLst>
      <p:ext uri="{BB962C8B-B14F-4D97-AF65-F5344CB8AC3E}">
        <p14:creationId xmlns:p14="http://schemas.microsoft.com/office/powerpoint/2010/main" val="207487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5</a:t>
            </a:fld>
            <a:endParaRPr lang="en-US"/>
          </a:p>
        </p:txBody>
      </p:sp>
    </p:spTree>
    <p:extLst>
      <p:ext uri="{BB962C8B-B14F-4D97-AF65-F5344CB8AC3E}">
        <p14:creationId xmlns:p14="http://schemas.microsoft.com/office/powerpoint/2010/main" val="284763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7</a:t>
            </a:fld>
            <a:endParaRPr lang="en-US"/>
          </a:p>
        </p:txBody>
      </p:sp>
    </p:spTree>
    <p:extLst>
      <p:ext uri="{BB962C8B-B14F-4D97-AF65-F5344CB8AC3E}">
        <p14:creationId xmlns:p14="http://schemas.microsoft.com/office/powerpoint/2010/main" val="176965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8</a:t>
            </a:fld>
            <a:endParaRPr lang="en-US"/>
          </a:p>
        </p:txBody>
      </p:sp>
    </p:spTree>
    <p:extLst>
      <p:ext uri="{BB962C8B-B14F-4D97-AF65-F5344CB8AC3E}">
        <p14:creationId xmlns:p14="http://schemas.microsoft.com/office/powerpoint/2010/main" val="411022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12192" y="0"/>
            <a:ext cx="12204192" cy="68580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R="0" lvl="2"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R="0" lvl="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R="0" lvl="4"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R="0" lvl="5"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1"/>
          </p:nvPr>
        </p:nvSpPr>
        <p:spPr>
          <a:xfrm>
            <a:off x="303670" y="2043258"/>
            <a:ext cx="4849681" cy="2415052"/>
          </a:xfrm>
          <a:prstGeom prst="rect">
            <a:avLst/>
          </a:prstGeom>
          <a:noFill/>
          <a:ln>
            <a:noFill/>
          </a:ln>
        </p:spPr>
        <p:txBody>
          <a:bodyPr spcFirstLastPara="1" wrap="square" lIns="91425" tIns="91425" rIns="91425" bIns="91425" anchor="ctr"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L="1219170" marR="0" lvl="1"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2pPr>
            <a:lvl3pPr marL="1828754" marR="0" lvl="2"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3pPr>
            <a:lvl4pPr marL="2438339" marR="0" lvl="3" indent="-423323" algn="l" rtl="0">
              <a:lnSpc>
                <a:spcPct val="100000"/>
              </a:lnSpc>
              <a:spcBef>
                <a:spcPts val="373"/>
              </a:spcBef>
              <a:spcAft>
                <a:spcPts val="0"/>
              </a:spcAft>
              <a:buClr>
                <a:schemeClr val="lt1"/>
              </a:buClr>
              <a:buSzPts val="1400"/>
              <a:buFont typeface="Courier New"/>
              <a:buChar char="o"/>
              <a:defRPr sz="1867" b="0" i="0" u="none" strike="noStrike" cap="none">
                <a:solidFill>
                  <a:schemeClr val="lt1"/>
                </a:solidFill>
                <a:latin typeface="Arial"/>
                <a:ea typeface="Arial"/>
                <a:cs typeface="Arial"/>
                <a:sym typeface="Arial"/>
              </a:defRPr>
            </a:lvl4pPr>
            <a:lvl5pPr marL="3047924" marR="0" lvl="4" indent="-423323" algn="l" rtl="0">
              <a:lnSpc>
                <a:spcPct val="100000"/>
              </a:lnSpc>
              <a:spcBef>
                <a:spcPts val="373"/>
              </a:spcBef>
              <a:spcAft>
                <a:spcPts val="0"/>
              </a:spcAft>
              <a:buClr>
                <a:schemeClr val="lt1"/>
              </a:buClr>
              <a:buSzPts val="1400"/>
              <a:buFont typeface="Noto Sans Symbols"/>
              <a:buChar char="➢"/>
              <a:defRPr sz="1867" b="0" i="0" u="none" strike="noStrike" cap="none">
                <a:solidFill>
                  <a:schemeClr val="lt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302684" y="4958531"/>
            <a:ext cx="2377545" cy="482600"/>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1333" b="0" i="0" u="none" strike="noStrike" cap="none">
                <a:solidFill>
                  <a:srgbClr val="FFFFFF"/>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0583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669057" y="2111809"/>
            <a:ext cx="5081255"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2"/>
          </p:nvPr>
        </p:nvSpPr>
        <p:spPr>
          <a:xfrm>
            <a:off x="6230103" y="950131"/>
            <a:ext cx="5974080" cy="5907869"/>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3"/>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8255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69057" y="2111809"/>
            <a:ext cx="11087404"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3495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274639"/>
            <a:ext cx="10972800" cy="11430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L="1219170" marR="0" lvl="1"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6665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1" name="Shape 36"/>
        <p:cNvGrpSpPr/>
        <p:nvPr/>
      </p:nvGrpSpPr>
      <p:grpSpPr>
        <a:xfrm>
          <a:off x="0" y="0"/>
          <a:ext cx="0" cy="0"/>
          <a:chOff x="0" y="0"/>
          <a:chExt cx="0" cy="0"/>
        </a:xfrm>
      </p:grpSpPr>
      <p:sp>
        <p:nvSpPr>
          <p:cNvPr id="37" name="Google Shape;37;p6"/>
          <p:cNvSpPr/>
          <p:nvPr/>
        </p:nvSpPr>
        <p:spPr>
          <a:xfrm>
            <a:off x="1" y="0"/>
            <a:ext cx="12204700" cy="6877051"/>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38" name="Google Shape;38;p6"/>
          <p:cNvSpPr txBox="1"/>
          <p:nvPr/>
        </p:nvSpPr>
        <p:spPr>
          <a:xfrm>
            <a:off x="11087100" y="389467"/>
            <a:ext cx="245533" cy="493184"/>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pic>
        <p:nvPicPr>
          <p:cNvPr id="39" name="Google Shape;39;p6"/>
          <p:cNvPicPr preferRelativeResize="0"/>
          <p:nvPr/>
        </p:nvPicPr>
        <p:blipFill rotWithShape="1">
          <a:blip r:embed="rId2">
            <a:alphaModFix/>
          </a:blip>
          <a:srcRect/>
          <a:stretch/>
        </p:blipFill>
        <p:spPr>
          <a:xfrm>
            <a:off x="6345767" y="317500"/>
            <a:ext cx="1951567" cy="304800"/>
          </a:xfrm>
          <a:prstGeom prst="rect">
            <a:avLst/>
          </a:prstGeom>
          <a:noFill/>
          <a:ln>
            <a:noFill/>
          </a:ln>
        </p:spPr>
      </p:pic>
      <p:sp>
        <p:nvSpPr>
          <p:cNvPr id="40" name="Google Shape;40;p6"/>
          <p:cNvSpPr txBox="1">
            <a:spLocks noGrp="1"/>
          </p:cNvSpPr>
          <p:nvPr>
            <p:ph type="body" idx="1"/>
          </p:nvPr>
        </p:nvSpPr>
        <p:spPr>
          <a:xfrm>
            <a:off x="0" y="0"/>
            <a:ext cx="5974080" cy="6875432"/>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2"/>
          </p:nvPr>
        </p:nvSpPr>
        <p:spPr>
          <a:xfrm>
            <a:off x="6663024" y="2111809"/>
            <a:ext cx="4983792"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rgbClr val="FFFFFF"/>
              </a:buClr>
              <a:buSzPts val="1400"/>
              <a:buFont typeface="Arial"/>
              <a:buChar char="•"/>
              <a:defRPr sz="1867" b="0" i="0" u="none" strike="noStrike" cap="none">
                <a:solidFill>
                  <a:srgbClr val="FFFFFF"/>
                </a:solidFill>
                <a:latin typeface="Arial"/>
                <a:ea typeface="Arial"/>
                <a:cs typeface="Arial"/>
                <a:sym typeface="Arial"/>
              </a:defRPr>
            </a:lvl3pPr>
            <a:lvl4pPr marL="2438339" marR="0" lvl="3" indent="-423323" algn="l" rtl="0">
              <a:lnSpc>
                <a:spcPct val="100000"/>
              </a:lnSpc>
              <a:spcBef>
                <a:spcPts val="373"/>
              </a:spcBef>
              <a:spcAft>
                <a:spcPts val="0"/>
              </a:spcAft>
              <a:buClr>
                <a:srgbClr val="FFFFFF"/>
              </a:buClr>
              <a:buSzPts val="1400"/>
              <a:buFont typeface="Courier New"/>
              <a:buChar char="o"/>
              <a:defRPr sz="1867" b="0" i="0" u="none" strike="noStrike" cap="none">
                <a:solidFill>
                  <a:srgbClr val="FFFFFF"/>
                </a:solidFill>
                <a:latin typeface="Arial"/>
                <a:ea typeface="Arial"/>
                <a:cs typeface="Arial"/>
                <a:sym typeface="Arial"/>
              </a:defRPr>
            </a:lvl4pPr>
            <a:lvl5pPr marL="3047924" marR="0" lvl="4" indent="-423323" algn="l" rtl="0">
              <a:lnSpc>
                <a:spcPct val="100000"/>
              </a:lnSpc>
              <a:spcBef>
                <a:spcPts val="373"/>
              </a:spcBef>
              <a:spcAft>
                <a:spcPts val="0"/>
              </a:spcAft>
              <a:buClr>
                <a:srgbClr val="FFFFFF"/>
              </a:buClr>
              <a:buSzPts val="1400"/>
              <a:buFont typeface="Noto Sans Symbols"/>
              <a:buChar char="➢"/>
              <a:defRPr sz="1867" b="0" i="0" u="none" strike="noStrike" cap="none">
                <a:solidFill>
                  <a:srgbClr val="FFFFFF"/>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123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nyu_white.png"/>
          <p:cNvPicPr preferRelativeResize="0"/>
          <p:nvPr/>
        </p:nvPicPr>
        <p:blipFill rotWithShape="1">
          <a:blip r:embed="rId7">
            <a:alphaModFix/>
          </a:blip>
          <a:srcRect/>
          <a:stretch/>
        </p:blipFill>
        <p:spPr>
          <a:xfrm>
            <a:off x="306917" y="313267"/>
            <a:ext cx="897467" cy="304800"/>
          </a:xfrm>
          <a:prstGeom prst="rect">
            <a:avLst/>
          </a:prstGeom>
          <a:noFill/>
          <a:ln>
            <a:noFill/>
          </a:ln>
        </p:spPr>
      </p:pic>
      <p:sp>
        <p:nvSpPr>
          <p:cNvPr id="11" name="Google Shape;11;p1"/>
          <p:cNvSpPr/>
          <p:nvPr/>
        </p:nvSpPr>
        <p:spPr>
          <a:xfrm>
            <a:off x="1" y="0"/>
            <a:ext cx="12204700" cy="950384"/>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pic>
        <p:nvPicPr>
          <p:cNvPr id="12" name="Google Shape;12;p1"/>
          <p:cNvPicPr preferRelativeResize="0"/>
          <p:nvPr/>
        </p:nvPicPr>
        <p:blipFill rotWithShape="1">
          <a:blip r:embed="rId8">
            <a:alphaModFix/>
          </a:blip>
          <a:srcRect/>
          <a:stretch/>
        </p:blipFill>
        <p:spPr>
          <a:xfrm>
            <a:off x="364067" y="317500"/>
            <a:ext cx="1951567" cy="304800"/>
          </a:xfrm>
          <a:prstGeom prst="rect">
            <a:avLst/>
          </a:prstGeom>
          <a:noFill/>
          <a:ln>
            <a:noFill/>
          </a:ln>
        </p:spPr>
      </p:pic>
      <p:sp>
        <p:nvSpPr>
          <p:cNvPr id="13" name="Google Shape;13;p1"/>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0310927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a:t>
            </a:fld>
            <a:endParaRPr lang="en-US" kern="0" dirty="0"/>
          </a:p>
        </p:txBody>
      </p:sp>
      <p:sp>
        <p:nvSpPr>
          <p:cNvPr id="6" name="TextBox 5">
            <a:extLst>
              <a:ext uri="{FF2B5EF4-FFF2-40B4-BE49-F238E27FC236}">
                <a16:creationId xmlns:a16="http://schemas.microsoft.com/office/drawing/2014/main" id="{F40F7E99-AAD9-40AB-AEDB-4BBE2F8A07DB}"/>
              </a:ext>
            </a:extLst>
          </p:cNvPr>
          <p:cNvSpPr txBox="1"/>
          <p:nvPr/>
        </p:nvSpPr>
        <p:spPr>
          <a:xfrm>
            <a:off x="2042160" y="2346960"/>
            <a:ext cx="7894320" cy="1754326"/>
          </a:xfrm>
          <a:prstGeom prst="rect">
            <a:avLst/>
          </a:prstGeom>
          <a:noFill/>
        </p:spPr>
        <p:txBody>
          <a:bodyPr wrap="square" rtlCol="0">
            <a:spAutoFit/>
          </a:bodyPr>
          <a:lstStyle/>
          <a:p>
            <a:pPr algn="ctr"/>
            <a:r>
              <a:rPr lang="en-US" sz="3600" dirty="0"/>
              <a:t>Heuristic 2</a:t>
            </a:r>
          </a:p>
          <a:p>
            <a:pPr algn="ctr"/>
            <a:endParaRPr lang="en-US" sz="3600" dirty="0"/>
          </a:p>
          <a:p>
            <a:pPr algn="ctr"/>
            <a:r>
              <a:rPr lang="en-US" sz="3600" dirty="0"/>
              <a:t> Top to bottom approach</a:t>
            </a:r>
          </a:p>
        </p:txBody>
      </p:sp>
    </p:spTree>
    <p:extLst>
      <p:ext uri="{BB962C8B-B14F-4D97-AF65-F5344CB8AC3E}">
        <p14:creationId xmlns:p14="http://schemas.microsoft.com/office/powerpoint/2010/main" val="1668325549"/>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8E38C3-4FB1-490B-8841-9CA66602734B}"/>
              </a:ext>
            </a:extLst>
          </p:cNvPr>
          <p:cNvSpPr>
            <a:spLocks noGrp="1"/>
          </p:cNvSpPr>
          <p:nvPr>
            <p:ph type="body" idx="3"/>
          </p:nvPr>
        </p:nvSpPr>
        <p:spPr/>
        <p:txBody>
          <a:bodyPr/>
          <a:lstStyle/>
          <a:p>
            <a:r>
              <a:rPr lang="en-US" dirty="0"/>
              <a:t>Heuristic 2</a:t>
            </a:r>
          </a:p>
        </p:txBody>
      </p:sp>
      <p:sp>
        <p:nvSpPr>
          <p:cNvPr id="5" name="Slide Number Placeholder 4">
            <a:extLst>
              <a:ext uri="{FF2B5EF4-FFF2-40B4-BE49-F238E27FC236}">
                <a16:creationId xmlns:a16="http://schemas.microsoft.com/office/drawing/2014/main" id="{4DE154AE-9C40-4984-8A9F-7A1DFDE2123E}"/>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11" name="Text Placeholder 10">
            <a:extLst>
              <a:ext uri="{FF2B5EF4-FFF2-40B4-BE49-F238E27FC236}">
                <a16:creationId xmlns:a16="http://schemas.microsoft.com/office/drawing/2014/main" id="{8391B83E-9253-431A-80FB-45BD3DEEFA73}"/>
              </a:ext>
            </a:extLst>
          </p:cNvPr>
          <p:cNvSpPr>
            <a:spLocks noGrp="1"/>
          </p:cNvSpPr>
          <p:nvPr>
            <p:ph type="body" idx="1"/>
          </p:nvPr>
        </p:nvSpPr>
        <p:spPr>
          <a:xfrm>
            <a:off x="3974580" y="1218917"/>
            <a:ext cx="5081255" cy="806522"/>
          </a:xfrm>
        </p:spPr>
        <p:txBody>
          <a:bodyPr/>
          <a:lstStyle/>
          <a:p>
            <a:r>
              <a:rPr lang="en-US" dirty="0"/>
              <a:t>Basic idea</a:t>
            </a:r>
          </a:p>
        </p:txBody>
      </p:sp>
      <p:sp>
        <p:nvSpPr>
          <p:cNvPr id="2" name="TextBox 1">
            <a:extLst>
              <a:ext uri="{FF2B5EF4-FFF2-40B4-BE49-F238E27FC236}">
                <a16:creationId xmlns:a16="http://schemas.microsoft.com/office/drawing/2014/main" id="{D76CB831-E065-4711-BCFB-333E84CCA456}"/>
              </a:ext>
            </a:extLst>
          </p:cNvPr>
          <p:cNvSpPr txBox="1"/>
          <p:nvPr/>
        </p:nvSpPr>
        <p:spPr>
          <a:xfrm>
            <a:off x="1529878" y="2342678"/>
            <a:ext cx="8630122" cy="3693319"/>
          </a:xfrm>
          <a:prstGeom prst="rect">
            <a:avLst/>
          </a:prstGeom>
          <a:noFill/>
        </p:spPr>
        <p:txBody>
          <a:bodyPr wrap="square" rtlCol="0">
            <a:spAutoFit/>
          </a:bodyPr>
          <a:lstStyle/>
          <a:p>
            <a:r>
              <a:rPr lang="en-US" altLang="zh-CN" dirty="0"/>
              <a:t>Iteration with sub-mixed integer programming.</a:t>
            </a:r>
          </a:p>
          <a:p>
            <a:endParaRPr lang="en-US" dirty="0"/>
          </a:p>
          <a:p>
            <a:r>
              <a:rPr lang="en-US" dirty="0"/>
              <a:t>More integer variables, more time the algorithm will take. We can make iterative procedures to optimize the objective function with less integer variables.</a:t>
            </a:r>
          </a:p>
          <a:p>
            <a:endParaRPr lang="en-US" dirty="0"/>
          </a:p>
          <a:p>
            <a:r>
              <a:rPr lang="en-US" dirty="0"/>
              <a:t>In our model, we have binary variable: </a:t>
            </a:r>
            <a:r>
              <a:rPr lang="en-US" dirty="0" err="1"/>
              <a:t>access_indicator</a:t>
            </a:r>
            <a:r>
              <a:rPr lang="en-US" dirty="0"/>
              <a:t>, </a:t>
            </a:r>
            <a:r>
              <a:rPr lang="en-US" dirty="0" err="1"/>
              <a:t>link_indicator</a:t>
            </a:r>
            <a:r>
              <a:rPr lang="en-US" dirty="0"/>
              <a:t> and </a:t>
            </a:r>
            <a:r>
              <a:rPr lang="en-US" dirty="0" err="1"/>
              <a:t>server_indicator</a:t>
            </a:r>
            <a:r>
              <a:rPr lang="en-US" dirty="0"/>
              <a:t>. But when we fix </a:t>
            </a:r>
            <a:r>
              <a:rPr lang="en-US" dirty="0" err="1"/>
              <a:t>link_indicator</a:t>
            </a:r>
            <a:r>
              <a:rPr lang="en-US" dirty="0"/>
              <a:t> and </a:t>
            </a:r>
            <a:r>
              <a:rPr lang="en-US" dirty="0" err="1"/>
              <a:t>access_indicator</a:t>
            </a:r>
            <a:r>
              <a:rPr lang="en-US" dirty="0"/>
              <a:t> to binary variables, the </a:t>
            </a:r>
            <a:r>
              <a:rPr lang="en-US" dirty="0" err="1"/>
              <a:t>server_indicator</a:t>
            </a:r>
            <a:r>
              <a:rPr lang="en-US" dirty="0"/>
              <a:t> will be binary automatically. </a:t>
            </a:r>
          </a:p>
          <a:p>
            <a:endParaRPr lang="en-US" dirty="0"/>
          </a:p>
          <a:p>
            <a:r>
              <a:rPr lang="en-US" dirty="0"/>
              <a:t>So we fix </a:t>
            </a:r>
            <a:r>
              <a:rPr lang="en-US" dirty="0" err="1"/>
              <a:t>link_indicator</a:t>
            </a:r>
            <a:r>
              <a:rPr lang="en-US" dirty="0"/>
              <a:t> binary, and get ‘binary’ </a:t>
            </a:r>
            <a:r>
              <a:rPr lang="en-US" dirty="0" err="1"/>
              <a:t>access_indicator</a:t>
            </a:r>
            <a:r>
              <a:rPr lang="en-US" dirty="0"/>
              <a:t> iteratively. During  the iteration, we add more constraints to the model according to the output of each iteration to gradually get the integer solution.</a:t>
            </a:r>
          </a:p>
          <a:p>
            <a:endParaRPr lang="en-US" dirty="0"/>
          </a:p>
        </p:txBody>
      </p:sp>
    </p:spTree>
    <p:extLst>
      <p:ext uri="{BB962C8B-B14F-4D97-AF65-F5344CB8AC3E}">
        <p14:creationId xmlns:p14="http://schemas.microsoft.com/office/powerpoint/2010/main" val="541738807"/>
      </p:ext>
    </p:extLst>
  </p:cSld>
  <p:clrMapOvr>
    <a:masterClrMapping/>
  </p:clrMapOvr>
  <mc:AlternateContent xmlns:mc="http://schemas.openxmlformats.org/markup-compatibility/2006" xmlns:p14="http://schemas.microsoft.com/office/powerpoint/2010/main">
    <mc:Choice Requires="p14">
      <p:transition spd="slow" p14:dur="2000" advTm="137046"/>
    </mc:Choice>
    <mc:Fallback xmlns="">
      <p:transition spd="slow" advTm="13704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CB225E-EC4C-44E6-BB70-77E651AFAB1D}"/>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39D1E1B8-2747-4ACC-B25B-782423BBA2F7}"/>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8" name="Text Placeholder 1">
            <a:extLst>
              <a:ext uri="{FF2B5EF4-FFF2-40B4-BE49-F238E27FC236}">
                <a16:creationId xmlns:a16="http://schemas.microsoft.com/office/drawing/2014/main" id="{C44BDF52-7CC8-4C99-95C7-352D89F56D59}"/>
              </a:ext>
            </a:extLst>
          </p:cNvPr>
          <p:cNvSpPr txBox="1">
            <a:spLocks/>
          </p:cNvSpPr>
          <p:nvPr/>
        </p:nvSpPr>
        <p:spPr>
          <a:xfrm>
            <a:off x="3305465" y="983826"/>
            <a:ext cx="5081255" cy="73161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b="0" kern="0" dirty="0"/>
              <a:t>Algorithm</a:t>
            </a:r>
            <a:endParaRPr lang="en-US" kern="0" dirty="0"/>
          </a:p>
        </p:txBody>
      </p:sp>
      <p:sp>
        <p:nvSpPr>
          <p:cNvPr id="9" name="Text Placeholder 8">
            <a:extLst>
              <a:ext uri="{FF2B5EF4-FFF2-40B4-BE49-F238E27FC236}">
                <a16:creationId xmlns:a16="http://schemas.microsoft.com/office/drawing/2014/main" id="{6B4254EC-4B54-4545-BC91-612547958436}"/>
              </a:ext>
            </a:extLst>
          </p:cNvPr>
          <p:cNvSpPr>
            <a:spLocks noGrp="1"/>
          </p:cNvSpPr>
          <p:nvPr>
            <p:ph type="body" idx="1"/>
          </p:nvPr>
        </p:nvSpPr>
        <p:spPr>
          <a:xfrm>
            <a:off x="6096000" y="1811368"/>
            <a:ext cx="5486400" cy="4415619"/>
          </a:xfrm>
        </p:spPr>
        <p:txBody>
          <a:bodyPr/>
          <a:lstStyle/>
          <a:p>
            <a:pPr marL="795847" lvl="1" indent="0">
              <a:buNone/>
            </a:pPr>
            <a:r>
              <a:rPr lang="en-US" sz="2400" b="0" dirty="0"/>
              <a:t>The most intuitive idea is to fix </a:t>
            </a:r>
            <a:r>
              <a:rPr lang="en-US" sz="2400" b="0" dirty="0" err="1"/>
              <a:t>access_indicator</a:t>
            </a:r>
            <a:r>
              <a:rPr lang="en-US" sz="2400" b="0" dirty="0"/>
              <a:t> =1 as soon as they become 1 in the iterative process.</a:t>
            </a:r>
          </a:p>
          <a:p>
            <a:pPr marL="795847" lvl="1" indent="0">
              <a:buNone/>
            </a:pPr>
            <a:endParaRPr lang="en-US" sz="2400" b="0" dirty="0"/>
          </a:p>
          <a:p>
            <a:pPr marL="795847" lvl="1" indent="0">
              <a:buNone/>
            </a:pPr>
            <a:r>
              <a:rPr lang="en-US" sz="2400" b="0" dirty="0"/>
              <a:t>How about &lt; 1?</a:t>
            </a:r>
          </a:p>
          <a:p>
            <a:pPr marL="795847" lvl="1" indent="0">
              <a:buNone/>
            </a:pPr>
            <a:r>
              <a:rPr lang="en-US" sz="2400" b="0" dirty="0"/>
              <a:t>Increase 0.9 to 1?</a:t>
            </a:r>
          </a:p>
          <a:p>
            <a:pPr marL="795847" lvl="1" indent="0">
              <a:buNone/>
            </a:pPr>
            <a:r>
              <a:rPr lang="en-US" sz="2400" b="0" dirty="0"/>
              <a:t>(may cause infeasible solution)</a:t>
            </a:r>
          </a:p>
        </p:txBody>
      </p:sp>
      <p:pic>
        <p:nvPicPr>
          <p:cNvPr id="13" name="Picture 12">
            <a:extLst>
              <a:ext uri="{FF2B5EF4-FFF2-40B4-BE49-F238E27FC236}">
                <a16:creationId xmlns:a16="http://schemas.microsoft.com/office/drawing/2014/main" id="{A89CBD59-C14C-4C8D-9090-34F9C492DC00}"/>
              </a:ext>
            </a:extLst>
          </p:cNvPr>
          <p:cNvPicPr>
            <a:picLocks noChangeAspect="1"/>
          </p:cNvPicPr>
          <p:nvPr/>
        </p:nvPicPr>
        <p:blipFill>
          <a:blip r:embed="rId3"/>
          <a:stretch>
            <a:fillRect/>
          </a:stretch>
        </p:blipFill>
        <p:spPr>
          <a:xfrm>
            <a:off x="822975" y="1811368"/>
            <a:ext cx="4964979" cy="4062806"/>
          </a:xfrm>
          <a:prstGeom prst="rect">
            <a:avLst/>
          </a:prstGeom>
        </p:spPr>
      </p:pic>
    </p:spTree>
    <p:extLst>
      <p:ext uri="{BB962C8B-B14F-4D97-AF65-F5344CB8AC3E}">
        <p14:creationId xmlns:p14="http://schemas.microsoft.com/office/powerpoint/2010/main" val="2580161344"/>
      </p:ext>
    </p:extLst>
  </p:cSld>
  <p:clrMapOvr>
    <a:masterClrMapping/>
  </p:clrMapOvr>
  <mc:AlternateContent xmlns:mc="http://schemas.openxmlformats.org/markup-compatibility/2006" xmlns:p14="http://schemas.microsoft.com/office/powerpoint/2010/main">
    <mc:Choice Requires="p14">
      <p:transition spd="slow" p14:dur="2000" advTm="89491"/>
    </mc:Choice>
    <mc:Fallback xmlns="">
      <p:transition spd="slow" advTm="894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576670-3C8D-45AA-9F08-7D60D3668877}"/>
              </a:ext>
            </a:extLst>
          </p:cNvPr>
          <p:cNvSpPr>
            <a:spLocks noGrp="1"/>
          </p:cNvSpPr>
          <p:nvPr>
            <p:ph type="body" idx="2"/>
          </p:nvPr>
        </p:nvSpPr>
        <p:spPr/>
        <p:txBody>
          <a:bodyPr/>
          <a:lstStyle/>
          <a:p>
            <a:r>
              <a:rPr lang="en-US" dirty="0"/>
              <a:t>Algorithm here</a:t>
            </a:r>
          </a:p>
        </p:txBody>
      </p:sp>
      <p:sp>
        <p:nvSpPr>
          <p:cNvPr id="4" name="Text Placeholder 3">
            <a:extLst>
              <a:ext uri="{FF2B5EF4-FFF2-40B4-BE49-F238E27FC236}">
                <a16:creationId xmlns:a16="http://schemas.microsoft.com/office/drawing/2014/main" id="{70891551-B8E6-45BA-B58A-190E03B677FF}"/>
              </a:ext>
            </a:extLst>
          </p:cNvPr>
          <p:cNvSpPr>
            <a:spLocks noGrp="1"/>
          </p:cNvSpPr>
          <p:nvPr>
            <p:ph type="body" idx="3"/>
          </p:nvPr>
        </p:nvSpPr>
        <p:spPr/>
        <p:txBody>
          <a:bodyPr/>
          <a:lstStyle/>
          <a:p>
            <a:r>
              <a:rPr lang="en-US" b="0" dirty="0"/>
              <a:t>Heuristic 2</a:t>
            </a:r>
            <a:endParaRPr lang="en-US" dirty="0"/>
          </a:p>
          <a:p>
            <a:endParaRPr lang="en-US" dirty="0"/>
          </a:p>
        </p:txBody>
      </p:sp>
      <p:sp>
        <p:nvSpPr>
          <p:cNvPr id="5" name="Slide Number Placeholder 4">
            <a:extLst>
              <a:ext uri="{FF2B5EF4-FFF2-40B4-BE49-F238E27FC236}">
                <a16:creationId xmlns:a16="http://schemas.microsoft.com/office/drawing/2014/main" id="{BC113163-472A-4CB5-B3DF-75A2269ACE19}"/>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6" name="Text Placeholder 8">
            <a:extLst>
              <a:ext uri="{FF2B5EF4-FFF2-40B4-BE49-F238E27FC236}">
                <a16:creationId xmlns:a16="http://schemas.microsoft.com/office/drawing/2014/main" id="{2B30248E-7717-4FCB-A29F-97F5CEB10024}"/>
              </a:ext>
            </a:extLst>
          </p:cNvPr>
          <p:cNvSpPr txBox="1">
            <a:spLocks noGrp="1"/>
          </p:cNvSpPr>
          <p:nvPr>
            <p:ph type="body" idx="1"/>
          </p:nvPr>
        </p:nvSpPr>
        <p:spPr>
          <a:xfrm>
            <a:off x="342791" y="2373895"/>
            <a:ext cx="5619107" cy="49015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marL="795847" lvl="1" indent="0">
              <a:buNone/>
            </a:pPr>
            <a:r>
              <a:rPr lang="en-US" b="0" kern="0" dirty="0"/>
              <a:t>Idea:</a:t>
            </a:r>
          </a:p>
          <a:p>
            <a:pPr marL="795847" lvl="1" indent="0">
              <a:buNone/>
            </a:pPr>
            <a:endParaRPr lang="en-US" dirty="0"/>
          </a:p>
          <a:p>
            <a:pPr marL="795847" lvl="1" indent="0">
              <a:buNone/>
            </a:pPr>
            <a:r>
              <a:rPr lang="en-US" b="0" kern="0" dirty="0"/>
              <a:t>Try to increase these majority part of flow to one by reduce the minority to zero, which will guarantee the feasible solution.</a:t>
            </a:r>
          </a:p>
          <a:p>
            <a:pPr marL="795847" lvl="1" indent="0">
              <a:buNone/>
            </a:pPr>
            <a:endParaRPr lang="en-US" b="0" kern="0" dirty="0"/>
          </a:p>
          <a:p>
            <a:pPr marL="795847" lvl="1" indent="0">
              <a:buNone/>
            </a:pPr>
            <a:r>
              <a:rPr lang="en-US" b="0" dirty="0"/>
              <a:t>If majority of </a:t>
            </a:r>
            <a:r>
              <a:rPr lang="en-US" b="0" dirty="0" err="1"/>
              <a:t>u_i</a:t>
            </a:r>
            <a:r>
              <a:rPr lang="en-US" b="0" dirty="0"/>
              <a:t> came to 1 </a:t>
            </a:r>
            <a:r>
              <a:rPr lang="en-US" b="0" dirty="0">
                <a:sym typeface="Wingdings" panose="05000000000000000000" pitchFamily="2" charset="2"/>
              </a:rPr>
              <a:t> </a:t>
            </a:r>
            <a:r>
              <a:rPr lang="en-US" b="0" dirty="0"/>
              <a:t>Fix to 1.</a:t>
            </a:r>
          </a:p>
          <a:p>
            <a:pPr marL="795847" lvl="1" indent="0">
              <a:buNone/>
            </a:pPr>
            <a:r>
              <a:rPr lang="en-US" b="0" dirty="0"/>
              <a:t>If not,  sum(user </a:t>
            </a:r>
            <a:r>
              <a:rPr lang="en-US" b="0" dirty="0" err="1"/>
              <a:t>i</a:t>
            </a:r>
            <a:r>
              <a:rPr lang="en-US" b="0" dirty="0"/>
              <a:t>) &lt; 1 </a:t>
            </a:r>
            <a:r>
              <a:rPr lang="en-US" b="0" dirty="0">
                <a:sym typeface="Wingdings" panose="05000000000000000000" pitchFamily="2" charset="2"/>
              </a:rPr>
              <a:t> </a:t>
            </a:r>
            <a:r>
              <a:rPr lang="en-US" b="0" dirty="0"/>
              <a:t>drop off</a:t>
            </a:r>
          </a:p>
          <a:p>
            <a:pPr marL="795847" lvl="1" indent="0">
              <a:buNone/>
            </a:pPr>
            <a:endParaRPr lang="en-US" b="0" dirty="0"/>
          </a:p>
          <a:p>
            <a:pPr marL="795847" lvl="1" indent="0">
              <a:buNone/>
            </a:pPr>
            <a:r>
              <a:rPr lang="en-US" b="0" dirty="0"/>
              <a:t>Successive drop off will terminate the iteration.</a:t>
            </a:r>
          </a:p>
          <a:p>
            <a:pPr marL="795847" lvl="1" indent="0">
              <a:buNone/>
            </a:pPr>
            <a:endParaRPr lang="en-US" b="0" kern="0" dirty="0"/>
          </a:p>
          <a:p>
            <a:pPr marL="795847" lvl="1" indent="0">
              <a:buNone/>
            </a:pPr>
            <a:endParaRPr lang="en-US" b="0" kern="0" dirty="0"/>
          </a:p>
        </p:txBody>
      </p:sp>
      <p:pic>
        <p:nvPicPr>
          <p:cNvPr id="8" name="Picture 7">
            <a:extLst>
              <a:ext uri="{FF2B5EF4-FFF2-40B4-BE49-F238E27FC236}">
                <a16:creationId xmlns:a16="http://schemas.microsoft.com/office/drawing/2014/main" id="{8D580ED9-711D-4CB8-834F-B4FE85974CBE}"/>
              </a:ext>
            </a:extLst>
          </p:cNvPr>
          <p:cNvPicPr>
            <a:picLocks noChangeAspect="1"/>
          </p:cNvPicPr>
          <p:nvPr/>
        </p:nvPicPr>
        <p:blipFill>
          <a:blip r:embed="rId3"/>
          <a:stretch>
            <a:fillRect/>
          </a:stretch>
        </p:blipFill>
        <p:spPr>
          <a:xfrm>
            <a:off x="5883682" y="1129753"/>
            <a:ext cx="6212396" cy="5548624"/>
          </a:xfrm>
          <a:prstGeom prst="rect">
            <a:avLst/>
          </a:prstGeom>
        </p:spPr>
      </p:pic>
    </p:spTree>
    <p:extLst>
      <p:ext uri="{BB962C8B-B14F-4D97-AF65-F5344CB8AC3E}">
        <p14:creationId xmlns:p14="http://schemas.microsoft.com/office/powerpoint/2010/main" val="21655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CB1562-7BEB-4457-9D94-750280276474}"/>
              </a:ext>
            </a:extLst>
          </p:cNvPr>
          <p:cNvSpPr>
            <a:spLocks noGrp="1"/>
          </p:cNvSpPr>
          <p:nvPr>
            <p:ph type="body" idx="1"/>
          </p:nvPr>
        </p:nvSpPr>
        <p:spPr>
          <a:xfrm>
            <a:off x="778585" y="1237456"/>
            <a:ext cx="11111352" cy="4174691"/>
          </a:xfrm>
        </p:spPr>
        <p:txBody>
          <a:bodyPr/>
          <a:lstStyle/>
          <a:p>
            <a:r>
              <a:rPr lang="en-US" dirty="0"/>
              <a:t>Two important properties:</a:t>
            </a:r>
          </a:p>
          <a:p>
            <a:endParaRPr lang="en-US" dirty="0"/>
          </a:p>
          <a:p>
            <a:r>
              <a:rPr lang="en-US" dirty="0"/>
              <a:t>Property 1: We just drop off user x if and only if it has the lowest value on the access node of the flow’s majority part.</a:t>
            </a:r>
          </a:p>
          <a:p>
            <a:endParaRPr lang="en-US" dirty="0"/>
          </a:p>
          <a:p>
            <a:endParaRPr lang="en-US" dirty="0"/>
          </a:p>
          <a:p>
            <a:r>
              <a:rPr lang="en-US" dirty="0"/>
              <a:t>Property 2:</a:t>
            </a:r>
            <a:r>
              <a:rPr lang="en-US" altLang="zh-CN" dirty="0"/>
              <a:t>For these user who is not drop off.</a:t>
            </a:r>
            <a:r>
              <a:rPr lang="en-US" dirty="0"/>
              <a:t> If the shortest path can not accommodate this user, it will choose the second shortest path. If the second shortest path can not do either, then the third …</a:t>
            </a:r>
          </a:p>
          <a:p>
            <a:endParaRPr lang="en-US" dirty="0"/>
          </a:p>
        </p:txBody>
      </p:sp>
      <p:sp>
        <p:nvSpPr>
          <p:cNvPr id="4" name="Text Placeholder 3">
            <a:extLst>
              <a:ext uri="{FF2B5EF4-FFF2-40B4-BE49-F238E27FC236}">
                <a16:creationId xmlns:a16="http://schemas.microsoft.com/office/drawing/2014/main" id="{0419D069-BFE8-4689-B42E-CD9B10C74323}"/>
              </a:ext>
            </a:extLst>
          </p:cNvPr>
          <p:cNvSpPr>
            <a:spLocks noGrp="1"/>
          </p:cNvSpPr>
          <p:nvPr>
            <p:ph type="body" idx="3"/>
          </p:nvPr>
        </p:nvSpPr>
        <p:spPr>
          <a:xfrm>
            <a:off x="7117080" y="305319"/>
            <a:ext cx="4772857" cy="353484"/>
          </a:xfrm>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D10F1AA-978E-4887-B716-AF2AA636F8D2}"/>
              </a:ext>
            </a:extLst>
          </p:cNvPr>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1742132254"/>
      </p:ext>
    </p:extLst>
  </p:cSld>
  <p:clrMapOvr>
    <a:masterClrMapping/>
  </p:clrMapOvr>
  <mc:AlternateContent xmlns:mc="http://schemas.openxmlformats.org/markup-compatibility/2006" xmlns:p14="http://schemas.microsoft.com/office/powerpoint/2010/main">
    <mc:Choice Requires="p14">
      <p:transition spd="slow" p14:dur="2000" advTm="3711"/>
    </mc:Choice>
    <mc:Fallback xmlns="">
      <p:transition spd="slow" advTm="37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C3A66E-0DA9-4108-A049-064C3F9D5691}"/>
              </a:ext>
            </a:extLst>
          </p:cNvPr>
          <p:cNvSpPr>
            <a:spLocks noGrp="1"/>
          </p:cNvSpPr>
          <p:nvPr>
            <p:ph type="body" idx="1"/>
          </p:nvPr>
        </p:nvSpPr>
        <p:spPr>
          <a:xfrm>
            <a:off x="610448" y="1853138"/>
            <a:ext cx="5081255" cy="4746191"/>
          </a:xfrm>
        </p:spPr>
        <p:txBody>
          <a:bodyPr/>
          <a:lstStyle/>
          <a:p>
            <a:r>
              <a:rPr lang="en-US" sz="1600" dirty="0"/>
              <a:t>Split happens when the available shortest path(SP) can not fully accommodate one user.</a:t>
            </a:r>
          </a:p>
          <a:p>
            <a:endParaRPr lang="en-US" sz="1600" dirty="0"/>
          </a:p>
          <a:p>
            <a:r>
              <a:rPr lang="en-US" sz="1600" dirty="0"/>
              <a:t>In our model, due to each node can serve all services, so service type does not matter for node. The value of each service matters. (Only the Higher value flow effects the lower value flow)</a:t>
            </a:r>
          </a:p>
          <a:p>
            <a:endParaRPr lang="en-US" sz="1800" dirty="0"/>
          </a:p>
          <a:p>
            <a:endParaRPr lang="en-US" sz="1800" dirty="0"/>
          </a:p>
          <a:p>
            <a:r>
              <a:rPr lang="en-US" sz="1800" dirty="0"/>
              <a:t>		Figure here</a:t>
            </a:r>
          </a:p>
        </p:txBody>
      </p:sp>
      <p:sp>
        <p:nvSpPr>
          <p:cNvPr id="3" name="Text Placeholder 2">
            <a:extLst>
              <a:ext uri="{FF2B5EF4-FFF2-40B4-BE49-F238E27FC236}">
                <a16:creationId xmlns:a16="http://schemas.microsoft.com/office/drawing/2014/main" id="{3BFB9EB3-A7D6-4887-833D-B69E55D2725D}"/>
              </a:ext>
            </a:extLst>
          </p:cNvPr>
          <p:cNvSpPr>
            <a:spLocks noGrp="1"/>
          </p:cNvSpPr>
          <p:nvPr>
            <p:ph type="body" idx="2"/>
          </p:nvPr>
        </p:nvSpPr>
        <p:spPr>
          <a:xfrm>
            <a:off x="5840069" y="1201567"/>
            <a:ext cx="5974080" cy="5907869"/>
          </a:xfrm>
        </p:spPr>
        <p:txBody>
          <a:bodyPr/>
          <a:lstStyle/>
          <a:p>
            <a:pPr algn="l"/>
            <a:r>
              <a:rPr lang="en-US" sz="1200" b="0" dirty="0"/>
              <a:t>Two cases:</a:t>
            </a:r>
          </a:p>
          <a:p>
            <a:pPr algn="l"/>
            <a:r>
              <a:rPr lang="en-US" sz="1200" b="0" dirty="0"/>
              <a:t>Path1 is the SP:</a:t>
            </a:r>
          </a:p>
          <a:p>
            <a:pPr algn="l"/>
            <a:r>
              <a:rPr lang="en-US" sz="1200" b="0" dirty="0" err="1"/>
              <a:t>X.v</a:t>
            </a:r>
            <a:r>
              <a:rPr lang="en-US" sz="1200" b="0" dirty="0"/>
              <a:t> = min{V_n1}</a:t>
            </a:r>
          </a:p>
          <a:p>
            <a:pPr algn="l"/>
            <a:r>
              <a:rPr lang="en-US" sz="1200" b="0" dirty="0"/>
              <a:t>Decrease 0.1x to 0, then due to </a:t>
            </a:r>
            <a:r>
              <a:rPr lang="en-US" sz="1200" b="0" dirty="0" err="1"/>
              <a:t>X.v</a:t>
            </a:r>
            <a:r>
              <a:rPr lang="en-US" sz="1200" b="0" dirty="0"/>
              <a:t> = min{V_n1}, 0.9x can not increase(not infect </a:t>
            </a:r>
            <a:r>
              <a:rPr lang="en-US" sz="1200" b="0" dirty="0" err="1"/>
              <a:t>y,z,t</a:t>
            </a:r>
            <a:r>
              <a:rPr lang="en-US" sz="1200" b="0" dirty="0"/>
              <a:t>).</a:t>
            </a:r>
          </a:p>
          <a:p>
            <a:pPr algn="l"/>
            <a:r>
              <a:rPr lang="en-US" sz="1200" b="0" dirty="0"/>
              <a:t>sum{x}&lt;1 drop off. </a:t>
            </a:r>
            <a:r>
              <a:rPr lang="en-US" sz="1200" b="0" dirty="0">
                <a:sym typeface="Wingdings" panose="05000000000000000000" pitchFamily="2" charset="2"/>
              </a:rPr>
              <a:t></a:t>
            </a:r>
            <a:r>
              <a:rPr lang="en-US" sz="1200" dirty="0">
                <a:sym typeface="Wingdings" panose="05000000000000000000" pitchFamily="2" charset="2"/>
              </a:rPr>
              <a:t>property 1</a:t>
            </a:r>
            <a:endParaRPr lang="en-US" sz="1200" dirty="0"/>
          </a:p>
          <a:p>
            <a:pPr algn="l"/>
            <a:endParaRPr lang="en-US" sz="1200" b="0" dirty="0"/>
          </a:p>
          <a:p>
            <a:pPr algn="l"/>
            <a:r>
              <a:rPr lang="en-US" sz="1200" b="0" dirty="0"/>
              <a:t>Path 2 is the SP:</a:t>
            </a:r>
          </a:p>
          <a:p>
            <a:pPr algn="l"/>
            <a:r>
              <a:rPr lang="en-US" sz="1200" b="0" dirty="0" err="1"/>
              <a:t>X.v</a:t>
            </a:r>
            <a:r>
              <a:rPr lang="en-US" sz="1200" b="0" dirty="0"/>
              <a:t> = min{V_n2}</a:t>
            </a:r>
          </a:p>
          <a:p>
            <a:pPr algn="l"/>
            <a:r>
              <a:rPr lang="en-US" sz="1200" b="0" dirty="0"/>
              <a:t>	if </a:t>
            </a:r>
            <a:r>
              <a:rPr lang="en-US" sz="1200" b="0" dirty="0" err="1"/>
              <a:t>X.v</a:t>
            </a:r>
            <a:r>
              <a:rPr lang="en-US" sz="1200" b="0" dirty="0"/>
              <a:t> = max{V_n1}</a:t>
            </a:r>
          </a:p>
          <a:p>
            <a:pPr algn="l"/>
            <a:r>
              <a:rPr lang="en-US" sz="1200" b="0" dirty="0"/>
              <a:t>		decrease 0.1x to 0 will have 0.9x</a:t>
            </a:r>
            <a:r>
              <a:rPr lang="en-US" sz="1200" b="0" dirty="0">
                <a:sym typeface="Wingdings" panose="05000000000000000000" pitchFamily="2" charset="2"/>
              </a:rPr>
              <a:t> (0.9+0.1)x </a:t>
            </a:r>
            <a:r>
              <a:rPr lang="en-US" sz="1200" dirty="0">
                <a:sym typeface="Wingdings" panose="05000000000000000000" pitchFamily="2" charset="2"/>
              </a:rPr>
              <a:t>property 2</a:t>
            </a:r>
          </a:p>
          <a:p>
            <a:pPr algn="l"/>
            <a:r>
              <a:rPr lang="en-US" sz="1200" b="0" dirty="0">
                <a:sym typeface="Wingdings" panose="05000000000000000000" pitchFamily="2" charset="2"/>
              </a:rPr>
              <a:t>	if </a:t>
            </a:r>
            <a:r>
              <a:rPr lang="en-US" sz="1200" b="0" dirty="0" err="1"/>
              <a:t>X.v</a:t>
            </a:r>
            <a:r>
              <a:rPr lang="en-US" sz="1200" b="0" dirty="0"/>
              <a:t> = min{V_n1}</a:t>
            </a:r>
          </a:p>
          <a:p>
            <a:pPr algn="l"/>
            <a:r>
              <a:rPr lang="en-US" sz="1200" b="0" dirty="0"/>
              <a:t>		decrease 0.1x to 0 will not infect </a:t>
            </a:r>
            <a:r>
              <a:rPr lang="en-US" sz="1200" b="0" dirty="0" err="1"/>
              <a:t>y,z,t</a:t>
            </a:r>
            <a:r>
              <a:rPr lang="en-US" sz="1200" b="0" dirty="0"/>
              <a:t> .Then 0.9x will be kept and drop off in the future iteration. </a:t>
            </a:r>
            <a:r>
              <a:rPr lang="en-US" sz="1200" b="0" dirty="0">
                <a:sym typeface="Wingdings" panose="05000000000000000000" pitchFamily="2" charset="2"/>
              </a:rPr>
              <a:t> </a:t>
            </a:r>
            <a:r>
              <a:rPr lang="en-US" sz="1200" dirty="0">
                <a:sym typeface="Wingdings" panose="05000000000000000000" pitchFamily="2" charset="2"/>
              </a:rPr>
              <a:t>property 1</a:t>
            </a:r>
            <a:endParaRPr lang="en-US" sz="1200" dirty="0"/>
          </a:p>
          <a:p>
            <a:pPr algn="l"/>
            <a:r>
              <a:rPr lang="en-US" sz="1200" b="0" dirty="0"/>
              <a:t>	else(</a:t>
            </a:r>
            <a:r>
              <a:rPr lang="en-US" sz="1200" b="0" dirty="0" err="1"/>
              <a:t>y.v</a:t>
            </a:r>
            <a:r>
              <a:rPr lang="en-US" sz="1200" b="0" dirty="0"/>
              <a:t>&lt;</a:t>
            </a:r>
            <a:r>
              <a:rPr lang="en-US" sz="1200" b="0" dirty="0" err="1"/>
              <a:t>z.v</a:t>
            </a:r>
            <a:r>
              <a:rPr lang="en-US" sz="1200" b="0" dirty="0"/>
              <a:t>&lt;</a:t>
            </a:r>
            <a:r>
              <a:rPr lang="en-US" sz="1200" b="0" dirty="0" err="1"/>
              <a:t>x.v</a:t>
            </a:r>
            <a:r>
              <a:rPr lang="en-US" sz="1200" b="0" dirty="0"/>
              <a:t>&lt;</a:t>
            </a:r>
            <a:r>
              <a:rPr lang="en-US" sz="1200" b="0" dirty="0" err="1"/>
              <a:t>t.v</a:t>
            </a:r>
            <a:r>
              <a:rPr lang="en-US" sz="1200" b="0" dirty="0"/>
              <a:t>)</a:t>
            </a:r>
          </a:p>
          <a:p>
            <a:pPr algn="l"/>
            <a:r>
              <a:rPr lang="en-US" sz="1200" b="0" dirty="0"/>
              <a:t>		decrease 0.1x to 0 will lead to 0.9x</a:t>
            </a:r>
            <a:r>
              <a:rPr lang="en-US" sz="1200" b="0" dirty="0">
                <a:sym typeface="Wingdings" panose="05000000000000000000" pitchFamily="2" charset="2"/>
              </a:rPr>
              <a:t>(0.9x+wx)</a:t>
            </a:r>
            <a:endParaRPr lang="en-US" sz="1200" b="0" dirty="0"/>
          </a:p>
          <a:p>
            <a:pPr algn="l"/>
            <a:r>
              <a:rPr lang="en-US" sz="1200" b="0" dirty="0"/>
              <a:t>			First result: 0.9x</a:t>
            </a:r>
            <a:r>
              <a:rPr lang="en-US" sz="1200" b="0" dirty="0">
                <a:sym typeface="Wingdings" panose="05000000000000000000" pitchFamily="2" charset="2"/>
              </a:rPr>
              <a:t> (0.9+0.1)x  </a:t>
            </a:r>
            <a:r>
              <a:rPr lang="en-US" altLang="zh-CN" sz="1200" b="0" dirty="0">
                <a:sym typeface="Wingdings" panose="05000000000000000000" pitchFamily="2" charset="2"/>
              </a:rPr>
              <a:t></a:t>
            </a:r>
            <a:r>
              <a:rPr lang="en-US" altLang="zh-CN" sz="1200" dirty="0">
                <a:sym typeface="Wingdings" panose="05000000000000000000" pitchFamily="2" charset="2"/>
              </a:rPr>
              <a:t>property 2</a:t>
            </a:r>
          </a:p>
          <a:p>
            <a:pPr algn="l"/>
            <a:r>
              <a:rPr lang="en-US" sz="1200" b="0" dirty="0">
                <a:sym typeface="Wingdings" panose="05000000000000000000" pitchFamily="2" charset="2"/>
              </a:rPr>
              <a:t>			Second result: w&lt;0.1(after remove y and z on node1</a:t>
            </a:r>
          </a:p>
          <a:p>
            <a:pPr algn="l"/>
            <a:r>
              <a:rPr lang="en-US" sz="1200" b="0" dirty="0">
                <a:sym typeface="Wingdings" panose="05000000000000000000" pitchFamily="2" charset="2"/>
              </a:rPr>
              <a:t>				</a:t>
            </a:r>
            <a:r>
              <a:rPr lang="en-US" sz="1200" b="0" dirty="0" err="1"/>
              <a:t>X.v</a:t>
            </a:r>
            <a:r>
              <a:rPr lang="en-US" sz="1200" b="0" dirty="0"/>
              <a:t> = min{V_n1}</a:t>
            </a:r>
            <a:r>
              <a:rPr lang="en-US" sz="1200" b="0" dirty="0">
                <a:sym typeface="Wingdings" panose="05000000000000000000" pitchFamily="2" charset="2"/>
              </a:rPr>
              <a:t>) (0.9x+wx)&lt;1</a:t>
            </a:r>
          </a:p>
          <a:p>
            <a:pPr algn="l"/>
            <a:r>
              <a:rPr lang="en-US" sz="1200" b="0" dirty="0">
                <a:sym typeface="Wingdings" panose="05000000000000000000" pitchFamily="2" charset="2"/>
              </a:rPr>
              <a:t>				drop </a:t>
            </a:r>
            <a:r>
              <a:rPr lang="en-US" sz="1200" b="0" dirty="0" err="1">
                <a:sym typeface="Wingdings" panose="05000000000000000000" pitchFamily="2" charset="2"/>
              </a:rPr>
              <a:t>off</a:t>
            </a:r>
            <a:r>
              <a:rPr lang="en-US" sz="1200" dirty="0" err="1">
                <a:sym typeface="Wingdings" panose="05000000000000000000" pitchFamily="2" charset="2"/>
              </a:rPr>
              <a:t>property</a:t>
            </a:r>
            <a:r>
              <a:rPr lang="en-US" sz="1200" dirty="0">
                <a:sym typeface="Wingdings" panose="05000000000000000000" pitchFamily="2" charset="2"/>
              </a:rPr>
              <a:t> 1</a:t>
            </a:r>
            <a:endParaRPr lang="en-US" sz="1200" dirty="0"/>
          </a:p>
          <a:p>
            <a:endParaRPr lang="en-US" sz="2000" dirty="0"/>
          </a:p>
          <a:p>
            <a:endParaRPr lang="en-US" sz="2000" dirty="0"/>
          </a:p>
        </p:txBody>
      </p:sp>
      <p:sp>
        <p:nvSpPr>
          <p:cNvPr id="4" name="Text Placeholder 3">
            <a:extLst>
              <a:ext uri="{FF2B5EF4-FFF2-40B4-BE49-F238E27FC236}">
                <a16:creationId xmlns:a16="http://schemas.microsoft.com/office/drawing/2014/main" id="{4366EDF4-CED3-407E-9368-2929DF85706B}"/>
              </a:ext>
            </a:extLst>
          </p:cNvPr>
          <p:cNvSpPr>
            <a:spLocks noGrp="1"/>
          </p:cNvSpPr>
          <p:nvPr>
            <p:ph type="body" idx="3"/>
          </p:nvPr>
        </p:nvSpPr>
        <p:spPr/>
        <p:txBody>
          <a:bodyPr/>
          <a:lstStyle/>
          <a:p>
            <a:r>
              <a:rPr lang="en-US" b="0" dirty="0"/>
              <a:t>Heuristic 2</a:t>
            </a:r>
            <a:endParaRPr lang="en-US" dirty="0"/>
          </a:p>
          <a:p>
            <a:endParaRPr lang="en-US" dirty="0"/>
          </a:p>
        </p:txBody>
      </p:sp>
      <p:sp>
        <p:nvSpPr>
          <p:cNvPr id="6" name="TextBox 5">
            <a:extLst>
              <a:ext uri="{FF2B5EF4-FFF2-40B4-BE49-F238E27FC236}">
                <a16:creationId xmlns:a16="http://schemas.microsoft.com/office/drawing/2014/main" id="{40DF5095-3733-4955-9729-F79983631445}"/>
              </a:ext>
            </a:extLst>
          </p:cNvPr>
          <p:cNvSpPr txBox="1"/>
          <p:nvPr/>
        </p:nvSpPr>
        <p:spPr>
          <a:xfrm>
            <a:off x="669057" y="1239352"/>
            <a:ext cx="4874281" cy="954107"/>
          </a:xfrm>
          <a:prstGeom prst="rect">
            <a:avLst/>
          </a:prstGeom>
          <a:noFill/>
        </p:spPr>
        <p:txBody>
          <a:bodyPr wrap="square" rtlCol="0">
            <a:spAutoFit/>
          </a:bodyPr>
          <a:lstStyle/>
          <a:p>
            <a:r>
              <a:rPr lang="en-US" sz="2800" b="1" dirty="0"/>
              <a:t>Sketch proof on two splits:</a:t>
            </a:r>
          </a:p>
          <a:p>
            <a:endParaRPr lang="en-US" sz="2800" b="1" dirty="0"/>
          </a:p>
        </p:txBody>
      </p:sp>
      <p:pic>
        <p:nvPicPr>
          <p:cNvPr id="7" name="Picture 6">
            <a:extLst>
              <a:ext uri="{FF2B5EF4-FFF2-40B4-BE49-F238E27FC236}">
                <a16:creationId xmlns:a16="http://schemas.microsoft.com/office/drawing/2014/main" id="{5AFDAFE4-9C44-4EB7-BF9D-010E3AA8394B}"/>
              </a:ext>
            </a:extLst>
          </p:cNvPr>
          <p:cNvPicPr>
            <a:picLocks noChangeAspect="1"/>
          </p:cNvPicPr>
          <p:nvPr/>
        </p:nvPicPr>
        <p:blipFill>
          <a:blip r:embed="rId2"/>
          <a:stretch>
            <a:fillRect/>
          </a:stretch>
        </p:blipFill>
        <p:spPr>
          <a:xfrm>
            <a:off x="1173059" y="4219703"/>
            <a:ext cx="3810010" cy="2567466"/>
          </a:xfrm>
          <a:prstGeom prst="rect">
            <a:avLst/>
          </a:prstGeom>
        </p:spPr>
      </p:pic>
    </p:spTree>
    <p:extLst>
      <p:ext uri="{BB962C8B-B14F-4D97-AF65-F5344CB8AC3E}">
        <p14:creationId xmlns:p14="http://schemas.microsoft.com/office/powerpoint/2010/main" val="418356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0B6623-AE70-414C-AC18-EEE880A4584D}"/>
              </a:ext>
            </a:extLst>
          </p:cNvPr>
          <p:cNvSpPr>
            <a:spLocks noGrp="1"/>
          </p:cNvSpPr>
          <p:nvPr>
            <p:ph type="body" idx="1"/>
          </p:nvPr>
        </p:nvSpPr>
        <p:spPr>
          <a:xfrm>
            <a:off x="195735" y="1223121"/>
            <a:ext cx="7374784" cy="4174691"/>
          </a:xfrm>
        </p:spPr>
        <p:txBody>
          <a:bodyPr/>
          <a:lstStyle/>
          <a:p>
            <a:r>
              <a:rPr lang="en-US" b="0" dirty="0"/>
              <a:t>Experiments</a:t>
            </a:r>
            <a:endParaRPr lang="en-US" dirty="0"/>
          </a:p>
        </p:txBody>
      </p:sp>
      <p:sp>
        <p:nvSpPr>
          <p:cNvPr id="4" name="Text Placeholder 3">
            <a:extLst>
              <a:ext uri="{FF2B5EF4-FFF2-40B4-BE49-F238E27FC236}">
                <a16:creationId xmlns:a16="http://schemas.microsoft.com/office/drawing/2014/main" id="{CE894384-8CE0-4895-A533-75C602C1FC46}"/>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06766D3-1BC6-4291-ACA2-C72E1ED3C674}"/>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11" name="Picture 10">
            <a:extLst>
              <a:ext uri="{FF2B5EF4-FFF2-40B4-BE49-F238E27FC236}">
                <a16:creationId xmlns:a16="http://schemas.microsoft.com/office/drawing/2014/main" id="{39C2E25C-8B97-4EB4-AB2A-F66F5F484BEA}"/>
              </a:ext>
            </a:extLst>
          </p:cNvPr>
          <p:cNvPicPr>
            <a:picLocks noChangeAspect="1"/>
          </p:cNvPicPr>
          <p:nvPr/>
        </p:nvPicPr>
        <p:blipFill>
          <a:blip r:embed="rId3"/>
          <a:stretch>
            <a:fillRect/>
          </a:stretch>
        </p:blipFill>
        <p:spPr>
          <a:xfrm>
            <a:off x="730395" y="1742377"/>
            <a:ext cx="5103186" cy="4326475"/>
          </a:xfrm>
          <a:prstGeom prst="rect">
            <a:avLst/>
          </a:prstGeom>
        </p:spPr>
      </p:pic>
      <p:pic>
        <p:nvPicPr>
          <p:cNvPr id="12" name="Picture 11">
            <a:extLst>
              <a:ext uri="{FF2B5EF4-FFF2-40B4-BE49-F238E27FC236}">
                <a16:creationId xmlns:a16="http://schemas.microsoft.com/office/drawing/2014/main" id="{37D6BD89-C0DC-4755-A2F6-F9F1C03FCE09}"/>
              </a:ext>
            </a:extLst>
          </p:cNvPr>
          <p:cNvPicPr>
            <a:picLocks noChangeAspect="1"/>
          </p:cNvPicPr>
          <p:nvPr/>
        </p:nvPicPr>
        <p:blipFill>
          <a:blip r:embed="rId4"/>
          <a:stretch>
            <a:fillRect/>
          </a:stretch>
        </p:blipFill>
        <p:spPr>
          <a:xfrm>
            <a:off x="5803981" y="1742377"/>
            <a:ext cx="5270015" cy="4337327"/>
          </a:xfrm>
          <a:prstGeom prst="rect">
            <a:avLst/>
          </a:prstGeom>
        </p:spPr>
      </p:pic>
    </p:spTree>
    <p:extLst>
      <p:ext uri="{BB962C8B-B14F-4D97-AF65-F5344CB8AC3E}">
        <p14:creationId xmlns:p14="http://schemas.microsoft.com/office/powerpoint/2010/main" val="3983852777"/>
      </p:ext>
    </p:extLst>
  </p:cSld>
  <p:clrMapOvr>
    <a:masterClrMapping/>
  </p:clrMapOvr>
  <mc:AlternateContent xmlns:mc="http://schemas.openxmlformats.org/markup-compatibility/2006" xmlns:p14="http://schemas.microsoft.com/office/powerpoint/2010/main">
    <mc:Choice Requires="p14">
      <p:transition spd="slow" p14:dur="2000" advTm="49030"/>
    </mc:Choice>
    <mc:Fallback xmlns="">
      <p:transition spd="slow" advTm="490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8002C0-4A53-40B3-B00C-C9591C37F6DB}"/>
              </a:ext>
            </a:extLst>
          </p:cNvPr>
          <p:cNvSpPr>
            <a:spLocks noGrp="1"/>
          </p:cNvSpPr>
          <p:nvPr>
            <p:ph type="body" idx="1"/>
          </p:nvPr>
        </p:nvSpPr>
        <p:spPr>
          <a:xfrm>
            <a:off x="580516" y="1341654"/>
            <a:ext cx="9651695" cy="5172501"/>
          </a:xfrm>
        </p:spPr>
        <p:txBody>
          <a:bodyPr/>
          <a:lstStyle/>
          <a:p>
            <a:r>
              <a:rPr lang="en-US" b="0" dirty="0"/>
              <a:t>Summary</a:t>
            </a:r>
          </a:p>
          <a:p>
            <a:endParaRPr lang="en-US" b="0" dirty="0"/>
          </a:p>
          <a:p>
            <a:endParaRPr lang="en-US" b="0" dirty="0"/>
          </a:p>
          <a:p>
            <a:r>
              <a:rPr lang="en-US" b="0" dirty="0"/>
              <a:t>Achieve good approximation for mixed integer programming with much less computation.</a:t>
            </a:r>
          </a:p>
          <a:p>
            <a:endParaRPr lang="en-US" b="0" dirty="0"/>
          </a:p>
          <a:p>
            <a:r>
              <a:rPr lang="en-US" b="0" dirty="0"/>
              <a:t>Solution duration is much stable than </a:t>
            </a:r>
            <a:r>
              <a:rPr lang="en-US" b="0" dirty="0" err="1"/>
              <a:t>mip’s</a:t>
            </a:r>
            <a:r>
              <a:rPr lang="en-US" b="0" dirty="0"/>
              <a:t>.</a:t>
            </a:r>
          </a:p>
          <a:p>
            <a:endParaRPr lang="en-US" b="0" dirty="0"/>
          </a:p>
          <a:p>
            <a:r>
              <a:rPr lang="en-US" b="0" dirty="0"/>
              <a:t>Adjustable(parameters)  and extendible </a:t>
            </a:r>
          </a:p>
          <a:p>
            <a:endParaRPr lang="en-US" b="0" dirty="0"/>
          </a:p>
          <a:p>
            <a:r>
              <a:rPr lang="en-US" altLang="zh-CN" b="0" dirty="0"/>
              <a:t>Still mixed integer programming</a:t>
            </a:r>
            <a:endParaRPr lang="en-US" dirty="0"/>
          </a:p>
        </p:txBody>
      </p:sp>
      <p:sp>
        <p:nvSpPr>
          <p:cNvPr id="4" name="Text Placeholder 3">
            <a:extLst>
              <a:ext uri="{FF2B5EF4-FFF2-40B4-BE49-F238E27FC236}">
                <a16:creationId xmlns:a16="http://schemas.microsoft.com/office/drawing/2014/main" id="{069F8C86-73A2-4C81-8C84-91B0819B99F2}"/>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4FE4D4DC-ABF0-48D2-849E-5C1E981C2FDB}"/>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2554896361"/>
      </p:ext>
    </p:extLst>
  </p:cSld>
  <p:clrMapOvr>
    <a:masterClrMapping/>
  </p:clrMapOvr>
  <mc:AlternateContent xmlns:mc="http://schemas.openxmlformats.org/markup-compatibility/2006" xmlns:p14="http://schemas.microsoft.com/office/powerpoint/2010/main">
    <mc:Choice Requires="p14">
      <p:transition spd="slow" p14:dur="2000" advTm="8472"/>
    </mc:Choice>
    <mc:Fallback xmlns="">
      <p:transition spd="slow" advTm="84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B8E5F-7EF4-493C-AD73-E236478F05A7}"/>
              </a:ext>
            </a:extLst>
          </p:cNvPr>
          <p:cNvSpPr>
            <a:spLocks noGrp="1"/>
          </p:cNvSpPr>
          <p:nvPr>
            <p:ph type="body" idx="1"/>
          </p:nvPr>
        </p:nvSpPr>
        <p:spPr>
          <a:xfrm>
            <a:off x="3252070" y="2547843"/>
            <a:ext cx="5081255" cy="4174691"/>
          </a:xfrm>
        </p:spPr>
        <p:txBody>
          <a:bodyPr/>
          <a:lstStyle/>
          <a:p>
            <a:pPr algn="ctr"/>
            <a:r>
              <a:rPr lang="en-US" dirty="0"/>
              <a:t>Thank you!</a:t>
            </a:r>
          </a:p>
          <a:p>
            <a:pPr algn="ctr"/>
            <a:endParaRPr lang="en-US" dirty="0"/>
          </a:p>
          <a:p>
            <a:pPr algn="ctr"/>
            <a:endParaRPr lang="en-US" dirty="0"/>
          </a:p>
          <a:p>
            <a:pPr algn="ctr"/>
            <a:r>
              <a:rPr lang="en-US" dirty="0"/>
              <a:t>Q&amp;A</a:t>
            </a:r>
          </a:p>
        </p:txBody>
      </p:sp>
      <p:sp>
        <p:nvSpPr>
          <p:cNvPr id="5" name="Slide Number Placeholder 4">
            <a:extLst>
              <a:ext uri="{FF2B5EF4-FFF2-40B4-BE49-F238E27FC236}">
                <a16:creationId xmlns:a16="http://schemas.microsoft.com/office/drawing/2014/main" id="{41772917-637F-46D7-A930-629445005BBA}"/>
              </a:ext>
            </a:extLst>
          </p:cNvPr>
          <p:cNvSpPr>
            <a:spLocks noGrp="1"/>
          </p:cNvSpPr>
          <p:nvPr>
            <p:ph type="sldNum"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1794421967"/>
      </p:ext>
    </p:extLst>
  </p:cSld>
  <p:clrMapOvr>
    <a:masterClrMapping/>
  </p:clrMapOvr>
</p:sld>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2000</TotalTime>
  <Words>700</Words>
  <Application>Microsoft Office PowerPoint</Application>
  <PresentationFormat>Widescreen</PresentationFormat>
  <Paragraphs>95</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Noto Sans Symbols</vt:lpstr>
      <vt:lpstr>Arial</vt:lpstr>
      <vt:lpstr>Calibri</vt:lpstr>
      <vt:lpstr>Courier New</vt:lpstr>
      <vt:lpstr>NYU Schools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 晨</dc:creator>
  <cp:lastModifiedBy>李 晨</cp:lastModifiedBy>
  <cp:revision>55</cp:revision>
  <dcterms:created xsi:type="dcterms:W3CDTF">2020-04-27T20:04:04Z</dcterms:created>
  <dcterms:modified xsi:type="dcterms:W3CDTF">2020-05-18T20:59:43Z</dcterms:modified>
</cp:coreProperties>
</file>