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331" r:id="rId2"/>
    <p:sldId id="257" r:id="rId3"/>
    <p:sldId id="258" r:id="rId4"/>
    <p:sldId id="259" r:id="rId5"/>
    <p:sldId id="262" r:id="rId6"/>
    <p:sldId id="265" r:id="rId7"/>
    <p:sldId id="324" r:id="rId8"/>
    <p:sldId id="325" r:id="rId9"/>
    <p:sldId id="326" r:id="rId10"/>
    <p:sldId id="327" r:id="rId11"/>
    <p:sldId id="328" r:id="rId12"/>
    <p:sldId id="329" r:id="rId13"/>
    <p:sldId id="330" r:id="rId14"/>
    <p:sldId id="272" r:id="rId15"/>
    <p:sldId id="309" r:id="rId16"/>
    <p:sldId id="310" r:id="rId17"/>
    <p:sldId id="312" r:id="rId18"/>
    <p:sldId id="320" r:id="rId19"/>
    <p:sldId id="314" r:id="rId20"/>
    <p:sldId id="321" r:id="rId21"/>
    <p:sldId id="316" r:id="rId22"/>
    <p:sldId id="315"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晨" initials="李" lastIdx="1" clrIdx="0">
    <p:extLst>
      <p:ext uri="{19B8F6BF-5375-455C-9EA6-DF929625EA0E}">
        <p15:presenceInfo xmlns:p15="http://schemas.microsoft.com/office/powerpoint/2012/main" userId="fd9036d4583129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988" autoAdjust="0"/>
  </p:normalViewPr>
  <p:slideViewPr>
    <p:cSldViewPr snapToGrid="0">
      <p:cViewPr varScale="1">
        <p:scale>
          <a:sx n="127" d="100"/>
          <a:sy n="127" d="100"/>
        </p:scale>
        <p:origin x="14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7DC34-E32B-4B87-A454-03AAD2349502}"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CFBB3-3EC1-43AB-9BEA-0E856CA65AA1}" type="slidenum">
              <a:rPr lang="en-US" smtClean="0"/>
              <a:t>‹#›</a:t>
            </a:fld>
            <a:endParaRPr lang="en-US"/>
          </a:p>
        </p:txBody>
      </p:sp>
    </p:spTree>
    <p:extLst>
      <p:ext uri="{BB962C8B-B14F-4D97-AF65-F5344CB8AC3E}">
        <p14:creationId xmlns:p14="http://schemas.microsoft.com/office/powerpoint/2010/main" val="256096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29640" y="3329940"/>
            <a:ext cx="7437120" cy="31546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0" name="Google Shape;70;p3: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11</a:t>
            </a:fld>
            <a:endParaRPr lang="en-US"/>
          </a:p>
        </p:txBody>
      </p:sp>
    </p:spTree>
    <p:extLst>
      <p:ext uri="{BB962C8B-B14F-4D97-AF65-F5344CB8AC3E}">
        <p14:creationId xmlns:p14="http://schemas.microsoft.com/office/powerpoint/2010/main" val="400336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12</a:t>
            </a:fld>
            <a:endParaRPr lang="en-US"/>
          </a:p>
        </p:txBody>
      </p:sp>
    </p:spTree>
    <p:extLst>
      <p:ext uri="{BB962C8B-B14F-4D97-AF65-F5344CB8AC3E}">
        <p14:creationId xmlns:p14="http://schemas.microsoft.com/office/powerpoint/2010/main" val="304677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13</a:t>
            </a:fld>
            <a:endParaRPr lang="en-US"/>
          </a:p>
        </p:txBody>
      </p:sp>
    </p:spTree>
    <p:extLst>
      <p:ext uri="{BB962C8B-B14F-4D97-AF65-F5344CB8AC3E}">
        <p14:creationId xmlns:p14="http://schemas.microsoft.com/office/powerpoint/2010/main" val="236818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4e5bc426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4e5bc426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15</a:t>
            </a:fld>
            <a:endParaRPr lang="en-US"/>
          </a:p>
        </p:txBody>
      </p:sp>
    </p:spTree>
    <p:extLst>
      <p:ext uri="{BB962C8B-B14F-4D97-AF65-F5344CB8AC3E}">
        <p14:creationId xmlns:p14="http://schemas.microsoft.com/office/powerpoint/2010/main" val="93976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(constrain flow to route at most one path)</a:t>
            </a:r>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16</a:t>
            </a:fld>
            <a:endParaRPr lang="en-US"/>
          </a:p>
        </p:txBody>
      </p:sp>
    </p:spTree>
    <p:extLst>
      <p:ext uri="{BB962C8B-B14F-4D97-AF65-F5344CB8AC3E}">
        <p14:creationId xmlns:p14="http://schemas.microsoft.com/office/powerpoint/2010/main" val="3091719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17</a:t>
            </a:fld>
            <a:endParaRPr lang="en-US"/>
          </a:p>
        </p:txBody>
      </p:sp>
    </p:spTree>
    <p:extLst>
      <p:ext uri="{BB962C8B-B14F-4D97-AF65-F5344CB8AC3E}">
        <p14:creationId xmlns:p14="http://schemas.microsoft.com/office/powerpoint/2010/main" val="283255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it has relatively the higher probability to became 1</a:t>
            </a:r>
          </a:p>
        </p:txBody>
      </p:sp>
      <p:sp>
        <p:nvSpPr>
          <p:cNvPr id="4" name="Slide Number Placeholder 3"/>
          <p:cNvSpPr>
            <a:spLocks noGrp="1"/>
          </p:cNvSpPr>
          <p:nvPr>
            <p:ph type="sldNum" sz="quarter" idx="5"/>
          </p:nvPr>
        </p:nvSpPr>
        <p:spPr/>
        <p:txBody>
          <a:bodyPr/>
          <a:lstStyle/>
          <a:p>
            <a:fld id="{93FCFBB3-3EC1-43AB-9BEA-0E856CA65AA1}" type="slidenum">
              <a:rPr lang="en-US" smtClean="0"/>
              <a:t>18</a:t>
            </a:fld>
            <a:endParaRPr lang="en-US"/>
          </a:p>
        </p:txBody>
      </p:sp>
    </p:spTree>
    <p:extLst>
      <p:ext uri="{BB962C8B-B14F-4D97-AF65-F5344CB8AC3E}">
        <p14:creationId xmlns:p14="http://schemas.microsoft.com/office/powerpoint/2010/main" val="2074877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19</a:t>
            </a:fld>
            <a:endParaRPr lang="en-US"/>
          </a:p>
        </p:txBody>
      </p:sp>
    </p:spTree>
    <p:extLst>
      <p:ext uri="{BB962C8B-B14F-4D97-AF65-F5344CB8AC3E}">
        <p14:creationId xmlns:p14="http://schemas.microsoft.com/office/powerpoint/2010/main" val="284763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21</a:t>
            </a:fld>
            <a:endParaRPr lang="en-US"/>
          </a:p>
        </p:txBody>
      </p:sp>
    </p:spTree>
    <p:extLst>
      <p:ext uri="{BB962C8B-B14F-4D97-AF65-F5344CB8AC3E}">
        <p14:creationId xmlns:p14="http://schemas.microsoft.com/office/powerpoint/2010/main" val="176965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b95ac2fcc_0_1: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8" name="Google Shape;78;g5b95ac2fcc_0_1: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22</a:t>
            </a:fld>
            <a:endParaRPr lang="en-US"/>
          </a:p>
        </p:txBody>
      </p:sp>
    </p:spTree>
    <p:extLst>
      <p:ext uri="{BB962C8B-B14F-4D97-AF65-F5344CB8AC3E}">
        <p14:creationId xmlns:p14="http://schemas.microsoft.com/office/powerpoint/2010/main" val="411022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95ac2fcc_0_18: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3" name="Google Shape;93;g5b95ac2fcc_0_18: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95ac2fcc_2_30: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5" name="Google Shape;125;g5b95ac2fcc_2_30: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b95ac2fcc_2_57:notes"/>
          <p:cNvSpPr txBox="1">
            <a:spLocks noGrp="1"/>
          </p:cNvSpPr>
          <p:nvPr>
            <p:ph type="body" idx="1"/>
          </p:nvPr>
        </p:nvSpPr>
        <p:spPr>
          <a:xfrm>
            <a:off x="929640" y="3329940"/>
            <a:ext cx="7437000" cy="31548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0" name="Google Shape;150;g5b95ac2fcc_2_57:notes"/>
          <p:cNvSpPr>
            <a:spLocks noGrp="1" noRot="1" noChangeAspect="1"/>
          </p:cNvSpPr>
          <p:nvPr>
            <p:ph type="sldImg" idx="2"/>
          </p:nvPr>
        </p:nvSpPr>
        <p:spPr>
          <a:xfrm>
            <a:off x="2311400"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7</a:t>
            </a:fld>
            <a:endParaRPr lang="en-US"/>
          </a:p>
        </p:txBody>
      </p:sp>
    </p:spTree>
    <p:extLst>
      <p:ext uri="{BB962C8B-B14F-4D97-AF65-F5344CB8AC3E}">
        <p14:creationId xmlns:p14="http://schemas.microsoft.com/office/powerpoint/2010/main" val="291764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8</a:t>
            </a:fld>
            <a:endParaRPr lang="en-US"/>
          </a:p>
        </p:txBody>
      </p:sp>
    </p:spTree>
    <p:extLst>
      <p:ext uri="{BB962C8B-B14F-4D97-AF65-F5344CB8AC3E}">
        <p14:creationId xmlns:p14="http://schemas.microsoft.com/office/powerpoint/2010/main" val="323264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9</a:t>
            </a:fld>
            <a:endParaRPr lang="en-US"/>
          </a:p>
        </p:txBody>
      </p:sp>
    </p:spTree>
    <p:extLst>
      <p:ext uri="{BB962C8B-B14F-4D97-AF65-F5344CB8AC3E}">
        <p14:creationId xmlns:p14="http://schemas.microsoft.com/office/powerpoint/2010/main" val="211123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FBB3-3EC1-43AB-9BEA-0E856CA65AA1}" type="slidenum">
              <a:rPr lang="en-US" smtClean="0"/>
              <a:t>10</a:t>
            </a:fld>
            <a:endParaRPr lang="en-US"/>
          </a:p>
        </p:txBody>
      </p:sp>
    </p:spTree>
    <p:extLst>
      <p:ext uri="{BB962C8B-B14F-4D97-AF65-F5344CB8AC3E}">
        <p14:creationId xmlns:p14="http://schemas.microsoft.com/office/powerpoint/2010/main" val="31667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669057" y="2111809"/>
            <a:ext cx="5081255"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2"/>
          </p:nvPr>
        </p:nvSpPr>
        <p:spPr>
          <a:xfrm>
            <a:off x="6230103" y="950131"/>
            <a:ext cx="5974080" cy="5907869"/>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3"/>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8255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69057" y="2111809"/>
            <a:ext cx="11087404"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8235616" y="305319"/>
            <a:ext cx="3654321" cy="353484"/>
          </a:xfrm>
          <a:prstGeom prst="rect">
            <a:avLst/>
          </a:prstGeom>
          <a:noFill/>
          <a:ln>
            <a:noFill/>
          </a:ln>
        </p:spPr>
        <p:txBody>
          <a:bodyPr spcFirstLastPara="1" wrap="square" lIns="91425" tIns="91425" rIns="91425" bIns="91425" anchor="t" anchorCtr="0"/>
          <a:lstStyle>
            <a:lvl1pPr marL="609585" marR="0" lvl="0" indent="-304792" algn="r" rtl="0">
              <a:lnSpc>
                <a:spcPct val="100000"/>
              </a:lnSpc>
              <a:spcBef>
                <a:spcPts val="0"/>
              </a:spcBef>
              <a:spcAft>
                <a:spcPts val="0"/>
              </a:spcAft>
              <a:buClr>
                <a:srgbClr val="000000"/>
              </a:buClr>
              <a:buSzPts val="1400"/>
              <a:buFont typeface="Arial"/>
              <a:buNone/>
              <a:defRPr sz="1867" b="1" i="0" u="none" strike="noStrike" cap="none">
                <a:solidFill>
                  <a:schemeClr val="lt1"/>
                </a:solidFill>
                <a:latin typeface="Arial"/>
                <a:ea typeface="Arial"/>
                <a:cs typeface="Arial"/>
                <a:sym typeface="Arial"/>
              </a:defRPr>
            </a:lvl1pPr>
            <a:lvl2pPr marL="1219170" marR="0" lvl="1"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100000"/>
              </a:lnSpc>
              <a:spcBef>
                <a:spcPts val="373"/>
              </a:spcBef>
              <a:spcAft>
                <a:spcPts val="0"/>
              </a:spcAft>
              <a:buClr>
                <a:schemeClr val="dk1"/>
              </a:buClr>
              <a:buSzPts val="1400"/>
              <a:buFont typeface="Arial"/>
              <a:buNone/>
              <a:defRPr sz="1867" b="0" i="0" u="none" strike="noStrike" cap="none">
                <a:solidFill>
                  <a:schemeClr val="dk1"/>
                </a:solidFill>
                <a:latin typeface="Arial"/>
                <a:ea typeface="Arial"/>
                <a:cs typeface="Arial"/>
                <a:sym typeface="Arial"/>
              </a:defRPr>
            </a:lvl3pPr>
            <a:lvl4pPr marL="2438339" marR="0" lvl="3" indent="-304792" algn="l" rtl="0">
              <a:lnSpc>
                <a:spcPct val="100000"/>
              </a:lnSpc>
              <a:spcBef>
                <a:spcPts val="373"/>
              </a:spcBef>
              <a:spcAft>
                <a:spcPts val="0"/>
              </a:spcAft>
              <a:buClr>
                <a:schemeClr val="dk1"/>
              </a:buClr>
              <a:buSzPts val="1400"/>
              <a:buFont typeface="Courier New"/>
              <a:buNone/>
              <a:defRPr sz="1867" b="0" i="0" u="none" strike="noStrike" cap="none">
                <a:solidFill>
                  <a:schemeClr val="dk1"/>
                </a:solidFill>
                <a:latin typeface="Arial"/>
                <a:ea typeface="Arial"/>
                <a:cs typeface="Arial"/>
                <a:sym typeface="Arial"/>
              </a:defRPr>
            </a:lvl4pPr>
            <a:lvl5pPr marL="3047924" marR="0" lvl="4" indent="-304792" algn="l" rtl="0">
              <a:lnSpc>
                <a:spcPct val="100000"/>
              </a:lnSpc>
              <a:spcBef>
                <a:spcPts val="373"/>
              </a:spcBef>
              <a:spcAft>
                <a:spcPts val="0"/>
              </a:spcAft>
              <a:buClr>
                <a:schemeClr val="dk1"/>
              </a:buClr>
              <a:buSzPts val="1400"/>
              <a:buFont typeface="Noto Sans Symbols"/>
              <a:buNone/>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3495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274639"/>
            <a:ext cx="10972800" cy="11430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5867"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L="1219170" marR="0" lvl="1"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6665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1" name="Shape 36"/>
        <p:cNvGrpSpPr/>
        <p:nvPr/>
      </p:nvGrpSpPr>
      <p:grpSpPr>
        <a:xfrm>
          <a:off x="0" y="0"/>
          <a:ext cx="0" cy="0"/>
          <a:chOff x="0" y="0"/>
          <a:chExt cx="0" cy="0"/>
        </a:xfrm>
      </p:grpSpPr>
      <p:sp>
        <p:nvSpPr>
          <p:cNvPr id="37" name="Google Shape;37;p6"/>
          <p:cNvSpPr/>
          <p:nvPr/>
        </p:nvSpPr>
        <p:spPr>
          <a:xfrm>
            <a:off x="1" y="0"/>
            <a:ext cx="12204700" cy="6877051"/>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38" name="Google Shape;38;p6"/>
          <p:cNvSpPr txBox="1"/>
          <p:nvPr/>
        </p:nvSpPr>
        <p:spPr>
          <a:xfrm>
            <a:off x="11087100" y="389467"/>
            <a:ext cx="245533" cy="493184"/>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pic>
        <p:nvPicPr>
          <p:cNvPr id="39" name="Google Shape;39;p6"/>
          <p:cNvPicPr preferRelativeResize="0"/>
          <p:nvPr/>
        </p:nvPicPr>
        <p:blipFill rotWithShape="1">
          <a:blip r:embed="rId2">
            <a:alphaModFix/>
          </a:blip>
          <a:srcRect/>
          <a:stretch/>
        </p:blipFill>
        <p:spPr>
          <a:xfrm>
            <a:off x="6345767" y="317500"/>
            <a:ext cx="1951567" cy="304800"/>
          </a:xfrm>
          <a:prstGeom prst="rect">
            <a:avLst/>
          </a:prstGeom>
          <a:noFill/>
          <a:ln>
            <a:noFill/>
          </a:ln>
        </p:spPr>
      </p:pic>
      <p:sp>
        <p:nvSpPr>
          <p:cNvPr id="40" name="Google Shape;40;p6"/>
          <p:cNvSpPr txBox="1">
            <a:spLocks noGrp="1"/>
          </p:cNvSpPr>
          <p:nvPr>
            <p:ph type="body" idx="1"/>
          </p:nvPr>
        </p:nvSpPr>
        <p:spPr>
          <a:xfrm>
            <a:off x="0" y="0"/>
            <a:ext cx="5974080" cy="6875432"/>
          </a:xfrm>
          <a:prstGeom prst="rect">
            <a:avLst/>
          </a:prstGeom>
          <a:noFill/>
          <a:ln>
            <a:noFill/>
          </a:ln>
        </p:spPr>
        <p:txBody>
          <a:bodyPr spcFirstLastPara="1" wrap="square" lIns="91425" tIns="91425" rIns="91425" bIns="91425" anchor="ctr" anchorCtr="0"/>
          <a:lstStyle>
            <a:lvl1pPr marL="609585" marR="0" lvl="0" indent="-304792" algn="ctr" rtl="0">
              <a:lnSpc>
                <a:spcPct val="100000"/>
              </a:lnSpc>
              <a:spcBef>
                <a:spcPts val="80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373"/>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373"/>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2"/>
          </p:nvPr>
        </p:nvSpPr>
        <p:spPr>
          <a:xfrm>
            <a:off x="6663024" y="2111809"/>
            <a:ext cx="4983792" cy="4174691"/>
          </a:xfrm>
          <a:prstGeom prst="rect">
            <a:avLst/>
          </a:prstGeom>
          <a:noFill/>
          <a:ln>
            <a:noFill/>
          </a:ln>
        </p:spPr>
        <p:txBody>
          <a:bodyPr spcFirstLastPara="1" wrap="square" lIns="91425" tIns="91425" rIns="91425" bIns="91425" anchor="t" anchorCtr="0"/>
          <a:lstStyle>
            <a:lvl1pPr marL="609585" marR="0" lvl="0" indent="-304792" algn="l" rtl="0">
              <a:lnSpc>
                <a:spcPct val="100000"/>
              </a:lnSpc>
              <a:spcBef>
                <a:spcPts val="0"/>
              </a:spcBef>
              <a:spcAft>
                <a:spcPts val="0"/>
              </a:spcAft>
              <a:buClr>
                <a:srgbClr val="000000"/>
              </a:buClr>
              <a:buSzPts val="1400"/>
              <a:buFont typeface="Arial"/>
              <a:buNone/>
              <a:defRPr sz="4000" b="1" i="0" u="none" strike="noStrike" cap="none">
                <a:solidFill>
                  <a:srgbClr val="FFFFFF"/>
                </a:solidFill>
                <a:latin typeface="Arial"/>
                <a:ea typeface="Arial"/>
                <a:cs typeface="Arial"/>
                <a:sym typeface="Arial"/>
              </a:defRPr>
            </a:lvl1pPr>
            <a:lvl2pPr marL="1219170" marR="0" lvl="1" indent="-30479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L="1828754" marR="0" lvl="2" indent="-423323" algn="l" rtl="0">
              <a:lnSpc>
                <a:spcPct val="100000"/>
              </a:lnSpc>
              <a:spcBef>
                <a:spcPts val="373"/>
              </a:spcBef>
              <a:spcAft>
                <a:spcPts val="0"/>
              </a:spcAft>
              <a:buClr>
                <a:srgbClr val="FFFFFF"/>
              </a:buClr>
              <a:buSzPts val="1400"/>
              <a:buFont typeface="Arial"/>
              <a:buChar char="•"/>
              <a:defRPr sz="1867" b="0" i="0" u="none" strike="noStrike" cap="none">
                <a:solidFill>
                  <a:srgbClr val="FFFFFF"/>
                </a:solidFill>
                <a:latin typeface="Arial"/>
                <a:ea typeface="Arial"/>
                <a:cs typeface="Arial"/>
                <a:sym typeface="Arial"/>
              </a:defRPr>
            </a:lvl3pPr>
            <a:lvl4pPr marL="2438339" marR="0" lvl="3" indent="-423323" algn="l" rtl="0">
              <a:lnSpc>
                <a:spcPct val="100000"/>
              </a:lnSpc>
              <a:spcBef>
                <a:spcPts val="373"/>
              </a:spcBef>
              <a:spcAft>
                <a:spcPts val="0"/>
              </a:spcAft>
              <a:buClr>
                <a:srgbClr val="FFFFFF"/>
              </a:buClr>
              <a:buSzPts val="1400"/>
              <a:buFont typeface="Courier New"/>
              <a:buChar char="o"/>
              <a:defRPr sz="1867" b="0" i="0" u="none" strike="noStrike" cap="none">
                <a:solidFill>
                  <a:srgbClr val="FFFFFF"/>
                </a:solidFill>
                <a:latin typeface="Arial"/>
                <a:ea typeface="Arial"/>
                <a:cs typeface="Arial"/>
                <a:sym typeface="Arial"/>
              </a:defRPr>
            </a:lvl4pPr>
            <a:lvl5pPr marL="3047924" marR="0" lvl="4" indent="-423323" algn="l" rtl="0">
              <a:lnSpc>
                <a:spcPct val="100000"/>
              </a:lnSpc>
              <a:spcBef>
                <a:spcPts val="373"/>
              </a:spcBef>
              <a:spcAft>
                <a:spcPts val="0"/>
              </a:spcAft>
              <a:buClr>
                <a:srgbClr val="FFFFFF"/>
              </a:buClr>
              <a:buSzPts val="1400"/>
              <a:buFont typeface="Noto Sans Symbols"/>
              <a:buChar char="➢"/>
              <a:defRPr sz="1867" b="0" i="0" u="none" strike="noStrike" cap="none">
                <a:solidFill>
                  <a:srgbClr val="FFFFFF"/>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123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p:cSld name="1_Conten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224819" y="1091484"/>
            <a:ext cx="11776952" cy="5400333"/>
          </a:xfrm>
          <a:prstGeom prst="rect">
            <a:avLst/>
          </a:prstGeom>
          <a:noFill/>
          <a:ln>
            <a:noFill/>
          </a:ln>
        </p:spPr>
        <p:txBody>
          <a:bodyPr spcFirstLastPara="1" wrap="square" lIns="0" tIns="0" rIns="0" bIns="0" anchor="t" anchorCtr="0">
            <a:noAutofit/>
          </a:bodyPr>
          <a:lstStyle>
            <a:lvl1pPr marL="609585" marR="0" lvl="0" indent="-304792" algn="l" rtl="0">
              <a:spcBef>
                <a:spcPts val="0"/>
              </a:spcBef>
              <a:spcAft>
                <a:spcPts val="0"/>
              </a:spcAft>
              <a:buSzPts val="1400"/>
              <a:buNone/>
              <a:defRPr sz="2667" b="1" i="0" u="none" strike="noStrike" cap="none">
                <a:solidFill>
                  <a:schemeClr val="dk1"/>
                </a:solidFill>
                <a:latin typeface="Arial"/>
                <a:ea typeface="Arial"/>
                <a:cs typeface="Arial"/>
                <a:sym typeface="Arial"/>
              </a:defRPr>
            </a:lvl1pPr>
            <a:lvl2pPr marL="1219170" marR="0" lvl="1"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2pPr>
            <a:lvl3pPr marL="1828754" marR="0" lvl="2" indent="-423323" algn="l" rtl="0">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3pPr>
            <a:lvl4pPr marL="2438339" marR="0" lvl="3" indent="-423323" algn="l" rtl="0">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423323" algn="l" rtl="0">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9347200" y="6491818"/>
            <a:ext cx="2844800" cy="36618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600">
                <a:solidFill>
                  <a:srgbClr val="898989"/>
                </a:solidFill>
                <a:latin typeface="Arial"/>
                <a:ea typeface="Arial"/>
                <a:cs typeface="Arial"/>
                <a:sym typeface="Arial"/>
              </a:defRPr>
            </a:lvl1pPr>
            <a:lvl2pPr marL="0" lvl="1" indent="0" algn="r">
              <a:spcBef>
                <a:spcPts val="0"/>
              </a:spcBef>
              <a:spcAft>
                <a:spcPts val="0"/>
              </a:spcAft>
              <a:buNone/>
              <a:defRPr sz="1600">
                <a:solidFill>
                  <a:srgbClr val="898989"/>
                </a:solidFill>
                <a:latin typeface="Arial"/>
                <a:ea typeface="Arial"/>
                <a:cs typeface="Arial"/>
                <a:sym typeface="Arial"/>
              </a:defRPr>
            </a:lvl2pPr>
            <a:lvl3pPr marL="0" lvl="2" indent="0" algn="r">
              <a:spcBef>
                <a:spcPts val="0"/>
              </a:spcBef>
              <a:spcAft>
                <a:spcPts val="0"/>
              </a:spcAft>
              <a:buNone/>
              <a:defRPr sz="1600">
                <a:solidFill>
                  <a:srgbClr val="898989"/>
                </a:solidFill>
                <a:latin typeface="Arial"/>
                <a:ea typeface="Arial"/>
                <a:cs typeface="Arial"/>
                <a:sym typeface="Arial"/>
              </a:defRPr>
            </a:lvl3pPr>
            <a:lvl4pPr marL="0" lvl="3" indent="0" algn="r">
              <a:spcBef>
                <a:spcPts val="0"/>
              </a:spcBef>
              <a:spcAft>
                <a:spcPts val="0"/>
              </a:spcAft>
              <a:buNone/>
              <a:defRPr sz="1600">
                <a:solidFill>
                  <a:srgbClr val="898989"/>
                </a:solidFill>
                <a:latin typeface="Arial"/>
                <a:ea typeface="Arial"/>
                <a:cs typeface="Arial"/>
                <a:sym typeface="Arial"/>
              </a:defRPr>
            </a:lvl4pPr>
            <a:lvl5pPr marL="0" lvl="4" indent="0" algn="r">
              <a:spcBef>
                <a:spcPts val="0"/>
              </a:spcBef>
              <a:spcAft>
                <a:spcPts val="0"/>
              </a:spcAft>
              <a:buNone/>
              <a:defRPr sz="1600">
                <a:solidFill>
                  <a:srgbClr val="898989"/>
                </a:solidFill>
                <a:latin typeface="Arial"/>
                <a:ea typeface="Arial"/>
                <a:cs typeface="Arial"/>
                <a:sym typeface="Arial"/>
              </a:defRPr>
            </a:lvl5pPr>
            <a:lvl6pPr marL="0" lvl="5" indent="0" algn="r">
              <a:spcBef>
                <a:spcPts val="0"/>
              </a:spcBef>
              <a:spcAft>
                <a:spcPts val="0"/>
              </a:spcAft>
              <a:buNone/>
              <a:defRPr sz="1600">
                <a:solidFill>
                  <a:srgbClr val="898989"/>
                </a:solidFill>
                <a:latin typeface="Arial"/>
                <a:ea typeface="Arial"/>
                <a:cs typeface="Arial"/>
                <a:sym typeface="Arial"/>
              </a:defRPr>
            </a:lvl6pPr>
            <a:lvl7pPr marL="0" lvl="6" indent="0" algn="r">
              <a:spcBef>
                <a:spcPts val="0"/>
              </a:spcBef>
              <a:spcAft>
                <a:spcPts val="0"/>
              </a:spcAft>
              <a:buNone/>
              <a:defRPr sz="1600">
                <a:solidFill>
                  <a:srgbClr val="898989"/>
                </a:solidFill>
                <a:latin typeface="Arial"/>
                <a:ea typeface="Arial"/>
                <a:cs typeface="Arial"/>
                <a:sym typeface="Arial"/>
              </a:defRPr>
            </a:lvl7pPr>
            <a:lvl8pPr marL="0" lvl="7" indent="0" algn="r">
              <a:spcBef>
                <a:spcPts val="0"/>
              </a:spcBef>
              <a:spcAft>
                <a:spcPts val="0"/>
              </a:spcAft>
              <a:buNone/>
              <a:defRPr sz="1600">
                <a:solidFill>
                  <a:srgbClr val="898989"/>
                </a:solidFill>
                <a:latin typeface="Arial"/>
                <a:ea typeface="Arial"/>
                <a:cs typeface="Arial"/>
                <a:sym typeface="Arial"/>
              </a:defRPr>
            </a:lvl8pPr>
            <a:lvl9pPr marL="0" lvl="8" indent="0" algn="r">
              <a:spcBef>
                <a:spcPts val="0"/>
              </a:spcBef>
              <a:spcAft>
                <a:spcPts val="0"/>
              </a:spcAft>
              <a:buNone/>
              <a:defRPr sz="1600">
                <a:solidFill>
                  <a:srgbClr val="898989"/>
                </a:solidFill>
                <a:latin typeface="Arial"/>
                <a:ea typeface="Arial"/>
                <a:cs typeface="Arial"/>
                <a:sym typeface="Arial"/>
              </a:defRPr>
            </a:lvl9pPr>
          </a:lstStyle>
          <a:p>
            <a:fld id="{00000000-1234-1234-1234-123412341234}" type="slidenum">
              <a:rPr lang="en-US" smtClean="0"/>
              <a:pPr/>
              <a:t>‹#›</a:t>
            </a:fld>
            <a:endParaRPr lang="en-US"/>
          </a:p>
        </p:txBody>
      </p:sp>
      <p:sp>
        <p:nvSpPr>
          <p:cNvPr id="34" name="Google Shape;34;p3"/>
          <p:cNvSpPr txBox="1">
            <a:spLocks noGrp="1"/>
          </p:cNvSpPr>
          <p:nvPr>
            <p:ph type="title"/>
          </p:nvPr>
        </p:nvSpPr>
        <p:spPr>
          <a:xfrm>
            <a:off x="582507" y="0"/>
            <a:ext cx="10972800" cy="812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59339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292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nyu_white.png"/>
          <p:cNvPicPr preferRelativeResize="0"/>
          <p:nvPr/>
        </p:nvPicPr>
        <p:blipFill rotWithShape="1">
          <a:blip r:embed="rId8">
            <a:alphaModFix/>
          </a:blip>
          <a:srcRect/>
          <a:stretch/>
        </p:blipFill>
        <p:spPr>
          <a:xfrm>
            <a:off x="306917" y="313267"/>
            <a:ext cx="897467" cy="304800"/>
          </a:xfrm>
          <a:prstGeom prst="rect">
            <a:avLst/>
          </a:prstGeom>
          <a:noFill/>
          <a:ln>
            <a:noFill/>
          </a:ln>
        </p:spPr>
      </p:pic>
      <p:sp>
        <p:nvSpPr>
          <p:cNvPr id="11" name="Google Shape;11;p1"/>
          <p:cNvSpPr/>
          <p:nvPr/>
        </p:nvSpPr>
        <p:spPr>
          <a:xfrm>
            <a:off x="1" y="0"/>
            <a:ext cx="12204700" cy="950384"/>
          </a:xfrm>
          <a:prstGeom prst="rect">
            <a:avLst/>
          </a:prstGeom>
          <a:solidFill>
            <a:srgbClr val="57068C"/>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pic>
        <p:nvPicPr>
          <p:cNvPr id="12" name="Google Shape;12;p1"/>
          <p:cNvPicPr preferRelativeResize="0"/>
          <p:nvPr/>
        </p:nvPicPr>
        <p:blipFill rotWithShape="1">
          <a:blip r:embed="rId9">
            <a:alphaModFix/>
          </a:blip>
          <a:srcRect/>
          <a:stretch/>
        </p:blipFill>
        <p:spPr>
          <a:xfrm>
            <a:off x="364067" y="317500"/>
            <a:ext cx="1951567" cy="304800"/>
          </a:xfrm>
          <a:prstGeom prst="rect">
            <a:avLst/>
          </a:prstGeom>
          <a:noFill/>
          <a:ln>
            <a:noFill/>
          </a:ln>
        </p:spPr>
      </p:pic>
      <p:sp>
        <p:nvSpPr>
          <p:cNvPr id="13" name="Google Shape;13;p1"/>
          <p:cNvSpPr txBox="1">
            <a:spLocks noGrp="1"/>
          </p:cNvSpPr>
          <p:nvPr>
            <p:ph type="dt" idx="10"/>
          </p:nvPr>
        </p:nvSpPr>
        <p:spPr>
          <a:xfrm>
            <a:off x="609600" y="6356351"/>
            <a:ext cx="2844800" cy="36618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356351"/>
            <a:ext cx="2844800"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03109270"/>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6448CB-8630-45BC-B912-8E730F52B4BA}"/>
              </a:ext>
            </a:extLst>
          </p:cNvPr>
          <p:cNvSpPr>
            <a:spLocks noGrp="1"/>
          </p:cNvSpPr>
          <p:nvPr>
            <p:ph type="sldNum" idx="12"/>
          </p:nvPr>
        </p:nvSpPr>
        <p:spPr/>
        <p:txBody>
          <a:bodyPr/>
          <a:lstStyle/>
          <a:p>
            <a:fld id="{00000000-1234-1234-1234-123412341234}" type="slidenum">
              <a:rPr lang="en-US" smtClean="0"/>
              <a:pPr/>
              <a:t>1</a:t>
            </a:fld>
            <a:endParaRPr lang="en-US"/>
          </a:p>
        </p:txBody>
      </p:sp>
      <p:sp>
        <p:nvSpPr>
          <p:cNvPr id="5" name="Rectangle 4">
            <a:extLst>
              <a:ext uri="{FF2B5EF4-FFF2-40B4-BE49-F238E27FC236}">
                <a16:creationId xmlns:a16="http://schemas.microsoft.com/office/drawing/2014/main" id="{BC79EA5E-3889-4226-B587-35A25A9ECF36}"/>
              </a:ext>
            </a:extLst>
          </p:cNvPr>
          <p:cNvSpPr/>
          <p:nvPr/>
        </p:nvSpPr>
        <p:spPr>
          <a:xfrm>
            <a:off x="1929345" y="2073166"/>
            <a:ext cx="8333309" cy="1569660"/>
          </a:xfrm>
          <a:prstGeom prst="rect">
            <a:avLst/>
          </a:prstGeom>
          <a:noFill/>
        </p:spPr>
        <p:txBody>
          <a:bodyPr wrap="squar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Latency Focused Function Placement and Request Routing in Multi Access Mobile Edge Computing Networks</a:t>
            </a:r>
          </a:p>
        </p:txBody>
      </p:sp>
      <p:sp>
        <p:nvSpPr>
          <p:cNvPr id="7" name="TextBox 6">
            <a:extLst>
              <a:ext uri="{FF2B5EF4-FFF2-40B4-BE49-F238E27FC236}">
                <a16:creationId xmlns:a16="http://schemas.microsoft.com/office/drawing/2014/main" id="{FEBDA590-C189-4241-B87C-9B463F41AF15}"/>
              </a:ext>
            </a:extLst>
          </p:cNvPr>
          <p:cNvSpPr txBox="1"/>
          <p:nvPr/>
        </p:nvSpPr>
        <p:spPr>
          <a:xfrm>
            <a:off x="8209920" y="4503987"/>
            <a:ext cx="2844799" cy="1477328"/>
          </a:xfrm>
          <a:prstGeom prst="rect">
            <a:avLst/>
          </a:prstGeom>
          <a:noFill/>
        </p:spPr>
        <p:txBody>
          <a:bodyPr wrap="square" rtlCol="0">
            <a:spAutoFit/>
          </a:bodyPr>
          <a:lstStyle/>
          <a:p>
            <a:pPr algn="r"/>
            <a:r>
              <a:rPr lang="en-US" dirty="0">
                <a:solidFill>
                  <a:srgbClr val="202124"/>
                </a:solidFill>
                <a:latin typeface="Google Sans"/>
              </a:rPr>
              <a:t>Mustafa F. </a:t>
            </a:r>
            <a:r>
              <a:rPr lang="en-US" dirty="0" err="1">
                <a:solidFill>
                  <a:srgbClr val="202124"/>
                </a:solidFill>
                <a:latin typeface="Google Sans"/>
              </a:rPr>
              <a:t>Ozkoc</a:t>
            </a:r>
            <a:r>
              <a:rPr lang="en-US" dirty="0">
                <a:solidFill>
                  <a:srgbClr val="202124"/>
                </a:solidFill>
                <a:latin typeface="Google Sans"/>
              </a:rPr>
              <a:t>(mfo254)</a:t>
            </a:r>
          </a:p>
          <a:p>
            <a:pPr algn="r"/>
            <a:endParaRPr lang="en-US" dirty="0">
              <a:solidFill>
                <a:srgbClr val="202124"/>
              </a:solidFill>
              <a:latin typeface="Google Sans"/>
            </a:endParaRPr>
          </a:p>
          <a:p>
            <a:pPr algn="r"/>
            <a:r>
              <a:rPr lang="en-US" dirty="0">
                <a:solidFill>
                  <a:srgbClr val="202124"/>
                </a:solidFill>
                <a:latin typeface="Google Sans"/>
              </a:rPr>
              <a:t>Chen Li (cl5089)</a:t>
            </a:r>
          </a:p>
          <a:p>
            <a:pPr algn="r"/>
            <a:endParaRPr lang="en-US" dirty="0">
              <a:solidFill>
                <a:srgbClr val="202124"/>
              </a:solidFill>
              <a:latin typeface="Google Sans"/>
            </a:endParaRPr>
          </a:p>
          <a:p>
            <a:pPr algn="r"/>
            <a:r>
              <a:rPr lang="en-US" dirty="0">
                <a:solidFill>
                  <a:srgbClr val="202124"/>
                </a:solidFill>
                <a:latin typeface="Google Sans"/>
              </a:rPr>
              <a:t>May 19th</a:t>
            </a:r>
            <a:endParaRPr lang="en-US" dirty="0"/>
          </a:p>
        </p:txBody>
      </p:sp>
    </p:spTree>
    <p:extLst>
      <p:ext uri="{BB962C8B-B14F-4D97-AF65-F5344CB8AC3E}">
        <p14:creationId xmlns:p14="http://schemas.microsoft.com/office/powerpoint/2010/main" val="3825328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10</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51;p25">
            <a:extLst>
              <a:ext uri="{FF2B5EF4-FFF2-40B4-BE49-F238E27FC236}">
                <a16:creationId xmlns:a16="http://schemas.microsoft.com/office/drawing/2014/main" id="{1E664142-D4B9-44C2-AC47-8F7B7F0B2CB9}"/>
              </a:ext>
            </a:extLst>
          </p:cNvPr>
          <p:cNvSpPr txBox="1"/>
          <p:nvPr/>
        </p:nvSpPr>
        <p:spPr>
          <a:xfrm>
            <a:off x="0" y="962100"/>
            <a:ext cx="5475642"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1. </a:t>
            </a:r>
            <a:r>
              <a:rPr lang="en" dirty="0">
                <a:latin typeface="Roboto"/>
                <a:ea typeface="Roboto"/>
                <a:cs typeface="Roboto"/>
                <a:sym typeface="Roboto"/>
              </a:rPr>
              <a:t>A user can be served at most one location or neglected: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2. </a:t>
            </a:r>
            <a:r>
              <a:rPr lang="en" dirty="0">
                <a:latin typeface="Roboto"/>
                <a:ea typeface="Roboto"/>
                <a:cs typeface="Roboto"/>
                <a:sym typeface="Roboto"/>
              </a:rPr>
              <a:t>If a user is to be served the user needs to access the network through any of its access nodes, otherwise it shouldn’t access to the network and waste resources at access nodes:</a:t>
            </a:r>
            <a:endParaRPr sz="2400" dirty="0">
              <a:latin typeface="Roboto"/>
              <a:ea typeface="Roboto"/>
              <a:cs typeface="Roboto"/>
              <a:sym typeface="Roboto"/>
            </a:endParaRPr>
          </a:p>
        </p:txBody>
      </p:sp>
      <p:pic>
        <p:nvPicPr>
          <p:cNvPr id="10" name="Google Shape;152;p25">
            <a:extLst>
              <a:ext uri="{FF2B5EF4-FFF2-40B4-BE49-F238E27FC236}">
                <a16:creationId xmlns:a16="http://schemas.microsoft.com/office/drawing/2014/main" id="{3AC2215A-310F-494F-9C3B-ECC713B2CDB0}"/>
              </a:ext>
            </a:extLst>
          </p:cNvPr>
          <p:cNvPicPr preferRelativeResize="0"/>
          <p:nvPr/>
        </p:nvPicPr>
        <p:blipFill>
          <a:blip r:embed="rId3">
            <a:alphaModFix/>
          </a:blip>
          <a:stretch>
            <a:fillRect/>
          </a:stretch>
        </p:blipFill>
        <p:spPr>
          <a:xfrm>
            <a:off x="633377" y="2245433"/>
            <a:ext cx="3605136" cy="1012494"/>
          </a:xfrm>
          <a:prstGeom prst="rect">
            <a:avLst/>
          </a:prstGeom>
          <a:noFill/>
          <a:ln>
            <a:noFill/>
          </a:ln>
        </p:spPr>
      </p:pic>
      <p:pic>
        <p:nvPicPr>
          <p:cNvPr id="11" name="Google Shape;153;p25">
            <a:extLst>
              <a:ext uri="{FF2B5EF4-FFF2-40B4-BE49-F238E27FC236}">
                <a16:creationId xmlns:a16="http://schemas.microsoft.com/office/drawing/2014/main" id="{3B3B2B32-43E5-4620-8ECE-EEC36CAD7ECB}"/>
              </a:ext>
            </a:extLst>
          </p:cNvPr>
          <p:cNvPicPr preferRelativeResize="0"/>
          <p:nvPr/>
        </p:nvPicPr>
        <p:blipFill>
          <a:blip r:embed="rId4">
            <a:alphaModFix/>
          </a:blip>
          <a:stretch>
            <a:fillRect/>
          </a:stretch>
        </p:blipFill>
        <p:spPr>
          <a:xfrm>
            <a:off x="275276" y="5143500"/>
            <a:ext cx="4925089" cy="1152121"/>
          </a:xfrm>
          <a:prstGeom prst="rect">
            <a:avLst/>
          </a:prstGeom>
          <a:noFill/>
          <a:ln>
            <a:noFill/>
          </a:ln>
        </p:spPr>
      </p:pic>
    </p:spTree>
    <p:extLst>
      <p:ext uri="{BB962C8B-B14F-4D97-AF65-F5344CB8AC3E}">
        <p14:creationId xmlns:p14="http://schemas.microsoft.com/office/powerpoint/2010/main" val="227173830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11</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10" name="Google Shape;160;p26">
            <a:extLst>
              <a:ext uri="{FF2B5EF4-FFF2-40B4-BE49-F238E27FC236}">
                <a16:creationId xmlns:a16="http://schemas.microsoft.com/office/drawing/2014/main" id="{7F02E5EE-4560-43B9-81BD-FB6E6DA99D2D}"/>
              </a:ext>
            </a:extLst>
          </p:cNvPr>
          <p:cNvSpPr txBox="1"/>
          <p:nvPr/>
        </p:nvSpPr>
        <p:spPr>
          <a:xfrm>
            <a:off x="-1" y="962099"/>
            <a:ext cx="5400339" cy="4567331"/>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3. </a:t>
            </a:r>
            <a:r>
              <a:rPr lang="en" dirty="0">
                <a:latin typeface="Roboto"/>
                <a:ea typeface="Roboto"/>
                <a:cs typeface="Roboto"/>
                <a:sym typeface="Roboto"/>
              </a:rPr>
              <a:t>The flow generated by user u should be allocated to links if and only if that user is to be served: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4. </a:t>
            </a:r>
            <a:r>
              <a:rPr lang="en" dirty="0">
                <a:latin typeface="Roboto"/>
                <a:ea typeface="Roboto"/>
                <a:cs typeface="Roboto"/>
                <a:sym typeface="Roboto"/>
              </a:rPr>
              <a:t>Each link has a capacity bound. The total flow realized on a link should be less than this capacity:</a:t>
            </a:r>
            <a:endParaRPr sz="2400" dirty="0">
              <a:latin typeface="Roboto"/>
              <a:ea typeface="Roboto"/>
              <a:cs typeface="Roboto"/>
              <a:sym typeface="Roboto"/>
            </a:endParaRPr>
          </a:p>
        </p:txBody>
      </p:sp>
      <p:pic>
        <p:nvPicPr>
          <p:cNvPr id="11" name="Google Shape;161;p26">
            <a:extLst>
              <a:ext uri="{FF2B5EF4-FFF2-40B4-BE49-F238E27FC236}">
                <a16:creationId xmlns:a16="http://schemas.microsoft.com/office/drawing/2014/main" id="{53843D46-D93F-40E7-9B25-C30E0E16F9D5}"/>
              </a:ext>
            </a:extLst>
          </p:cNvPr>
          <p:cNvPicPr preferRelativeResize="0"/>
          <p:nvPr/>
        </p:nvPicPr>
        <p:blipFill>
          <a:blip r:embed="rId3">
            <a:alphaModFix/>
          </a:blip>
          <a:stretch>
            <a:fillRect/>
          </a:stretch>
        </p:blipFill>
        <p:spPr>
          <a:xfrm>
            <a:off x="247917" y="2745455"/>
            <a:ext cx="5023330" cy="1161633"/>
          </a:xfrm>
          <a:prstGeom prst="rect">
            <a:avLst/>
          </a:prstGeom>
          <a:noFill/>
          <a:ln>
            <a:noFill/>
          </a:ln>
        </p:spPr>
      </p:pic>
      <p:pic>
        <p:nvPicPr>
          <p:cNvPr id="12" name="Google Shape;162;p26">
            <a:extLst>
              <a:ext uri="{FF2B5EF4-FFF2-40B4-BE49-F238E27FC236}">
                <a16:creationId xmlns:a16="http://schemas.microsoft.com/office/drawing/2014/main" id="{342C85FF-8762-4BFD-AAB4-BD1C404BCA07}"/>
              </a:ext>
            </a:extLst>
          </p:cNvPr>
          <p:cNvPicPr preferRelativeResize="0"/>
          <p:nvPr/>
        </p:nvPicPr>
        <p:blipFill>
          <a:blip r:embed="rId4">
            <a:alphaModFix/>
          </a:blip>
          <a:stretch>
            <a:fillRect/>
          </a:stretch>
        </p:blipFill>
        <p:spPr>
          <a:xfrm>
            <a:off x="667202" y="5275291"/>
            <a:ext cx="4033890" cy="1081060"/>
          </a:xfrm>
          <a:prstGeom prst="rect">
            <a:avLst/>
          </a:prstGeom>
          <a:noFill/>
          <a:ln>
            <a:noFill/>
          </a:ln>
        </p:spPr>
      </p:pic>
    </p:spTree>
    <p:extLst>
      <p:ext uri="{BB962C8B-B14F-4D97-AF65-F5344CB8AC3E}">
        <p14:creationId xmlns:p14="http://schemas.microsoft.com/office/powerpoint/2010/main" val="2374909988"/>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12</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69;p27">
            <a:extLst>
              <a:ext uri="{FF2B5EF4-FFF2-40B4-BE49-F238E27FC236}">
                <a16:creationId xmlns:a16="http://schemas.microsoft.com/office/drawing/2014/main" id="{47F5E702-AFD5-4E9C-99F9-2039B0C29CBB}"/>
              </a:ext>
            </a:extLst>
          </p:cNvPr>
          <p:cNvSpPr txBox="1"/>
          <p:nvPr/>
        </p:nvSpPr>
        <p:spPr>
          <a:xfrm>
            <a:off x="-1" y="962099"/>
            <a:ext cx="5454127" cy="529885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5. </a:t>
            </a:r>
            <a:r>
              <a:rPr lang="en" dirty="0">
                <a:latin typeface="Roboto"/>
                <a:ea typeface="Roboto"/>
                <a:cs typeface="Roboto"/>
                <a:sym typeface="Roboto"/>
              </a:rPr>
              <a:t>The total delay experienced over the network by a service flow should be less than end to end latency requirement of the service: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sz="1800"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if the service will not be served this constraint is trivially satisfied by the constraint (4)</a:t>
            </a:r>
            <a:endParaRPr sz="2400" dirty="0">
              <a:latin typeface="Roboto"/>
              <a:ea typeface="Roboto"/>
              <a:cs typeface="Roboto"/>
              <a:sym typeface="Roboto"/>
            </a:endParaRPr>
          </a:p>
        </p:txBody>
      </p:sp>
      <p:pic>
        <p:nvPicPr>
          <p:cNvPr id="10" name="Google Shape;170;p27">
            <a:extLst>
              <a:ext uri="{FF2B5EF4-FFF2-40B4-BE49-F238E27FC236}">
                <a16:creationId xmlns:a16="http://schemas.microsoft.com/office/drawing/2014/main" id="{74F52A0F-F5A0-4C04-A0E4-BB4130BE9A47}"/>
              </a:ext>
            </a:extLst>
          </p:cNvPr>
          <p:cNvPicPr preferRelativeResize="0"/>
          <p:nvPr/>
        </p:nvPicPr>
        <p:blipFill>
          <a:blip r:embed="rId3">
            <a:alphaModFix/>
          </a:blip>
          <a:stretch>
            <a:fillRect/>
          </a:stretch>
        </p:blipFill>
        <p:spPr>
          <a:xfrm>
            <a:off x="663353" y="3111630"/>
            <a:ext cx="4444048" cy="999789"/>
          </a:xfrm>
          <a:prstGeom prst="rect">
            <a:avLst/>
          </a:prstGeom>
          <a:noFill/>
          <a:ln>
            <a:noFill/>
          </a:ln>
        </p:spPr>
      </p:pic>
    </p:spTree>
    <p:extLst>
      <p:ext uri="{BB962C8B-B14F-4D97-AF65-F5344CB8AC3E}">
        <p14:creationId xmlns:p14="http://schemas.microsoft.com/office/powerpoint/2010/main" val="1306442122"/>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13</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9" name="Google Shape;177;p28">
            <a:extLst>
              <a:ext uri="{FF2B5EF4-FFF2-40B4-BE49-F238E27FC236}">
                <a16:creationId xmlns:a16="http://schemas.microsoft.com/office/drawing/2014/main" id="{AADADF7F-4FAF-4370-A2A8-CAC533FD8E40}"/>
              </a:ext>
            </a:extLst>
          </p:cNvPr>
          <p:cNvSpPr txBox="1"/>
          <p:nvPr/>
        </p:nvSpPr>
        <p:spPr>
          <a:xfrm>
            <a:off x="-1" y="962100"/>
            <a:ext cx="5657725" cy="4313192"/>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Constraints</a:t>
            </a:r>
            <a:endParaRPr sz="2400" u="sng" dirty="0">
              <a:latin typeface="Roboto"/>
              <a:ea typeface="Roboto"/>
              <a:cs typeface="Roboto"/>
              <a:sym typeface="Roboto"/>
            </a:endParaRPr>
          </a:p>
          <a:p>
            <a:pPr marL="0" lvl="0" indent="0" algn="l" rtl="0">
              <a:spcBef>
                <a:spcPts val="0"/>
              </a:spcBef>
              <a:spcAft>
                <a:spcPts val="0"/>
              </a:spcAft>
              <a:buNone/>
            </a:pP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6. </a:t>
            </a:r>
            <a:r>
              <a:rPr lang="en" dirty="0">
                <a:latin typeface="Roboto"/>
                <a:ea typeface="Roboto"/>
                <a:cs typeface="Roboto"/>
                <a:sym typeface="Roboto"/>
              </a:rPr>
              <a:t>For any node in the network the flow conservation should be satisfied, i.e the summation of total incoming flows and flows generated at that node should be the summation of total outgoing flows and flows destined to that node: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10" name="Google Shape;178;p28">
            <a:extLst>
              <a:ext uri="{FF2B5EF4-FFF2-40B4-BE49-F238E27FC236}">
                <a16:creationId xmlns:a16="http://schemas.microsoft.com/office/drawing/2014/main" id="{8163B4B9-2F4F-4F00-9DC0-9C3960E0EB95}"/>
              </a:ext>
            </a:extLst>
          </p:cNvPr>
          <p:cNvPicPr preferRelativeResize="0"/>
          <p:nvPr/>
        </p:nvPicPr>
        <p:blipFill>
          <a:blip r:embed="rId3">
            <a:alphaModFix/>
          </a:blip>
          <a:stretch>
            <a:fillRect/>
          </a:stretch>
        </p:blipFill>
        <p:spPr>
          <a:xfrm>
            <a:off x="113030" y="4167255"/>
            <a:ext cx="5544694" cy="770505"/>
          </a:xfrm>
          <a:prstGeom prst="rect">
            <a:avLst/>
          </a:prstGeom>
          <a:noFill/>
          <a:ln>
            <a:noFill/>
          </a:ln>
        </p:spPr>
      </p:pic>
    </p:spTree>
    <p:extLst>
      <p:ext uri="{BB962C8B-B14F-4D97-AF65-F5344CB8AC3E}">
        <p14:creationId xmlns:p14="http://schemas.microsoft.com/office/powerpoint/2010/main" val="2701680891"/>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9"/>
          <p:cNvSpPr txBox="1"/>
          <p:nvPr/>
        </p:nvSpPr>
        <p:spPr>
          <a:xfrm>
            <a:off x="6226733" y="0"/>
            <a:ext cx="5965200" cy="6858000"/>
          </a:xfrm>
          <a:prstGeom prst="rect">
            <a:avLst/>
          </a:prstGeom>
          <a:solidFill>
            <a:srgbClr val="FFFFFF"/>
          </a:solidFill>
          <a:ln>
            <a:noFill/>
          </a:ln>
        </p:spPr>
        <p:txBody>
          <a:bodyPr spcFirstLastPara="1" wrap="square" lIns="121900" tIns="121900" rIns="121900" bIns="121900" anchor="t" anchorCtr="0">
            <a:noAutofit/>
          </a:bodyPr>
          <a:lstStyle/>
          <a:p>
            <a:endParaRPr sz="2400">
              <a:latin typeface="Roboto"/>
              <a:ea typeface="Roboto"/>
              <a:cs typeface="Roboto"/>
              <a:sym typeface="Roboto"/>
            </a:endParaRPr>
          </a:p>
        </p:txBody>
      </p:sp>
      <p:cxnSp>
        <p:nvCxnSpPr>
          <p:cNvPr id="186" name="Google Shape;186;p29"/>
          <p:cNvCxnSpPr/>
          <p:nvPr/>
        </p:nvCxnSpPr>
        <p:spPr>
          <a:xfrm rot="-5400000">
            <a:off x="3113767" y="3715533"/>
            <a:ext cx="6312800" cy="8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 name="Google Shape;135;p23">
            <a:extLst>
              <a:ext uri="{FF2B5EF4-FFF2-40B4-BE49-F238E27FC236}">
                <a16:creationId xmlns:a16="http://schemas.microsoft.com/office/drawing/2014/main" id="{8A57C509-2138-4E6C-9526-274FEDF2794E}"/>
              </a:ext>
            </a:extLst>
          </p:cNvPr>
          <p:cNvSpPr txBox="1"/>
          <p:nvPr/>
        </p:nvSpPr>
        <p:spPr>
          <a:xfrm>
            <a:off x="2752"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grpSp>
        <p:nvGrpSpPr>
          <p:cNvPr id="3" name="Grup 2">
            <a:extLst>
              <a:ext uri="{FF2B5EF4-FFF2-40B4-BE49-F238E27FC236}">
                <a16:creationId xmlns:a16="http://schemas.microsoft.com/office/drawing/2014/main" id="{8DF8DE0A-9CFB-4C54-9085-271903D61706}"/>
              </a:ext>
            </a:extLst>
          </p:cNvPr>
          <p:cNvGrpSpPr/>
          <p:nvPr/>
        </p:nvGrpSpPr>
        <p:grpSpPr>
          <a:xfrm>
            <a:off x="6338034" y="317787"/>
            <a:ext cx="5893201" cy="4791991"/>
            <a:chOff x="6262732" y="317787"/>
            <a:chExt cx="5893201" cy="4791991"/>
          </a:xfrm>
        </p:grpSpPr>
        <p:pic>
          <p:nvPicPr>
            <p:cNvPr id="187" name="Google Shape;187;p29"/>
            <p:cNvPicPr preferRelativeResize="0"/>
            <p:nvPr/>
          </p:nvPicPr>
          <p:blipFill>
            <a:blip r:embed="rId3">
              <a:alphaModFix/>
            </a:blip>
            <a:stretch>
              <a:fillRect/>
            </a:stretch>
          </p:blipFill>
          <p:spPr>
            <a:xfrm>
              <a:off x="6262732" y="427678"/>
              <a:ext cx="5893201" cy="4682100"/>
            </a:xfrm>
            <a:prstGeom prst="rect">
              <a:avLst/>
            </a:prstGeom>
            <a:noFill/>
            <a:ln>
              <a:noFill/>
            </a:ln>
          </p:spPr>
        </p:pic>
        <p:pic>
          <p:nvPicPr>
            <p:cNvPr id="11" name="Resim 10">
              <a:extLst>
                <a:ext uri="{FF2B5EF4-FFF2-40B4-BE49-F238E27FC236}">
                  <a16:creationId xmlns:a16="http://schemas.microsoft.com/office/drawing/2014/main" id="{6150F23B-F872-40CF-8225-7255829F06DC}"/>
                </a:ext>
              </a:extLst>
            </p:cNvPr>
            <p:cNvPicPr>
              <a:picLocks noChangeAspect="1"/>
            </p:cNvPicPr>
            <p:nvPr/>
          </p:nvPicPr>
          <p:blipFill>
            <a:blip r:embed="rId4"/>
            <a:stretch>
              <a:fillRect/>
            </a:stretch>
          </p:blipFill>
          <p:spPr>
            <a:xfrm>
              <a:off x="7585182" y="317787"/>
              <a:ext cx="4076107" cy="836581"/>
            </a:xfrm>
            <a:prstGeom prst="rect">
              <a:avLst/>
            </a:prstGeom>
          </p:spPr>
        </p:pic>
      </p:grpSp>
      <p:sp>
        <p:nvSpPr>
          <p:cNvPr id="188" name="Google Shape;188;p29"/>
          <p:cNvSpPr txBox="1"/>
          <p:nvPr/>
        </p:nvSpPr>
        <p:spPr>
          <a:xfrm>
            <a:off x="6124161" y="427678"/>
            <a:ext cx="1836400" cy="616800"/>
          </a:xfrm>
          <a:prstGeom prst="rect">
            <a:avLst/>
          </a:prstGeom>
          <a:no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maximize</a:t>
            </a:r>
            <a:endParaRPr sz="2400" dirty="0">
              <a:latin typeface="Roboto"/>
              <a:ea typeface="Roboto"/>
              <a:cs typeface="Roboto"/>
              <a:sym typeface="Roboto"/>
            </a:endParaRPr>
          </a:p>
        </p:txBody>
      </p:sp>
      <p:sp>
        <p:nvSpPr>
          <p:cNvPr id="189" name="Google Shape;189;p29"/>
          <p:cNvSpPr txBox="1"/>
          <p:nvPr/>
        </p:nvSpPr>
        <p:spPr>
          <a:xfrm>
            <a:off x="6038099" y="1058811"/>
            <a:ext cx="1750400" cy="430400"/>
          </a:xfrm>
          <a:prstGeom prst="rect">
            <a:avLst/>
          </a:prstGeom>
          <a:solidFill>
            <a:srgbClr val="FFFFFF"/>
          </a:solidFill>
          <a:ln>
            <a:noFill/>
          </a:ln>
        </p:spPr>
        <p:txBody>
          <a:bodyPr spcFirstLastPara="1" wrap="square" lIns="121900" tIns="121900" rIns="121900" bIns="121900" anchor="t" anchorCtr="0">
            <a:noAutofit/>
          </a:bodyPr>
          <a:lstStyle/>
          <a:p>
            <a:r>
              <a:rPr lang="en" sz="2400" dirty="0">
                <a:latin typeface="Roboto"/>
                <a:ea typeface="Roboto"/>
                <a:cs typeface="Roboto"/>
                <a:sym typeface="Roboto"/>
              </a:rPr>
              <a:t>Subject to</a:t>
            </a:r>
            <a:endParaRPr sz="2400" dirty="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15</a:t>
            </a:fld>
            <a:endParaRPr lang="en-US" kern="0" dirty="0"/>
          </a:p>
        </p:txBody>
      </p:sp>
      <p:sp>
        <p:nvSpPr>
          <p:cNvPr id="6" name="TextBox 5">
            <a:extLst>
              <a:ext uri="{FF2B5EF4-FFF2-40B4-BE49-F238E27FC236}">
                <a16:creationId xmlns:a16="http://schemas.microsoft.com/office/drawing/2014/main" id="{F40F7E99-AAD9-40AB-AEDB-4BBE2F8A07DB}"/>
              </a:ext>
            </a:extLst>
          </p:cNvPr>
          <p:cNvSpPr txBox="1"/>
          <p:nvPr/>
        </p:nvSpPr>
        <p:spPr>
          <a:xfrm>
            <a:off x="1989261" y="1997839"/>
            <a:ext cx="7894320" cy="2862322"/>
          </a:xfrm>
          <a:prstGeom prst="rect">
            <a:avLst/>
          </a:prstGeom>
          <a:noFill/>
        </p:spPr>
        <p:txBody>
          <a:bodyPr wrap="square" rtlCol="0">
            <a:spAutoFit/>
          </a:bodyPr>
          <a:lstStyle/>
          <a:p>
            <a:pPr algn="ctr"/>
            <a:r>
              <a:rPr lang="en-US" sz="3600" dirty="0"/>
              <a:t>Heuristic 1 </a:t>
            </a:r>
          </a:p>
          <a:p>
            <a:pPr algn="ctr"/>
            <a:r>
              <a:rPr lang="en-US" sz="3600" dirty="0"/>
              <a:t> Bottom up approach</a:t>
            </a:r>
          </a:p>
          <a:p>
            <a:pPr algn="ctr"/>
            <a:endParaRPr lang="en-US" sz="3600" dirty="0"/>
          </a:p>
          <a:p>
            <a:pPr algn="ctr"/>
            <a:r>
              <a:rPr lang="en-US" sz="3600" dirty="0"/>
              <a:t>Heuristic 2</a:t>
            </a:r>
          </a:p>
          <a:p>
            <a:pPr algn="ctr"/>
            <a:r>
              <a:rPr lang="en-US" sz="3600" dirty="0"/>
              <a:t> Top to bottom approach</a:t>
            </a:r>
          </a:p>
        </p:txBody>
      </p:sp>
    </p:spTree>
    <p:extLst>
      <p:ext uri="{BB962C8B-B14F-4D97-AF65-F5344CB8AC3E}">
        <p14:creationId xmlns:p14="http://schemas.microsoft.com/office/powerpoint/2010/main" val="1668325549"/>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8E38C3-4FB1-490B-8841-9CA66602734B}"/>
              </a:ext>
            </a:extLst>
          </p:cNvPr>
          <p:cNvSpPr>
            <a:spLocks noGrp="1"/>
          </p:cNvSpPr>
          <p:nvPr>
            <p:ph type="body" idx="3"/>
          </p:nvPr>
        </p:nvSpPr>
        <p:spPr/>
        <p:txBody>
          <a:bodyPr/>
          <a:lstStyle/>
          <a:p>
            <a:r>
              <a:rPr lang="en-US" dirty="0"/>
              <a:t>Heuristic 2</a:t>
            </a:r>
          </a:p>
        </p:txBody>
      </p:sp>
      <p:sp>
        <p:nvSpPr>
          <p:cNvPr id="5" name="Slide Number Placeholder 4">
            <a:extLst>
              <a:ext uri="{FF2B5EF4-FFF2-40B4-BE49-F238E27FC236}">
                <a16:creationId xmlns:a16="http://schemas.microsoft.com/office/drawing/2014/main" id="{4DE154AE-9C40-4984-8A9F-7A1DFDE2123E}"/>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11" name="Text Placeholder 10">
            <a:extLst>
              <a:ext uri="{FF2B5EF4-FFF2-40B4-BE49-F238E27FC236}">
                <a16:creationId xmlns:a16="http://schemas.microsoft.com/office/drawing/2014/main" id="{8391B83E-9253-431A-80FB-45BD3DEEFA73}"/>
              </a:ext>
            </a:extLst>
          </p:cNvPr>
          <p:cNvSpPr>
            <a:spLocks noGrp="1"/>
          </p:cNvSpPr>
          <p:nvPr>
            <p:ph type="body" idx="1"/>
          </p:nvPr>
        </p:nvSpPr>
        <p:spPr>
          <a:xfrm>
            <a:off x="3974580" y="1218917"/>
            <a:ext cx="5081255" cy="806522"/>
          </a:xfrm>
        </p:spPr>
        <p:txBody>
          <a:bodyPr/>
          <a:lstStyle/>
          <a:p>
            <a:r>
              <a:rPr lang="en-US" dirty="0"/>
              <a:t>Basic idea</a:t>
            </a:r>
          </a:p>
        </p:txBody>
      </p:sp>
      <p:sp>
        <p:nvSpPr>
          <p:cNvPr id="2" name="TextBox 1">
            <a:extLst>
              <a:ext uri="{FF2B5EF4-FFF2-40B4-BE49-F238E27FC236}">
                <a16:creationId xmlns:a16="http://schemas.microsoft.com/office/drawing/2014/main" id="{D76CB831-E065-4711-BCFB-333E84CCA456}"/>
              </a:ext>
            </a:extLst>
          </p:cNvPr>
          <p:cNvSpPr txBox="1"/>
          <p:nvPr/>
        </p:nvSpPr>
        <p:spPr>
          <a:xfrm>
            <a:off x="1529878" y="2342678"/>
            <a:ext cx="8630122" cy="3693319"/>
          </a:xfrm>
          <a:prstGeom prst="rect">
            <a:avLst/>
          </a:prstGeom>
          <a:noFill/>
        </p:spPr>
        <p:txBody>
          <a:bodyPr wrap="square" rtlCol="0">
            <a:spAutoFit/>
          </a:bodyPr>
          <a:lstStyle/>
          <a:p>
            <a:r>
              <a:rPr lang="en-US" altLang="zh-CN" dirty="0"/>
              <a:t>Iteration with sub-mixed integer programming.</a:t>
            </a:r>
          </a:p>
          <a:p>
            <a:endParaRPr lang="en-US" dirty="0"/>
          </a:p>
          <a:p>
            <a:r>
              <a:rPr lang="en-US" dirty="0"/>
              <a:t>More integer variables, more time the algorithm will take. We can make iterative procedures to optimize the objective function with less integer variables.</a:t>
            </a:r>
          </a:p>
          <a:p>
            <a:endParaRPr lang="en-US" dirty="0"/>
          </a:p>
          <a:p>
            <a:r>
              <a:rPr lang="en-US" dirty="0"/>
              <a:t>In our model, we have binary variable: </a:t>
            </a:r>
            <a:r>
              <a:rPr lang="en-US" dirty="0" err="1"/>
              <a:t>access_indicator</a:t>
            </a:r>
            <a:r>
              <a:rPr lang="en-US" dirty="0"/>
              <a:t>, </a:t>
            </a:r>
            <a:r>
              <a:rPr lang="en-US" dirty="0" err="1"/>
              <a:t>link_indicator</a:t>
            </a:r>
            <a:r>
              <a:rPr lang="en-US" dirty="0"/>
              <a:t> and </a:t>
            </a:r>
            <a:r>
              <a:rPr lang="en-US" dirty="0" err="1"/>
              <a:t>server_indicator</a:t>
            </a:r>
            <a:r>
              <a:rPr lang="en-US" dirty="0"/>
              <a:t>. But when we fix </a:t>
            </a:r>
            <a:r>
              <a:rPr lang="en-US" dirty="0" err="1"/>
              <a:t>link_indicator</a:t>
            </a:r>
            <a:r>
              <a:rPr lang="en-US" dirty="0"/>
              <a:t> and </a:t>
            </a:r>
            <a:r>
              <a:rPr lang="en-US" dirty="0" err="1"/>
              <a:t>access_indicator</a:t>
            </a:r>
            <a:r>
              <a:rPr lang="en-US" dirty="0"/>
              <a:t> to binary variables, the </a:t>
            </a:r>
            <a:r>
              <a:rPr lang="en-US" dirty="0" err="1"/>
              <a:t>server_indicator</a:t>
            </a:r>
            <a:r>
              <a:rPr lang="en-US" dirty="0"/>
              <a:t> will be binary automatically. </a:t>
            </a:r>
          </a:p>
          <a:p>
            <a:endParaRPr lang="en-US" dirty="0"/>
          </a:p>
          <a:p>
            <a:r>
              <a:rPr lang="en-US" dirty="0"/>
              <a:t>So we fix </a:t>
            </a:r>
            <a:r>
              <a:rPr lang="en-US" dirty="0" err="1"/>
              <a:t>link_indicator</a:t>
            </a:r>
            <a:r>
              <a:rPr lang="en-US" dirty="0"/>
              <a:t> to be binary, and get ‘binary’ </a:t>
            </a:r>
            <a:r>
              <a:rPr lang="en-US" dirty="0" err="1"/>
              <a:t>access_indicator</a:t>
            </a:r>
            <a:r>
              <a:rPr lang="en-US" dirty="0"/>
              <a:t> iteratively. During  the iteration, we add more constraints to the model according to the output of each iteration to gradually get the mixed integer solution.</a:t>
            </a:r>
          </a:p>
          <a:p>
            <a:endParaRPr lang="en-US" dirty="0"/>
          </a:p>
        </p:txBody>
      </p:sp>
    </p:spTree>
    <p:extLst>
      <p:ext uri="{BB962C8B-B14F-4D97-AF65-F5344CB8AC3E}">
        <p14:creationId xmlns:p14="http://schemas.microsoft.com/office/powerpoint/2010/main" val="541738807"/>
      </p:ext>
    </p:extLst>
  </p:cSld>
  <p:clrMapOvr>
    <a:masterClrMapping/>
  </p:clrMapOvr>
  <mc:AlternateContent xmlns:mc="http://schemas.openxmlformats.org/markup-compatibility/2006" xmlns:p14="http://schemas.microsoft.com/office/powerpoint/2010/main">
    <mc:Choice Requires="p14">
      <p:transition spd="slow" p14:dur="2000" advTm="137046"/>
    </mc:Choice>
    <mc:Fallback xmlns="">
      <p:transition spd="slow" advTm="13704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CB225E-EC4C-44E6-BB70-77E651AFAB1D}"/>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39D1E1B8-2747-4ACC-B25B-782423BBA2F7}"/>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8" name="Text Placeholder 1">
            <a:extLst>
              <a:ext uri="{FF2B5EF4-FFF2-40B4-BE49-F238E27FC236}">
                <a16:creationId xmlns:a16="http://schemas.microsoft.com/office/drawing/2014/main" id="{C44BDF52-7CC8-4C99-95C7-352D89F56D59}"/>
              </a:ext>
            </a:extLst>
          </p:cNvPr>
          <p:cNvSpPr txBox="1">
            <a:spLocks/>
          </p:cNvSpPr>
          <p:nvPr/>
        </p:nvSpPr>
        <p:spPr>
          <a:xfrm>
            <a:off x="3305465" y="983826"/>
            <a:ext cx="5081255" cy="73161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b="0" kern="0" dirty="0"/>
              <a:t>Algorithm</a:t>
            </a:r>
            <a:endParaRPr lang="en-US" kern="0" dirty="0"/>
          </a:p>
        </p:txBody>
      </p:sp>
      <p:sp>
        <p:nvSpPr>
          <p:cNvPr id="9" name="Text Placeholder 8">
            <a:extLst>
              <a:ext uri="{FF2B5EF4-FFF2-40B4-BE49-F238E27FC236}">
                <a16:creationId xmlns:a16="http://schemas.microsoft.com/office/drawing/2014/main" id="{6B4254EC-4B54-4545-BC91-612547958436}"/>
              </a:ext>
            </a:extLst>
          </p:cNvPr>
          <p:cNvSpPr>
            <a:spLocks noGrp="1"/>
          </p:cNvSpPr>
          <p:nvPr>
            <p:ph type="body" idx="1"/>
          </p:nvPr>
        </p:nvSpPr>
        <p:spPr>
          <a:xfrm>
            <a:off x="6096000" y="1811368"/>
            <a:ext cx="5486400" cy="4415619"/>
          </a:xfrm>
        </p:spPr>
        <p:txBody>
          <a:bodyPr/>
          <a:lstStyle/>
          <a:p>
            <a:pPr marL="795847" lvl="1" indent="0">
              <a:buNone/>
            </a:pPr>
            <a:r>
              <a:rPr lang="en-US" sz="2400" b="0" dirty="0"/>
              <a:t>The most intuitive idea is to fix </a:t>
            </a:r>
            <a:r>
              <a:rPr lang="en-US" sz="2400" b="0" dirty="0" err="1"/>
              <a:t>access_indicator</a:t>
            </a:r>
            <a:r>
              <a:rPr lang="en-US" sz="2400" b="0" dirty="0"/>
              <a:t> =1 as soon as they become 1 in the iterative procedure.</a:t>
            </a:r>
          </a:p>
          <a:p>
            <a:pPr marL="795847" lvl="1" indent="0">
              <a:buNone/>
            </a:pPr>
            <a:endParaRPr lang="en-US" sz="2400" b="0" dirty="0"/>
          </a:p>
          <a:p>
            <a:pPr marL="795847" lvl="1" indent="0">
              <a:buNone/>
            </a:pPr>
            <a:r>
              <a:rPr lang="en-US" sz="2400" b="0" dirty="0"/>
              <a:t>How about &lt; 1?</a:t>
            </a:r>
          </a:p>
          <a:p>
            <a:pPr marL="795847" lvl="1" indent="0">
              <a:buNone/>
            </a:pPr>
            <a:r>
              <a:rPr lang="en-US" sz="2400" b="0" dirty="0"/>
              <a:t>Increase 0.9 to 1?</a:t>
            </a:r>
          </a:p>
          <a:p>
            <a:pPr marL="795847" lvl="1" indent="0">
              <a:buNone/>
            </a:pPr>
            <a:r>
              <a:rPr lang="en-US" sz="2400" b="0" dirty="0"/>
              <a:t>(may cause infeasible solution)</a:t>
            </a:r>
          </a:p>
        </p:txBody>
      </p:sp>
      <p:pic>
        <p:nvPicPr>
          <p:cNvPr id="13" name="Picture 12">
            <a:extLst>
              <a:ext uri="{FF2B5EF4-FFF2-40B4-BE49-F238E27FC236}">
                <a16:creationId xmlns:a16="http://schemas.microsoft.com/office/drawing/2014/main" id="{A89CBD59-C14C-4C8D-9090-34F9C492DC00}"/>
              </a:ext>
            </a:extLst>
          </p:cNvPr>
          <p:cNvPicPr>
            <a:picLocks noChangeAspect="1"/>
          </p:cNvPicPr>
          <p:nvPr/>
        </p:nvPicPr>
        <p:blipFill>
          <a:blip r:embed="rId3"/>
          <a:stretch>
            <a:fillRect/>
          </a:stretch>
        </p:blipFill>
        <p:spPr>
          <a:xfrm>
            <a:off x="822975" y="1811368"/>
            <a:ext cx="4964979" cy="4062806"/>
          </a:xfrm>
          <a:prstGeom prst="rect">
            <a:avLst/>
          </a:prstGeom>
        </p:spPr>
      </p:pic>
    </p:spTree>
    <p:extLst>
      <p:ext uri="{BB962C8B-B14F-4D97-AF65-F5344CB8AC3E}">
        <p14:creationId xmlns:p14="http://schemas.microsoft.com/office/powerpoint/2010/main" val="2580161344"/>
      </p:ext>
    </p:extLst>
  </p:cSld>
  <p:clrMapOvr>
    <a:masterClrMapping/>
  </p:clrMapOvr>
  <mc:AlternateContent xmlns:mc="http://schemas.openxmlformats.org/markup-compatibility/2006" xmlns:p14="http://schemas.microsoft.com/office/powerpoint/2010/main">
    <mc:Choice Requires="p14">
      <p:transition spd="slow" p14:dur="2000" advTm="89491"/>
    </mc:Choice>
    <mc:Fallback xmlns="">
      <p:transition spd="slow" advTm="894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576670-3C8D-45AA-9F08-7D60D3668877}"/>
              </a:ext>
            </a:extLst>
          </p:cNvPr>
          <p:cNvSpPr>
            <a:spLocks noGrp="1"/>
          </p:cNvSpPr>
          <p:nvPr>
            <p:ph type="body" idx="2"/>
          </p:nvPr>
        </p:nvSpPr>
        <p:spPr/>
        <p:txBody>
          <a:bodyPr/>
          <a:lstStyle/>
          <a:p>
            <a:r>
              <a:rPr lang="en-US" dirty="0"/>
              <a:t>Algorithm here</a:t>
            </a:r>
          </a:p>
        </p:txBody>
      </p:sp>
      <p:sp>
        <p:nvSpPr>
          <p:cNvPr id="4" name="Text Placeholder 3">
            <a:extLst>
              <a:ext uri="{FF2B5EF4-FFF2-40B4-BE49-F238E27FC236}">
                <a16:creationId xmlns:a16="http://schemas.microsoft.com/office/drawing/2014/main" id="{70891551-B8E6-45BA-B58A-190E03B677FF}"/>
              </a:ext>
            </a:extLst>
          </p:cNvPr>
          <p:cNvSpPr>
            <a:spLocks noGrp="1"/>
          </p:cNvSpPr>
          <p:nvPr>
            <p:ph type="body" idx="3"/>
          </p:nvPr>
        </p:nvSpPr>
        <p:spPr/>
        <p:txBody>
          <a:bodyPr/>
          <a:lstStyle/>
          <a:p>
            <a:r>
              <a:rPr lang="en-US" b="0" dirty="0"/>
              <a:t>Heuristic 2</a:t>
            </a:r>
            <a:endParaRPr lang="en-US" dirty="0"/>
          </a:p>
          <a:p>
            <a:endParaRPr lang="en-US" dirty="0"/>
          </a:p>
        </p:txBody>
      </p:sp>
      <p:sp>
        <p:nvSpPr>
          <p:cNvPr id="5" name="Slide Number Placeholder 4">
            <a:extLst>
              <a:ext uri="{FF2B5EF4-FFF2-40B4-BE49-F238E27FC236}">
                <a16:creationId xmlns:a16="http://schemas.microsoft.com/office/drawing/2014/main" id="{BC113163-472A-4CB5-B3DF-75A2269ACE19}"/>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6" name="Text Placeholder 8">
            <a:extLst>
              <a:ext uri="{FF2B5EF4-FFF2-40B4-BE49-F238E27FC236}">
                <a16:creationId xmlns:a16="http://schemas.microsoft.com/office/drawing/2014/main" id="{2B30248E-7717-4FCB-A29F-97F5CEB10024}"/>
              </a:ext>
            </a:extLst>
          </p:cNvPr>
          <p:cNvSpPr txBox="1">
            <a:spLocks noGrp="1"/>
          </p:cNvSpPr>
          <p:nvPr>
            <p:ph type="body" idx="1"/>
          </p:nvPr>
        </p:nvSpPr>
        <p:spPr>
          <a:xfrm>
            <a:off x="342791" y="2373895"/>
            <a:ext cx="5619107" cy="49015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304792" algn="l" rtl="0">
              <a:lnSpc>
                <a:spcPct val="100000"/>
              </a:lnSpc>
              <a:spcBef>
                <a:spcPts val="0"/>
              </a:spcBef>
              <a:spcAft>
                <a:spcPts val="0"/>
              </a:spcAft>
              <a:buClr>
                <a:srgbClr val="000000"/>
              </a:buClr>
              <a:buSzPts val="1400"/>
              <a:buFont typeface="Arial"/>
              <a:buNone/>
              <a:defRPr sz="2667" b="1" i="0" u="none" strike="noStrike" cap="none">
                <a:solidFill>
                  <a:schemeClr val="dk1"/>
                </a:solidFill>
                <a:latin typeface="Arial"/>
                <a:ea typeface="Arial"/>
                <a:cs typeface="Arial"/>
                <a:sym typeface="Arial"/>
              </a:defRPr>
            </a:lvl1pPr>
            <a:lvl2pPr marL="1219170" marR="0" lvl="1"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23323" algn="l" rtl="0">
              <a:lnSpc>
                <a:spcPct val="100000"/>
              </a:lnSpc>
              <a:spcBef>
                <a:spcPts val="0"/>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3pPr>
            <a:lvl4pPr marL="2438339" marR="0" lvl="3" indent="-423323" algn="l" rtl="0">
              <a:lnSpc>
                <a:spcPct val="100000"/>
              </a:lnSpc>
              <a:spcBef>
                <a:spcPts val="0"/>
              </a:spcBef>
              <a:spcAft>
                <a:spcPts val="0"/>
              </a:spcAft>
              <a:buClr>
                <a:schemeClr val="dk1"/>
              </a:buClr>
              <a:buSzPts val="1400"/>
              <a:buFont typeface="Courier New"/>
              <a:buChar char="o"/>
              <a:defRPr sz="1867" b="0" i="0" u="none" strike="noStrike" cap="none">
                <a:solidFill>
                  <a:schemeClr val="dk1"/>
                </a:solidFill>
                <a:latin typeface="Arial"/>
                <a:ea typeface="Arial"/>
                <a:cs typeface="Arial"/>
                <a:sym typeface="Arial"/>
              </a:defRPr>
            </a:lvl4pPr>
            <a:lvl5pPr marL="3047924" marR="0" lvl="4" indent="-423323" algn="l" rtl="0">
              <a:lnSpc>
                <a:spcPct val="100000"/>
              </a:lnSpc>
              <a:spcBef>
                <a:spcPts val="0"/>
              </a:spcBef>
              <a:spcAft>
                <a:spcPts val="0"/>
              </a:spcAft>
              <a:buClr>
                <a:schemeClr val="dk1"/>
              </a:buClr>
              <a:buSzPts val="1400"/>
              <a:buFont typeface="Noto Sans Symbols"/>
              <a:buChar char="➢"/>
              <a:defRPr sz="1867" b="0" i="0" u="none" strike="noStrike" cap="none">
                <a:solidFill>
                  <a:schemeClr val="dk1"/>
                </a:solidFill>
                <a:latin typeface="Arial"/>
                <a:ea typeface="Arial"/>
                <a:cs typeface="Arial"/>
                <a:sym typeface="Arial"/>
              </a:defRPr>
            </a:lvl5pPr>
            <a:lvl6pPr marL="3657509" marR="0" lvl="5"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lnSpc>
                <a:spcPct val="100000"/>
              </a:lnSpc>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marL="795847" lvl="1" indent="0">
              <a:buNone/>
            </a:pPr>
            <a:r>
              <a:rPr lang="en-US" b="0" kern="0" dirty="0"/>
              <a:t>Idea:</a:t>
            </a:r>
          </a:p>
          <a:p>
            <a:pPr marL="795847" lvl="1" indent="0">
              <a:buNone/>
            </a:pPr>
            <a:endParaRPr lang="en-US" dirty="0"/>
          </a:p>
          <a:p>
            <a:pPr marL="795847" lvl="1" indent="0">
              <a:buNone/>
            </a:pPr>
            <a:r>
              <a:rPr lang="en-US" b="0" kern="0" dirty="0"/>
              <a:t>Try to increase these majority part of flow to one by reducing the minority to zero, which will guarantee the feasible solution.</a:t>
            </a:r>
          </a:p>
          <a:p>
            <a:pPr marL="795847" lvl="1" indent="0">
              <a:buNone/>
            </a:pPr>
            <a:endParaRPr lang="en-US" b="0" kern="0" dirty="0"/>
          </a:p>
          <a:p>
            <a:pPr marL="795847" lvl="1" indent="0">
              <a:buNone/>
            </a:pPr>
            <a:r>
              <a:rPr lang="en-US" b="0" dirty="0"/>
              <a:t>If majority of </a:t>
            </a:r>
            <a:r>
              <a:rPr lang="en" sz="1800" dirty="0">
                <a:latin typeface="Arial" panose="020B0604020202020204" pitchFamily="34" charset="0"/>
                <a:ea typeface="Roboto"/>
                <a:cs typeface="Arial" panose="020B0604020202020204" pitchFamily="34" charset="0"/>
                <a:sym typeface="Roboto"/>
              </a:rPr>
              <a:t>u</a:t>
            </a:r>
            <a:r>
              <a:rPr lang="en" sz="1800" baseline="-25000" dirty="0">
                <a:latin typeface="Arial" panose="020B0604020202020204" pitchFamily="34" charset="0"/>
                <a:ea typeface="Roboto"/>
                <a:cs typeface="Arial" panose="020B0604020202020204" pitchFamily="34" charset="0"/>
                <a:sym typeface="Roboto"/>
              </a:rPr>
              <a:t>i</a:t>
            </a:r>
            <a:r>
              <a:rPr lang="en-US" b="0" dirty="0"/>
              <a:t> came to 1 </a:t>
            </a:r>
            <a:r>
              <a:rPr lang="en-US" b="0" dirty="0">
                <a:sym typeface="Wingdings" panose="05000000000000000000" pitchFamily="2" charset="2"/>
              </a:rPr>
              <a:t> </a:t>
            </a:r>
            <a:r>
              <a:rPr lang="en-US" b="0" dirty="0"/>
              <a:t>Fix to 1.</a:t>
            </a:r>
          </a:p>
          <a:p>
            <a:pPr marL="795847" lvl="1" indent="0">
              <a:buNone/>
            </a:pPr>
            <a:r>
              <a:rPr lang="en-US" b="0" dirty="0"/>
              <a:t>If not,  sum(all flow of </a:t>
            </a: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i</a:t>
            </a:r>
            <a:r>
              <a:rPr lang="en-US" b="0" dirty="0"/>
              <a:t>) &lt; 1 </a:t>
            </a:r>
            <a:r>
              <a:rPr lang="en-US" b="0" dirty="0">
                <a:sym typeface="Wingdings" panose="05000000000000000000" pitchFamily="2" charset="2"/>
              </a:rPr>
              <a:t> </a:t>
            </a:r>
            <a:r>
              <a:rPr lang="en-US" b="0" dirty="0"/>
              <a:t>drop off</a:t>
            </a:r>
          </a:p>
          <a:p>
            <a:pPr marL="795847" lvl="1" indent="0">
              <a:buNone/>
            </a:pPr>
            <a:endParaRPr lang="en-US" b="0" dirty="0"/>
          </a:p>
          <a:p>
            <a:pPr marL="795847" lvl="1" indent="0">
              <a:buNone/>
            </a:pPr>
            <a:r>
              <a:rPr lang="en-US" b="0" dirty="0"/>
              <a:t>Successive drop off will terminate the iteration.</a:t>
            </a:r>
          </a:p>
          <a:p>
            <a:pPr marL="795847" lvl="1" indent="0">
              <a:buNone/>
            </a:pPr>
            <a:endParaRPr lang="en-US" b="0" kern="0" dirty="0"/>
          </a:p>
          <a:p>
            <a:pPr marL="795847" lvl="1" indent="0">
              <a:buNone/>
            </a:pPr>
            <a:endParaRPr lang="en-US" b="0" kern="0" dirty="0"/>
          </a:p>
        </p:txBody>
      </p:sp>
      <p:pic>
        <p:nvPicPr>
          <p:cNvPr id="9" name="Picture 8">
            <a:extLst>
              <a:ext uri="{FF2B5EF4-FFF2-40B4-BE49-F238E27FC236}">
                <a16:creationId xmlns:a16="http://schemas.microsoft.com/office/drawing/2014/main" id="{7A084747-9747-40FD-9EEB-CBB4ED6C6303}"/>
              </a:ext>
            </a:extLst>
          </p:cNvPr>
          <p:cNvPicPr>
            <a:picLocks noChangeAspect="1"/>
          </p:cNvPicPr>
          <p:nvPr/>
        </p:nvPicPr>
        <p:blipFill>
          <a:blip r:embed="rId3"/>
          <a:stretch>
            <a:fillRect/>
          </a:stretch>
        </p:blipFill>
        <p:spPr>
          <a:xfrm>
            <a:off x="6131006" y="1110883"/>
            <a:ext cx="5451394" cy="5694218"/>
          </a:xfrm>
          <a:prstGeom prst="rect">
            <a:avLst/>
          </a:prstGeom>
        </p:spPr>
      </p:pic>
    </p:spTree>
    <p:extLst>
      <p:ext uri="{BB962C8B-B14F-4D97-AF65-F5344CB8AC3E}">
        <p14:creationId xmlns:p14="http://schemas.microsoft.com/office/powerpoint/2010/main" val="2165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CB1562-7BEB-4457-9D94-750280276474}"/>
              </a:ext>
            </a:extLst>
          </p:cNvPr>
          <p:cNvSpPr>
            <a:spLocks noGrp="1"/>
          </p:cNvSpPr>
          <p:nvPr>
            <p:ph type="body" idx="1"/>
          </p:nvPr>
        </p:nvSpPr>
        <p:spPr>
          <a:xfrm>
            <a:off x="778585" y="1237456"/>
            <a:ext cx="11111352" cy="4174691"/>
          </a:xfrm>
        </p:spPr>
        <p:txBody>
          <a:bodyPr/>
          <a:lstStyle/>
          <a:p>
            <a:r>
              <a:rPr lang="en-US" dirty="0"/>
              <a:t>Two important properties:</a:t>
            </a:r>
          </a:p>
          <a:p>
            <a:endParaRPr lang="en-US" dirty="0"/>
          </a:p>
          <a:p>
            <a:r>
              <a:rPr lang="en-US" dirty="0"/>
              <a:t>Property 1: We just drop off user x if and only if it has the lowest value on the access node of the flow’s majority part.</a:t>
            </a:r>
          </a:p>
          <a:p>
            <a:endParaRPr lang="en-US" dirty="0"/>
          </a:p>
          <a:p>
            <a:endParaRPr lang="en-US" dirty="0"/>
          </a:p>
          <a:p>
            <a:r>
              <a:rPr lang="en-US" dirty="0"/>
              <a:t>Property 2:</a:t>
            </a:r>
            <a:r>
              <a:rPr lang="en-US" altLang="zh-CN" dirty="0"/>
              <a:t>For these user who is not drop off.</a:t>
            </a:r>
            <a:r>
              <a:rPr lang="en-US" dirty="0"/>
              <a:t> If the shortest path can not accommodate this user, it will choose the second shortest path. If the second shortest path can not do either, then the third …</a:t>
            </a:r>
          </a:p>
          <a:p>
            <a:endParaRPr lang="en-US" dirty="0"/>
          </a:p>
        </p:txBody>
      </p:sp>
      <p:sp>
        <p:nvSpPr>
          <p:cNvPr id="4" name="Text Placeholder 3">
            <a:extLst>
              <a:ext uri="{FF2B5EF4-FFF2-40B4-BE49-F238E27FC236}">
                <a16:creationId xmlns:a16="http://schemas.microsoft.com/office/drawing/2014/main" id="{0419D069-BFE8-4689-B42E-CD9B10C74323}"/>
              </a:ext>
            </a:extLst>
          </p:cNvPr>
          <p:cNvSpPr>
            <a:spLocks noGrp="1"/>
          </p:cNvSpPr>
          <p:nvPr>
            <p:ph type="body" idx="3"/>
          </p:nvPr>
        </p:nvSpPr>
        <p:spPr>
          <a:xfrm>
            <a:off x="7117080" y="305319"/>
            <a:ext cx="4772857" cy="353484"/>
          </a:xfrm>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D10F1AA-978E-4887-B716-AF2AA636F8D2}"/>
              </a:ext>
            </a:extLst>
          </p:cNvPr>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1742132254"/>
      </p:ext>
    </p:extLst>
  </p:cSld>
  <p:clrMapOvr>
    <a:masterClrMapping/>
  </p:clrMapOvr>
  <mc:AlternateContent xmlns:mc="http://schemas.openxmlformats.org/markup-compatibility/2006" xmlns:p14="http://schemas.microsoft.com/office/powerpoint/2010/main">
    <mc:Choice Requires="p14">
      <p:transition spd="slow" p14:dur="2000" advTm="3711"/>
    </mc:Choice>
    <mc:Fallback xmlns="">
      <p:transition spd="slow" advTm="37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9"/>
          <p:cNvSpPr txBox="1">
            <a:spLocks noGrp="1"/>
          </p:cNvSpPr>
          <p:nvPr>
            <p:ph type="body" idx="1"/>
          </p:nvPr>
        </p:nvSpPr>
        <p:spPr>
          <a:xfrm>
            <a:off x="331193" y="932318"/>
            <a:ext cx="11776952" cy="5400333"/>
          </a:xfrm>
          <a:prstGeom prst="rect">
            <a:avLst/>
          </a:prstGeom>
          <a:noFill/>
          <a:ln>
            <a:noFill/>
          </a:ln>
        </p:spPr>
        <p:txBody>
          <a:bodyPr spcFirstLastPara="1" wrap="square" lIns="0" tIns="0" rIns="0" bIns="0" anchor="t" anchorCtr="0">
            <a:noAutofit/>
          </a:bodyPr>
          <a:lstStyle/>
          <a:p>
            <a:pPr marL="0" indent="0">
              <a:buClr>
                <a:schemeClr val="dk1"/>
              </a:buClr>
              <a:buSzPts val="1800"/>
              <a:buFont typeface="Arial"/>
              <a:buChar char="•"/>
            </a:pPr>
            <a:r>
              <a:rPr lang="en-US" sz="2800" dirty="0"/>
              <a:t>Motivation</a:t>
            </a:r>
            <a:endParaRPr sz="2800" dirty="0"/>
          </a:p>
          <a:p>
            <a:pPr marL="838179" lvl="1" indent="-228594">
              <a:buChar char="•"/>
            </a:pPr>
            <a:r>
              <a:rPr lang="en-US" sz="2000" dirty="0"/>
              <a:t>Achieving </a:t>
            </a:r>
            <a:r>
              <a:rPr lang="en-US" sz="2000" b="1" dirty="0"/>
              <a:t>U</a:t>
            </a:r>
            <a:r>
              <a:rPr lang="en-US" sz="2000" dirty="0"/>
              <a:t>ltra </a:t>
            </a:r>
            <a:r>
              <a:rPr lang="en-US" sz="2000" b="1" dirty="0"/>
              <a:t>R</a:t>
            </a:r>
            <a:r>
              <a:rPr lang="en-US" sz="2000" dirty="0"/>
              <a:t>eliable </a:t>
            </a:r>
            <a:r>
              <a:rPr lang="en-US" sz="2000" b="1" dirty="0"/>
              <a:t>L</a:t>
            </a:r>
            <a:r>
              <a:rPr lang="en-US" sz="2000" dirty="0"/>
              <a:t>ow </a:t>
            </a:r>
            <a:r>
              <a:rPr lang="en-US" sz="2000" b="1" dirty="0"/>
              <a:t>L</a:t>
            </a:r>
            <a:r>
              <a:rPr lang="en-US" sz="2000" dirty="0"/>
              <a:t>atency </a:t>
            </a:r>
            <a:r>
              <a:rPr lang="en-US" sz="2000" b="1" dirty="0"/>
              <a:t>C</a:t>
            </a:r>
            <a:r>
              <a:rPr lang="en-US" sz="2000" dirty="0"/>
              <a:t>ommunications (URLLC)</a:t>
            </a:r>
            <a:endParaRPr sz="2000" dirty="0"/>
          </a:p>
          <a:p>
            <a:pPr indent="-609585">
              <a:buClr>
                <a:schemeClr val="dk1"/>
              </a:buClr>
              <a:buSzPts val="1800"/>
              <a:buChar char="•"/>
            </a:pPr>
            <a:r>
              <a:rPr lang="en-US" sz="2400" dirty="0"/>
              <a:t>Key enablers of 5G networking</a:t>
            </a:r>
            <a:endParaRPr sz="2400" dirty="0"/>
          </a:p>
          <a:p>
            <a:pPr marL="838179" lvl="1" indent="-228594">
              <a:buChar char="•"/>
            </a:pPr>
            <a:r>
              <a:rPr lang="en-US" sz="2000" b="1" dirty="0"/>
              <a:t>M</a:t>
            </a:r>
            <a:r>
              <a:rPr lang="en-US" sz="2000" dirty="0"/>
              <a:t>obile </a:t>
            </a:r>
            <a:r>
              <a:rPr lang="en-US" sz="2000" b="1" dirty="0"/>
              <a:t>E</a:t>
            </a:r>
            <a:r>
              <a:rPr lang="en-US" sz="2000" dirty="0"/>
              <a:t>dge </a:t>
            </a:r>
            <a:r>
              <a:rPr lang="en-US" sz="2000" b="1" dirty="0"/>
              <a:t>C</a:t>
            </a:r>
            <a:r>
              <a:rPr lang="en-US" sz="2000" dirty="0"/>
              <a:t>omputing (MEC)</a:t>
            </a:r>
            <a:endParaRPr sz="2000" dirty="0"/>
          </a:p>
          <a:p>
            <a:pPr marL="838179" lvl="1" indent="-228594">
              <a:buChar char="•"/>
            </a:pPr>
            <a:r>
              <a:rPr lang="en-US" sz="2000" b="1" dirty="0"/>
              <a:t>N</a:t>
            </a:r>
            <a:r>
              <a:rPr lang="en-US" sz="2000" dirty="0"/>
              <a:t>etwork </a:t>
            </a:r>
            <a:r>
              <a:rPr lang="en-US" sz="2000" b="1" dirty="0"/>
              <a:t>F</a:t>
            </a:r>
            <a:r>
              <a:rPr lang="en-US" sz="2000" dirty="0"/>
              <a:t>unction </a:t>
            </a:r>
            <a:r>
              <a:rPr lang="en-US" sz="2000" b="1" dirty="0"/>
              <a:t>V</a:t>
            </a:r>
            <a:r>
              <a:rPr lang="en-US" sz="2000" dirty="0"/>
              <a:t>irtualization (NFV)</a:t>
            </a:r>
            <a:endParaRPr sz="2000" dirty="0"/>
          </a:p>
          <a:p>
            <a:pPr marL="838179" lvl="1" indent="-228594">
              <a:buChar char="•"/>
            </a:pPr>
            <a:r>
              <a:rPr lang="en-US" sz="2000" b="1" dirty="0"/>
              <a:t>S</a:t>
            </a:r>
            <a:r>
              <a:rPr lang="en-US" sz="2000" dirty="0"/>
              <a:t>oftware </a:t>
            </a:r>
            <a:r>
              <a:rPr lang="en-US" sz="2000" b="1" dirty="0"/>
              <a:t>D</a:t>
            </a:r>
            <a:r>
              <a:rPr lang="en-US" sz="2000" dirty="0"/>
              <a:t>efined </a:t>
            </a:r>
            <a:r>
              <a:rPr lang="en-US" sz="2000" b="1" dirty="0"/>
              <a:t>N</a:t>
            </a:r>
            <a:r>
              <a:rPr lang="en-US" sz="2000" dirty="0"/>
              <a:t>etworks (SDN) </a:t>
            </a:r>
            <a:endParaRPr sz="2000" dirty="0"/>
          </a:p>
          <a:p>
            <a:pPr indent="-609585">
              <a:buClr>
                <a:schemeClr val="dk1"/>
              </a:buClr>
              <a:buSzPts val="1800"/>
              <a:buChar char="•"/>
            </a:pPr>
            <a:r>
              <a:rPr lang="en-US" sz="2400" dirty="0"/>
              <a:t>Issues, Problems</a:t>
            </a:r>
            <a:endParaRPr sz="2400" dirty="0"/>
          </a:p>
          <a:p>
            <a:pPr marL="838179" lvl="1" indent="-228594">
              <a:buChar char="•"/>
            </a:pPr>
            <a:r>
              <a:rPr lang="en-US" sz="2000" dirty="0"/>
              <a:t>MEC resources are limited, distributed -&gt; constraints on storage, computational power, bandwidth</a:t>
            </a:r>
            <a:endParaRPr sz="2000" dirty="0"/>
          </a:p>
          <a:p>
            <a:pPr marL="838179" lvl="1" indent="-228594">
              <a:buChar char="•"/>
            </a:pPr>
            <a:r>
              <a:rPr lang="en-US" sz="2000" dirty="0"/>
              <a:t>Varying wireless links</a:t>
            </a:r>
            <a:endParaRPr sz="2000" dirty="0"/>
          </a:p>
          <a:p>
            <a:pPr marL="838179" lvl="1" indent="-228594">
              <a:buChar char="•"/>
            </a:pPr>
            <a:r>
              <a:rPr lang="en-US" sz="2000" dirty="0"/>
              <a:t>Coupled functions</a:t>
            </a:r>
          </a:p>
          <a:p>
            <a:pPr marL="838179" lvl="1" indent="-228594">
              <a:buChar char="•"/>
            </a:pPr>
            <a:r>
              <a:rPr lang="en-US" sz="2000" dirty="0"/>
              <a:t>Delay Limited Services</a:t>
            </a:r>
          </a:p>
          <a:p>
            <a:pPr indent="-609585">
              <a:buClr>
                <a:schemeClr val="dk1"/>
              </a:buClr>
              <a:buSzPts val="1800"/>
              <a:buChar char="•"/>
            </a:pPr>
            <a:r>
              <a:rPr lang="en-US" sz="2400" dirty="0"/>
              <a:t>Possible Solutions</a:t>
            </a:r>
            <a:endParaRPr sz="2400" dirty="0"/>
          </a:p>
          <a:p>
            <a:pPr marL="838179" lvl="1" indent="-228594">
              <a:buChar char="•"/>
            </a:pPr>
            <a:r>
              <a:rPr lang="en-US" sz="2000" dirty="0"/>
              <a:t>Optimization framework to allocate services and functionalities while satisfying service requirements </a:t>
            </a:r>
            <a:endParaRPr sz="2000" dirty="0"/>
          </a:p>
          <a:p>
            <a:pPr marL="1447764" lvl="2" indent="-228594"/>
            <a:r>
              <a:rPr lang="en-US" sz="2000" dirty="0"/>
              <a:t>virtualization of network functions based on physical constraints of the network.</a:t>
            </a:r>
            <a:endParaRPr sz="2000" dirty="0"/>
          </a:p>
          <a:p>
            <a:pPr indent="-609585">
              <a:buClr>
                <a:schemeClr val="dk1"/>
              </a:buClr>
              <a:buSzPts val="1800"/>
              <a:buChar char="•"/>
            </a:pPr>
            <a:r>
              <a:rPr lang="en-US" sz="2400" dirty="0"/>
              <a:t>Benefits</a:t>
            </a:r>
            <a:endParaRPr sz="2400" dirty="0"/>
          </a:p>
          <a:p>
            <a:pPr marL="838179" lvl="1" indent="-228594">
              <a:buChar char="•"/>
            </a:pPr>
            <a:r>
              <a:rPr lang="en-US" sz="2000" dirty="0"/>
              <a:t>Proof of achievability of services with tight quality of service (QoS) requirements</a:t>
            </a:r>
            <a:endParaRPr sz="2000" dirty="0"/>
          </a:p>
          <a:p>
            <a:pPr marL="0" indent="0"/>
            <a:endParaRPr sz="1800" dirty="0"/>
          </a:p>
          <a:p>
            <a:pPr marL="838179" indent="0">
              <a:buClr>
                <a:schemeClr val="dk1"/>
              </a:buClr>
              <a:buSzPts val="1100"/>
            </a:pPr>
            <a:endParaRPr sz="1600" dirty="0"/>
          </a:p>
          <a:p>
            <a:pPr marL="838179" indent="0"/>
            <a:endParaRPr sz="1600" dirty="0"/>
          </a:p>
        </p:txBody>
      </p:sp>
      <p:sp>
        <p:nvSpPr>
          <p:cNvPr id="73" name="Google Shape;73;p9"/>
          <p:cNvSpPr txBox="1">
            <a:spLocks noGrp="1"/>
          </p:cNvSpPr>
          <p:nvPr>
            <p:ph type="sldNum" idx="12"/>
          </p:nvPr>
        </p:nvSpPr>
        <p:spPr>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2</a:t>
            </a:fld>
            <a:endParaRPr/>
          </a:p>
        </p:txBody>
      </p:sp>
      <p:sp>
        <p:nvSpPr>
          <p:cNvPr id="75" name="Google Shape;75;p9"/>
          <p:cNvSpPr txBox="1">
            <a:spLocks noGrp="1"/>
          </p:cNvSpPr>
          <p:nvPr>
            <p:ph type="title"/>
          </p:nvPr>
        </p:nvSpPr>
        <p:spPr>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Overview</a:t>
            </a:r>
            <a:endParaRPr sz="3200" b="1" dirty="0">
              <a:solidFill>
                <a:schemeClr val="bg1"/>
              </a:solidFill>
            </a:endParaRPr>
          </a:p>
        </p:txBody>
      </p:sp>
      <p:sp>
        <p:nvSpPr>
          <p:cNvPr id="74" name="Google Shape;74;p9"/>
          <p:cNvSpPr txBox="1"/>
          <p:nvPr/>
        </p:nvSpPr>
        <p:spPr>
          <a:xfrm>
            <a:off x="2560515" y="190269"/>
            <a:ext cx="7318308" cy="551780"/>
          </a:xfrm>
          <a:prstGeom prst="rect">
            <a:avLst/>
          </a:prstGeom>
          <a:noFill/>
          <a:ln>
            <a:noFill/>
          </a:ln>
        </p:spPr>
        <p:txBody>
          <a:bodyPr spcFirstLastPara="1" wrap="square" lIns="121900" tIns="60933" rIns="121900" bIns="60933" anchor="ctr" anchorCtr="0">
            <a:noAutofit/>
          </a:bodyPr>
          <a:lstStyle/>
          <a:p>
            <a:pPr algn="ctr"/>
            <a:endParaRPr sz="2667" b="1">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C3A66E-0DA9-4108-A049-064C3F9D5691}"/>
              </a:ext>
            </a:extLst>
          </p:cNvPr>
          <p:cNvSpPr>
            <a:spLocks noGrp="1"/>
          </p:cNvSpPr>
          <p:nvPr>
            <p:ph type="body" idx="1"/>
          </p:nvPr>
        </p:nvSpPr>
        <p:spPr>
          <a:xfrm>
            <a:off x="610448" y="1853138"/>
            <a:ext cx="5081255" cy="4746191"/>
          </a:xfrm>
        </p:spPr>
        <p:txBody>
          <a:bodyPr/>
          <a:lstStyle/>
          <a:p>
            <a:r>
              <a:rPr lang="en-US" sz="1400" dirty="0"/>
              <a:t>Split happens when the available shortest path(SP) can not fully accommodate one user.</a:t>
            </a:r>
          </a:p>
          <a:p>
            <a:r>
              <a:rPr lang="en-US" sz="1400" dirty="0"/>
              <a:t>In our model:</a:t>
            </a:r>
          </a:p>
          <a:p>
            <a:r>
              <a:rPr lang="en-US" sz="1400" dirty="0"/>
              <a:t>	Each node can serve at least one service. Due to each node can serve all services, so service type does not matter for node. The value of each service matters. </a:t>
            </a:r>
            <a:r>
              <a:rPr lang="en-US" sz="1400" dirty="0">
                <a:sym typeface="Wingdings" panose="05000000000000000000" pitchFamily="2" charset="2"/>
              </a:rPr>
              <a:t></a:t>
            </a:r>
            <a:r>
              <a:rPr lang="en-US" sz="1400" dirty="0"/>
              <a:t>Only the Higher value flow effects the lower value flow</a:t>
            </a:r>
          </a:p>
          <a:p>
            <a:endParaRPr lang="en-US" sz="1800" dirty="0"/>
          </a:p>
          <a:p>
            <a:endParaRPr lang="en-US" sz="1800" dirty="0"/>
          </a:p>
          <a:p>
            <a:r>
              <a:rPr lang="en-US" sz="1800" dirty="0"/>
              <a:t>		Figure here</a:t>
            </a:r>
          </a:p>
        </p:txBody>
      </p:sp>
      <p:sp>
        <p:nvSpPr>
          <p:cNvPr id="3" name="Text Placeholder 2">
            <a:extLst>
              <a:ext uri="{FF2B5EF4-FFF2-40B4-BE49-F238E27FC236}">
                <a16:creationId xmlns:a16="http://schemas.microsoft.com/office/drawing/2014/main" id="{3BFB9EB3-A7D6-4887-833D-B69E55D2725D}"/>
              </a:ext>
            </a:extLst>
          </p:cNvPr>
          <p:cNvSpPr>
            <a:spLocks noGrp="1"/>
          </p:cNvSpPr>
          <p:nvPr>
            <p:ph type="body" idx="2"/>
          </p:nvPr>
        </p:nvSpPr>
        <p:spPr>
          <a:xfrm>
            <a:off x="5840069" y="1201567"/>
            <a:ext cx="5974080" cy="5907869"/>
          </a:xfrm>
        </p:spPr>
        <p:txBody>
          <a:bodyPr/>
          <a:lstStyle/>
          <a:p>
            <a:pPr algn="l"/>
            <a:r>
              <a:rPr lang="en-US" sz="1200" dirty="0"/>
              <a:t>Two cases:</a:t>
            </a:r>
          </a:p>
          <a:p>
            <a:pPr algn="l"/>
            <a:r>
              <a:rPr lang="en-US" sz="1200" b="0" i="1" dirty="0"/>
              <a:t>Path1 is the SP:</a:t>
            </a:r>
          </a:p>
          <a:p>
            <a:pPr algn="l"/>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p>
          <a:p>
            <a:pPr algn="l"/>
            <a:r>
              <a:rPr lang="en-US" sz="1200" b="0" dirty="0"/>
              <a:t>	Decrease 0.1x to 0, then due to </a:t>
            </a:r>
            <a:r>
              <a:rPr lang="en-US" sz="1200" b="0" dirty="0" err="1"/>
              <a:t>X.v</a:t>
            </a:r>
            <a:r>
              <a:rPr lang="en-US" sz="1200" b="0" dirty="0"/>
              <a:t> = min{V_n1}, 0.9x can not increase(not infect </a:t>
            </a:r>
            <a:r>
              <a:rPr lang="en-US" sz="1200" b="0" dirty="0" err="1"/>
              <a:t>y,z,t</a:t>
            </a:r>
            <a:r>
              <a:rPr lang="en-US" sz="1200" b="0" dirty="0"/>
              <a:t>).</a:t>
            </a:r>
          </a:p>
          <a:p>
            <a:pPr algn="l"/>
            <a:r>
              <a:rPr lang="en-US" sz="1200" b="0" dirty="0"/>
              <a:t>	sum{flow of user x}&lt;1 drop off in the future iteration. </a:t>
            </a:r>
            <a:r>
              <a:rPr lang="en-US" sz="1200" b="0" dirty="0">
                <a:sym typeface="Wingdings" panose="05000000000000000000" pitchFamily="2" charset="2"/>
              </a:rPr>
              <a:t></a:t>
            </a:r>
            <a:r>
              <a:rPr lang="en-US" sz="1200" dirty="0">
                <a:sym typeface="Wingdings" panose="05000000000000000000" pitchFamily="2" charset="2"/>
              </a:rPr>
              <a:t>property 1</a:t>
            </a:r>
            <a:endParaRPr lang="en-US" sz="1200" dirty="0"/>
          </a:p>
          <a:p>
            <a:pPr algn="l"/>
            <a:endParaRPr lang="en-US" sz="1200" b="0" dirty="0"/>
          </a:p>
          <a:p>
            <a:pPr algn="l"/>
            <a:r>
              <a:rPr lang="en-US" sz="1200" b="0" i="1" dirty="0"/>
              <a:t>Path 2 is the SP:</a:t>
            </a:r>
          </a:p>
          <a:p>
            <a:pPr algn="l"/>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n2</a:t>
            </a:r>
            <a:r>
              <a:rPr lang="en-US" sz="1200" b="0" dirty="0"/>
              <a:t>}</a:t>
            </a:r>
          </a:p>
          <a:p>
            <a:pPr algn="l"/>
            <a:r>
              <a:rPr lang="en-US" sz="1200" b="0" dirty="0"/>
              <a:t>	if </a:t>
            </a:r>
            <a:r>
              <a:rPr lang="en-US" sz="1200" b="0" dirty="0" err="1"/>
              <a:t>X.v</a:t>
            </a:r>
            <a:r>
              <a:rPr lang="en-US" sz="1200" b="0" dirty="0"/>
              <a:t> = max{</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p>
          <a:p>
            <a:pPr algn="l"/>
            <a:r>
              <a:rPr lang="en-US" sz="1200" b="0" dirty="0"/>
              <a:t>		decrease 0.1x to 0 will have 0.9x</a:t>
            </a:r>
            <a:r>
              <a:rPr lang="en-US" sz="1200" b="0" dirty="0">
                <a:sym typeface="Wingdings" panose="05000000000000000000" pitchFamily="2" charset="2"/>
              </a:rPr>
              <a:t> (0.9+0.1)x </a:t>
            </a:r>
            <a:r>
              <a:rPr lang="en-US" sz="1200" dirty="0">
                <a:sym typeface="Wingdings" panose="05000000000000000000" pitchFamily="2" charset="2"/>
              </a:rPr>
              <a:t>property 2</a:t>
            </a:r>
          </a:p>
          <a:p>
            <a:pPr algn="l"/>
            <a:r>
              <a:rPr lang="en-US" sz="1200" b="0" dirty="0">
                <a:sym typeface="Wingdings" panose="05000000000000000000" pitchFamily="2" charset="2"/>
              </a:rPr>
              <a:t>	if </a:t>
            </a:r>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p>
          <a:p>
            <a:pPr algn="l"/>
            <a:r>
              <a:rPr lang="en-US" sz="1200" b="0" dirty="0"/>
              <a:t>		decrease 0.1x to 0 will not infect </a:t>
            </a:r>
            <a:r>
              <a:rPr lang="en-US" sz="1200" b="0" dirty="0" err="1"/>
              <a:t>y,z,t</a:t>
            </a:r>
            <a:r>
              <a:rPr lang="en-US" sz="1200" b="0" dirty="0"/>
              <a:t> .Then 0.9x will be kept and drop 	off in the future iteration. </a:t>
            </a:r>
            <a:r>
              <a:rPr lang="en-US" sz="1200" b="0" dirty="0">
                <a:sym typeface="Wingdings" panose="05000000000000000000" pitchFamily="2" charset="2"/>
              </a:rPr>
              <a:t> </a:t>
            </a:r>
            <a:r>
              <a:rPr lang="en-US" sz="1200" dirty="0">
                <a:sym typeface="Wingdings" panose="05000000000000000000" pitchFamily="2" charset="2"/>
              </a:rPr>
              <a:t>property 1</a:t>
            </a:r>
            <a:endParaRPr lang="en-US" sz="1200" dirty="0"/>
          </a:p>
          <a:p>
            <a:pPr algn="l"/>
            <a:r>
              <a:rPr lang="en-US" sz="1200" b="0" dirty="0"/>
              <a:t>	else(</a:t>
            </a:r>
            <a:r>
              <a:rPr lang="en-US" sz="1200" b="0" dirty="0" err="1"/>
              <a:t>y.v</a:t>
            </a:r>
            <a:r>
              <a:rPr lang="en-US" sz="1200" b="0" dirty="0"/>
              <a:t>&lt;</a:t>
            </a:r>
            <a:r>
              <a:rPr lang="en-US" sz="1200" b="0" dirty="0" err="1"/>
              <a:t>z.v</a:t>
            </a:r>
            <a:r>
              <a:rPr lang="en-US" sz="1200" b="0" dirty="0"/>
              <a:t>&lt;</a:t>
            </a:r>
            <a:r>
              <a:rPr lang="en-US" sz="1200" b="0" dirty="0" err="1"/>
              <a:t>x.v</a:t>
            </a:r>
            <a:r>
              <a:rPr lang="en-US" sz="1200" b="0" dirty="0"/>
              <a:t>&lt;</a:t>
            </a:r>
            <a:r>
              <a:rPr lang="en-US" sz="1200" b="0" dirty="0" err="1"/>
              <a:t>t.v</a:t>
            </a:r>
            <a:r>
              <a:rPr lang="en-US" sz="1200" b="0" dirty="0"/>
              <a:t>)</a:t>
            </a:r>
          </a:p>
          <a:p>
            <a:pPr algn="l"/>
            <a:r>
              <a:rPr lang="en-US" sz="1200" b="0" dirty="0"/>
              <a:t>		decrease 0.1x to 0 will lead to 0.9x</a:t>
            </a:r>
            <a:r>
              <a:rPr lang="en-US" sz="1200" b="0" dirty="0">
                <a:sym typeface="Wingdings" panose="05000000000000000000" pitchFamily="2" charset="2"/>
              </a:rPr>
              <a:t>(0.9x+wx)</a:t>
            </a:r>
            <a:endParaRPr lang="en-US" sz="1200" b="0" dirty="0"/>
          </a:p>
          <a:p>
            <a:pPr algn="l"/>
            <a:r>
              <a:rPr lang="en-US" sz="1200" b="0" dirty="0"/>
              <a:t>			First result: 0.9x</a:t>
            </a:r>
            <a:r>
              <a:rPr lang="en-US" sz="1200" b="0" dirty="0">
                <a:sym typeface="Wingdings" panose="05000000000000000000" pitchFamily="2" charset="2"/>
              </a:rPr>
              <a:t> (0.9+0.1)x  </a:t>
            </a:r>
            <a:r>
              <a:rPr lang="en-US" altLang="zh-CN" sz="1200" b="0" dirty="0">
                <a:sym typeface="Wingdings" panose="05000000000000000000" pitchFamily="2" charset="2"/>
              </a:rPr>
              <a:t></a:t>
            </a:r>
            <a:r>
              <a:rPr lang="en-US" altLang="zh-CN" sz="1200" dirty="0">
                <a:sym typeface="Wingdings" panose="05000000000000000000" pitchFamily="2" charset="2"/>
              </a:rPr>
              <a:t>property 2</a:t>
            </a:r>
          </a:p>
          <a:p>
            <a:pPr algn="l"/>
            <a:r>
              <a:rPr lang="en-US" sz="1200" b="0" dirty="0">
                <a:sym typeface="Wingdings" panose="05000000000000000000" pitchFamily="2" charset="2"/>
              </a:rPr>
              <a:t>			Second result: w&lt;0.1(after remove y and z on node1</a:t>
            </a:r>
          </a:p>
          <a:p>
            <a:pPr algn="l"/>
            <a:r>
              <a:rPr lang="en-US" sz="1200" b="0" dirty="0">
                <a:sym typeface="Wingdings" panose="05000000000000000000" pitchFamily="2" charset="2"/>
              </a:rPr>
              <a:t>				  </a:t>
            </a:r>
            <a:r>
              <a:rPr lang="en-US" sz="1200" b="0" dirty="0" err="1"/>
              <a:t>X.v</a:t>
            </a:r>
            <a:r>
              <a:rPr lang="en-US" sz="1200" b="0" dirty="0"/>
              <a:t> = min{</a:t>
            </a:r>
            <a:r>
              <a:rPr lang="en" sz="1200" b="0" dirty="0">
                <a:latin typeface="Arial" panose="020B0604020202020204" pitchFamily="34" charset="0"/>
                <a:cs typeface="Arial" panose="020B0604020202020204" pitchFamily="34" charset="0"/>
                <a:sym typeface="Roboto"/>
              </a:rPr>
              <a:t>V</a:t>
            </a:r>
            <a:r>
              <a:rPr lang="en" sz="1200" b="0" baseline="-25000" dirty="0">
                <a:latin typeface="Arial" panose="020B0604020202020204" pitchFamily="34" charset="0"/>
                <a:cs typeface="Arial" panose="020B0604020202020204" pitchFamily="34" charset="0"/>
                <a:sym typeface="Roboto"/>
              </a:rPr>
              <a:t>n1</a:t>
            </a:r>
            <a:r>
              <a:rPr lang="en-US" sz="1200" b="0" dirty="0"/>
              <a:t>}</a:t>
            </a:r>
            <a:r>
              <a:rPr lang="en-US" sz="1200" b="0" dirty="0">
                <a:sym typeface="Wingdings" panose="05000000000000000000" pitchFamily="2" charset="2"/>
              </a:rPr>
              <a:t>) (0.9x+wx)&lt;1</a:t>
            </a:r>
          </a:p>
          <a:p>
            <a:pPr algn="l"/>
            <a:r>
              <a:rPr lang="en-US" sz="1200" b="0" dirty="0">
                <a:sym typeface="Wingdings" panose="05000000000000000000" pitchFamily="2" charset="2"/>
              </a:rPr>
              <a:t>				  drop </a:t>
            </a:r>
            <a:r>
              <a:rPr lang="en-US" sz="1200" b="0" dirty="0" err="1">
                <a:sym typeface="Wingdings" panose="05000000000000000000" pitchFamily="2" charset="2"/>
              </a:rPr>
              <a:t>off</a:t>
            </a:r>
            <a:r>
              <a:rPr lang="en-US" sz="1200" dirty="0" err="1">
                <a:sym typeface="Wingdings" panose="05000000000000000000" pitchFamily="2" charset="2"/>
              </a:rPr>
              <a:t>property</a:t>
            </a:r>
            <a:r>
              <a:rPr lang="en-US" sz="1200" dirty="0">
                <a:sym typeface="Wingdings" panose="05000000000000000000" pitchFamily="2" charset="2"/>
              </a:rPr>
              <a:t> 1</a:t>
            </a:r>
            <a:endParaRPr lang="en-US" sz="1200" dirty="0"/>
          </a:p>
          <a:p>
            <a:endParaRPr lang="en-US" sz="2000" dirty="0"/>
          </a:p>
          <a:p>
            <a:endParaRPr lang="en-US" sz="2000" dirty="0"/>
          </a:p>
        </p:txBody>
      </p:sp>
      <p:sp>
        <p:nvSpPr>
          <p:cNvPr id="4" name="Text Placeholder 3">
            <a:extLst>
              <a:ext uri="{FF2B5EF4-FFF2-40B4-BE49-F238E27FC236}">
                <a16:creationId xmlns:a16="http://schemas.microsoft.com/office/drawing/2014/main" id="{4366EDF4-CED3-407E-9368-2929DF85706B}"/>
              </a:ext>
            </a:extLst>
          </p:cNvPr>
          <p:cNvSpPr>
            <a:spLocks noGrp="1"/>
          </p:cNvSpPr>
          <p:nvPr>
            <p:ph type="body" idx="3"/>
          </p:nvPr>
        </p:nvSpPr>
        <p:spPr/>
        <p:txBody>
          <a:bodyPr/>
          <a:lstStyle/>
          <a:p>
            <a:r>
              <a:rPr lang="en-US" b="0" dirty="0"/>
              <a:t>Heuristic 2</a:t>
            </a:r>
            <a:endParaRPr lang="en-US" dirty="0"/>
          </a:p>
          <a:p>
            <a:endParaRPr lang="en-US" dirty="0"/>
          </a:p>
        </p:txBody>
      </p:sp>
      <p:sp>
        <p:nvSpPr>
          <p:cNvPr id="6" name="TextBox 5">
            <a:extLst>
              <a:ext uri="{FF2B5EF4-FFF2-40B4-BE49-F238E27FC236}">
                <a16:creationId xmlns:a16="http://schemas.microsoft.com/office/drawing/2014/main" id="{40DF5095-3733-4955-9729-F79983631445}"/>
              </a:ext>
            </a:extLst>
          </p:cNvPr>
          <p:cNvSpPr txBox="1"/>
          <p:nvPr/>
        </p:nvSpPr>
        <p:spPr>
          <a:xfrm>
            <a:off x="669057" y="1239352"/>
            <a:ext cx="4874281" cy="954107"/>
          </a:xfrm>
          <a:prstGeom prst="rect">
            <a:avLst/>
          </a:prstGeom>
          <a:noFill/>
        </p:spPr>
        <p:txBody>
          <a:bodyPr wrap="square" rtlCol="0">
            <a:spAutoFit/>
          </a:bodyPr>
          <a:lstStyle/>
          <a:p>
            <a:r>
              <a:rPr lang="en-US" sz="2800" b="1" dirty="0"/>
              <a:t>Sketch proof on two splits:</a:t>
            </a:r>
          </a:p>
          <a:p>
            <a:endParaRPr lang="en-US" sz="2800" b="1" dirty="0"/>
          </a:p>
        </p:txBody>
      </p:sp>
      <p:pic>
        <p:nvPicPr>
          <p:cNvPr id="7" name="Picture 6">
            <a:extLst>
              <a:ext uri="{FF2B5EF4-FFF2-40B4-BE49-F238E27FC236}">
                <a16:creationId xmlns:a16="http://schemas.microsoft.com/office/drawing/2014/main" id="{5AFDAFE4-9C44-4EB7-BF9D-010E3AA8394B}"/>
              </a:ext>
            </a:extLst>
          </p:cNvPr>
          <p:cNvPicPr>
            <a:picLocks noChangeAspect="1"/>
          </p:cNvPicPr>
          <p:nvPr/>
        </p:nvPicPr>
        <p:blipFill>
          <a:blip r:embed="rId2"/>
          <a:stretch>
            <a:fillRect/>
          </a:stretch>
        </p:blipFill>
        <p:spPr>
          <a:xfrm>
            <a:off x="1201192" y="4155501"/>
            <a:ext cx="3810010" cy="2567466"/>
          </a:xfrm>
          <a:prstGeom prst="rect">
            <a:avLst/>
          </a:prstGeom>
        </p:spPr>
      </p:pic>
    </p:spTree>
    <p:extLst>
      <p:ext uri="{BB962C8B-B14F-4D97-AF65-F5344CB8AC3E}">
        <p14:creationId xmlns:p14="http://schemas.microsoft.com/office/powerpoint/2010/main" val="418356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0B6623-AE70-414C-AC18-EEE880A4584D}"/>
              </a:ext>
            </a:extLst>
          </p:cNvPr>
          <p:cNvSpPr>
            <a:spLocks noGrp="1"/>
          </p:cNvSpPr>
          <p:nvPr>
            <p:ph type="body" idx="1"/>
          </p:nvPr>
        </p:nvSpPr>
        <p:spPr>
          <a:xfrm>
            <a:off x="195735" y="1223121"/>
            <a:ext cx="7374784" cy="4174691"/>
          </a:xfrm>
        </p:spPr>
        <p:txBody>
          <a:bodyPr/>
          <a:lstStyle/>
          <a:p>
            <a:r>
              <a:rPr lang="en-US" b="0" dirty="0"/>
              <a:t>Experiments</a:t>
            </a:r>
            <a:endParaRPr lang="en-US" dirty="0"/>
          </a:p>
        </p:txBody>
      </p:sp>
      <p:sp>
        <p:nvSpPr>
          <p:cNvPr id="4" name="Text Placeholder 3">
            <a:extLst>
              <a:ext uri="{FF2B5EF4-FFF2-40B4-BE49-F238E27FC236}">
                <a16:creationId xmlns:a16="http://schemas.microsoft.com/office/drawing/2014/main" id="{CE894384-8CE0-4895-A533-75C602C1FC46}"/>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F06766D3-1BC6-4291-ACA2-C72E1ED3C674}"/>
              </a:ext>
            </a:extLst>
          </p:cNvPr>
          <p:cNvSpPr>
            <a:spLocks noGrp="1"/>
          </p:cNvSpPr>
          <p:nvPr>
            <p:ph type="sldNum" idx="12"/>
          </p:nvPr>
        </p:nvSpPr>
        <p:spPr/>
        <p:txBody>
          <a:bodyPr/>
          <a:lstStyle/>
          <a:p>
            <a:fld id="{00000000-1234-1234-1234-123412341234}" type="slidenum">
              <a:rPr lang="en-US" smtClean="0"/>
              <a:pPr/>
              <a:t>21</a:t>
            </a:fld>
            <a:endParaRPr lang="en-US"/>
          </a:p>
        </p:txBody>
      </p:sp>
      <p:pic>
        <p:nvPicPr>
          <p:cNvPr id="11" name="Picture 10">
            <a:extLst>
              <a:ext uri="{FF2B5EF4-FFF2-40B4-BE49-F238E27FC236}">
                <a16:creationId xmlns:a16="http://schemas.microsoft.com/office/drawing/2014/main" id="{39C2E25C-8B97-4EB4-AB2A-F66F5F484BEA}"/>
              </a:ext>
            </a:extLst>
          </p:cNvPr>
          <p:cNvPicPr>
            <a:picLocks noChangeAspect="1"/>
          </p:cNvPicPr>
          <p:nvPr/>
        </p:nvPicPr>
        <p:blipFill>
          <a:blip r:embed="rId3"/>
          <a:stretch>
            <a:fillRect/>
          </a:stretch>
        </p:blipFill>
        <p:spPr>
          <a:xfrm>
            <a:off x="730395" y="1742377"/>
            <a:ext cx="5103186" cy="4326475"/>
          </a:xfrm>
          <a:prstGeom prst="rect">
            <a:avLst/>
          </a:prstGeom>
        </p:spPr>
      </p:pic>
      <p:pic>
        <p:nvPicPr>
          <p:cNvPr id="12" name="Picture 11">
            <a:extLst>
              <a:ext uri="{FF2B5EF4-FFF2-40B4-BE49-F238E27FC236}">
                <a16:creationId xmlns:a16="http://schemas.microsoft.com/office/drawing/2014/main" id="{37D6BD89-C0DC-4755-A2F6-F9F1C03FCE09}"/>
              </a:ext>
            </a:extLst>
          </p:cNvPr>
          <p:cNvPicPr>
            <a:picLocks noChangeAspect="1"/>
          </p:cNvPicPr>
          <p:nvPr/>
        </p:nvPicPr>
        <p:blipFill>
          <a:blip r:embed="rId4"/>
          <a:stretch>
            <a:fillRect/>
          </a:stretch>
        </p:blipFill>
        <p:spPr>
          <a:xfrm>
            <a:off x="5803981" y="1742377"/>
            <a:ext cx="5270015" cy="4337327"/>
          </a:xfrm>
          <a:prstGeom prst="rect">
            <a:avLst/>
          </a:prstGeom>
        </p:spPr>
      </p:pic>
    </p:spTree>
    <p:extLst>
      <p:ext uri="{BB962C8B-B14F-4D97-AF65-F5344CB8AC3E}">
        <p14:creationId xmlns:p14="http://schemas.microsoft.com/office/powerpoint/2010/main" val="3983852777"/>
      </p:ext>
    </p:extLst>
  </p:cSld>
  <p:clrMapOvr>
    <a:masterClrMapping/>
  </p:clrMapOvr>
  <mc:AlternateContent xmlns:mc="http://schemas.openxmlformats.org/markup-compatibility/2006" xmlns:p14="http://schemas.microsoft.com/office/powerpoint/2010/main">
    <mc:Choice Requires="p14">
      <p:transition spd="slow" p14:dur="2000" advTm="49030"/>
    </mc:Choice>
    <mc:Fallback xmlns="">
      <p:transition spd="slow" advTm="4903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8002C0-4A53-40B3-B00C-C9591C37F6DB}"/>
              </a:ext>
            </a:extLst>
          </p:cNvPr>
          <p:cNvSpPr>
            <a:spLocks noGrp="1"/>
          </p:cNvSpPr>
          <p:nvPr>
            <p:ph type="body" idx="1"/>
          </p:nvPr>
        </p:nvSpPr>
        <p:spPr>
          <a:xfrm>
            <a:off x="580516" y="1341654"/>
            <a:ext cx="9651695" cy="5172501"/>
          </a:xfrm>
        </p:spPr>
        <p:txBody>
          <a:bodyPr/>
          <a:lstStyle/>
          <a:p>
            <a:r>
              <a:rPr lang="en-US" b="0" dirty="0"/>
              <a:t>Summary</a:t>
            </a:r>
          </a:p>
          <a:p>
            <a:endParaRPr lang="en-US" b="0" dirty="0"/>
          </a:p>
          <a:p>
            <a:r>
              <a:rPr lang="en-US" b="0" dirty="0"/>
              <a:t>Pros:</a:t>
            </a:r>
          </a:p>
          <a:p>
            <a:pPr lvl="1"/>
            <a:r>
              <a:rPr lang="en-US" b="0" dirty="0"/>
              <a:t>Achieve good approximation for mixed integer programming with much less computation.</a:t>
            </a:r>
          </a:p>
          <a:p>
            <a:pPr lvl="1"/>
            <a:endParaRPr lang="en-US" b="0" dirty="0"/>
          </a:p>
          <a:p>
            <a:pPr lvl="1"/>
            <a:r>
              <a:rPr lang="en-US" b="0" dirty="0"/>
              <a:t>Solution duration is much more stable than </a:t>
            </a:r>
            <a:r>
              <a:rPr lang="en-US" b="0" dirty="0" err="1"/>
              <a:t>mip’s</a:t>
            </a:r>
            <a:r>
              <a:rPr lang="en-US" b="0" dirty="0"/>
              <a:t>.</a:t>
            </a:r>
          </a:p>
          <a:p>
            <a:pPr lvl="1"/>
            <a:endParaRPr lang="en-US" b="0" dirty="0"/>
          </a:p>
          <a:p>
            <a:pPr lvl="1"/>
            <a:r>
              <a:rPr lang="en-US" b="0" dirty="0"/>
              <a:t>Adjustable(parameters, terminate condition)</a:t>
            </a:r>
          </a:p>
          <a:p>
            <a:r>
              <a:rPr lang="en-US" b="0" dirty="0"/>
              <a:t>Cons:</a:t>
            </a:r>
          </a:p>
          <a:p>
            <a:pPr lvl="1"/>
            <a:r>
              <a:rPr lang="en-US" altLang="zh-CN" b="0" dirty="0"/>
              <a:t>Still mixed integer programming in each iteration(LP in future work)</a:t>
            </a:r>
            <a:endParaRPr lang="en-US" dirty="0"/>
          </a:p>
        </p:txBody>
      </p:sp>
      <p:sp>
        <p:nvSpPr>
          <p:cNvPr id="4" name="Text Placeholder 3">
            <a:extLst>
              <a:ext uri="{FF2B5EF4-FFF2-40B4-BE49-F238E27FC236}">
                <a16:creationId xmlns:a16="http://schemas.microsoft.com/office/drawing/2014/main" id="{069F8C86-73A2-4C81-8C84-91B0819B99F2}"/>
              </a:ext>
            </a:extLst>
          </p:cNvPr>
          <p:cNvSpPr>
            <a:spLocks noGrp="1"/>
          </p:cNvSpPr>
          <p:nvPr>
            <p:ph type="body" idx="3"/>
          </p:nvPr>
        </p:nvSpPr>
        <p:spPr/>
        <p:txBody>
          <a:bodyPr/>
          <a:lstStyle/>
          <a:p>
            <a:r>
              <a:rPr lang="en-US" b="0" dirty="0"/>
              <a:t>Heuristic 2</a:t>
            </a:r>
            <a:endParaRPr lang="en-US" dirty="0"/>
          </a:p>
        </p:txBody>
      </p:sp>
      <p:sp>
        <p:nvSpPr>
          <p:cNvPr id="5" name="Slide Number Placeholder 4">
            <a:extLst>
              <a:ext uri="{FF2B5EF4-FFF2-40B4-BE49-F238E27FC236}">
                <a16:creationId xmlns:a16="http://schemas.microsoft.com/office/drawing/2014/main" id="{4FE4D4DC-ABF0-48D2-849E-5C1E981C2FDB}"/>
              </a:ext>
            </a:extLst>
          </p:cNvPr>
          <p:cNvSpPr>
            <a:spLocks noGrp="1"/>
          </p:cNvSpPr>
          <p:nvPr>
            <p:ph type="sldNum"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2554896361"/>
      </p:ext>
    </p:extLst>
  </p:cSld>
  <p:clrMapOvr>
    <a:masterClrMapping/>
  </p:clrMapOvr>
  <mc:AlternateContent xmlns:mc="http://schemas.openxmlformats.org/markup-compatibility/2006" xmlns:p14="http://schemas.microsoft.com/office/powerpoint/2010/main">
    <mc:Choice Requires="p14">
      <p:transition spd="slow" p14:dur="2000" advTm="8472"/>
    </mc:Choice>
    <mc:Fallback xmlns="">
      <p:transition spd="slow" advTm="847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B8E5F-7EF4-493C-AD73-E236478F05A7}"/>
              </a:ext>
            </a:extLst>
          </p:cNvPr>
          <p:cNvSpPr>
            <a:spLocks noGrp="1"/>
          </p:cNvSpPr>
          <p:nvPr>
            <p:ph type="body" idx="1"/>
          </p:nvPr>
        </p:nvSpPr>
        <p:spPr>
          <a:xfrm>
            <a:off x="3252070" y="2547843"/>
            <a:ext cx="5081255" cy="4174691"/>
          </a:xfrm>
        </p:spPr>
        <p:txBody>
          <a:bodyPr/>
          <a:lstStyle/>
          <a:p>
            <a:pPr algn="ctr"/>
            <a:r>
              <a:rPr lang="en-US" dirty="0"/>
              <a:t>Thank you!</a:t>
            </a:r>
          </a:p>
          <a:p>
            <a:pPr algn="ctr"/>
            <a:endParaRPr lang="en-US" dirty="0"/>
          </a:p>
          <a:p>
            <a:pPr algn="ctr"/>
            <a:endParaRPr lang="en-US" dirty="0"/>
          </a:p>
          <a:p>
            <a:pPr algn="ctr"/>
            <a:r>
              <a:rPr lang="en-US" dirty="0"/>
              <a:t>Q&amp;A</a:t>
            </a:r>
          </a:p>
        </p:txBody>
      </p:sp>
      <p:sp>
        <p:nvSpPr>
          <p:cNvPr id="5" name="Slide Number Placeholder 4">
            <a:extLst>
              <a:ext uri="{FF2B5EF4-FFF2-40B4-BE49-F238E27FC236}">
                <a16:creationId xmlns:a16="http://schemas.microsoft.com/office/drawing/2014/main" id="{41772917-637F-46D7-A930-629445005BBA}"/>
              </a:ext>
            </a:extLst>
          </p:cNvPr>
          <p:cNvSpPr>
            <a:spLocks noGrp="1"/>
          </p:cNvSpPr>
          <p:nvPr>
            <p:ph type="sldNum"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17944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0"/>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Motivation</a:t>
            </a:r>
            <a:endParaRPr sz="3200" b="1" dirty="0">
              <a:solidFill>
                <a:schemeClr val="bg1"/>
              </a:solidFill>
            </a:endParaRPr>
          </a:p>
        </p:txBody>
      </p:sp>
      <p:sp>
        <p:nvSpPr>
          <p:cNvPr id="80" name="Google Shape;80;p10"/>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3</a:t>
            </a:fld>
            <a:endParaRPr/>
          </a:p>
        </p:txBody>
      </p:sp>
      <p:sp>
        <p:nvSpPr>
          <p:cNvPr id="82" name="Google Shape;82;p10"/>
          <p:cNvSpPr txBox="1"/>
          <p:nvPr/>
        </p:nvSpPr>
        <p:spPr>
          <a:xfrm>
            <a:off x="546500" y="962633"/>
            <a:ext cx="11020400" cy="685600"/>
          </a:xfrm>
          <a:prstGeom prst="rect">
            <a:avLst/>
          </a:prstGeom>
          <a:noFill/>
          <a:ln>
            <a:noFill/>
          </a:ln>
        </p:spPr>
        <p:txBody>
          <a:bodyPr spcFirstLastPara="1" wrap="square" lIns="121900" tIns="60933" rIns="121900" bIns="60933" anchor="t" anchorCtr="0">
            <a:noAutofit/>
          </a:bodyPr>
          <a:lstStyle/>
          <a:p>
            <a:pPr marL="457189" indent="-457189"/>
            <a:r>
              <a:rPr lang="en-US" sz="3200">
                <a:solidFill>
                  <a:schemeClr val="dk1"/>
                </a:solidFill>
              </a:rPr>
              <a:t>Applications requiring ultra reliability and/or low latency</a:t>
            </a:r>
            <a:endParaRPr sz="2400">
              <a:solidFill>
                <a:schemeClr val="dk1"/>
              </a:solidFill>
            </a:endParaRPr>
          </a:p>
          <a:p>
            <a:pPr marL="457189" indent="-457189">
              <a:spcBef>
                <a:spcPts val="640"/>
              </a:spcBef>
            </a:pPr>
            <a:endParaRPr sz="3200">
              <a:solidFill>
                <a:schemeClr val="dk1"/>
              </a:solidFill>
              <a:latin typeface="Arial"/>
              <a:ea typeface="Arial"/>
              <a:cs typeface="Arial"/>
              <a:sym typeface="Arial"/>
            </a:endParaRPr>
          </a:p>
        </p:txBody>
      </p:sp>
      <p:pic>
        <p:nvPicPr>
          <p:cNvPr id="83" name="Google Shape;83;p10"/>
          <p:cNvPicPr preferRelativeResize="0"/>
          <p:nvPr/>
        </p:nvPicPr>
        <p:blipFill>
          <a:blip r:embed="rId3">
            <a:alphaModFix/>
          </a:blip>
          <a:stretch>
            <a:fillRect/>
          </a:stretch>
        </p:blipFill>
        <p:spPr>
          <a:xfrm>
            <a:off x="1768865" y="1648133"/>
            <a:ext cx="2499468" cy="1540200"/>
          </a:xfrm>
          <a:prstGeom prst="rect">
            <a:avLst/>
          </a:prstGeom>
          <a:noFill/>
          <a:ln>
            <a:noFill/>
          </a:ln>
        </p:spPr>
      </p:pic>
      <p:sp>
        <p:nvSpPr>
          <p:cNvPr id="84" name="Google Shape;84;p10"/>
          <p:cNvSpPr txBox="1"/>
          <p:nvPr/>
        </p:nvSpPr>
        <p:spPr>
          <a:xfrm>
            <a:off x="1700100" y="3287000"/>
            <a:ext cx="2568400" cy="434000"/>
          </a:xfrm>
          <a:prstGeom prst="rect">
            <a:avLst/>
          </a:prstGeom>
          <a:noFill/>
          <a:ln>
            <a:noFill/>
          </a:ln>
        </p:spPr>
        <p:txBody>
          <a:bodyPr spcFirstLastPara="1" wrap="square" lIns="121900" tIns="121900" rIns="121900" bIns="121900" anchor="t" anchorCtr="0">
            <a:noAutofit/>
          </a:bodyPr>
          <a:lstStyle/>
          <a:p>
            <a:r>
              <a:rPr lang="en-US" sz="2400"/>
              <a:t>Augmented Reality (AR) Applications</a:t>
            </a:r>
            <a:endParaRPr sz="2400"/>
          </a:p>
        </p:txBody>
      </p:sp>
      <p:pic>
        <p:nvPicPr>
          <p:cNvPr id="85" name="Google Shape;85;p10"/>
          <p:cNvPicPr preferRelativeResize="0"/>
          <p:nvPr/>
        </p:nvPicPr>
        <p:blipFill>
          <a:blip r:embed="rId4">
            <a:alphaModFix/>
          </a:blip>
          <a:stretch>
            <a:fillRect/>
          </a:stretch>
        </p:blipFill>
        <p:spPr>
          <a:xfrm>
            <a:off x="6706733" y="1648134"/>
            <a:ext cx="2735720" cy="1540199"/>
          </a:xfrm>
          <a:prstGeom prst="rect">
            <a:avLst/>
          </a:prstGeom>
          <a:noFill/>
          <a:ln>
            <a:noFill/>
          </a:ln>
        </p:spPr>
      </p:pic>
      <p:sp>
        <p:nvSpPr>
          <p:cNvPr id="86" name="Google Shape;86;p10"/>
          <p:cNvSpPr txBox="1"/>
          <p:nvPr/>
        </p:nvSpPr>
        <p:spPr>
          <a:xfrm>
            <a:off x="6678500" y="3287000"/>
            <a:ext cx="3813400" cy="801534"/>
          </a:xfrm>
          <a:prstGeom prst="rect">
            <a:avLst/>
          </a:prstGeom>
          <a:noFill/>
          <a:ln>
            <a:noFill/>
          </a:ln>
        </p:spPr>
        <p:txBody>
          <a:bodyPr spcFirstLastPara="1" wrap="square" lIns="121900" tIns="121900" rIns="121900" bIns="121900" anchor="t" anchorCtr="0">
            <a:noAutofit/>
          </a:bodyPr>
          <a:lstStyle/>
          <a:p>
            <a:r>
              <a:rPr lang="en-US" sz="2400" dirty="0"/>
              <a:t>Virtual Reality (VR) Applications</a:t>
            </a:r>
            <a:endParaRPr sz="2400" dirty="0"/>
          </a:p>
        </p:txBody>
      </p:sp>
      <p:pic>
        <p:nvPicPr>
          <p:cNvPr id="87" name="Google Shape;87;p10"/>
          <p:cNvPicPr preferRelativeResize="0"/>
          <p:nvPr/>
        </p:nvPicPr>
        <p:blipFill>
          <a:blip r:embed="rId5">
            <a:alphaModFix/>
          </a:blip>
          <a:stretch>
            <a:fillRect/>
          </a:stretch>
        </p:blipFill>
        <p:spPr>
          <a:xfrm>
            <a:off x="1768867" y="4216785"/>
            <a:ext cx="2568400" cy="1664016"/>
          </a:xfrm>
          <a:prstGeom prst="rect">
            <a:avLst/>
          </a:prstGeom>
          <a:noFill/>
          <a:ln>
            <a:noFill/>
          </a:ln>
        </p:spPr>
      </p:pic>
      <p:sp>
        <p:nvSpPr>
          <p:cNvPr id="88" name="Google Shape;88;p10"/>
          <p:cNvSpPr txBox="1"/>
          <p:nvPr/>
        </p:nvSpPr>
        <p:spPr>
          <a:xfrm>
            <a:off x="1700100" y="6030200"/>
            <a:ext cx="2568400" cy="434000"/>
          </a:xfrm>
          <a:prstGeom prst="rect">
            <a:avLst/>
          </a:prstGeom>
          <a:noFill/>
          <a:ln>
            <a:noFill/>
          </a:ln>
        </p:spPr>
        <p:txBody>
          <a:bodyPr spcFirstLastPara="1" wrap="square" lIns="121900" tIns="121900" rIns="121900" bIns="121900" anchor="t" anchorCtr="0">
            <a:noAutofit/>
          </a:bodyPr>
          <a:lstStyle/>
          <a:p>
            <a:r>
              <a:rPr lang="en-US" sz="2400"/>
              <a:t>Remote Control</a:t>
            </a:r>
            <a:endParaRPr sz="2400"/>
          </a:p>
        </p:txBody>
      </p:sp>
      <p:pic>
        <p:nvPicPr>
          <p:cNvPr id="89" name="Google Shape;89;p10"/>
          <p:cNvPicPr preferRelativeResize="0"/>
          <p:nvPr/>
        </p:nvPicPr>
        <p:blipFill>
          <a:blip r:embed="rId6">
            <a:alphaModFix/>
          </a:blip>
          <a:stretch>
            <a:fillRect/>
          </a:stretch>
        </p:blipFill>
        <p:spPr>
          <a:xfrm>
            <a:off x="6594833" y="4088534"/>
            <a:ext cx="2735731" cy="1694863"/>
          </a:xfrm>
          <a:prstGeom prst="rect">
            <a:avLst/>
          </a:prstGeom>
          <a:noFill/>
          <a:ln>
            <a:noFill/>
          </a:ln>
        </p:spPr>
      </p:pic>
      <p:sp>
        <p:nvSpPr>
          <p:cNvPr id="90" name="Google Shape;90;p10"/>
          <p:cNvSpPr txBox="1"/>
          <p:nvPr/>
        </p:nvSpPr>
        <p:spPr>
          <a:xfrm>
            <a:off x="6678500" y="5928600"/>
            <a:ext cx="2568400" cy="434000"/>
          </a:xfrm>
          <a:prstGeom prst="rect">
            <a:avLst/>
          </a:prstGeom>
          <a:noFill/>
          <a:ln>
            <a:noFill/>
          </a:ln>
        </p:spPr>
        <p:txBody>
          <a:bodyPr spcFirstLastPara="1" wrap="square" lIns="121900" tIns="121900" rIns="121900" bIns="121900" anchor="t" anchorCtr="0">
            <a:noAutofit/>
          </a:bodyPr>
          <a:lstStyle/>
          <a:p>
            <a:r>
              <a:rPr lang="en-US" sz="2400"/>
              <a:t>Autonomous Driving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1"/>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Mobile Edge Computing (MEC</a:t>
            </a:r>
            <a:r>
              <a:rPr lang="zh-CN" altLang="en-US" sz="3200" b="1" dirty="0">
                <a:solidFill>
                  <a:schemeClr val="bg1"/>
                </a:solidFill>
              </a:rPr>
              <a:t>）</a:t>
            </a:r>
            <a:endParaRPr sz="3200" b="1" dirty="0">
              <a:solidFill>
                <a:schemeClr val="bg1"/>
              </a:solidFill>
            </a:endParaRPr>
          </a:p>
        </p:txBody>
      </p:sp>
      <p:sp>
        <p:nvSpPr>
          <p:cNvPr id="95" name="Google Shape;95;p11"/>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4</a:t>
            </a:fld>
            <a:endParaRPr/>
          </a:p>
        </p:txBody>
      </p:sp>
      <p:pic>
        <p:nvPicPr>
          <p:cNvPr id="98" name="Google Shape;98;p11"/>
          <p:cNvPicPr preferRelativeResize="0"/>
          <p:nvPr/>
        </p:nvPicPr>
        <p:blipFill>
          <a:blip r:embed="rId3">
            <a:alphaModFix/>
          </a:blip>
          <a:stretch>
            <a:fillRect/>
          </a:stretch>
        </p:blipFill>
        <p:spPr>
          <a:xfrm>
            <a:off x="191100" y="1613048"/>
            <a:ext cx="5623165" cy="2774300"/>
          </a:xfrm>
          <a:prstGeom prst="rect">
            <a:avLst/>
          </a:prstGeom>
          <a:noFill/>
          <a:ln>
            <a:noFill/>
          </a:ln>
        </p:spPr>
      </p:pic>
      <p:pic>
        <p:nvPicPr>
          <p:cNvPr id="99" name="Google Shape;99;p11"/>
          <p:cNvPicPr preferRelativeResize="0"/>
          <p:nvPr/>
        </p:nvPicPr>
        <p:blipFill>
          <a:blip r:embed="rId4">
            <a:alphaModFix/>
          </a:blip>
          <a:stretch>
            <a:fillRect/>
          </a:stretch>
        </p:blipFill>
        <p:spPr>
          <a:xfrm>
            <a:off x="5957334" y="1354844"/>
            <a:ext cx="6082601" cy="3032500"/>
          </a:xfrm>
          <a:prstGeom prst="rect">
            <a:avLst/>
          </a:prstGeom>
          <a:noFill/>
          <a:ln>
            <a:noFill/>
          </a:ln>
        </p:spPr>
      </p:pic>
      <p:sp>
        <p:nvSpPr>
          <p:cNvPr id="100" name="Google Shape;100;p11"/>
          <p:cNvSpPr txBox="1"/>
          <p:nvPr/>
        </p:nvSpPr>
        <p:spPr>
          <a:xfrm>
            <a:off x="191100" y="4319201"/>
            <a:ext cx="5021200" cy="594400"/>
          </a:xfrm>
          <a:prstGeom prst="rect">
            <a:avLst/>
          </a:prstGeom>
          <a:noFill/>
          <a:ln>
            <a:noFill/>
          </a:ln>
        </p:spPr>
        <p:txBody>
          <a:bodyPr spcFirstLastPara="1" wrap="square" lIns="121900" tIns="121900" rIns="121900" bIns="121900" anchor="t" anchorCtr="0">
            <a:noAutofit/>
          </a:bodyPr>
          <a:lstStyle/>
          <a:p>
            <a:r>
              <a:rPr lang="en-US" sz="2000" dirty="0"/>
              <a:t>A service has to go through the core network</a:t>
            </a:r>
            <a:endParaRPr sz="2000" dirty="0"/>
          </a:p>
        </p:txBody>
      </p:sp>
      <p:sp>
        <p:nvSpPr>
          <p:cNvPr id="101" name="Google Shape;101;p11"/>
          <p:cNvSpPr txBox="1"/>
          <p:nvPr/>
        </p:nvSpPr>
        <p:spPr>
          <a:xfrm>
            <a:off x="6542766" y="4319201"/>
            <a:ext cx="4721200" cy="594400"/>
          </a:xfrm>
          <a:prstGeom prst="rect">
            <a:avLst/>
          </a:prstGeom>
          <a:noFill/>
          <a:ln>
            <a:noFill/>
          </a:ln>
        </p:spPr>
        <p:txBody>
          <a:bodyPr spcFirstLastPara="1" wrap="square" lIns="121900" tIns="121900" rIns="121900" bIns="121900" anchor="t" anchorCtr="0">
            <a:noAutofit/>
          </a:bodyPr>
          <a:lstStyle/>
          <a:p>
            <a:r>
              <a:rPr lang="en-US" sz="2000"/>
              <a:t>A service can be served at the edge</a:t>
            </a:r>
            <a:endParaRPr sz="2000"/>
          </a:p>
        </p:txBody>
      </p:sp>
      <p:sp>
        <p:nvSpPr>
          <p:cNvPr id="102" name="Google Shape;102;p11"/>
          <p:cNvSpPr txBox="1"/>
          <p:nvPr/>
        </p:nvSpPr>
        <p:spPr>
          <a:xfrm>
            <a:off x="688100" y="5083201"/>
            <a:ext cx="5514000" cy="1185200"/>
          </a:xfrm>
          <a:prstGeom prst="rect">
            <a:avLst/>
          </a:prstGeom>
          <a:noFill/>
          <a:ln>
            <a:noFill/>
          </a:ln>
        </p:spPr>
        <p:txBody>
          <a:bodyPr spcFirstLastPara="1" wrap="square" lIns="121900" tIns="121900" rIns="121900" bIns="121900" anchor="t" anchorCtr="0">
            <a:noAutofit/>
          </a:bodyPr>
          <a:lstStyle/>
          <a:p>
            <a:pPr marL="609585" indent="-423323">
              <a:buClr>
                <a:srgbClr val="6AA84F"/>
              </a:buClr>
              <a:buSzPts val="1400"/>
              <a:buChar char="●"/>
            </a:pPr>
            <a:r>
              <a:rPr lang="en-US" sz="2000" dirty="0"/>
              <a:t>Network congestion is reduced</a:t>
            </a:r>
            <a:endParaRPr sz="2000" dirty="0"/>
          </a:p>
          <a:p>
            <a:pPr marL="609585" indent="-423323">
              <a:buClr>
                <a:srgbClr val="6AA84F"/>
              </a:buClr>
              <a:buSzPts val="1400"/>
              <a:buChar char="●"/>
            </a:pPr>
            <a:r>
              <a:rPr lang="en-US" sz="2000" dirty="0"/>
              <a:t>Quality of service is improved</a:t>
            </a:r>
            <a:endParaRPr sz="2000" dirty="0"/>
          </a:p>
          <a:p>
            <a:pPr marL="609585" indent="-423323">
              <a:buClr>
                <a:srgbClr val="6AA84F"/>
              </a:buClr>
              <a:buSzPts val="1400"/>
              <a:buChar char="●"/>
            </a:pPr>
            <a:r>
              <a:rPr lang="en-US" sz="2000" dirty="0"/>
              <a:t>Reduces the network operation cost</a:t>
            </a:r>
            <a:endParaRPr sz="2000" dirty="0"/>
          </a:p>
        </p:txBody>
      </p:sp>
      <p:sp>
        <p:nvSpPr>
          <p:cNvPr id="103" name="Google Shape;103;p11"/>
          <p:cNvSpPr txBox="1"/>
          <p:nvPr/>
        </p:nvSpPr>
        <p:spPr>
          <a:xfrm>
            <a:off x="5608466" y="4727601"/>
            <a:ext cx="6392434" cy="1540800"/>
          </a:xfrm>
          <a:prstGeom prst="rect">
            <a:avLst/>
          </a:prstGeom>
          <a:noFill/>
          <a:ln>
            <a:noFill/>
          </a:ln>
        </p:spPr>
        <p:txBody>
          <a:bodyPr spcFirstLastPara="1" wrap="square" lIns="121900" tIns="121900" rIns="121900" bIns="121900" anchor="t" anchorCtr="0">
            <a:noAutofit/>
          </a:bodyPr>
          <a:lstStyle/>
          <a:p>
            <a:pPr marL="609585" indent="-423323">
              <a:buClr>
                <a:srgbClr val="CC0000"/>
              </a:buClr>
              <a:buSzPts val="1400"/>
              <a:buChar char="●"/>
            </a:pPr>
            <a:r>
              <a:rPr lang="en-US" sz="2000" dirty="0">
                <a:solidFill>
                  <a:schemeClr val="dk1"/>
                </a:solidFill>
              </a:rPr>
              <a:t>User mobility and service migration issues</a:t>
            </a:r>
            <a:endParaRPr sz="2000" dirty="0">
              <a:solidFill>
                <a:schemeClr val="dk1"/>
              </a:solidFill>
            </a:endParaRPr>
          </a:p>
          <a:p>
            <a:pPr marL="1219170" lvl="1" indent="-423323">
              <a:buClr>
                <a:schemeClr val="dk1"/>
              </a:buClr>
              <a:buSzPts val="1400"/>
              <a:buChar char="○"/>
            </a:pPr>
            <a:r>
              <a:rPr lang="en-US" sz="2000" dirty="0">
                <a:solidFill>
                  <a:schemeClr val="dk1"/>
                </a:solidFill>
              </a:rPr>
              <a:t>Migration cost vs transmission cost</a:t>
            </a:r>
            <a:endParaRPr sz="2000" dirty="0">
              <a:solidFill>
                <a:schemeClr val="dk1"/>
              </a:solidFill>
            </a:endParaRPr>
          </a:p>
          <a:p>
            <a:pPr marL="609585" indent="-423323">
              <a:buClr>
                <a:srgbClr val="CC0000"/>
              </a:buClr>
              <a:buSzPts val="1400"/>
              <a:buChar char="●"/>
            </a:pPr>
            <a:r>
              <a:rPr lang="en-US" sz="2000" dirty="0"/>
              <a:t>Stress on control plane functions</a:t>
            </a:r>
            <a:endParaRPr sz="2000" dirty="0"/>
          </a:p>
          <a:p>
            <a:pPr marL="609585" indent="-423323">
              <a:buClr>
                <a:srgbClr val="CC0000"/>
              </a:buClr>
              <a:buSzPts val="1400"/>
              <a:buChar char="●"/>
            </a:pPr>
            <a:r>
              <a:rPr lang="en-US" sz="2000" dirty="0"/>
              <a:t>Costly compared to consolidated data center</a:t>
            </a:r>
            <a:endParaRPr sz="2000" dirty="0"/>
          </a:p>
          <a:p>
            <a:pPr marL="609585" indent="-423323">
              <a:buClr>
                <a:srgbClr val="CC0000"/>
              </a:buClr>
              <a:buSzPts val="1400"/>
              <a:buChar char="●"/>
            </a:pPr>
            <a:r>
              <a:rPr lang="en-US" sz="2000" dirty="0"/>
              <a:t>Limited resources compared to centralized cloud</a:t>
            </a:r>
            <a:endParaRPr sz="2000" dirty="0"/>
          </a:p>
          <a:p>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4"/>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Issues and Problems</a:t>
            </a:r>
            <a:endParaRPr sz="3200" b="1" dirty="0">
              <a:solidFill>
                <a:schemeClr val="bg1"/>
              </a:solidFill>
            </a:endParaRPr>
          </a:p>
        </p:txBody>
      </p:sp>
      <p:sp>
        <p:nvSpPr>
          <p:cNvPr id="127" name="Google Shape;127;p14"/>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5</a:t>
            </a:fld>
            <a:endParaRPr/>
          </a:p>
        </p:txBody>
      </p:sp>
      <p:sp>
        <p:nvSpPr>
          <p:cNvPr id="129" name="Google Shape;129;p14"/>
          <p:cNvSpPr txBox="1"/>
          <p:nvPr/>
        </p:nvSpPr>
        <p:spPr>
          <a:xfrm>
            <a:off x="-126800" y="931363"/>
            <a:ext cx="12318800" cy="5546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t>MEC resources are limited [1]</a:t>
            </a:r>
            <a:endParaRPr sz="2000" dirty="0"/>
          </a:p>
          <a:p>
            <a:endParaRPr sz="2000" dirty="0"/>
          </a:p>
          <a:p>
            <a:pPr marL="1219170" lvl="1" indent="-423323">
              <a:buSzPts val="1400"/>
              <a:buChar char="○"/>
            </a:pPr>
            <a:r>
              <a:rPr lang="en-US" sz="2000" dirty="0"/>
              <a:t>Computational power constraint</a:t>
            </a:r>
            <a:endParaRPr sz="2000" dirty="0"/>
          </a:p>
          <a:p>
            <a:pPr marL="1828754" lvl="2" indent="-423323">
              <a:buSzPts val="1400"/>
              <a:buChar char="■"/>
            </a:pPr>
            <a:r>
              <a:rPr lang="en-US" sz="2000" dirty="0"/>
              <a:t>Can compute limited number of requests at a given time</a:t>
            </a:r>
            <a:endParaRPr sz="2000" dirty="0"/>
          </a:p>
          <a:p>
            <a:endParaRPr sz="2000" dirty="0"/>
          </a:p>
          <a:p>
            <a:pPr marL="1219170" lvl="1" indent="-423323">
              <a:buSzPts val="1400"/>
              <a:buChar char="○"/>
            </a:pPr>
            <a:r>
              <a:rPr lang="en-US" sz="2000" dirty="0"/>
              <a:t>Bandwidth constraints</a:t>
            </a:r>
            <a:endParaRPr sz="2000" dirty="0"/>
          </a:p>
          <a:p>
            <a:pPr marL="1828754" lvl="2" indent="-423323">
              <a:buSzPts val="1400"/>
              <a:buChar char="■"/>
            </a:pPr>
            <a:r>
              <a:rPr lang="en-US" sz="2000" dirty="0"/>
              <a:t>Connecting links have bandwidth limitations hence can communicate with limited number of user equipment hence limited number of requests can be accepted</a:t>
            </a:r>
            <a:endParaRPr sz="2000" dirty="0"/>
          </a:p>
          <a:p>
            <a:endParaRPr sz="2000" dirty="0"/>
          </a:p>
          <a:p>
            <a:pPr marL="1219170" lvl="1" indent="-423323">
              <a:buSzPts val="1400"/>
              <a:buChar char="○"/>
            </a:pPr>
            <a:r>
              <a:rPr lang="en-US" sz="2000" dirty="0"/>
              <a:t>Storage constraints [2]</a:t>
            </a:r>
            <a:endParaRPr sz="2000" dirty="0"/>
          </a:p>
          <a:p>
            <a:pPr marL="1828754" lvl="2" indent="-423323">
              <a:buSzPts val="1400"/>
              <a:buChar char="■"/>
            </a:pPr>
            <a:r>
              <a:rPr lang="en-US" sz="2000" dirty="0"/>
              <a:t>Can not store every network function, each node can store a subset of functions hence limited number of requests can be satisfied</a:t>
            </a:r>
            <a:endParaRPr sz="2000" dirty="0"/>
          </a:p>
          <a:p>
            <a:pPr marL="1828754" lvl="2" indent="-423323">
              <a:buSzPts val="1400"/>
              <a:buChar char="■"/>
            </a:pPr>
            <a:r>
              <a:rPr lang="en-US" sz="2000" dirty="0"/>
              <a:t>This resource can be shared between applications [3]</a:t>
            </a:r>
            <a:endParaRPr sz="2000" dirty="0"/>
          </a:p>
        </p:txBody>
      </p:sp>
      <p:sp>
        <p:nvSpPr>
          <p:cNvPr id="130" name="Google Shape;130;p14"/>
          <p:cNvSpPr txBox="1"/>
          <p:nvPr/>
        </p:nvSpPr>
        <p:spPr>
          <a:xfrm>
            <a:off x="-126800" y="5427447"/>
            <a:ext cx="12318800" cy="1710400"/>
          </a:xfrm>
          <a:prstGeom prst="rect">
            <a:avLst/>
          </a:prstGeom>
          <a:noFill/>
          <a:ln>
            <a:noFill/>
          </a:ln>
        </p:spPr>
        <p:txBody>
          <a:bodyPr spcFirstLastPara="1" wrap="square" lIns="121900" tIns="121900" rIns="121900" bIns="121900" anchor="t" anchorCtr="0">
            <a:noAutofit/>
          </a:bodyPr>
          <a:lstStyle/>
          <a:p>
            <a:pPr marL="609585" indent="-380990"/>
            <a:r>
              <a:rPr lang="en-US" sz="1200" dirty="0">
                <a:solidFill>
                  <a:schemeClr val="dk1"/>
                </a:solidFill>
              </a:rPr>
              <a:t>[1]     P. Mach and Z. </a:t>
            </a:r>
            <a:r>
              <a:rPr lang="en-US" sz="1200" dirty="0" err="1">
                <a:solidFill>
                  <a:schemeClr val="dk1"/>
                </a:solidFill>
              </a:rPr>
              <a:t>Becvar</a:t>
            </a:r>
            <a:r>
              <a:rPr lang="en-US" sz="1200" dirty="0">
                <a:solidFill>
                  <a:schemeClr val="dk1"/>
                </a:solidFill>
              </a:rPr>
              <a:t>, "Mobile Edge Computing: A Survey on Architecture and Computation Offloading," in </a:t>
            </a:r>
            <a:r>
              <a:rPr lang="en-US" sz="1200" i="1" dirty="0">
                <a:solidFill>
                  <a:schemeClr val="dk1"/>
                </a:solidFill>
              </a:rPr>
              <a:t>IEEE Communications Surveys &amp; Tutorials</a:t>
            </a:r>
            <a:r>
              <a:rPr lang="en-US" sz="1200" dirty="0">
                <a:solidFill>
                  <a:schemeClr val="dk1"/>
                </a:solidFill>
              </a:rPr>
              <a:t>, vol. 19, no. 3, pp. 1628-1656, 2017.</a:t>
            </a:r>
            <a:endParaRPr sz="1200" dirty="0">
              <a:solidFill>
                <a:schemeClr val="dk1"/>
              </a:solidFill>
            </a:endParaRPr>
          </a:p>
          <a:p>
            <a:pPr marL="609585" indent="-380990"/>
            <a:r>
              <a:rPr lang="en-US" sz="1200" dirty="0">
                <a:solidFill>
                  <a:schemeClr val="dk1"/>
                </a:solidFill>
              </a:rPr>
              <a:t>[2]    K. </a:t>
            </a:r>
            <a:r>
              <a:rPr lang="en-US" sz="1200" dirty="0" err="1">
                <a:solidFill>
                  <a:schemeClr val="dk1"/>
                </a:solidFill>
              </a:rPr>
              <a:t>Poularakis</a:t>
            </a:r>
            <a:r>
              <a:rPr lang="en-US" sz="1200" dirty="0">
                <a:solidFill>
                  <a:schemeClr val="dk1"/>
                </a:solidFill>
              </a:rPr>
              <a:t>, J. </a:t>
            </a:r>
            <a:r>
              <a:rPr lang="en-US" sz="1200" dirty="0" err="1">
                <a:solidFill>
                  <a:schemeClr val="dk1"/>
                </a:solidFill>
              </a:rPr>
              <a:t>Llorca</a:t>
            </a:r>
            <a:r>
              <a:rPr lang="en-US" sz="1200" dirty="0">
                <a:solidFill>
                  <a:schemeClr val="dk1"/>
                </a:solidFill>
              </a:rPr>
              <a:t>, A. M. </a:t>
            </a:r>
            <a:r>
              <a:rPr lang="en-US" sz="1200" dirty="0" err="1">
                <a:solidFill>
                  <a:schemeClr val="dk1"/>
                </a:solidFill>
              </a:rPr>
              <a:t>Tulino</a:t>
            </a:r>
            <a:r>
              <a:rPr lang="en-US" sz="1200" dirty="0">
                <a:solidFill>
                  <a:schemeClr val="dk1"/>
                </a:solidFill>
              </a:rPr>
              <a:t>, I. Taylor, L. </a:t>
            </a:r>
            <a:r>
              <a:rPr lang="en-US" sz="1200" dirty="0" err="1">
                <a:solidFill>
                  <a:schemeClr val="dk1"/>
                </a:solidFill>
              </a:rPr>
              <a:t>Tassiulas</a:t>
            </a:r>
            <a:r>
              <a:rPr lang="en-US" sz="1200" dirty="0">
                <a:solidFill>
                  <a:schemeClr val="dk1"/>
                </a:solidFill>
              </a:rPr>
              <a:t>, “ Joint Service Placement and Request Routing in Multi-cell Mobile Edge Computing Networks,  arXiv:1901.08946</a:t>
            </a:r>
            <a:endParaRPr sz="1200" dirty="0">
              <a:solidFill>
                <a:schemeClr val="dk1"/>
              </a:solidFill>
            </a:endParaRPr>
          </a:p>
          <a:p>
            <a:pPr marL="609585" indent="-380990"/>
            <a:r>
              <a:rPr lang="en-US" sz="1200" dirty="0">
                <a:solidFill>
                  <a:schemeClr val="dk1"/>
                </a:solidFill>
              </a:rPr>
              <a:t>[3]    T. He, H. </a:t>
            </a:r>
            <a:r>
              <a:rPr lang="en-US" sz="1200" dirty="0" err="1">
                <a:solidFill>
                  <a:schemeClr val="dk1"/>
                </a:solidFill>
              </a:rPr>
              <a:t>Khamfroush</a:t>
            </a:r>
            <a:r>
              <a:rPr lang="en-US" sz="1200" dirty="0">
                <a:solidFill>
                  <a:schemeClr val="dk1"/>
                </a:solidFill>
              </a:rPr>
              <a:t>, S. Wang, T. La Porta and S. Stein, "It's Hard to Share: Joint Service Placement and Request Scheduling in Edge Clouds with Sharable and Non-Sharable Resources," </a:t>
            </a:r>
            <a:r>
              <a:rPr lang="en-US" sz="1200" i="1" dirty="0">
                <a:solidFill>
                  <a:schemeClr val="dk1"/>
                </a:solidFill>
              </a:rPr>
              <a:t>2018 IEEE 38th International Conference on Distributed Computing Systems (ICDCS)</a:t>
            </a:r>
            <a:r>
              <a:rPr lang="en-US" sz="1200" dirty="0">
                <a:solidFill>
                  <a:schemeClr val="dk1"/>
                </a:solidFill>
              </a:rPr>
              <a:t>, Vienna, 2018, pp. 365-375.</a:t>
            </a:r>
            <a:endParaRPr sz="12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7"/>
          <p:cNvSpPr txBox="1">
            <a:spLocks noGrp="1"/>
          </p:cNvSpPr>
          <p:nvPr>
            <p:ph type="title"/>
          </p:nvPr>
        </p:nvSpPr>
        <p:spPr>
          <a:xfrm>
            <a:off x="582507" y="0"/>
            <a:ext cx="10972800" cy="812800"/>
          </a:xfrm>
          <a:prstGeom prst="rect">
            <a:avLst/>
          </a:prstGeom>
          <a:noFill/>
          <a:ln>
            <a:noFill/>
          </a:ln>
        </p:spPr>
        <p:txBody>
          <a:bodyPr spcFirstLastPara="1" wrap="square" lIns="121900" tIns="60933" rIns="121900" bIns="60933" anchor="ctr" anchorCtr="0">
            <a:noAutofit/>
          </a:bodyPr>
          <a:lstStyle/>
          <a:p>
            <a:r>
              <a:rPr lang="en-US" sz="3200" b="1" dirty="0">
                <a:solidFill>
                  <a:schemeClr val="bg1"/>
                </a:solidFill>
              </a:rPr>
              <a:t>Possible Solution</a:t>
            </a:r>
            <a:endParaRPr sz="3200" b="1" dirty="0">
              <a:solidFill>
                <a:schemeClr val="bg1"/>
              </a:solidFill>
            </a:endParaRPr>
          </a:p>
        </p:txBody>
      </p:sp>
      <p:sp>
        <p:nvSpPr>
          <p:cNvPr id="152" name="Google Shape;152;p17"/>
          <p:cNvSpPr txBox="1">
            <a:spLocks noGrp="1"/>
          </p:cNvSpPr>
          <p:nvPr>
            <p:ph type="sldNum" idx="12"/>
          </p:nvPr>
        </p:nvSpPr>
        <p:spPr>
          <a:xfrm>
            <a:off x="9347200" y="6477848"/>
            <a:ext cx="2844800" cy="366000"/>
          </a:xfrm>
          <a:prstGeom prst="rect">
            <a:avLst/>
          </a:prstGeom>
          <a:noFill/>
          <a:ln>
            <a:noFill/>
          </a:ln>
        </p:spPr>
        <p:txBody>
          <a:bodyPr spcFirstLastPara="1" wrap="square" lIns="121900" tIns="60933" rIns="121900" bIns="60933" anchor="ctr" anchorCtr="0">
            <a:noAutofit/>
          </a:bodyPr>
          <a:lstStyle/>
          <a:p>
            <a:fld id="{00000000-1234-1234-1234-123412341234}" type="slidenum">
              <a:rPr lang="en-US"/>
              <a:pPr/>
              <a:t>6</a:t>
            </a:fld>
            <a:endParaRPr/>
          </a:p>
        </p:txBody>
      </p:sp>
      <p:sp>
        <p:nvSpPr>
          <p:cNvPr id="154" name="Google Shape;154;p17"/>
          <p:cNvSpPr txBox="1"/>
          <p:nvPr/>
        </p:nvSpPr>
        <p:spPr>
          <a:xfrm>
            <a:off x="0" y="965448"/>
            <a:ext cx="12192000" cy="55124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US" sz="2000" dirty="0">
                <a:latin typeface="Arial" panose="020B0604020202020204" pitchFamily="34" charset="0"/>
                <a:cs typeface="Arial" panose="020B0604020202020204" pitchFamily="34" charset="0"/>
              </a:rPr>
              <a:t>A service placement solution is required subject to service and physical substrate constraints.</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Delay sensitive services require careful network planning for data plane and control plane</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609585" indent="-423323">
              <a:buSzPts val="1400"/>
              <a:buChar char="●"/>
            </a:pPr>
            <a:r>
              <a:rPr lang="en-US" sz="2000" dirty="0">
                <a:latin typeface="Arial" panose="020B0604020202020204" pitchFamily="34" charset="0"/>
                <a:cs typeface="Arial" panose="020B0604020202020204" pitchFamily="34" charset="0"/>
              </a:rPr>
              <a:t>What is already in the literature ?</a:t>
            </a:r>
            <a:endParaRPr sz="2000" dirty="0">
              <a:latin typeface="Arial" panose="020B0604020202020204" pitchFamily="34" charset="0"/>
              <a:cs typeface="Arial" panose="020B0604020202020204" pitchFamily="34" charset="0"/>
            </a:endParaRPr>
          </a:p>
          <a:p>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[2] Focuses on node physical constraints but neglects QoS constraints and control plane functions</a:t>
            </a:r>
          </a:p>
          <a:p>
            <a:pPr marL="1219170" lvl="1" indent="-423323">
              <a:buSzPts val="1400"/>
              <a:buChar char="○"/>
            </a:pPr>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[5] Focuses on VNF placements in order to reduce bandwidth but neglects computation constraints</a:t>
            </a:r>
            <a:endParaRPr sz="2000" dirty="0">
              <a:latin typeface="Arial" panose="020B0604020202020204" pitchFamily="34" charset="0"/>
              <a:cs typeface="Arial" panose="020B0604020202020204" pitchFamily="34" charset="0"/>
            </a:endParaRPr>
          </a:p>
          <a:p>
            <a:pPr marL="1219170"/>
            <a:endParaRPr sz="2000" dirty="0">
              <a:latin typeface="Arial" panose="020B0604020202020204" pitchFamily="34" charset="0"/>
              <a:cs typeface="Arial" panose="020B0604020202020204" pitchFamily="34" charset="0"/>
            </a:endParaRPr>
          </a:p>
          <a:p>
            <a:pPr marL="1219170" lvl="1" indent="-423323">
              <a:buSzPts val="1400"/>
              <a:buChar char="○"/>
            </a:pPr>
            <a:r>
              <a:rPr lang="en-US" sz="2000" dirty="0">
                <a:latin typeface="Arial" panose="020B0604020202020204" pitchFamily="34" charset="0"/>
                <a:cs typeface="Arial" panose="020B0604020202020204" pitchFamily="34" charset="0"/>
              </a:rPr>
              <a:t>[6] Focuses on energy saving by running smallest possible number of computational node but neglects physical constraints of each node and control plane functionality</a:t>
            </a:r>
            <a:endParaRPr sz="2000" dirty="0">
              <a:latin typeface="Arial" panose="020B0604020202020204" pitchFamily="34" charset="0"/>
              <a:cs typeface="Arial" panose="020B0604020202020204" pitchFamily="34" charset="0"/>
            </a:endParaRPr>
          </a:p>
        </p:txBody>
      </p:sp>
      <p:sp>
        <p:nvSpPr>
          <p:cNvPr id="155" name="Google Shape;155;p17"/>
          <p:cNvSpPr txBox="1"/>
          <p:nvPr/>
        </p:nvSpPr>
        <p:spPr>
          <a:xfrm>
            <a:off x="-200250" y="5713048"/>
            <a:ext cx="12370600" cy="1529600"/>
          </a:xfrm>
          <a:prstGeom prst="rect">
            <a:avLst/>
          </a:prstGeom>
          <a:noFill/>
          <a:ln>
            <a:noFill/>
          </a:ln>
        </p:spPr>
        <p:txBody>
          <a:bodyPr spcFirstLastPara="1" wrap="square" lIns="121900" tIns="121900" rIns="121900" bIns="121900" anchor="t" anchorCtr="0">
            <a:noAutofit/>
          </a:bodyPr>
          <a:lstStyle/>
          <a:p>
            <a:pPr marL="761981" indent="-533387"/>
            <a:r>
              <a:rPr lang="en-US" sz="1333" dirty="0">
                <a:solidFill>
                  <a:schemeClr val="dk1"/>
                </a:solidFill>
              </a:rPr>
              <a:t>[2]       K. </a:t>
            </a:r>
            <a:r>
              <a:rPr lang="en-US" sz="1333" dirty="0" err="1">
                <a:solidFill>
                  <a:schemeClr val="dk1"/>
                </a:solidFill>
              </a:rPr>
              <a:t>Poularakis</a:t>
            </a:r>
            <a:r>
              <a:rPr lang="en-US" sz="1333" dirty="0">
                <a:solidFill>
                  <a:schemeClr val="dk1"/>
                </a:solidFill>
              </a:rPr>
              <a:t>, J. </a:t>
            </a:r>
            <a:r>
              <a:rPr lang="en-US" sz="1333" dirty="0" err="1">
                <a:solidFill>
                  <a:schemeClr val="dk1"/>
                </a:solidFill>
              </a:rPr>
              <a:t>Llorca</a:t>
            </a:r>
            <a:r>
              <a:rPr lang="en-US" sz="1333" dirty="0">
                <a:solidFill>
                  <a:schemeClr val="dk1"/>
                </a:solidFill>
              </a:rPr>
              <a:t>, A. M. </a:t>
            </a:r>
            <a:r>
              <a:rPr lang="en-US" sz="1333" dirty="0" err="1">
                <a:solidFill>
                  <a:schemeClr val="dk1"/>
                </a:solidFill>
              </a:rPr>
              <a:t>Tulino</a:t>
            </a:r>
            <a:r>
              <a:rPr lang="en-US" sz="1333" dirty="0">
                <a:solidFill>
                  <a:schemeClr val="dk1"/>
                </a:solidFill>
              </a:rPr>
              <a:t>, I. Taylor, L. </a:t>
            </a:r>
            <a:r>
              <a:rPr lang="en-US" sz="1333" dirty="0" err="1">
                <a:solidFill>
                  <a:schemeClr val="dk1"/>
                </a:solidFill>
              </a:rPr>
              <a:t>Tassiulas</a:t>
            </a:r>
            <a:r>
              <a:rPr lang="en-US" sz="1333" dirty="0">
                <a:solidFill>
                  <a:schemeClr val="dk1"/>
                </a:solidFill>
              </a:rPr>
              <a:t>, “ Joint Service Placement and Request Routing in Multi-cell Mobile Edge Computing Networks,  arXiv:1901.08946</a:t>
            </a:r>
            <a:endParaRPr sz="1333" dirty="0">
              <a:solidFill>
                <a:schemeClr val="dk1"/>
              </a:solidFill>
            </a:endParaRPr>
          </a:p>
          <a:p>
            <a:pPr marL="761981" indent="-533387"/>
            <a:r>
              <a:rPr lang="en-US" sz="1333" dirty="0">
                <a:solidFill>
                  <a:schemeClr val="dk1"/>
                </a:solidFill>
              </a:rPr>
              <a:t>[5]       M. </a:t>
            </a:r>
            <a:r>
              <a:rPr lang="en-US" sz="1333" dirty="0" err="1">
                <a:solidFill>
                  <a:schemeClr val="dk1"/>
                </a:solidFill>
              </a:rPr>
              <a:t>Pozza</a:t>
            </a:r>
            <a:r>
              <a:rPr lang="en-US" sz="1333" dirty="0">
                <a:solidFill>
                  <a:schemeClr val="dk1"/>
                </a:solidFill>
              </a:rPr>
              <a:t>, A. Patel, A. Rao, H. </a:t>
            </a:r>
            <a:r>
              <a:rPr lang="en-US" sz="1333" dirty="0" err="1">
                <a:solidFill>
                  <a:schemeClr val="dk1"/>
                </a:solidFill>
              </a:rPr>
              <a:t>Flinck</a:t>
            </a:r>
            <a:r>
              <a:rPr lang="en-US" sz="1333" dirty="0">
                <a:solidFill>
                  <a:schemeClr val="dk1"/>
                </a:solidFill>
              </a:rPr>
              <a:t>, S. </a:t>
            </a:r>
            <a:r>
              <a:rPr lang="en-US" sz="1333" dirty="0" err="1">
                <a:solidFill>
                  <a:schemeClr val="dk1"/>
                </a:solidFill>
              </a:rPr>
              <a:t>Tarkoma</a:t>
            </a:r>
            <a:r>
              <a:rPr lang="en-US" sz="1333" dirty="0">
                <a:solidFill>
                  <a:schemeClr val="dk1"/>
                </a:solidFill>
              </a:rPr>
              <a:t>, “ Composing 5G Network Slices by Co-locating VNFs in </a:t>
            </a:r>
            <a:r>
              <a:rPr lang="en-US" sz="1333" dirty="0" err="1">
                <a:solidFill>
                  <a:schemeClr val="dk1"/>
                </a:solidFill>
              </a:rPr>
              <a:t>uslices</a:t>
            </a:r>
            <a:r>
              <a:rPr lang="en-US" sz="1333" dirty="0">
                <a:solidFill>
                  <a:schemeClr val="dk1"/>
                </a:solidFill>
              </a:rPr>
              <a:t>”, </a:t>
            </a:r>
            <a:r>
              <a:rPr lang="en-US" sz="1333" i="1" dirty="0">
                <a:solidFill>
                  <a:schemeClr val="dk1"/>
                </a:solidFill>
              </a:rPr>
              <a:t>IFIP Networking, </a:t>
            </a:r>
            <a:r>
              <a:rPr lang="en-US" sz="1333" dirty="0">
                <a:solidFill>
                  <a:schemeClr val="dk1"/>
                </a:solidFill>
              </a:rPr>
              <a:t>2019</a:t>
            </a:r>
            <a:endParaRPr sz="1333" dirty="0">
              <a:solidFill>
                <a:schemeClr val="dk1"/>
              </a:solidFill>
            </a:endParaRPr>
          </a:p>
          <a:p>
            <a:pPr marL="761981" indent="-533387"/>
            <a:r>
              <a:rPr lang="en-US" sz="1333" dirty="0">
                <a:solidFill>
                  <a:schemeClr val="dk1"/>
                </a:solidFill>
              </a:rPr>
              <a:t>[6]       B. Yang, W. K. Chai, Z. Xu, K. V. </a:t>
            </a:r>
            <a:r>
              <a:rPr lang="en-US" sz="1333" dirty="0" err="1">
                <a:solidFill>
                  <a:schemeClr val="dk1"/>
                </a:solidFill>
              </a:rPr>
              <a:t>Katsaros</a:t>
            </a:r>
            <a:r>
              <a:rPr lang="en-US" sz="1333" dirty="0">
                <a:solidFill>
                  <a:schemeClr val="dk1"/>
                </a:solidFill>
              </a:rPr>
              <a:t> and G. </a:t>
            </a:r>
            <a:r>
              <a:rPr lang="en-US" sz="1333" dirty="0" err="1">
                <a:solidFill>
                  <a:schemeClr val="dk1"/>
                </a:solidFill>
              </a:rPr>
              <a:t>Pavlou</a:t>
            </a:r>
            <a:r>
              <a:rPr lang="en-US" sz="1333" dirty="0">
                <a:solidFill>
                  <a:schemeClr val="dk1"/>
                </a:solidFill>
              </a:rPr>
              <a:t>, "Cost-Efficient NFV-Enabled Mobile Edge-Cloud for Low Latency Mobile Applications," in </a:t>
            </a:r>
            <a:r>
              <a:rPr lang="en-US" sz="1333" i="1" dirty="0">
                <a:solidFill>
                  <a:schemeClr val="dk1"/>
                </a:solidFill>
              </a:rPr>
              <a:t>IEEE Transactions on Network and Service Management</a:t>
            </a:r>
            <a:r>
              <a:rPr lang="en-US" sz="1333" dirty="0">
                <a:solidFill>
                  <a:schemeClr val="dk1"/>
                </a:solidFill>
              </a:rPr>
              <a:t>, vol. 15, no. 1, pp. 475-488, March 2018.</a:t>
            </a:r>
            <a:endParaRPr sz="1333" dirty="0">
              <a:solidFill>
                <a:schemeClr val="dk1"/>
              </a:solidFill>
            </a:endParaRPr>
          </a:p>
          <a:p>
            <a:pPr marL="761981" indent="-533387">
              <a:buClr>
                <a:schemeClr val="dk1"/>
              </a:buClr>
              <a:buSzPts val="1100"/>
            </a:pPr>
            <a:endParaRPr sz="1333" dirty="0">
              <a:solidFill>
                <a:schemeClr val="dk1"/>
              </a:solidFill>
            </a:endParaRPr>
          </a:p>
        </p:txBody>
      </p:sp>
      <p:sp>
        <p:nvSpPr>
          <p:cNvPr id="2" name="Dikdörtgen 1">
            <a:extLst>
              <a:ext uri="{FF2B5EF4-FFF2-40B4-BE49-F238E27FC236}">
                <a16:creationId xmlns:a16="http://schemas.microsoft.com/office/drawing/2014/main" id="{194E8C25-8896-449B-B0A1-167C894BC56C}"/>
              </a:ext>
            </a:extLst>
          </p:cNvPr>
          <p:cNvSpPr/>
          <p:nvPr/>
        </p:nvSpPr>
        <p:spPr>
          <a:xfrm>
            <a:off x="5971607" y="3244334"/>
            <a:ext cx="248786" cy="369332"/>
          </a:xfrm>
          <a:prstGeom prst="rect">
            <a:avLst/>
          </a:prstGeom>
        </p:spPr>
        <p:txBody>
          <a:bodyPr wrap="none">
            <a:spAutoFit/>
          </a:bodyPr>
          <a:lstStyle/>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7</a:t>
            </a:fld>
            <a:endParaRPr lang="en-US" kern="0" dirty="0"/>
          </a:p>
        </p:txBody>
      </p:sp>
      <p:sp>
        <p:nvSpPr>
          <p:cNvPr id="3" name="Google Shape;153;p17">
            <a:extLst>
              <a:ext uri="{FF2B5EF4-FFF2-40B4-BE49-F238E27FC236}">
                <a16:creationId xmlns:a16="http://schemas.microsoft.com/office/drawing/2014/main" id="{11A4ADD5-8681-45D6-895E-95123151305E}"/>
              </a:ext>
            </a:extLst>
          </p:cNvPr>
          <p:cNvSpPr txBox="1">
            <a:spLocks/>
          </p:cNvSpPr>
          <p:nvPr/>
        </p:nvSpPr>
        <p:spPr>
          <a:xfrm>
            <a:off x="582507" y="0"/>
            <a:ext cx="10972800" cy="812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3200" b="1" kern="0" dirty="0">
                <a:solidFill>
                  <a:schemeClr val="bg1"/>
                </a:solidFill>
              </a:rPr>
              <a:t>System Model</a:t>
            </a:r>
          </a:p>
        </p:txBody>
      </p:sp>
      <p:pic>
        <p:nvPicPr>
          <p:cNvPr id="4" name="Google Shape;85;p16">
            <a:extLst>
              <a:ext uri="{FF2B5EF4-FFF2-40B4-BE49-F238E27FC236}">
                <a16:creationId xmlns:a16="http://schemas.microsoft.com/office/drawing/2014/main" id="{7FAC99E1-9F9F-41F9-8E0F-FD5165094CB0}"/>
              </a:ext>
            </a:extLst>
          </p:cNvPr>
          <p:cNvPicPr preferRelativeResize="0"/>
          <p:nvPr/>
        </p:nvPicPr>
        <p:blipFill>
          <a:blip r:embed="rId3">
            <a:alphaModFix/>
          </a:blip>
          <a:stretch>
            <a:fillRect/>
          </a:stretch>
        </p:blipFill>
        <p:spPr>
          <a:xfrm>
            <a:off x="419221" y="1499024"/>
            <a:ext cx="4612996" cy="4171103"/>
          </a:xfrm>
          <a:prstGeom prst="rect">
            <a:avLst/>
          </a:prstGeom>
          <a:noFill/>
          <a:ln>
            <a:noFill/>
          </a:ln>
        </p:spPr>
      </p:pic>
      <p:sp>
        <p:nvSpPr>
          <p:cNvPr id="6" name="Google Shape;86;p16">
            <a:extLst>
              <a:ext uri="{FF2B5EF4-FFF2-40B4-BE49-F238E27FC236}">
                <a16:creationId xmlns:a16="http://schemas.microsoft.com/office/drawing/2014/main" id="{D2C58A51-CC8D-4076-8937-26B6AEAE6D01}"/>
              </a:ext>
            </a:extLst>
          </p:cNvPr>
          <p:cNvSpPr txBox="1"/>
          <p:nvPr/>
        </p:nvSpPr>
        <p:spPr>
          <a:xfrm>
            <a:off x="5676525" y="1045243"/>
            <a:ext cx="5878782" cy="13022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Base Stations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N Base Stations</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Computational Capacity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n</a:t>
            </a:r>
            <a:r>
              <a:rPr lang="en" sz="2000" dirty="0">
                <a:latin typeface="Arial" panose="020B0604020202020204" pitchFamily="34" charset="0"/>
                <a:ea typeface="Roboto"/>
                <a:cs typeface="Arial" panose="020B0604020202020204" pitchFamily="34" charset="0"/>
                <a:sym typeface="Roboto"/>
              </a:rPr>
              <a:t> : Memory/Storage Capacity</a:t>
            </a:r>
            <a:endParaRPr sz="2000" dirty="0">
              <a:latin typeface="Arial" panose="020B0604020202020204" pitchFamily="34" charset="0"/>
              <a:ea typeface="Roboto"/>
              <a:cs typeface="Arial" panose="020B0604020202020204" pitchFamily="34" charset="0"/>
              <a:sym typeface="Roboto"/>
            </a:endParaRPr>
          </a:p>
        </p:txBody>
      </p:sp>
      <p:sp>
        <p:nvSpPr>
          <p:cNvPr id="7" name="Google Shape;87;p16">
            <a:extLst>
              <a:ext uri="{FF2B5EF4-FFF2-40B4-BE49-F238E27FC236}">
                <a16:creationId xmlns:a16="http://schemas.microsoft.com/office/drawing/2014/main" id="{A988F45D-3B3B-4839-A8B2-C94206BD3C96}"/>
              </a:ext>
            </a:extLst>
          </p:cNvPr>
          <p:cNvSpPr txBox="1"/>
          <p:nvPr/>
        </p:nvSpPr>
        <p:spPr>
          <a:xfrm>
            <a:off x="5676526" y="2579914"/>
            <a:ext cx="5878781" cy="22111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Services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library of services in set S are offered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capacity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m</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memory/storage space requirement</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h</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traffic volume </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t</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maximum tolerable latency</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 sz="2000" dirty="0">
                <a:latin typeface="Arial" panose="020B0604020202020204" pitchFamily="34" charset="0"/>
                <a:ea typeface="Roboto"/>
                <a:cs typeface="Arial" panose="020B0604020202020204" pitchFamily="34" charset="0"/>
                <a:sym typeface="Roboto"/>
              </a:rPr>
              <a:t> : pricing</a:t>
            </a:r>
            <a:endParaRPr sz="2000" u="sng" dirty="0">
              <a:latin typeface="Arial" panose="020B0604020202020204" pitchFamily="34" charset="0"/>
              <a:ea typeface="Roboto"/>
              <a:cs typeface="Arial" panose="020B0604020202020204" pitchFamily="34" charset="0"/>
              <a:sym typeface="Roboto"/>
            </a:endParaRPr>
          </a:p>
        </p:txBody>
      </p:sp>
      <p:sp>
        <p:nvSpPr>
          <p:cNvPr id="8" name="Google Shape;88;p16">
            <a:extLst>
              <a:ext uri="{FF2B5EF4-FFF2-40B4-BE49-F238E27FC236}">
                <a16:creationId xmlns:a16="http://schemas.microsoft.com/office/drawing/2014/main" id="{9C560A16-787F-4A61-A3A5-D092A6F1599E}"/>
              </a:ext>
            </a:extLst>
          </p:cNvPr>
          <p:cNvSpPr txBox="1"/>
          <p:nvPr/>
        </p:nvSpPr>
        <p:spPr>
          <a:xfrm>
            <a:off x="5676525" y="4898486"/>
            <a:ext cx="4820700" cy="9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latin typeface="Arial" panose="020B0604020202020204" pitchFamily="34" charset="0"/>
                <a:ea typeface="Roboto"/>
                <a:cs typeface="Arial" panose="020B0604020202020204" pitchFamily="34" charset="0"/>
                <a:sym typeface="Roboto"/>
              </a:rPr>
              <a:t>Users</a:t>
            </a:r>
            <a:endParaRPr sz="2000" u="sng"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A user u can access to network through nodes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a subset of N</a:t>
            </a:r>
            <a:endParaRPr sz="2000" dirty="0">
              <a:latin typeface="Arial" panose="020B0604020202020204" pitchFamily="34" charset="0"/>
              <a:ea typeface="Roboto"/>
              <a:cs typeface="Arial" panose="020B0604020202020204" pitchFamily="34" charset="0"/>
              <a:sym typeface="Roboto"/>
            </a:endParaRPr>
          </a:p>
          <a:p>
            <a:pPr marL="457200" lvl="0" indent="-317500" algn="l" rtl="0">
              <a:spcBef>
                <a:spcPts val="0"/>
              </a:spcBef>
              <a:spcAft>
                <a:spcPts val="0"/>
              </a:spcAft>
              <a:buSzPts val="1400"/>
              <a:buFont typeface="Roboto"/>
              <a:buChar char="●"/>
            </a:pPr>
            <a:r>
              <a:rPr lang="en" sz="2000" dirty="0">
                <a:latin typeface="Arial" panose="020B0604020202020204" pitchFamily="34" charset="0"/>
                <a:ea typeface="Roboto"/>
                <a:cs typeface="Arial" panose="020B0604020202020204" pitchFamily="34" charset="0"/>
                <a:sym typeface="Roboto"/>
              </a:rPr>
              <a:t>Each user u requests a service s</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from the network</a:t>
            </a:r>
            <a:endParaRPr sz="2000" u="sng"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3614664544"/>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8</a:t>
            </a:fld>
            <a:endParaRPr lang="en-US" kern="0" dirty="0"/>
          </a:p>
        </p:txBody>
      </p:sp>
      <p:sp>
        <p:nvSpPr>
          <p:cNvPr id="3" name="Google Shape;133;p23">
            <a:extLst>
              <a:ext uri="{FF2B5EF4-FFF2-40B4-BE49-F238E27FC236}">
                <a16:creationId xmlns:a16="http://schemas.microsoft.com/office/drawing/2014/main" id="{12C8F52A-ABBD-4FE7-9045-F33B1EF2AD9E}"/>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pic>
        <p:nvPicPr>
          <p:cNvPr id="4" name="Google Shape;134;p23">
            <a:extLst>
              <a:ext uri="{FF2B5EF4-FFF2-40B4-BE49-F238E27FC236}">
                <a16:creationId xmlns:a16="http://schemas.microsoft.com/office/drawing/2014/main" id="{ED6E3176-127B-4F15-9C68-05156D6B0340}"/>
              </a:ext>
            </a:extLst>
          </p:cNvPr>
          <p:cNvPicPr preferRelativeResize="0"/>
          <p:nvPr/>
        </p:nvPicPr>
        <p:blipFill>
          <a:blip r:embed="rId3">
            <a:alphaModFix/>
          </a:blip>
          <a:stretch>
            <a:fillRect/>
          </a:stretch>
        </p:blipFill>
        <p:spPr>
          <a:xfrm>
            <a:off x="199552" y="2025183"/>
            <a:ext cx="4990499" cy="4212333"/>
          </a:xfrm>
          <a:prstGeom prst="rect">
            <a:avLst/>
          </a:prstGeom>
          <a:noFill/>
          <a:ln>
            <a:noFill/>
          </a:ln>
        </p:spPr>
      </p:pic>
      <p:sp>
        <p:nvSpPr>
          <p:cNvPr id="6" name="Google Shape;135;p23">
            <a:extLst>
              <a:ext uri="{FF2B5EF4-FFF2-40B4-BE49-F238E27FC236}">
                <a16:creationId xmlns:a16="http://schemas.microsoft.com/office/drawing/2014/main" id="{2B202630-59F0-4569-B863-66891A36537E}"/>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2375538567"/>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8D6854-4091-4CEA-A681-39B1305E1A61}"/>
              </a:ext>
            </a:extLst>
          </p:cNvPr>
          <p:cNvSpPr>
            <a:spLocks noGrp="1"/>
          </p:cNvSpPr>
          <p:nvPr>
            <p:ph type="sldNum" idx="12"/>
          </p:nvPr>
        </p:nvSpPr>
        <p:spPr/>
        <p:txBody>
          <a:bodyPr/>
          <a:lstStyle/>
          <a:p>
            <a:pPr defTabSz="1219170"/>
            <a:fld id="{00000000-1234-1234-1234-123412341234}" type="slidenum">
              <a:rPr lang="en-US" kern="0"/>
              <a:pPr defTabSz="1219170"/>
              <a:t>9</a:t>
            </a:fld>
            <a:endParaRPr lang="en-US" kern="0" dirty="0"/>
          </a:p>
        </p:txBody>
      </p:sp>
      <p:sp>
        <p:nvSpPr>
          <p:cNvPr id="3" name="Google Shape;133;p23">
            <a:extLst>
              <a:ext uri="{FF2B5EF4-FFF2-40B4-BE49-F238E27FC236}">
                <a16:creationId xmlns:a16="http://schemas.microsoft.com/office/drawing/2014/main" id="{AB16ADAF-6C9B-4117-9F0A-F912437DDE02}"/>
              </a:ext>
            </a:extLst>
          </p:cNvPr>
          <p:cNvSpPr txBox="1">
            <a:spLocks/>
          </p:cNvSpPr>
          <p:nvPr/>
        </p:nvSpPr>
        <p:spPr>
          <a:xfrm>
            <a:off x="2885377" y="-139848"/>
            <a:ext cx="3522595" cy="97015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u="sng" kern="0" dirty="0">
                <a:solidFill>
                  <a:schemeClr val="bg1"/>
                </a:solidFill>
              </a:rPr>
              <a:t>Formulation</a:t>
            </a:r>
          </a:p>
        </p:txBody>
      </p:sp>
      <p:sp>
        <p:nvSpPr>
          <p:cNvPr id="4" name="Google Shape;135;p23">
            <a:extLst>
              <a:ext uri="{FF2B5EF4-FFF2-40B4-BE49-F238E27FC236}">
                <a16:creationId xmlns:a16="http://schemas.microsoft.com/office/drawing/2014/main" id="{0AAB1B82-31BD-4F30-AED7-A7A0DAC1A8EA}"/>
              </a:ext>
            </a:extLst>
          </p:cNvPr>
          <p:cNvSpPr txBox="1"/>
          <p:nvPr/>
        </p:nvSpPr>
        <p:spPr>
          <a:xfrm>
            <a:off x="5736567" y="0"/>
            <a:ext cx="6455200" cy="6858000"/>
          </a:xfrm>
          <a:prstGeom prst="rect">
            <a:avLst/>
          </a:prstGeom>
          <a:solidFill>
            <a:srgbClr val="FFFFFF"/>
          </a:solidFill>
          <a:ln>
            <a:noFill/>
          </a:ln>
        </p:spPr>
        <p:txBody>
          <a:bodyPr spcFirstLastPara="1" wrap="square" lIns="121900" tIns="121900" rIns="121900" bIns="121900" anchor="t" anchorCtr="0">
            <a:noAutofit/>
          </a:bodyPr>
          <a:lstStyle/>
          <a:p>
            <a:r>
              <a:rPr lang="en" sz="2000" dirty="0">
                <a:latin typeface="Arial" panose="020B0604020202020204" pitchFamily="34" charset="0"/>
                <a:ea typeface="Roboto"/>
                <a:cs typeface="Arial" panose="020B0604020202020204" pitchFamily="34" charset="0"/>
                <a:sym typeface="Roboto"/>
              </a:rPr>
              <a:t>Indices : </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 = {1,..,U}   : Users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n = {1,..,N, </a:t>
            </a:r>
            <a:r>
              <a:rPr lang="en" sz="2000" dirty="0">
                <a:latin typeface="Arial" panose="020B0604020202020204" pitchFamily="34" charset="0"/>
                <a:ea typeface="Lobster"/>
                <a:cs typeface="Arial" panose="020B0604020202020204" pitchFamily="34" charset="0"/>
                <a:sym typeface="Lobster"/>
              </a:rPr>
              <a:t>l</a:t>
            </a:r>
            <a:r>
              <a:rPr lang="en" sz="2000" dirty="0">
                <a:latin typeface="Arial" panose="020B0604020202020204" pitchFamily="34" charset="0"/>
                <a:ea typeface="Roboto"/>
                <a:cs typeface="Arial" panose="020B0604020202020204" pitchFamily="34" charset="0"/>
                <a:sym typeface="Roboto"/>
              </a:rPr>
              <a:t> } : Nodes, where l is the centralized cloud</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e = {1,...,E} : links between nodes, directed</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Constants</a:t>
            </a:r>
            <a:endParaRPr sz="2000" dirty="0">
              <a:highlight>
                <a:srgbClr val="FFFFFF"/>
              </a:highlight>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Capacity of link w</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l</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latency introduced at link e, can be formulated as a function of load in future. 1/(c</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 - y</a:t>
            </a:r>
            <a:r>
              <a:rPr lang="en" sz="2000" baseline="-25000" dirty="0">
                <a:latin typeface="Arial" panose="020B0604020202020204" pitchFamily="34" charset="0"/>
                <a:ea typeface="Roboto"/>
                <a:cs typeface="Arial" panose="020B0604020202020204" pitchFamily="34" charset="0"/>
                <a:sym typeface="Roboto"/>
              </a:rPr>
              <a:t>e</a:t>
            </a:r>
            <a:r>
              <a:rPr lang="en" sz="2000" dirty="0">
                <a:latin typeface="Arial" panose="020B0604020202020204" pitchFamily="34" charset="0"/>
                <a:ea typeface="Roboto"/>
                <a:cs typeface="Arial" panose="020B0604020202020204" pitchFamily="34" charset="0"/>
                <a:sym typeface="Roboto"/>
              </a:rPr>
              <a:t>)</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a</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originates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b</a:t>
            </a:r>
            <a:r>
              <a:rPr lang="en" sz="2000" baseline="-25000" dirty="0">
                <a:latin typeface="Arial" panose="020B0604020202020204" pitchFamily="34" charset="0"/>
                <a:ea typeface="Roboto"/>
                <a:cs typeface="Arial" panose="020B0604020202020204" pitchFamily="34" charset="0"/>
                <a:sym typeface="Roboto"/>
              </a:rPr>
              <a:t>ev</a:t>
            </a:r>
            <a:r>
              <a:rPr lang="en" sz="2000" dirty="0">
                <a:latin typeface="Arial" panose="020B0604020202020204" pitchFamily="34" charset="0"/>
                <a:ea typeface="Roboto"/>
                <a:cs typeface="Arial" panose="020B0604020202020204" pitchFamily="34" charset="0"/>
                <a:sym typeface="Roboto"/>
              </a:rPr>
              <a:t> = 1 if link e terminates at node v;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W</a:t>
            </a:r>
            <a:r>
              <a:rPr lang="en" sz="2000" baseline="-25000" dirty="0">
                <a:latin typeface="Arial" panose="020B0604020202020204" pitchFamily="34" charset="0"/>
                <a:ea typeface="Roboto"/>
                <a:cs typeface="Arial" panose="020B0604020202020204" pitchFamily="34" charset="0"/>
                <a:sym typeface="Roboto"/>
              </a:rPr>
              <a:t>s</a:t>
            </a:r>
            <a:r>
              <a:rPr lang="en-US"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price of the service requested by user u</a:t>
            </a:r>
            <a:endParaRPr sz="2000" dirty="0">
              <a:latin typeface="Arial" panose="020B0604020202020204" pitchFamily="34" charset="0"/>
              <a:ea typeface="Roboto"/>
              <a:cs typeface="Arial" panose="020B0604020202020204" pitchFamily="34" charset="0"/>
              <a:sym typeface="Roboto"/>
            </a:endParaRPr>
          </a:p>
          <a:p>
            <a:r>
              <a:rPr lang="en" sz="2000" dirty="0">
                <a:latin typeface="Arial" panose="020B0604020202020204" pitchFamily="34" charset="0"/>
                <a:ea typeface="Roboto"/>
                <a:cs typeface="Arial" panose="020B0604020202020204" pitchFamily="34" charset="0"/>
                <a:sym typeface="Roboto"/>
              </a:rPr>
              <a:t>Variables</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x</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request of user u is served at node n,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y</a:t>
            </a:r>
            <a:r>
              <a:rPr lang="en" sz="2000" baseline="-25000" dirty="0">
                <a:latin typeface="Arial" panose="020B0604020202020204" pitchFamily="34" charset="0"/>
                <a:ea typeface="Roboto"/>
                <a:cs typeface="Arial" panose="020B0604020202020204" pitchFamily="34" charset="0"/>
                <a:sym typeface="Roboto"/>
              </a:rPr>
              <a:t>n’u</a:t>
            </a:r>
            <a:r>
              <a:rPr lang="en" sz="2000" dirty="0">
                <a:latin typeface="Arial" panose="020B0604020202020204" pitchFamily="34" charset="0"/>
                <a:ea typeface="Roboto"/>
                <a:cs typeface="Arial" panose="020B0604020202020204" pitchFamily="34" charset="0"/>
                <a:sym typeface="Roboto"/>
              </a:rPr>
              <a:t> : binary variable. 1 if the user u access the network through node n’ where n’ ∈ N</a:t>
            </a:r>
            <a:r>
              <a:rPr lang="en" sz="2000" baseline="-25000" dirty="0">
                <a:latin typeface="Arial" panose="020B0604020202020204" pitchFamily="34" charset="0"/>
                <a:ea typeface="Roboto"/>
                <a:cs typeface="Arial" panose="020B0604020202020204" pitchFamily="34" charset="0"/>
                <a:sym typeface="Roboto"/>
              </a:rPr>
              <a:t>u</a:t>
            </a:r>
            <a:r>
              <a:rPr lang="en" sz="2000" dirty="0">
                <a:latin typeface="Arial" panose="020B0604020202020204" pitchFamily="34" charset="0"/>
                <a:ea typeface="Roboto"/>
                <a:cs typeface="Arial" panose="020B0604020202020204" pitchFamily="34" charset="0"/>
                <a:sym typeface="Roboto"/>
              </a:rPr>
              <a:t> , 0 otherwise</a:t>
            </a:r>
            <a:endParaRPr sz="2000" dirty="0">
              <a:latin typeface="Arial" panose="020B0604020202020204" pitchFamily="34" charset="0"/>
              <a:ea typeface="Roboto"/>
              <a:cs typeface="Arial" panose="020B0604020202020204" pitchFamily="34" charset="0"/>
              <a:sym typeface="Roboto"/>
            </a:endParaRPr>
          </a:p>
          <a:p>
            <a:pPr marL="609585" indent="-423323">
              <a:buSzPts val="1400"/>
              <a:buFont typeface="Roboto"/>
              <a:buChar char="●"/>
            </a:pPr>
            <a:r>
              <a:rPr lang="en" sz="2000" dirty="0">
                <a:latin typeface="Arial" panose="020B0604020202020204" pitchFamily="34" charset="0"/>
                <a:ea typeface="Roboto"/>
                <a:cs typeface="Arial" panose="020B0604020202020204" pitchFamily="34" charset="0"/>
                <a:sym typeface="Roboto"/>
              </a:rPr>
              <a:t>u</a:t>
            </a:r>
            <a:r>
              <a:rPr lang="en" sz="2000" baseline="-25000" dirty="0">
                <a:latin typeface="Arial" panose="020B0604020202020204" pitchFamily="34" charset="0"/>
                <a:ea typeface="Roboto"/>
                <a:cs typeface="Arial" panose="020B0604020202020204" pitchFamily="34" charset="0"/>
                <a:sym typeface="Roboto"/>
              </a:rPr>
              <a:t>ue</a:t>
            </a:r>
            <a:r>
              <a:rPr lang="en" sz="2000" dirty="0">
                <a:latin typeface="Arial" panose="020B0604020202020204" pitchFamily="34" charset="0"/>
                <a:ea typeface="Roboto"/>
                <a:cs typeface="Arial" panose="020B0604020202020204" pitchFamily="34" charset="0"/>
                <a:sym typeface="Roboto"/>
              </a:rPr>
              <a:t> : binary variable. 1 if the link e is used while serving the user u, 0 otherwise. (can be changed to volume if we want to allow flow splitting.)</a:t>
            </a:r>
            <a:endParaRPr sz="2000" dirty="0">
              <a:latin typeface="Arial" panose="020B0604020202020204" pitchFamily="34" charset="0"/>
              <a:ea typeface="Roboto"/>
              <a:cs typeface="Arial" panose="020B0604020202020204" pitchFamily="34" charset="0"/>
              <a:sym typeface="Roboto"/>
            </a:endParaRPr>
          </a:p>
        </p:txBody>
      </p:sp>
      <p:sp>
        <p:nvSpPr>
          <p:cNvPr id="6" name="Google Shape;142;p24">
            <a:extLst>
              <a:ext uri="{FF2B5EF4-FFF2-40B4-BE49-F238E27FC236}">
                <a16:creationId xmlns:a16="http://schemas.microsoft.com/office/drawing/2014/main" id="{17731A19-D62A-4400-8504-E1DDF180B58B}"/>
              </a:ext>
            </a:extLst>
          </p:cNvPr>
          <p:cNvSpPr txBox="1"/>
          <p:nvPr/>
        </p:nvSpPr>
        <p:spPr>
          <a:xfrm>
            <a:off x="0" y="962100"/>
            <a:ext cx="5530470" cy="418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Roboto"/>
                <a:ea typeface="Roboto"/>
                <a:cs typeface="Roboto"/>
                <a:sym typeface="Roboto"/>
              </a:rPr>
              <a:t>Objective Function</a:t>
            </a:r>
            <a:endParaRPr sz="2400" u="sng" dirty="0">
              <a:latin typeface="Roboto"/>
              <a:ea typeface="Roboto"/>
              <a:cs typeface="Roboto"/>
              <a:sym typeface="Roboto"/>
            </a:endParaRPr>
          </a:p>
          <a:p>
            <a:pPr marL="0" lvl="0" indent="0" algn="l" rtl="0">
              <a:spcBef>
                <a:spcPts val="0"/>
              </a:spcBef>
              <a:spcAft>
                <a:spcPts val="0"/>
              </a:spcAft>
              <a:buNone/>
            </a:pPr>
            <a:r>
              <a:rPr lang="en" sz="1800" dirty="0">
                <a:latin typeface="Roboto"/>
                <a:ea typeface="Roboto"/>
                <a:cs typeface="Roboto"/>
                <a:sym typeface="Roboto"/>
              </a:rPr>
              <a:t>Two possible design choices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Minimize the network operation &amp; installation cost for given user-service paris.</a:t>
            </a:r>
            <a:endParaRPr sz="1800" dirty="0">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sz="1800" dirty="0">
                <a:latin typeface="Roboto"/>
                <a:ea typeface="Roboto"/>
                <a:cs typeface="Roboto"/>
                <a:sym typeface="Roboto"/>
              </a:rPr>
              <a:t>Maximize the number of served user-service paris for a given network configuration. </a:t>
            </a:r>
            <a:endParaRPr sz="1800" dirty="0">
              <a:latin typeface="Roboto"/>
              <a:ea typeface="Roboto"/>
              <a:cs typeface="Roboto"/>
              <a:sym typeface="Roboto"/>
            </a:endParaRPr>
          </a:p>
          <a:p>
            <a:pPr marL="91440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
        <p:nvSpPr>
          <p:cNvPr id="7" name="Google Shape;144;p24">
            <a:extLst>
              <a:ext uri="{FF2B5EF4-FFF2-40B4-BE49-F238E27FC236}">
                <a16:creationId xmlns:a16="http://schemas.microsoft.com/office/drawing/2014/main" id="{8EF1DEE7-0C8B-4264-B04A-4556069D24FB}"/>
              </a:ext>
            </a:extLst>
          </p:cNvPr>
          <p:cNvSpPr txBox="1"/>
          <p:nvPr/>
        </p:nvSpPr>
        <p:spPr>
          <a:xfrm>
            <a:off x="119374" y="5060492"/>
            <a:ext cx="5411096" cy="1765619"/>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Generate the largest possible revenue from a centralized cloud server and a MEC network topology pair.</a:t>
            </a:r>
            <a:endParaRPr sz="1800" dirty="0">
              <a:latin typeface="Roboto"/>
              <a:ea typeface="Roboto"/>
              <a:cs typeface="Roboto"/>
              <a:sym typeface="Roboto"/>
            </a:endParaRPr>
          </a:p>
        </p:txBody>
      </p:sp>
      <p:pic>
        <p:nvPicPr>
          <p:cNvPr id="2" name="Resim 1">
            <a:extLst>
              <a:ext uri="{FF2B5EF4-FFF2-40B4-BE49-F238E27FC236}">
                <a16:creationId xmlns:a16="http://schemas.microsoft.com/office/drawing/2014/main" id="{6EC99701-0FEE-4ACE-9BCB-0065C79EAE72}"/>
              </a:ext>
            </a:extLst>
          </p:cNvPr>
          <p:cNvPicPr>
            <a:picLocks noChangeAspect="1"/>
          </p:cNvPicPr>
          <p:nvPr/>
        </p:nvPicPr>
        <p:blipFill>
          <a:blip r:embed="rId3"/>
          <a:stretch>
            <a:fillRect/>
          </a:stretch>
        </p:blipFill>
        <p:spPr>
          <a:xfrm>
            <a:off x="119375" y="3377882"/>
            <a:ext cx="5411096" cy="1110574"/>
          </a:xfrm>
          <a:prstGeom prst="rect">
            <a:avLst/>
          </a:prstGeom>
        </p:spPr>
      </p:pic>
    </p:spTree>
    <p:extLst>
      <p:ext uri="{BB962C8B-B14F-4D97-AF65-F5344CB8AC3E}">
        <p14:creationId xmlns:p14="http://schemas.microsoft.com/office/powerpoint/2010/main" val="1899999590"/>
      </p:ext>
    </p:extLst>
  </p:cSld>
  <p:clrMapOvr>
    <a:masterClrMapping/>
  </p:clrMapOvr>
  <mc:AlternateContent xmlns:mc="http://schemas.openxmlformats.org/markup-compatibility/2006" xmlns:p14="http://schemas.microsoft.com/office/powerpoint/2010/main">
    <mc:Choice Requires="p14">
      <p:transition spd="slow" p14:dur="2000" advTm="23193"/>
    </mc:Choice>
    <mc:Fallback xmlns="">
      <p:transition spd="slow" advTm="23193"/>
    </mc:Fallback>
  </mc:AlternateContent>
</p:sld>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2083</TotalTime>
  <Words>3146</Words>
  <Application>Microsoft Office PowerPoint</Application>
  <PresentationFormat>Widescreen</PresentationFormat>
  <Paragraphs>354</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Google Sans</vt:lpstr>
      <vt:lpstr>Noto Sans Symbols</vt:lpstr>
      <vt:lpstr>Roboto</vt:lpstr>
      <vt:lpstr>Arial</vt:lpstr>
      <vt:lpstr>Calibri</vt:lpstr>
      <vt:lpstr>Courier New</vt:lpstr>
      <vt:lpstr>NYU Schools Master Template</vt:lpstr>
      <vt:lpstr>PowerPoint Presentation</vt:lpstr>
      <vt:lpstr>Overview</vt:lpstr>
      <vt:lpstr>Motivation</vt:lpstr>
      <vt:lpstr>Mobile Edge Computing (MEC）</vt:lpstr>
      <vt:lpstr>Issues and Problems</vt:lpstr>
      <vt:lpstr>Possible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 晨</dc:creator>
  <cp:lastModifiedBy>李 晨</cp:lastModifiedBy>
  <cp:revision>72</cp:revision>
  <dcterms:created xsi:type="dcterms:W3CDTF">2020-04-27T20:04:04Z</dcterms:created>
  <dcterms:modified xsi:type="dcterms:W3CDTF">2020-05-19T02:54:27Z</dcterms:modified>
</cp:coreProperties>
</file>