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3"/>
  </p:notesMasterIdLst>
  <p:sldIdLst>
    <p:sldId id="256" r:id="rId2"/>
    <p:sldId id="258" r:id="rId3"/>
    <p:sldId id="300" r:id="rId4"/>
    <p:sldId id="314" r:id="rId5"/>
    <p:sldId id="315" r:id="rId6"/>
    <p:sldId id="316" r:id="rId7"/>
    <p:sldId id="333" r:id="rId8"/>
    <p:sldId id="302" r:id="rId9"/>
    <p:sldId id="307" r:id="rId10"/>
    <p:sldId id="309" r:id="rId11"/>
    <p:sldId id="312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5" r:id="rId29"/>
    <p:sldId id="334" r:id="rId30"/>
    <p:sldId id="313" r:id="rId31"/>
    <p:sldId id="303" r:id="rId32"/>
  </p:sldIdLst>
  <p:sldSz cx="9144000" cy="5143500" type="screen16x9"/>
  <p:notesSz cx="6858000" cy="9144000"/>
  <p:embeddedFontLst>
    <p:embeddedFont>
      <p:font typeface="Montserrat" panose="02010600030101010101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swald" panose="02010600030101010101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4"/>
    <a:srgbClr val="7E899C"/>
    <a:srgbClr val="FFFFFF"/>
    <a:srgbClr val="8D7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5E819E-1152-48AE-A435-505661EFBD5C}">
  <a:tblStyle styleId="{635E819E-1152-48AE-A435-505661EFB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6" autoAdjust="0"/>
    <p:restoredTop sz="94720"/>
  </p:normalViewPr>
  <p:slideViewPr>
    <p:cSldViewPr snapToGrid="0">
      <p:cViewPr varScale="1">
        <p:scale>
          <a:sx n="95" d="100"/>
          <a:sy n="95" d="100"/>
        </p:scale>
        <p:origin x="285" y="-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33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768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13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53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189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307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947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77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217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06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749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766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528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01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551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501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052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57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g9aae1a292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Google Shape;2740;g9aae1a292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531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g9aae1a292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Google Shape;2740;g9aae1a292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10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ac7ea12a4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ac7ea12a4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945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9ac7ea12a4_0_2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9ac7ea12a4_0_2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516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9aae1a292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9aae1a292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12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65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5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5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ac7ea12a4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ac7ea12a4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783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48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97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2893525" y="318030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2885975" y="149745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1"/>
          </p:nvPr>
        </p:nvSpPr>
        <p:spPr>
          <a:xfrm>
            <a:off x="3007475" y="15729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2"/>
          </p:nvPr>
        </p:nvSpPr>
        <p:spPr>
          <a:xfrm>
            <a:off x="3007475" y="1916747"/>
            <a:ext cx="413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title" hasCustomPrompt="1"/>
          </p:nvPr>
        </p:nvSpPr>
        <p:spPr>
          <a:xfrm>
            <a:off x="1889372" y="1572900"/>
            <a:ext cx="9966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3"/>
          </p:nvPr>
        </p:nvSpPr>
        <p:spPr>
          <a:xfrm>
            <a:off x="3007475" y="32628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4"/>
          </p:nvPr>
        </p:nvSpPr>
        <p:spPr>
          <a:xfrm>
            <a:off x="3007475" y="3605800"/>
            <a:ext cx="413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title" idx="5" hasCustomPrompt="1"/>
          </p:nvPr>
        </p:nvSpPr>
        <p:spPr>
          <a:xfrm>
            <a:off x="1889372" y="3255750"/>
            <a:ext cx="9966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 idx="6"/>
          </p:nvPr>
        </p:nvSpPr>
        <p:spPr>
          <a:xfrm>
            <a:off x="720000" y="570550"/>
            <a:ext cx="2727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5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-228450" y="3778375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2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4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5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 hasCustomPrompt="1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7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8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3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4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3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15"/>
          <p:cNvSpPr txBox="1">
            <a:spLocks noGrp="1"/>
          </p:cNvSpPr>
          <p:nvPr>
            <p:ph type="body" idx="1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"/>
          <p:cNvSpPr/>
          <p:nvPr/>
        </p:nvSpPr>
        <p:spPr>
          <a:xfrm>
            <a:off x="479700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>
            <a:off x="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 txBox="1">
            <a:spLocks noGrp="1"/>
          </p:cNvSpPr>
          <p:nvPr>
            <p:ph type="subTitle" idx="1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6"/>
          <p:cNvSpPr txBox="1">
            <a:spLocks noGrp="1"/>
          </p:cNvSpPr>
          <p:nvPr>
            <p:ph type="subTitle" idx="2"/>
          </p:nvPr>
        </p:nvSpPr>
        <p:spPr>
          <a:xfrm>
            <a:off x="1394700" y="21758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6"/>
          <p:cNvSpPr txBox="1">
            <a:spLocks noGrp="1"/>
          </p:cNvSpPr>
          <p:nvPr>
            <p:ph type="subTitle" idx="3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6"/>
          <p:cNvSpPr txBox="1">
            <a:spLocks noGrp="1"/>
          </p:cNvSpPr>
          <p:nvPr>
            <p:ph type="subTitle" idx="4"/>
          </p:nvPr>
        </p:nvSpPr>
        <p:spPr>
          <a:xfrm>
            <a:off x="1394625" y="34932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6"/>
          <p:cNvSpPr txBox="1">
            <a:spLocks noGrp="1"/>
          </p:cNvSpPr>
          <p:nvPr>
            <p:ph type="subTitle" idx="5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6"/>
          <p:cNvSpPr txBox="1">
            <a:spLocks noGrp="1"/>
          </p:cNvSpPr>
          <p:nvPr>
            <p:ph type="subTitle" idx="6"/>
          </p:nvPr>
        </p:nvSpPr>
        <p:spPr>
          <a:xfrm>
            <a:off x="5750100" y="21758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6"/>
          <p:cNvSpPr txBox="1">
            <a:spLocks noGrp="1"/>
          </p:cNvSpPr>
          <p:nvPr>
            <p:ph type="subTitle" idx="7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6"/>
          <p:cNvSpPr txBox="1">
            <a:spLocks noGrp="1"/>
          </p:cNvSpPr>
          <p:nvPr>
            <p:ph type="subTitle" idx="8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17" name="Google Shape;417;p16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418" name="Google Shape;418;p1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1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/>
          <p:nvPr/>
        </p:nvSpPr>
        <p:spPr>
          <a:xfrm>
            <a:off x="445375" y="-110100"/>
            <a:ext cx="3935700" cy="45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title"/>
          </p:nvPr>
        </p:nvSpPr>
        <p:spPr>
          <a:xfrm>
            <a:off x="894975" y="823125"/>
            <a:ext cx="26595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3"/>
          <p:cNvSpPr txBox="1"/>
          <p:nvPr/>
        </p:nvSpPr>
        <p:spPr>
          <a:xfrm>
            <a:off x="901075" y="3058475"/>
            <a:ext cx="33510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23"/>
          <p:cNvSpPr txBox="1">
            <a:spLocks noGrp="1"/>
          </p:cNvSpPr>
          <p:nvPr>
            <p:ph type="subTitle" idx="1"/>
          </p:nvPr>
        </p:nvSpPr>
        <p:spPr>
          <a:xfrm>
            <a:off x="901075" y="3678775"/>
            <a:ext cx="30243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3"/>
          <p:cNvSpPr txBox="1">
            <a:spLocks noGrp="1"/>
          </p:cNvSpPr>
          <p:nvPr>
            <p:ph type="subTitle" idx="2"/>
          </p:nvPr>
        </p:nvSpPr>
        <p:spPr>
          <a:xfrm>
            <a:off x="901075" y="1444825"/>
            <a:ext cx="33954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3"/>
          <p:cNvSpPr/>
          <p:nvPr/>
        </p:nvSpPr>
        <p:spPr>
          <a:xfrm>
            <a:off x="7581005" y="27250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3"/>
          <p:cNvSpPr/>
          <p:nvPr/>
        </p:nvSpPr>
        <p:spPr>
          <a:xfrm rot="2700000">
            <a:off x="6837897" y="26007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3"/>
          <p:cNvSpPr/>
          <p:nvPr/>
        </p:nvSpPr>
        <p:spPr>
          <a:xfrm rot="2700000">
            <a:off x="7130006" y="260079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3">
  <p:cSld name="CUSTOM_6_1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body" idx="1"/>
          </p:nvPr>
        </p:nvSpPr>
        <p:spPr>
          <a:xfrm>
            <a:off x="1819200" y="2422100"/>
            <a:ext cx="57042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4" name="Google Shape;614;p26"/>
          <p:cNvSpPr txBox="1">
            <a:spLocks noGrp="1"/>
          </p:cNvSpPr>
          <p:nvPr>
            <p:ph type="subTitle" idx="2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15" name="Google Shape;615;p26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6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6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6"/>
          <p:cNvSpPr/>
          <p:nvPr/>
        </p:nvSpPr>
        <p:spPr>
          <a:xfrm>
            <a:off x="-327625" y="3971150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1" r:id="rId6"/>
    <p:sldLayoutId id="2147483662" r:id="rId7"/>
    <p:sldLayoutId id="2147483669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prophet/docs/quick_star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1785350" y="1460386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Petco Project</a:t>
            </a:r>
            <a:r>
              <a:rPr lang="en" dirty="0"/>
              <a:t> </a:t>
            </a:r>
            <a:r>
              <a:rPr lang="en-US" altLang="zh-CN" dirty="0"/>
              <a:t>Case Study</a:t>
            </a:r>
            <a:endParaRPr dirty="0"/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1"/>
          </p:nvPr>
        </p:nvSpPr>
        <p:spPr>
          <a:xfrm>
            <a:off x="1905750" y="3711283"/>
            <a:ext cx="5332500" cy="942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800" b="1" dirty="0" err="1"/>
              <a:t>Yating</a:t>
            </a:r>
            <a:r>
              <a:rPr lang="en-US" altLang="zh-CN" sz="1800" b="1" dirty="0"/>
              <a:t> Zhou(MSBA 2021)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CN" sz="7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800" b="1" dirty="0"/>
              <a:t>Chen Li (MSBA 2021)</a:t>
            </a:r>
            <a:endParaRPr sz="1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4708E5-EAA3-4381-88A0-83D7EA819F3F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530459-094B-4388-B46F-FC012736B161}"/>
              </a:ext>
            </a:extLst>
          </p:cNvPr>
          <p:cNvSpPr/>
          <p:nvPr/>
        </p:nvSpPr>
        <p:spPr>
          <a:xfrm>
            <a:off x="394536" y="1395340"/>
            <a:ext cx="365760" cy="15259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Google Shape;432;p39">
            <a:extLst>
              <a:ext uri="{FF2B5EF4-FFF2-40B4-BE49-F238E27FC236}">
                <a16:creationId xmlns:a16="http://schemas.microsoft.com/office/drawing/2014/main" id="{C6FD3FB8-3BF0-4531-872A-F2C38C4BD7F5}"/>
              </a:ext>
            </a:extLst>
          </p:cNvPr>
          <p:cNvSpPr/>
          <p:nvPr/>
        </p:nvSpPr>
        <p:spPr>
          <a:xfrm rot="6704011">
            <a:off x="80473" y="1653701"/>
            <a:ext cx="994087" cy="645858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FEC783-0939-48F3-B9E2-E1897E6D7487}"/>
              </a:ext>
            </a:extLst>
          </p:cNvPr>
          <p:cNvSpPr/>
          <p:nvPr/>
        </p:nvSpPr>
        <p:spPr>
          <a:xfrm>
            <a:off x="8383704" y="2121769"/>
            <a:ext cx="365760" cy="1555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Google Shape;432;p39">
            <a:extLst>
              <a:ext uri="{FF2B5EF4-FFF2-40B4-BE49-F238E27FC236}">
                <a16:creationId xmlns:a16="http://schemas.microsoft.com/office/drawing/2014/main" id="{16273BB1-B8D7-4362-A72B-95C0D0F7BF3B}"/>
              </a:ext>
            </a:extLst>
          </p:cNvPr>
          <p:cNvSpPr/>
          <p:nvPr/>
        </p:nvSpPr>
        <p:spPr>
          <a:xfrm rot="6704011">
            <a:off x="8085930" y="2729647"/>
            <a:ext cx="994087" cy="645858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7E8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315E4F-B38B-48C1-A211-6419412FC131}"/>
              </a:ext>
            </a:extLst>
          </p:cNvPr>
          <p:cNvSpPr/>
          <p:nvPr/>
        </p:nvSpPr>
        <p:spPr>
          <a:xfrm rot="16200000">
            <a:off x="4279581" y="-1801452"/>
            <a:ext cx="469934" cy="4388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4AE68A-0061-4547-BC19-8CEF46582180}"/>
              </a:ext>
            </a:extLst>
          </p:cNvPr>
          <p:cNvSpPr/>
          <p:nvPr/>
        </p:nvSpPr>
        <p:spPr>
          <a:xfrm rot="16200000">
            <a:off x="4269154" y="2517885"/>
            <a:ext cx="469934" cy="45441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Dog Training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139473" y="987282"/>
            <a:ext cx="5240428" cy="597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ontserrat"/>
                <a:sym typeface="Montserrat"/>
              </a:rPr>
              <a:t>Prophet Model Performance on Daily Margin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  <a:latin typeface="Montserrat"/>
                <a:sym typeface="Montserrat"/>
              </a:rPr>
              <a:t>(AVG margin: $19248; RMSE on </a:t>
            </a:r>
            <a:r>
              <a:rPr lang="en-US" altLang="zh-CN" dirty="0">
                <a:solidFill>
                  <a:schemeClr val="tx1"/>
                </a:solidFill>
                <a:latin typeface="Montserrat"/>
                <a:sym typeface="Montserrat"/>
              </a:rPr>
              <a:t>testing set 154196.61)</a:t>
            </a:r>
          </a:p>
          <a:p>
            <a:endParaRPr lang="en-US" sz="16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730A66-BB36-46C4-9F7C-1B6F2638C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71" y="1612348"/>
            <a:ext cx="7126421" cy="340596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6E69C92-7782-D74B-98A8-E78839078795}"/>
              </a:ext>
            </a:extLst>
          </p:cNvPr>
          <p:cNvSpPr/>
          <p:nvPr/>
        </p:nvSpPr>
        <p:spPr>
          <a:xfrm>
            <a:off x="7278967" y="2051598"/>
            <a:ext cx="518962" cy="25389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accent3">
                    <a:lumMod val="7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6649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51167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Dog Training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434951" y="1068881"/>
            <a:ext cx="4947386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Prophet Model Prediction on Daily Margin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5BC5C2-1FDD-46D1-94F1-61D9457E8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25" y="1472993"/>
            <a:ext cx="6896748" cy="35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6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Vaccinations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195286" y="948413"/>
            <a:ext cx="5184615" cy="63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ontserrat"/>
                <a:sym typeface="Montserrat"/>
              </a:rPr>
              <a:t>Prophet Model Performance on Daily Revenue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  <a:latin typeface="Montserrat"/>
                <a:sym typeface="Montserrat"/>
              </a:rPr>
              <a:t>(AVG sales: $157160.29; RMSE on testing set : 30202.29)</a:t>
            </a:r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1DA2D5-392E-4A11-9CB1-2E021929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5" y="1539086"/>
            <a:ext cx="7214135" cy="347392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EC0FD1-9FDF-644E-9E98-EF3B9DAAC623}"/>
              </a:ext>
            </a:extLst>
          </p:cNvPr>
          <p:cNvSpPr/>
          <p:nvPr/>
        </p:nvSpPr>
        <p:spPr>
          <a:xfrm>
            <a:off x="7487833" y="1875214"/>
            <a:ext cx="524451" cy="25389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accent3">
                    <a:lumMod val="7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9327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51167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Vaccinations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680632" y="983249"/>
            <a:ext cx="4774134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Prophet Model Prediction on Daily Revenue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D66928-9C4D-4799-8744-E8DE0C8BA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57" y="1454502"/>
            <a:ext cx="6883744" cy="35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Vaccinations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200609" y="930079"/>
            <a:ext cx="5181728" cy="60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ontserrat"/>
                <a:sym typeface="Montserrat"/>
              </a:rPr>
              <a:t>Prophet Model Performance on Daily Margin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  <a:latin typeface="Montserrat"/>
                <a:sym typeface="Montserrat"/>
              </a:rPr>
              <a:t>(AVG margin: $46571.15; RMSE on testing set : 21052.01)</a:t>
            </a:r>
          </a:p>
          <a:p>
            <a:endParaRPr lang="en-US" sz="16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174808-594F-4BAB-BF71-8735A11E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" y="1546999"/>
            <a:ext cx="7103940" cy="339522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8CE2BC-4B02-3343-B98D-B426ABE99F4F}"/>
              </a:ext>
            </a:extLst>
          </p:cNvPr>
          <p:cNvSpPr/>
          <p:nvPr/>
        </p:nvSpPr>
        <p:spPr>
          <a:xfrm>
            <a:off x="7408929" y="1907698"/>
            <a:ext cx="472549" cy="25389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accent3">
                    <a:lumMod val="7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3240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51167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Vaccinations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719133" y="964006"/>
            <a:ext cx="4771970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Prophet Model Prediction on Daily Margin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997A1E9-1FA1-4FC9-B486-150B76F77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77" y="1360677"/>
            <a:ext cx="7213173" cy="36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1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Grooming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195286" y="948413"/>
            <a:ext cx="5184615" cy="63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ontserrat"/>
                <a:sym typeface="Montserrat"/>
              </a:rPr>
              <a:t>Prophet Model Performance on Daily Revenue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  <a:latin typeface="Montserrat"/>
                <a:sym typeface="Montserrat"/>
              </a:rPr>
              <a:t>(AVG sales: $761181; RMSE on testing set : </a:t>
            </a:r>
            <a:r>
              <a:rPr lang="en-US" altLang="zh-CN" dirty="0">
                <a:solidFill>
                  <a:schemeClr val="tx1"/>
                </a:solidFill>
                <a:latin typeface="Montserrat"/>
                <a:sym typeface="Montserrat"/>
              </a:rPr>
              <a:t>78425.71)</a:t>
            </a:r>
            <a:endParaRPr lang="en-US" dirty="0">
              <a:solidFill>
                <a:schemeClr val="tx1"/>
              </a:solidFill>
              <a:latin typeface="Montserrat"/>
              <a:sym typeface="Montserra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3083FF-7BB4-4E4B-B79B-1975FA8C1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505" y="1579417"/>
            <a:ext cx="7045546" cy="3438897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DD528C-4AB8-A04C-9127-F8CB38FA3DE3}"/>
              </a:ext>
            </a:extLst>
          </p:cNvPr>
          <p:cNvSpPr/>
          <p:nvPr/>
        </p:nvSpPr>
        <p:spPr>
          <a:xfrm>
            <a:off x="7382078" y="1983854"/>
            <a:ext cx="494759" cy="25389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accent3">
                    <a:lumMod val="7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33385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51167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</a:t>
            </a:r>
            <a:r>
              <a:rPr lang="en-US" altLang="zh-CN" dirty="0"/>
              <a:t>Grooming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472430" y="994639"/>
            <a:ext cx="4711570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Prophet Model Prediction on Daily Revenue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3F0D51-DD50-4263-B9A5-385CB5309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73" y="1420678"/>
            <a:ext cx="6743384" cy="349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0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</a:t>
            </a:r>
            <a:r>
              <a:rPr lang="en-US" altLang="zh-CN" dirty="0"/>
              <a:t>Grooming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220071" y="957769"/>
            <a:ext cx="5253918" cy="60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ontserrat"/>
                <a:sym typeface="Montserrat"/>
              </a:rPr>
              <a:t>Prophet Model Performance on Daily Margin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  <a:latin typeface="Montserrat"/>
                <a:sym typeface="Montserrat"/>
              </a:rPr>
              <a:t>(AVG margin: $155841.05; RMSE on testing set : </a:t>
            </a:r>
            <a:r>
              <a:rPr lang="en-US" altLang="zh-CN" dirty="0">
                <a:solidFill>
                  <a:schemeClr val="tx1"/>
                </a:solidFill>
                <a:latin typeface="Montserrat"/>
                <a:sym typeface="Montserrat"/>
              </a:rPr>
              <a:t>127530.29)</a:t>
            </a:r>
          </a:p>
          <a:p>
            <a:endParaRPr lang="en-US" sz="16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445BCD-F8C9-43D7-95FB-29178E03C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979" y="1565961"/>
            <a:ext cx="7085142" cy="3452353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74C1946-3D5A-6E4F-AC01-87A5EF11FFE7}"/>
              </a:ext>
            </a:extLst>
          </p:cNvPr>
          <p:cNvSpPr/>
          <p:nvPr/>
        </p:nvSpPr>
        <p:spPr>
          <a:xfrm>
            <a:off x="7382078" y="1983854"/>
            <a:ext cx="494759" cy="25389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accent3">
                    <a:lumMod val="7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7653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51167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</a:t>
            </a:r>
            <a:r>
              <a:rPr lang="en-US" altLang="zh-CN" dirty="0"/>
              <a:t>Grooming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541065" y="951991"/>
            <a:ext cx="4771970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Prophet Model Prediction on Daily Margin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B6C9AC-2B59-4F52-AF27-2D61480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23" y="1353821"/>
            <a:ext cx="7035289" cy="36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4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1"/>
          </p:nvPr>
        </p:nvSpPr>
        <p:spPr>
          <a:xfrm>
            <a:off x="748372" y="1942450"/>
            <a:ext cx="3515700" cy="104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Objective &amp;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Assumption</a:t>
            </a:r>
            <a:endParaRPr sz="2400"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3"/>
          </p:nvPr>
        </p:nvSpPr>
        <p:spPr>
          <a:xfrm>
            <a:off x="748373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4"/>
          </p:nvPr>
        </p:nvSpPr>
        <p:spPr>
          <a:xfrm>
            <a:off x="748373" y="3564650"/>
            <a:ext cx="306323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CN" sz="2400" dirty="0"/>
              <a:t>Methodology &amp; </a:t>
            </a:r>
            <a:r>
              <a:rPr lang="en" altLang="zh-CN" sz="2400" dirty="0"/>
              <a:t>Analysis</a:t>
            </a:r>
            <a:endParaRPr lang="en-US" altLang="zh-C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4" name="Google Shape;724;p33"/>
          <p:cNvSpPr txBox="1">
            <a:spLocks noGrp="1"/>
          </p:cNvSpPr>
          <p:nvPr>
            <p:ph type="title" idx="6"/>
          </p:nvPr>
        </p:nvSpPr>
        <p:spPr>
          <a:xfrm>
            <a:off x="748373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5" name="Google Shape;725;p33"/>
          <p:cNvSpPr txBox="1">
            <a:spLocks noGrp="1"/>
          </p:cNvSpPr>
          <p:nvPr>
            <p:ph type="subTitle" idx="7"/>
          </p:nvPr>
        </p:nvSpPr>
        <p:spPr>
          <a:xfrm>
            <a:off x="4349128" y="1942450"/>
            <a:ext cx="3050533" cy="998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Exploratory Data Analysis</a:t>
            </a:r>
            <a:endParaRPr sz="2400" dirty="0"/>
          </a:p>
        </p:txBody>
      </p:sp>
      <p:sp>
        <p:nvSpPr>
          <p:cNvPr id="727" name="Google Shape;727;p33"/>
          <p:cNvSpPr txBox="1">
            <a:spLocks noGrp="1"/>
          </p:cNvSpPr>
          <p:nvPr>
            <p:ph type="title" idx="9"/>
          </p:nvPr>
        </p:nvSpPr>
        <p:spPr>
          <a:xfrm>
            <a:off x="4349129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8" name="Google Shape;728;p33"/>
          <p:cNvSpPr txBox="1">
            <a:spLocks noGrp="1"/>
          </p:cNvSpPr>
          <p:nvPr>
            <p:ph type="subTitle" idx="13"/>
          </p:nvPr>
        </p:nvSpPr>
        <p:spPr>
          <a:xfrm>
            <a:off x="4349129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Conclusions &amp; Insights</a:t>
            </a:r>
            <a:endParaRPr sz="2400" dirty="0"/>
          </a:p>
        </p:txBody>
      </p:sp>
      <p:sp>
        <p:nvSpPr>
          <p:cNvPr id="730" name="Google Shape;730;p33"/>
          <p:cNvSpPr txBox="1">
            <a:spLocks noGrp="1"/>
          </p:cNvSpPr>
          <p:nvPr>
            <p:ph type="title" idx="15"/>
          </p:nvPr>
        </p:nvSpPr>
        <p:spPr>
          <a:xfrm>
            <a:off x="4349129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637051-7DC6-40BC-85D9-8168066C299F}"/>
              </a:ext>
            </a:extLst>
          </p:cNvPr>
          <p:cNvSpPr/>
          <p:nvPr/>
        </p:nvSpPr>
        <p:spPr>
          <a:xfrm>
            <a:off x="8619423" y="-124573"/>
            <a:ext cx="365760" cy="2800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Google Shape;432;p39">
            <a:extLst>
              <a:ext uri="{FF2B5EF4-FFF2-40B4-BE49-F238E27FC236}">
                <a16:creationId xmlns:a16="http://schemas.microsoft.com/office/drawing/2014/main" id="{394A78EE-3855-4FB5-B9C3-E53B2B9054E0}"/>
              </a:ext>
            </a:extLst>
          </p:cNvPr>
          <p:cNvSpPr/>
          <p:nvPr/>
        </p:nvSpPr>
        <p:spPr>
          <a:xfrm rot="6704011">
            <a:off x="8382262" y="4324903"/>
            <a:ext cx="994087" cy="645858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BBB97BB-55B1-4BE8-A50E-83037ACC2830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Care Centers :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tore778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1921496" y="999308"/>
            <a:ext cx="5933249" cy="63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ontserrat"/>
                <a:sym typeface="Montserrat"/>
              </a:rPr>
              <a:t>Prophet Model Performance on Weekly Revenue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  <a:latin typeface="Montserrat"/>
                <a:sym typeface="Montserrat"/>
              </a:rPr>
              <a:t>(AVG sales: $163616.98; RMSE on testing set : </a:t>
            </a:r>
            <a:r>
              <a:rPr lang="en-US" altLang="zh-CN" dirty="0">
                <a:solidFill>
                  <a:schemeClr val="tx1"/>
                </a:solidFill>
                <a:latin typeface="Montserrat"/>
                <a:sym typeface="Montserrat"/>
              </a:rPr>
              <a:t>12389.53)</a:t>
            </a:r>
            <a:endParaRPr lang="en-US" dirty="0">
              <a:solidFill>
                <a:schemeClr val="tx1"/>
              </a:solidFill>
              <a:latin typeface="Montserrat"/>
              <a:sym typeface="Montserra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058D17-AD3B-46FB-9809-91AB57D6E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357" y="1661503"/>
            <a:ext cx="6453739" cy="335681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C7BE3B-EF4F-5D4F-9E71-C77E23FB22B5}"/>
              </a:ext>
            </a:extLst>
          </p:cNvPr>
          <p:cNvSpPr/>
          <p:nvPr/>
        </p:nvSpPr>
        <p:spPr>
          <a:xfrm>
            <a:off x="7636606" y="2070424"/>
            <a:ext cx="463378" cy="25389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accent3">
                    <a:lumMod val="7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2091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51167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Care Centers : Store778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472429" y="994639"/>
            <a:ext cx="5247031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Prophet Model Prediction on Weekly Revenue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1F471C-5899-4CD6-80F4-692F493C0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10" y="1438201"/>
            <a:ext cx="6982000" cy="35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Care Centers : Store778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220071" y="957769"/>
            <a:ext cx="5253918" cy="60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ontserrat"/>
                <a:sym typeface="Montserrat"/>
              </a:rPr>
              <a:t>Prophet Model Performance on Weekly Margin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  <a:latin typeface="Montserrat"/>
                <a:sym typeface="Montserrat"/>
              </a:rPr>
              <a:t>(AVG margin: $97587.76; RMSE on testing set : 8141.00)</a:t>
            </a:r>
          </a:p>
          <a:p>
            <a:endParaRPr lang="en-US" sz="16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0CFD78-E4D1-4364-BDC3-C858C465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364" y="1590026"/>
            <a:ext cx="6637426" cy="3452353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DF786B-6661-C340-AD6C-E05587A4126F}"/>
              </a:ext>
            </a:extLst>
          </p:cNvPr>
          <p:cNvSpPr/>
          <p:nvPr/>
        </p:nvSpPr>
        <p:spPr>
          <a:xfrm>
            <a:off x="7449031" y="1990952"/>
            <a:ext cx="494759" cy="25389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accent3">
                    <a:lumMod val="7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21447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51167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Care Centers : Store778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541065" y="951991"/>
            <a:ext cx="4771970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Prophet Model Prediction on Weekly Margin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62E40E-F75A-4893-9C00-EA1F7C568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62" y="1371360"/>
            <a:ext cx="7159473" cy="365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30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933248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Care Centers :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tore1185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1921496" y="999308"/>
            <a:ext cx="5933249" cy="63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ontserrat"/>
                <a:sym typeface="Montserrat"/>
              </a:rPr>
              <a:t>Prophet Model Performance on Weekly Revenue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  <a:latin typeface="Montserrat"/>
                <a:sym typeface="Montserrat"/>
              </a:rPr>
              <a:t>(AVG sales:$144201.06; RMSE on testing set : </a:t>
            </a:r>
            <a:r>
              <a:rPr lang="en-US" altLang="zh-CN" dirty="0">
                <a:solidFill>
                  <a:schemeClr val="tx1"/>
                </a:solidFill>
                <a:latin typeface="Montserrat"/>
                <a:sym typeface="Montserrat"/>
              </a:rPr>
              <a:t>11804.88)</a:t>
            </a:r>
            <a:endParaRPr lang="en-US" dirty="0">
              <a:solidFill>
                <a:schemeClr val="tx1"/>
              </a:solidFill>
              <a:latin typeface="Montserrat"/>
              <a:sym typeface="Montserra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826FC1-A42F-4E0B-92E4-F49321223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540" y="1630862"/>
            <a:ext cx="6420051" cy="333928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404C64-02D5-BE4C-959A-183D5F15A144}"/>
              </a:ext>
            </a:extLst>
          </p:cNvPr>
          <p:cNvSpPr/>
          <p:nvPr/>
        </p:nvSpPr>
        <p:spPr>
          <a:xfrm>
            <a:off x="7460832" y="1983854"/>
            <a:ext cx="494759" cy="25389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accent3">
                    <a:lumMod val="7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69896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51167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934472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Care Centers : Store1185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472429" y="994639"/>
            <a:ext cx="5247031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Prophet Model Prediction on Weekly Revenue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5504AE-82E0-41C7-A85B-18BC8CD82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95" y="1385588"/>
            <a:ext cx="7045150" cy="3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3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19999" y="257726"/>
            <a:ext cx="6087855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Care Centers : Store1185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220071" y="957769"/>
            <a:ext cx="5253918" cy="60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ontserrat"/>
                <a:sym typeface="Montserrat"/>
              </a:rPr>
              <a:t>Prophet Model Performance on Weekly Margin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  <a:latin typeface="Montserrat"/>
                <a:sym typeface="Montserrat"/>
              </a:rPr>
              <a:t>(AVG margin: $79962; RMSE on testing set : 7140.77)</a:t>
            </a:r>
          </a:p>
          <a:p>
            <a:endParaRPr lang="en-US" sz="16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BB9785-33EF-4D0E-B3F8-A16587EEF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210" y="1565961"/>
            <a:ext cx="6530729" cy="339685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47A3DBD-591C-674B-B3DA-AF8194AEE5E8}"/>
              </a:ext>
            </a:extLst>
          </p:cNvPr>
          <p:cNvSpPr/>
          <p:nvPr/>
        </p:nvSpPr>
        <p:spPr>
          <a:xfrm>
            <a:off x="7419180" y="1918872"/>
            <a:ext cx="494759" cy="25389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accent3">
                    <a:lumMod val="7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45311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51167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19999" y="257726"/>
            <a:ext cx="6199943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Care Centers : Store1185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541065" y="951991"/>
            <a:ext cx="4771970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Prophet Model Prediction on Weekly Margin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7014DA-2D0A-4383-B356-DAA8D4A0D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10" y="1381225"/>
            <a:ext cx="6982002" cy="35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84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2A626E8-16BC-49F4-BAEC-424BEDCF9CB5}"/>
              </a:ext>
            </a:extLst>
          </p:cNvPr>
          <p:cNvSpPr/>
          <p:nvPr/>
        </p:nvSpPr>
        <p:spPr>
          <a:xfrm rot="16200000">
            <a:off x="4597297" y="1697645"/>
            <a:ext cx="570599" cy="61296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3123D5-5E47-4470-B64F-F9D9237F9936}"/>
              </a:ext>
            </a:extLst>
          </p:cNvPr>
          <p:cNvSpPr/>
          <p:nvPr/>
        </p:nvSpPr>
        <p:spPr>
          <a:xfrm rot="10800000">
            <a:off x="7258651" y="3167026"/>
            <a:ext cx="688749" cy="13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FB5280-E474-4502-8BE1-BE6C6E082700}"/>
              </a:ext>
            </a:extLst>
          </p:cNvPr>
          <p:cNvSpPr/>
          <p:nvPr/>
        </p:nvSpPr>
        <p:spPr>
          <a:xfrm rot="16200000">
            <a:off x="4597298" y="-24311"/>
            <a:ext cx="570599" cy="61296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018DAF-C65C-48D4-A8B0-2C147F8B97DA}"/>
              </a:ext>
            </a:extLst>
          </p:cNvPr>
          <p:cNvSpPr/>
          <p:nvPr/>
        </p:nvSpPr>
        <p:spPr>
          <a:xfrm rot="10800000">
            <a:off x="1819398" y="3167028"/>
            <a:ext cx="1080317" cy="13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42" name="Google Shape;2742;p52"/>
          <p:cNvSpPr txBox="1">
            <a:spLocks noGrp="1"/>
          </p:cNvSpPr>
          <p:nvPr>
            <p:ph type="title" idx="6"/>
          </p:nvPr>
        </p:nvSpPr>
        <p:spPr>
          <a:xfrm>
            <a:off x="720000" y="570550"/>
            <a:ext cx="2727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2745" name="Google Shape;2745;p52"/>
          <p:cNvSpPr txBox="1">
            <a:spLocks noGrp="1"/>
          </p:cNvSpPr>
          <p:nvPr>
            <p:ph type="title"/>
          </p:nvPr>
        </p:nvSpPr>
        <p:spPr>
          <a:xfrm>
            <a:off x="741053" y="1572900"/>
            <a:ext cx="9966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46" name="Google Shape;2746;p52"/>
          <p:cNvSpPr txBox="1">
            <a:spLocks noGrp="1"/>
          </p:cNvSpPr>
          <p:nvPr>
            <p:ph type="subTitle" idx="3"/>
          </p:nvPr>
        </p:nvSpPr>
        <p:spPr>
          <a:xfrm>
            <a:off x="1881184" y="3557157"/>
            <a:ext cx="6020950" cy="74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2747" name="Google Shape;2747;p52"/>
          <p:cNvSpPr txBox="1">
            <a:spLocks noGrp="1"/>
          </p:cNvSpPr>
          <p:nvPr>
            <p:ph type="subTitle" idx="4"/>
          </p:nvPr>
        </p:nvSpPr>
        <p:spPr>
          <a:xfrm>
            <a:off x="1966188" y="3958800"/>
            <a:ext cx="5817447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EDA on other features to figure out potential predictors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Try multi-variable time series model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 deep learning techniques, such as LSTM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F227A7-598F-4780-BBE3-0A637BFEC7B6}"/>
              </a:ext>
            </a:extLst>
          </p:cNvPr>
          <p:cNvSpPr/>
          <p:nvPr/>
        </p:nvSpPr>
        <p:spPr>
          <a:xfrm rot="10800000">
            <a:off x="7783635" y="-533846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DD8E1FE-F4A5-483B-8FB8-92DB1CF94FBE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63B3BEA-D9EC-4779-8EB5-1CE2E0888EAB}"/>
              </a:ext>
            </a:extLst>
          </p:cNvPr>
          <p:cNvSpPr/>
          <p:nvPr/>
        </p:nvSpPr>
        <p:spPr>
          <a:xfrm rot="10800000">
            <a:off x="8299937" y="2265901"/>
            <a:ext cx="497394" cy="1608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F789CC-D972-4F7F-BE52-3D71D054D175}"/>
              </a:ext>
            </a:extLst>
          </p:cNvPr>
          <p:cNvSpPr/>
          <p:nvPr/>
        </p:nvSpPr>
        <p:spPr>
          <a:xfrm rot="10800000">
            <a:off x="-455047" y="3688370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Google Shape;432;p39">
            <a:extLst>
              <a:ext uri="{FF2B5EF4-FFF2-40B4-BE49-F238E27FC236}">
                <a16:creationId xmlns:a16="http://schemas.microsoft.com/office/drawing/2014/main" id="{9354A1AA-71AC-4B53-B959-ABD6F6E49756}"/>
              </a:ext>
            </a:extLst>
          </p:cNvPr>
          <p:cNvSpPr/>
          <p:nvPr/>
        </p:nvSpPr>
        <p:spPr>
          <a:xfrm rot="6704011">
            <a:off x="8077914" y="2939921"/>
            <a:ext cx="994087" cy="645858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7E8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52"/>
          <p:cNvSpPr txBox="1">
            <a:spLocks noGrp="1"/>
          </p:cNvSpPr>
          <p:nvPr>
            <p:ph type="title" idx="5"/>
          </p:nvPr>
        </p:nvSpPr>
        <p:spPr>
          <a:xfrm>
            <a:off x="741053" y="3255750"/>
            <a:ext cx="9966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7938A1-E5E9-4A2F-82BB-025B3C1159EA}"/>
              </a:ext>
            </a:extLst>
          </p:cNvPr>
          <p:cNvSpPr/>
          <p:nvPr/>
        </p:nvSpPr>
        <p:spPr>
          <a:xfrm rot="10800000">
            <a:off x="1832402" y="1499189"/>
            <a:ext cx="1080317" cy="13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43" name="Google Shape;2743;p52"/>
          <p:cNvSpPr txBox="1">
            <a:spLocks noGrp="1"/>
          </p:cNvSpPr>
          <p:nvPr>
            <p:ph type="subTitle" idx="1"/>
          </p:nvPr>
        </p:nvSpPr>
        <p:spPr>
          <a:xfrm>
            <a:off x="1862591" y="1537700"/>
            <a:ext cx="5484978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Forecasting model</a:t>
            </a:r>
            <a:endParaRPr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E7C246-2668-48F0-94FD-6D0CCCA62B63}"/>
              </a:ext>
            </a:extLst>
          </p:cNvPr>
          <p:cNvSpPr/>
          <p:nvPr/>
        </p:nvSpPr>
        <p:spPr>
          <a:xfrm rot="10800000">
            <a:off x="7219620" y="1499189"/>
            <a:ext cx="727780" cy="13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44" name="Google Shape;2744;p52"/>
          <p:cNvSpPr txBox="1">
            <a:spLocks noGrp="1"/>
          </p:cNvSpPr>
          <p:nvPr>
            <p:ph type="subTitle" idx="2"/>
          </p:nvPr>
        </p:nvSpPr>
        <p:spPr>
          <a:xfrm>
            <a:off x="1793657" y="1936316"/>
            <a:ext cx="6153743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Prophet model works well with relatively small RMSE values on test sets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Considering seasonality and holiday (Covid19 and “new normal” also included) effects improves the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Margins are harder to predict accurately, forecasting by week gives better results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291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7C3123D5-5E47-4470-B64F-F9D9237F9936}"/>
              </a:ext>
            </a:extLst>
          </p:cNvPr>
          <p:cNvSpPr/>
          <p:nvPr/>
        </p:nvSpPr>
        <p:spPr>
          <a:xfrm rot="10800000">
            <a:off x="7258651" y="3167027"/>
            <a:ext cx="727780" cy="13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FB5280-E474-4502-8BE1-BE6C6E082700}"/>
              </a:ext>
            </a:extLst>
          </p:cNvPr>
          <p:cNvSpPr/>
          <p:nvPr/>
        </p:nvSpPr>
        <p:spPr>
          <a:xfrm rot="16200000">
            <a:off x="4604631" y="1604519"/>
            <a:ext cx="570599" cy="61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018DAF-C65C-48D4-A8B0-2C147F8B97DA}"/>
              </a:ext>
            </a:extLst>
          </p:cNvPr>
          <p:cNvSpPr/>
          <p:nvPr/>
        </p:nvSpPr>
        <p:spPr>
          <a:xfrm rot="10800000">
            <a:off x="1819398" y="3167028"/>
            <a:ext cx="1080317" cy="13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42" name="Google Shape;2742;p52"/>
          <p:cNvSpPr txBox="1">
            <a:spLocks noGrp="1"/>
          </p:cNvSpPr>
          <p:nvPr>
            <p:ph type="title" idx="6"/>
          </p:nvPr>
        </p:nvSpPr>
        <p:spPr>
          <a:xfrm>
            <a:off x="720000" y="570550"/>
            <a:ext cx="2727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745" name="Google Shape;2745;p52"/>
          <p:cNvSpPr txBox="1">
            <a:spLocks noGrp="1"/>
          </p:cNvSpPr>
          <p:nvPr>
            <p:ph type="title"/>
          </p:nvPr>
        </p:nvSpPr>
        <p:spPr>
          <a:xfrm>
            <a:off x="741053" y="1572900"/>
            <a:ext cx="9966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46" name="Google Shape;2746;p52"/>
          <p:cNvSpPr txBox="1">
            <a:spLocks noGrp="1"/>
          </p:cNvSpPr>
          <p:nvPr>
            <p:ph type="subTitle" idx="3"/>
          </p:nvPr>
        </p:nvSpPr>
        <p:spPr>
          <a:xfrm>
            <a:off x="1965481" y="3262850"/>
            <a:ext cx="6020950" cy="74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different marketing strategies based on stores in different regions</a:t>
            </a:r>
            <a:endParaRPr dirty="0"/>
          </a:p>
        </p:txBody>
      </p:sp>
      <p:sp>
        <p:nvSpPr>
          <p:cNvPr id="2747" name="Google Shape;2747;p52"/>
          <p:cNvSpPr txBox="1">
            <a:spLocks noGrp="1"/>
          </p:cNvSpPr>
          <p:nvPr>
            <p:ph type="subTitle" idx="4"/>
          </p:nvPr>
        </p:nvSpPr>
        <p:spPr>
          <a:xfrm>
            <a:off x="1966187" y="4010046"/>
            <a:ext cx="5817447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E.g. prediction results of  Store778 in Manhattan </a:t>
            </a:r>
            <a:r>
              <a:rPr lang="en-US" b="1" dirty="0"/>
              <a:t>(</a:t>
            </a:r>
            <a:r>
              <a:rPr lang="en-US" altLang="zh-CN" b="1" dirty="0"/>
              <a:t>downward trend</a:t>
            </a:r>
            <a:r>
              <a:rPr lang="en-US" b="1" dirty="0"/>
              <a:t>) </a:t>
            </a:r>
            <a:r>
              <a:rPr lang="en-US" dirty="0"/>
              <a:t>and Store1185 in Hawaii </a:t>
            </a:r>
            <a:r>
              <a:rPr lang="en-US" altLang="zh-CN" b="1" dirty="0"/>
              <a:t>(upward trend)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F227A7-598F-4780-BBE3-0A637BFEC7B6}"/>
              </a:ext>
            </a:extLst>
          </p:cNvPr>
          <p:cNvSpPr/>
          <p:nvPr/>
        </p:nvSpPr>
        <p:spPr>
          <a:xfrm rot="10800000">
            <a:off x="7783635" y="-533846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DD8E1FE-F4A5-483B-8FB8-92DB1CF94FBE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63B3BEA-D9EC-4779-8EB5-1CE2E0888EAB}"/>
              </a:ext>
            </a:extLst>
          </p:cNvPr>
          <p:cNvSpPr/>
          <p:nvPr/>
        </p:nvSpPr>
        <p:spPr>
          <a:xfrm rot="10800000">
            <a:off x="8299937" y="2265901"/>
            <a:ext cx="497394" cy="1608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F789CC-D972-4F7F-BE52-3D71D054D175}"/>
              </a:ext>
            </a:extLst>
          </p:cNvPr>
          <p:cNvSpPr/>
          <p:nvPr/>
        </p:nvSpPr>
        <p:spPr>
          <a:xfrm rot="10800000">
            <a:off x="-455047" y="3688370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Google Shape;432;p39">
            <a:extLst>
              <a:ext uri="{FF2B5EF4-FFF2-40B4-BE49-F238E27FC236}">
                <a16:creationId xmlns:a16="http://schemas.microsoft.com/office/drawing/2014/main" id="{9354A1AA-71AC-4B53-B959-ABD6F6E49756}"/>
              </a:ext>
            </a:extLst>
          </p:cNvPr>
          <p:cNvSpPr/>
          <p:nvPr/>
        </p:nvSpPr>
        <p:spPr>
          <a:xfrm rot="6704011">
            <a:off x="8077914" y="2939921"/>
            <a:ext cx="994087" cy="645858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7E8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52"/>
          <p:cNvSpPr txBox="1">
            <a:spLocks noGrp="1"/>
          </p:cNvSpPr>
          <p:nvPr>
            <p:ph type="title" idx="5"/>
          </p:nvPr>
        </p:nvSpPr>
        <p:spPr>
          <a:xfrm>
            <a:off x="741053" y="3255750"/>
            <a:ext cx="996600" cy="13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7938A1-E5E9-4A2F-82BB-025B3C1159EA}"/>
              </a:ext>
            </a:extLst>
          </p:cNvPr>
          <p:cNvSpPr/>
          <p:nvPr/>
        </p:nvSpPr>
        <p:spPr>
          <a:xfrm rot="10800000">
            <a:off x="1832402" y="1499189"/>
            <a:ext cx="1080317" cy="13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43" name="Google Shape;2743;p52"/>
          <p:cNvSpPr txBox="1">
            <a:spLocks noGrp="1"/>
          </p:cNvSpPr>
          <p:nvPr>
            <p:ph type="subTitle" idx="1"/>
          </p:nvPr>
        </p:nvSpPr>
        <p:spPr>
          <a:xfrm>
            <a:off x="1862591" y="1537700"/>
            <a:ext cx="5484978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Promotions for Vaccination Service </a:t>
            </a:r>
            <a:endParaRPr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E7C246-2668-48F0-94FD-6D0CCCA62B63}"/>
              </a:ext>
            </a:extLst>
          </p:cNvPr>
          <p:cNvSpPr/>
          <p:nvPr/>
        </p:nvSpPr>
        <p:spPr>
          <a:xfrm rot="10800000">
            <a:off x="7219620" y="1499189"/>
            <a:ext cx="727780" cy="130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44" name="Google Shape;2744;p52"/>
          <p:cNvSpPr txBox="1">
            <a:spLocks noGrp="1"/>
          </p:cNvSpPr>
          <p:nvPr>
            <p:ph type="subTitle" idx="2"/>
          </p:nvPr>
        </p:nvSpPr>
        <p:spPr>
          <a:xfrm>
            <a:off x="1793657" y="1936316"/>
            <a:ext cx="6153743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Prediction result on vaccinations shows an </a:t>
            </a:r>
            <a:r>
              <a:rPr lang="en-US" dirty="0"/>
              <a:t>upward trend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Possible reason: COVID-19 drives increase in adoption</a:t>
            </a:r>
          </a:p>
        </p:txBody>
      </p:sp>
    </p:spTree>
    <p:extLst>
      <p:ext uri="{BB962C8B-B14F-4D97-AF65-F5344CB8AC3E}">
        <p14:creationId xmlns:p14="http://schemas.microsoft.com/office/powerpoint/2010/main" val="343310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0"/>
          <p:cNvSpPr txBox="1">
            <a:spLocks noGrp="1"/>
          </p:cNvSpPr>
          <p:nvPr>
            <p:ph type="title"/>
          </p:nvPr>
        </p:nvSpPr>
        <p:spPr>
          <a:xfrm>
            <a:off x="383115" y="883442"/>
            <a:ext cx="4045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subTitle" idx="6"/>
          </p:nvPr>
        </p:nvSpPr>
        <p:spPr>
          <a:xfrm>
            <a:off x="4896355" y="1914693"/>
            <a:ext cx="3865538" cy="2473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highlight>
                  <a:srgbClr val="EDF2F4"/>
                </a:highlight>
              </a:rPr>
              <a:t>The demand of customers changes over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highlight>
                  <a:srgbClr val="EDF2F4"/>
                </a:highlight>
              </a:rPr>
              <a:t>Covid-19 has impacts on sales and margin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location of stores has impact on its revenue and margin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C0BF137-251E-429E-9A3B-72E6C521C48F}"/>
              </a:ext>
            </a:extLst>
          </p:cNvPr>
          <p:cNvSpPr/>
          <p:nvPr/>
        </p:nvSpPr>
        <p:spPr>
          <a:xfrm rot="16200000">
            <a:off x="4241567" y="2674783"/>
            <a:ext cx="468959" cy="4388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F5D4DB18-18CC-49AE-AC4D-F50783C7E643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48248A0-1717-42E9-B1A0-D8BB53CD903F}"/>
              </a:ext>
            </a:extLst>
          </p:cNvPr>
          <p:cNvSpPr/>
          <p:nvPr/>
        </p:nvSpPr>
        <p:spPr>
          <a:xfrm rot="16200000">
            <a:off x="7750425" y="-276962"/>
            <a:ext cx="469934" cy="23125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Google Shape;825;p40">
            <a:extLst>
              <a:ext uri="{FF2B5EF4-FFF2-40B4-BE49-F238E27FC236}">
                <a16:creationId xmlns:a16="http://schemas.microsoft.com/office/drawing/2014/main" id="{292A3650-317E-49BE-BBC0-A780942443D1}"/>
              </a:ext>
            </a:extLst>
          </p:cNvPr>
          <p:cNvSpPr txBox="1">
            <a:spLocks/>
          </p:cNvSpPr>
          <p:nvPr/>
        </p:nvSpPr>
        <p:spPr>
          <a:xfrm>
            <a:off x="4806224" y="898893"/>
            <a:ext cx="40458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Assumption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D0CA2C-1272-47AB-96B9-5962B482319B}"/>
              </a:ext>
            </a:extLst>
          </p:cNvPr>
          <p:cNvSpPr/>
          <p:nvPr/>
        </p:nvSpPr>
        <p:spPr>
          <a:xfrm rot="16200000">
            <a:off x="2073164" y="2193479"/>
            <a:ext cx="204293" cy="4350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Google Shape;829;p40">
            <a:extLst>
              <a:ext uri="{FF2B5EF4-FFF2-40B4-BE49-F238E27FC236}">
                <a16:creationId xmlns:a16="http://schemas.microsoft.com/office/drawing/2014/main" id="{12E2B16A-74BF-4622-960F-FAC26F0BC1E1}"/>
              </a:ext>
            </a:extLst>
          </p:cNvPr>
          <p:cNvSpPr txBox="1">
            <a:spLocks/>
          </p:cNvSpPr>
          <p:nvPr/>
        </p:nvSpPr>
        <p:spPr>
          <a:xfrm>
            <a:off x="232936" y="1705510"/>
            <a:ext cx="3865538" cy="268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altLang="zh-CN" sz="1600" dirty="0"/>
              <a:t>Create a more accurate </a:t>
            </a:r>
            <a:r>
              <a:rPr lang="en-US" altLang="zh-CN" sz="1600" b="1" dirty="0"/>
              <a:t>forecasting model </a:t>
            </a:r>
            <a:r>
              <a:rPr lang="en-US" altLang="zh-CN" sz="1600" dirty="0"/>
              <a:t>to complement existing ones, predicting </a:t>
            </a:r>
            <a:r>
              <a:rPr lang="en-US" altLang="zh-CN" sz="1600" b="1" dirty="0"/>
              <a:t>weekly</a:t>
            </a:r>
            <a:r>
              <a:rPr lang="en-US" altLang="zh-CN" sz="1600" b="1" dirty="0">
                <a:solidFill>
                  <a:schemeClr val="tx1"/>
                </a:solidFill>
              </a:rPr>
              <a:t> or </a:t>
            </a:r>
            <a:r>
              <a:rPr lang="en-US" altLang="zh-CN" sz="1600" b="1" dirty="0"/>
              <a:t>daily sales and margin</a:t>
            </a:r>
            <a:r>
              <a:rPr lang="en-US" altLang="zh-CN" sz="1600" dirty="0"/>
              <a:t> (next 12 months)</a:t>
            </a:r>
            <a:r>
              <a:rPr lang="en-US" altLang="zh-CN" sz="1600" b="1" dirty="0"/>
              <a:t> </a:t>
            </a:r>
            <a:r>
              <a:rPr lang="en-US" altLang="zh-CN" sz="1600" dirty="0"/>
              <a:t>for each B&amp;M store based on given data;</a:t>
            </a:r>
          </a:p>
          <a:p>
            <a:pPr marL="0" indent="0"/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Pet Care Centers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Pet Services (Grooming, Dog training &amp; Vaccinations)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DDB7232-F49F-42CB-A4B8-D49013E2BA35}"/>
              </a:ext>
            </a:extLst>
          </p:cNvPr>
          <p:cNvSpPr/>
          <p:nvPr/>
        </p:nvSpPr>
        <p:spPr>
          <a:xfrm rot="16200000">
            <a:off x="6864204" y="2193345"/>
            <a:ext cx="204293" cy="4350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37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96205C0-E6CD-4F6B-8AEF-36B908ACF4D3}"/>
              </a:ext>
            </a:extLst>
          </p:cNvPr>
          <p:cNvSpPr/>
          <p:nvPr/>
        </p:nvSpPr>
        <p:spPr>
          <a:xfrm rot="10800000">
            <a:off x="-389290" y="3945334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2DEABE-E139-480F-9329-2E10DC01EE9A}"/>
              </a:ext>
            </a:extLst>
          </p:cNvPr>
          <p:cNvSpPr/>
          <p:nvPr/>
        </p:nvSpPr>
        <p:spPr>
          <a:xfrm rot="10800000">
            <a:off x="-197814" y="3631419"/>
            <a:ext cx="7551514" cy="675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35" name="Google Shape;2935;p56"/>
          <p:cNvSpPr txBox="1">
            <a:spLocks noGrp="1"/>
          </p:cNvSpPr>
          <p:nvPr>
            <p:ph type="subTitle" idx="2"/>
          </p:nvPr>
        </p:nvSpPr>
        <p:spPr>
          <a:xfrm>
            <a:off x="288913" y="1737793"/>
            <a:ext cx="7439143" cy="2568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2400" dirty="0"/>
              <a:t>[Time-Series Decomposition]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1200" b="0" dirty="0">
                <a:uFill>
                  <a:noFill/>
                </a:uFill>
                <a:latin typeface="Montserrat"/>
                <a:sym typeface="Montserrat"/>
              </a:rPr>
              <a:t>https://otexts.com/fpp2/decomposition.html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1200" b="0" dirty="0">
                <a:uFill>
                  <a:noFill/>
                </a:uFill>
                <a:latin typeface="Montserrat"/>
                <a:sym typeface="Montserrat"/>
              </a:rPr>
              <a:t>https://nwfsc-timeseries.github.io/atsa-labs/sec-tslab-decomposition-of-time-series.html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600" b="0" dirty="0">
                <a:uFill>
                  <a:noFill/>
                </a:uFill>
                <a:latin typeface="Montserrat"/>
                <a:sym typeface="Montserrat"/>
              </a:rPr>
              <a:t> 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2400" dirty="0"/>
              <a:t>[ARIMA]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1200" b="0" dirty="0">
                <a:uFill>
                  <a:noFill/>
                </a:uFill>
                <a:latin typeface="Montserrat"/>
              </a:rPr>
              <a:t>https://otexts.com/fpp2/seasonal-arima.html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1200" b="0" dirty="0">
                <a:uFill>
                  <a:noFill/>
                </a:uFill>
                <a:latin typeface="Montserrat"/>
              </a:rPr>
              <a:t>https://www.analyticsvidhya.com/blog/2020/10/how-to-create-an-arima-model-for-time-series-forecasting-in-python/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2400" dirty="0"/>
              <a:t>[Prophet]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300" dirty="0"/>
              <a:t>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1200" b="0" dirty="0">
                <a:uFill>
                  <a:noFill/>
                </a:uFill>
                <a:latin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https://facebook.github.io/prophet/docs/quick_start.html</a:t>
            </a:r>
            <a:endParaRPr lang="en-US" altLang="zh-CN" sz="1200" b="0" dirty="0">
              <a:uFill>
                <a:noFill/>
              </a:uFill>
              <a:latin typeface="Montserrat"/>
              <a:sym typeface="Montserrat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CN" sz="1200" b="0" dirty="0">
              <a:uFill>
                <a:noFill/>
              </a:uFill>
              <a:latin typeface="Montserrat"/>
              <a:sym typeface="Montserrat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CN" sz="1200" b="0" dirty="0">
              <a:uFill>
                <a:noFill/>
              </a:uFill>
              <a:latin typeface="Montserrat"/>
              <a:sym typeface="Montserrat"/>
            </a:endParaRPr>
          </a:p>
        </p:txBody>
      </p:sp>
      <p:sp>
        <p:nvSpPr>
          <p:cNvPr id="2936" name="Google Shape;2936;p56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3D324-15F0-48B9-B472-D676BA84FE0A}"/>
              </a:ext>
            </a:extLst>
          </p:cNvPr>
          <p:cNvSpPr/>
          <p:nvPr/>
        </p:nvSpPr>
        <p:spPr>
          <a:xfrm rot="10800000">
            <a:off x="7745133" y="-519766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23E5B9-F928-4229-8661-67BAC5B25597}"/>
              </a:ext>
            </a:extLst>
          </p:cNvPr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E07604-6468-4FB1-8AE3-FE62F46CE860}"/>
              </a:ext>
            </a:extLst>
          </p:cNvPr>
          <p:cNvSpPr/>
          <p:nvPr/>
        </p:nvSpPr>
        <p:spPr>
          <a:xfrm rot="10800000">
            <a:off x="8299937" y="2265901"/>
            <a:ext cx="497394" cy="1608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Google Shape;432;p39">
            <a:extLst>
              <a:ext uri="{FF2B5EF4-FFF2-40B4-BE49-F238E27FC236}">
                <a16:creationId xmlns:a16="http://schemas.microsoft.com/office/drawing/2014/main" id="{2B709FCD-75B0-4E11-A176-CDDEBA1397E8}"/>
              </a:ext>
            </a:extLst>
          </p:cNvPr>
          <p:cNvSpPr/>
          <p:nvPr/>
        </p:nvSpPr>
        <p:spPr>
          <a:xfrm rot="6704011">
            <a:off x="8085930" y="2928288"/>
            <a:ext cx="994087" cy="645858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026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53"/>
          <p:cNvSpPr txBox="1">
            <a:spLocks noGrp="1"/>
          </p:cNvSpPr>
          <p:nvPr>
            <p:ph type="title"/>
          </p:nvPr>
        </p:nvSpPr>
        <p:spPr>
          <a:xfrm>
            <a:off x="542332" y="250938"/>
            <a:ext cx="3677025" cy="2623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8720688-68F8-40D9-88B8-833F779A3F09}"/>
              </a:ext>
            </a:extLst>
          </p:cNvPr>
          <p:cNvSpPr/>
          <p:nvPr/>
        </p:nvSpPr>
        <p:spPr>
          <a:xfrm rot="16200000">
            <a:off x="1904101" y="1684351"/>
            <a:ext cx="986400" cy="388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00" name="Google Shape;2800;p53"/>
          <p:cNvSpPr txBox="1">
            <a:spLocks noGrp="1"/>
          </p:cNvSpPr>
          <p:nvPr>
            <p:ph type="subTitle" idx="2"/>
          </p:nvPr>
        </p:nvSpPr>
        <p:spPr>
          <a:xfrm>
            <a:off x="699601" y="2983616"/>
            <a:ext cx="3395400" cy="1369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endParaRPr lang="en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Yating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Zhou(yaz041@ucsd.edu)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Chen Li (chl055@ucsd.edu)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Petco | LinkedIn">
            <a:extLst>
              <a:ext uri="{FF2B5EF4-FFF2-40B4-BE49-F238E27FC236}">
                <a16:creationId xmlns:a16="http://schemas.microsoft.com/office/drawing/2014/main" id="{BED6F044-7542-4951-87D2-5A10C6E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13" y="1515449"/>
            <a:ext cx="4517856" cy="225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D23F3653-4329-4482-8E67-234D86D3305C}"/>
              </a:ext>
            </a:extLst>
          </p:cNvPr>
          <p:cNvSpPr/>
          <p:nvPr/>
        </p:nvSpPr>
        <p:spPr>
          <a:xfrm rot="16200000">
            <a:off x="2116231" y="-1914653"/>
            <a:ext cx="788320" cy="4388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D89C9B5-9828-43A9-87B2-16C4F0ECF2F1}"/>
              </a:ext>
            </a:extLst>
          </p:cNvPr>
          <p:cNvSpPr/>
          <p:nvPr/>
        </p:nvSpPr>
        <p:spPr>
          <a:xfrm rot="16200000">
            <a:off x="7593753" y="-720811"/>
            <a:ext cx="788320" cy="23121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207C969A-6A8A-44DF-896C-824826501EA8}"/>
              </a:ext>
            </a:extLst>
          </p:cNvPr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7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</a:p>
        </p:txBody>
      </p:sp>
      <p:sp>
        <p:nvSpPr>
          <p:cNvPr id="12" name="Google Shape;720;p33">
            <a:extLst>
              <a:ext uri="{FF2B5EF4-FFF2-40B4-BE49-F238E27FC236}">
                <a16:creationId xmlns:a16="http://schemas.microsoft.com/office/drawing/2014/main" id="{6E34FF51-468A-4EA3-B71E-33858961150A}"/>
              </a:ext>
            </a:extLst>
          </p:cNvPr>
          <p:cNvSpPr txBox="1">
            <a:spLocks/>
          </p:cNvSpPr>
          <p:nvPr/>
        </p:nvSpPr>
        <p:spPr>
          <a:xfrm>
            <a:off x="1686317" y="1111175"/>
            <a:ext cx="1480393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Actual Sales</a:t>
            </a:r>
          </a:p>
        </p:txBody>
      </p:sp>
      <p:sp>
        <p:nvSpPr>
          <p:cNvPr id="13" name="Google Shape;720;p33">
            <a:extLst>
              <a:ext uri="{FF2B5EF4-FFF2-40B4-BE49-F238E27FC236}">
                <a16:creationId xmlns:a16="http://schemas.microsoft.com/office/drawing/2014/main" id="{A3C8467A-B92B-4C77-B263-9BE67BBC0D5C}"/>
              </a:ext>
            </a:extLst>
          </p:cNvPr>
          <p:cNvSpPr txBox="1">
            <a:spLocks/>
          </p:cNvSpPr>
          <p:nvPr/>
        </p:nvSpPr>
        <p:spPr>
          <a:xfrm>
            <a:off x="5839614" y="1115440"/>
            <a:ext cx="2048291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Initial Margin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11D56C-1E49-5B46-BFF7-686581A5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1533531"/>
            <a:ext cx="4310285" cy="32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3271D57-AC94-FA40-B143-E46D93DD1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28" y="1536394"/>
            <a:ext cx="4323254" cy="324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1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</a:p>
        </p:txBody>
      </p:sp>
      <p:sp>
        <p:nvSpPr>
          <p:cNvPr id="15" name="Google Shape;720;p33">
            <a:extLst>
              <a:ext uri="{FF2B5EF4-FFF2-40B4-BE49-F238E27FC236}">
                <a16:creationId xmlns:a16="http://schemas.microsoft.com/office/drawing/2014/main" id="{01DBB7CF-77BC-445B-AB6C-05676E1C4E98}"/>
              </a:ext>
            </a:extLst>
          </p:cNvPr>
          <p:cNvSpPr txBox="1">
            <a:spLocks/>
          </p:cNvSpPr>
          <p:nvPr/>
        </p:nvSpPr>
        <p:spPr>
          <a:xfrm>
            <a:off x="1686317" y="1067857"/>
            <a:ext cx="1480393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Actual Sales</a:t>
            </a:r>
          </a:p>
        </p:txBody>
      </p:sp>
      <p:sp>
        <p:nvSpPr>
          <p:cNvPr id="16" name="Google Shape;720;p33">
            <a:extLst>
              <a:ext uri="{FF2B5EF4-FFF2-40B4-BE49-F238E27FC236}">
                <a16:creationId xmlns:a16="http://schemas.microsoft.com/office/drawing/2014/main" id="{B746D21D-9A20-4C54-8C59-D8F1C365FF65}"/>
              </a:ext>
            </a:extLst>
          </p:cNvPr>
          <p:cNvSpPr txBox="1">
            <a:spLocks/>
          </p:cNvSpPr>
          <p:nvPr/>
        </p:nvSpPr>
        <p:spPr>
          <a:xfrm>
            <a:off x="5839614" y="1072122"/>
            <a:ext cx="2048291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Initial Margin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28A8A5-1CD6-8848-B523-5F07A151E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6" y="1530724"/>
            <a:ext cx="4077889" cy="347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80634BE-AA70-4D41-9681-8ACECA168602}"/>
              </a:ext>
            </a:extLst>
          </p:cNvPr>
          <p:cNvSpPr/>
          <p:nvPr/>
        </p:nvSpPr>
        <p:spPr>
          <a:xfrm>
            <a:off x="3166710" y="1520131"/>
            <a:ext cx="558265" cy="34294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4712343-4B63-AA46-9B51-8FD7A63FC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0360"/>
            <a:ext cx="4090054" cy="348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B5B708-757A-43C9-8AFE-E91518E5FDB9}"/>
              </a:ext>
            </a:extLst>
          </p:cNvPr>
          <p:cNvSpPr/>
          <p:nvPr/>
        </p:nvSpPr>
        <p:spPr>
          <a:xfrm>
            <a:off x="7542113" y="1540433"/>
            <a:ext cx="558265" cy="34294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4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0959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5479FB-03D4-9E4B-84E2-5F9E36990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68" y="872171"/>
            <a:ext cx="5742692" cy="411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9EB526A-2CA6-43B4-8BF9-6B8F7A7A40D7}"/>
              </a:ext>
            </a:extLst>
          </p:cNvPr>
          <p:cNvSpPr/>
          <p:nvPr/>
        </p:nvSpPr>
        <p:spPr>
          <a:xfrm>
            <a:off x="3128076" y="1682845"/>
            <a:ext cx="166243" cy="330904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6">
            <a:extLst>
              <a:ext uri="{FF2B5EF4-FFF2-40B4-BE49-F238E27FC236}">
                <a16:creationId xmlns:a16="http://schemas.microsoft.com/office/drawing/2014/main" id="{8ABC9F2A-60D8-DC42-863D-FE7B9B29617E}"/>
              </a:ext>
            </a:extLst>
          </p:cNvPr>
          <p:cNvSpPr/>
          <p:nvPr/>
        </p:nvSpPr>
        <p:spPr>
          <a:xfrm>
            <a:off x="4844704" y="1682844"/>
            <a:ext cx="166243" cy="330904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6">
            <a:extLst>
              <a:ext uri="{FF2B5EF4-FFF2-40B4-BE49-F238E27FC236}">
                <a16:creationId xmlns:a16="http://schemas.microsoft.com/office/drawing/2014/main" id="{99EC2FDC-42BA-F446-AA2F-61CE6D5FC042}"/>
              </a:ext>
            </a:extLst>
          </p:cNvPr>
          <p:cNvSpPr/>
          <p:nvPr/>
        </p:nvSpPr>
        <p:spPr>
          <a:xfrm>
            <a:off x="6575258" y="1381225"/>
            <a:ext cx="166243" cy="356889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0"/>
          <p:cNvSpPr txBox="1">
            <a:spLocks noGrp="1"/>
          </p:cNvSpPr>
          <p:nvPr>
            <p:ph type="title"/>
          </p:nvPr>
        </p:nvSpPr>
        <p:spPr>
          <a:xfrm>
            <a:off x="-674118" y="828973"/>
            <a:ext cx="5911807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1. Time-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eries </a:t>
            </a:r>
            <a:b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Decomposition + ARIMA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C0BF137-251E-429E-9A3B-72E6C521C48F}"/>
              </a:ext>
            </a:extLst>
          </p:cNvPr>
          <p:cNvSpPr/>
          <p:nvPr/>
        </p:nvSpPr>
        <p:spPr>
          <a:xfrm rot="16200000">
            <a:off x="4225898" y="2644596"/>
            <a:ext cx="468959" cy="4388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F5D4DB18-18CC-49AE-AC4D-F50783C7E643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48248A0-1717-42E9-B1A0-D8BB53CD903F}"/>
              </a:ext>
            </a:extLst>
          </p:cNvPr>
          <p:cNvSpPr/>
          <p:nvPr/>
        </p:nvSpPr>
        <p:spPr>
          <a:xfrm rot="16200000">
            <a:off x="7750425" y="-276962"/>
            <a:ext cx="469934" cy="23125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Google Shape;825;p40">
            <a:extLst>
              <a:ext uri="{FF2B5EF4-FFF2-40B4-BE49-F238E27FC236}">
                <a16:creationId xmlns:a16="http://schemas.microsoft.com/office/drawing/2014/main" id="{292A3650-317E-49BE-BBC0-A780942443D1}"/>
              </a:ext>
            </a:extLst>
          </p:cNvPr>
          <p:cNvSpPr txBox="1">
            <a:spLocks/>
          </p:cNvSpPr>
          <p:nvPr/>
        </p:nvSpPr>
        <p:spPr>
          <a:xfrm>
            <a:off x="4872855" y="828973"/>
            <a:ext cx="4045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Model 2.</a:t>
            </a:r>
          </a:p>
          <a:p>
            <a:pPr algn="ctr"/>
            <a:r>
              <a:rPr lang="en-US" sz="2400" dirty="0"/>
              <a:t>Prophet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D0CA2C-1272-47AB-96B9-5962B482319B}"/>
              </a:ext>
            </a:extLst>
          </p:cNvPr>
          <p:cNvSpPr/>
          <p:nvPr/>
        </p:nvSpPr>
        <p:spPr>
          <a:xfrm rot="16200000">
            <a:off x="2073164" y="2193479"/>
            <a:ext cx="204293" cy="4350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DDB7232-F49F-42CB-A4B8-D49013E2BA35}"/>
              </a:ext>
            </a:extLst>
          </p:cNvPr>
          <p:cNvSpPr/>
          <p:nvPr/>
        </p:nvSpPr>
        <p:spPr>
          <a:xfrm rot="16200000">
            <a:off x="6864204" y="2193345"/>
            <a:ext cx="204293" cy="4350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14A011-0A3D-4E63-ABB4-750680FC303F}"/>
              </a:ext>
            </a:extLst>
          </p:cNvPr>
          <p:cNvSpPr txBox="1"/>
          <p:nvPr/>
        </p:nvSpPr>
        <p:spPr>
          <a:xfrm>
            <a:off x="65480" y="2174268"/>
            <a:ext cx="46032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/>
                </a:solidFill>
                <a:latin typeface="Montserrat"/>
                <a:sym typeface="Montserrat"/>
              </a:rPr>
              <a:t>Identify and interpret additive decompositions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/>
                </a:solidFill>
                <a:latin typeface="Montserrat"/>
                <a:sym typeface="Montserrat"/>
              </a:rPr>
              <a:t>Decompose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/>
                </a:solidFill>
                <a:latin typeface="Montserrat"/>
                <a:sym typeface="Montserrat"/>
              </a:rPr>
              <a:t>Apply a </a:t>
            </a:r>
            <a:r>
              <a:rPr lang="en-US" altLang="zh-CN" sz="1600" dirty="0" err="1">
                <a:solidFill>
                  <a:schemeClr val="dk1"/>
                </a:solidFill>
                <a:latin typeface="Montserrat"/>
                <a:sym typeface="Montserrat"/>
              </a:rPr>
              <a:t>lowess</a:t>
            </a:r>
            <a:r>
              <a:rPr lang="en-US" altLang="zh-CN" sz="1600" dirty="0">
                <a:solidFill>
                  <a:schemeClr val="dk1"/>
                </a:solidFill>
                <a:latin typeface="Montserrat"/>
                <a:sym typeface="Montserrat"/>
              </a:rPr>
              <a:t> smoother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/>
                </a:solidFill>
                <a:latin typeface="Montserrat"/>
                <a:sym typeface="Montserrat"/>
              </a:rPr>
              <a:t>Apply a moving averages smoother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/>
                </a:solidFill>
                <a:latin typeface="Montserrat"/>
                <a:sym typeface="Montserrat"/>
              </a:rPr>
              <a:t>Apply a single exponential smoother</a:t>
            </a:r>
            <a:endParaRPr lang="zh-CN" altLang="en-US" sz="16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20FDDC-478D-42C0-9552-A5841651C697}"/>
              </a:ext>
            </a:extLst>
          </p:cNvPr>
          <p:cNvSpPr txBox="1"/>
          <p:nvPr/>
        </p:nvSpPr>
        <p:spPr>
          <a:xfrm>
            <a:off x="5094662" y="2174268"/>
            <a:ext cx="3654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/>
                </a:solidFill>
                <a:latin typeface="Montserrat"/>
              </a:rPr>
              <a:t>A Facebook open-source tool for forecasting time series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/>
                </a:solidFill>
                <a:latin typeface="Montserrat"/>
              </a:rPr>
              <a:t>Additive modeling non-linear trends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dk1"/>
                </a:solidFill>
                <a:latin typeface="Montserrat"/>
              </a:rPr>
              <a:t>Considering seasonality (yearly, weekly and daily) and holiday effects</a:t>
            </a:r>
            <a:endParaRPr lang="zh-CN" altLang="en-US" sz="1600" dirty="0">
              <a:solidFill>
                <a:schemeClr val="dk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3688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36722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Dog Training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FC5EE8-F601-4334-A683-3D9B3D88F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301" y="1596289"/>
            <a:ext cx="7126678" cy="3378349"/>
          </a:xfrm>
          <a:prstGeom prst="rect">
            <a:avLst/>
          </a:prstGeom>
        </p:spPr>
      </p:pic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160189" y="982913"/>
            <a:ext cx="5573275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Montserrat"/>
                <a:sym typeface="Montserrat"/>
              </a:rPr>
              <a:t>Prophet Model Performance on Daily Revenue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  <a:latin typeface="Montserrat"/>
                <a:sym typeface="Montserrat"/>
              </a:rPr>
              <a:t>(AVG sales: $57911.29; RMSE on testing set : 11516.70)</a:t>
            </a:r>
          </a:p>
          <a:p>
            <a:endParaRPr lang="en-US" sz="16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358D9F9-2BC8-A54D-9312-1135D243A4FE}"/>
              </a:ext>
            </a:extLst>
          </p:cNvPr>
          <p:cNvSpPr/>
          <p:nvPr/>
        </p:nvSpPr>
        <p:spPr>
          <a:xfrm>
            <a:off x="7580673" y="2051598"/>
            <a:ext cx="551453" cy="25389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sz="1050" dirty="0">
                <a:solidFill>
                  <a:schemeClr val="accent3">
                    <a:lumMod val="7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2345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89100" y="1451167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Author (Year). Title of the publication. Publisher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C0223-EE3C-44F7-AA82-7B3BE5BE6D20}"/>
              </a:ext>
            </a:extLst>
          </p:cNvPr>
          <p:cNvSpPr/>
          <p:nvPr/>
        </p:nvSpPr>
        <p:spPr>
          <a:xfrm rot="10800000">
            <a:off x="8282929" y="4812"/>
            <a:ext cx="463378" cy="250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A85A-4E45-4B30-96BA-3EB6AFB29700}"/>
              </a:ext>
            </a:extLst>
          </p:cNvPr>
          <p:cNvSpPr/>
          <p:nvPr/>
        </p:nvSpPr>
        <p:spPr>
          <a:xfrm rot="10800000">
            <a:off x="369358" y="2651234"/>
            <a:ext cx="463378" cy="2492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CE188-C97B-46A2-A023-28CD7523F0F8}"/>
              </a:ext>
            </a:extLst>
          </p:cNvPr>
          <p:cNvSpPr/>
          <p:nvPr/>
        </p:nvSpPr>
        <p:spPr>
          <a:xfrm rot="10800000">
            <a:off x="1893200" y="1381225"/>
            <a:ext cx="5290800" cy="4023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8ABA-B54E-4F81-B8E0-BD8D9EFB8894}"/>
              </a:ext>
            </a:extLst>
          </p:cNvPr>
          <p:cNvSpPr/>
          <p:nvPr/>
        </p:nvSpPr>
        <p:spPr>
          <a:xfrm rot="10800000">
            <a:off x="7580673" y="3999295"/>
            <a:ext cx="1867890" cy="1708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287523-CB6F-4AD4-9D7A-80A2152A5FF5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03" y="125186"/>
            <a:ext cx="1575895" cy="373851"/>
          </a:xfrm>
          <a:prstGeom prst="rect">
            <a:avLst/>
          </a:prstGeom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pic="http://schemas.openxmlformats.org/drawingml/2006/picture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720000" y="257726"/>
            <a:ext cx="5290800" cy="81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Services: Dog Training</a:t>
            </a:r>
            <a:endParaRPr dirty="0"/>
          </a:p>
        </p:txBody>
      </p:sp>
      <p:sp>
        <p:nvSpPr>
          <p:cNvPr id="14" name="Google Shape;720;p33">
            <a:extLst>
              <a:ext uri="{FF2B5EF4-FFF2-40B4-BE49-F238E27FC236}">
                <a16:creationId xmlns:a16="http://schemas.microsoft.com/office/drawing/2014/main" id="{19B33891-E095-4BDF-B3A9-9810ADEC8297}"/>
              </a:ext>
            </a:extLst>
          </p:cNvPr>
          <p:cNvSpPr txBox="1">
            <a:spLocks/>
          </p:cNvSpPr>
          <p:nvPr/>
        </p:nvSpPr>
        <p:spPr>
          <a:xfrm>
            <a:off x="2262043" y="1057938"/>
            <a:ext cx="4884822" cy="366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Montserrat"/>
                <a:sym typeface="Montserrat"/>
              </a:rPr>
              <a:t>Prophet Model Prediction on Daily Revenue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440017-6FCE-419D-9EA7-CA6036E4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583" y="1468370"/>
            <a:ext cx="6858474" cy="35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713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2618</Words>
  <Application>Microsoft Office PowerPoint</Application>
  <PresentationFormat>全屏显示(16:9)</PresentationFormat>
  <Paragraphs>325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Oswald</vt:lpstr>
      <vt:lpstr>Montserrat</vt:lpstr>
      <vt:lpstr>Open Sans</vt:lpstr>
      <vt:lpstr>Arial</vt:lpstr>
      <vt:lpstr>International politics thesis by Slidesgo</vt:lpstr>
      <vt:lpstr>Petco Project Case Study</vt:lpstr>
      <vt:lpstr>Contents</vt:lpstr>
      <vt:lpstr>Objective</vt:lpstr>
      <vt:lpstr>Exploratory Data Analysis</vt:lpstr>
      <vt:lpstr>Exploratory Data Analysis</vt:lpstr>
      <vt:lpstr>Exploratory Data Analysis</vt:lpstr>
      <vt:lpstr>Model 1. Time-Series  Decomposition + ARIMA</vt:lpstr>
      <vt:lpstr>Pet Services: Dog Training</vt:lpstr>
      <vt:lpstr>Pet Services: Dog Training</vt:lpstr>
      <vt:lpstr>Pet Services: Dog Training</vt:lpstr>
      <vt:lpstr>Pet Services: Dog Training</vt:lpstr>
      <vt:lpstr>Pet Services: Vaccinations</vt:lpstr>
      <vt:lpstr>Pet Services: Vaccinations</vt:lpstr>
      <vt:lpstr>Pet Services: Vaccinations</vt:lpstr>
      <vt:lpstr>Pet Services: Vaccinations</vt:lpstr>
      <vt:lpstr>Pet Services: Grooming</vt:lpstr>
      <vt:lpstr>Pet Services: Grooming</vt:lpstr>
      <vt:lpstr>Pet Services: Grooming</vt:lpstr>
      <vt:lpstr>Pet Services: Grooming</vt:lpstr>
      <vt:lpstr>Pet Care Centers : Store778</vt:lpstr>
      <vt:lpstr>Pet Care Centers : Store778</vt:lpstr>
      <vt:lpstr>Pet Care Centers : Store778</vt:lpstr>
      <vt:lpstr>Pet Care Centers : Store778</vt:lpstr>
      <vt:lpstr>Pet Care Centers : Store1185</vt:lpstr>
      <vt:lpstr>Pet Care Centers : Store1185</vt:lpstr>
      <vt:lpstr>Pet Care Centers : Store1185</vt:lpstr>
      <vt:lpstr>Pet Care Centers : Store1185</vt:lpstr>
      <vt:lpstr>Conclusions</vt:lpstr>
      <vt:lpstr>Insights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Petco Project Case Study</dc:title>
  <cp:lastModifiedBy>Li Chen</cp:lastModifiedBy>
  <cp:revision>46</cp:revision>
  <dcterms:modified xsi:type="dcterms:W3CDTF">2021-05-03T17:46:28Z</dcterms:modified>
</cp:coreProperties>
</file>