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360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8" r:id="rId21"/>
    <p:sldId id="377" r:id="rId22"/>
    <p:sldId id="380" r:id="rId23"/>
    <p:sldId id="379" r:id="rId24"/>
    <p:sldId id="291" r:id="rId2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任务调度原理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 descr="snipaste_20181112_2037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56043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0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7632848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都是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JVM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进程，它可能会在独立的线程上执行一个或多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任务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接收多少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进行控制（一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至少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有一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slot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1628800"/>
            <a:ext cx="7162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4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79715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默认情况下，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允许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共享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即使它们是不同任务的子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任务。 这样的结果是，一个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slot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保存作业的整个管道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Task Slot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静态的概念，是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指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具有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的并发执行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能力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0" y="1484784"/>
            <a:ext cx="6915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说明: https://img-blog.csdn.net/20170824162738505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6336704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2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说明: https://img-blog.csdn.net/20170824162117401?watermark/2/text/aHR0cDovL2Jsb2cuY3Nkbi5uZXQvYTY4MjIzNDI=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4076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515719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程序都是由三部分组成的：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 Source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读取数据源，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Transformation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利用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各种算子进行处理加工，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负责输出</a:t>
            </a: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467206"/>
            <a:ext cx="5544616" cy="3617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运行时，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上运行的程序会被映射成“逻辑数据流”（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），它包含了这三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部分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sources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开始以一个或多个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结束。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类似于任意的有向无环图（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DAG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大部分情况下，程序中的转换运算（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）跟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dataflow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中的算子（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operator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）是一一对应的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关系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941" y="4257015"/>
            <a:ext cx="5747387" cy="1908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执行图（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ExecutionGraph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中的执行图可以分成四层：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 -&gt; JobGraph -&gt; ExecutionGraph -&gt;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图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：是根据用户通过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Stream API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编写的代码生成的最初的图。用来表示程序的拓扑结构。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StreamGraph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经过优化后生成了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，提交给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的数据结构。主要的优化为，将多个符合条件的节点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chain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在一起作为一个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节点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的并行化版本，是调度层最核心的数据结构。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物理执行图：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ExecutionGraph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进行调度后，在各个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上部署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Task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后形成的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图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，并不是一个具体的数据结构。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5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5903168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941168"/>
            <a:ext cx="7632848" cy="12961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一个特定算子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子任务（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subtask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个数被称之为其并行度（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parallelism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）。一般情况下，一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stream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并行度，可以认为就是其所有算子中最大的并行度。</a:t>
            </a:r>
          </a:p>
        </p:txBody>
      </p:sp>
      <p:pic>
        <p:nvPicPr>
          <p:cNvPr id="5" name="图片 4" descr="cb734784-3284-41c8-8565-43bfd909064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04" y="1430424"/>
            <a:ext cx="5167392" cy="3440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2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运行时的组件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任务提交流程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任务调度原理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并行子任务的分配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62" y="1879928"/>
            <a:ext cx="8092502" cy="31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数据传输形式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个程序中，不同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可能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具有不同的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并行度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传输数据的形式可以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one-to-one (forwarding)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模式也可以是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redistributing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模式，具体是哪一种形式，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取决于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的种类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着分区以及元素的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顺序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source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之间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map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看到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的元素的个数以及顺序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跟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生产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的元素的个数、顺序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相同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fliter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flatMap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等算子都是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one-to-one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的对应关系。</a:t>
            </a: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Redistributing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分区会发生改变。每一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算子的子任务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依据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所选择的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transformation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发送数据到不同的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例如，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keyBy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hashCode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重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而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broadcast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rebalance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随机重新分区，这些算子都会引起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redistribute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过程，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redistribute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类似于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Spark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shuffle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过程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632848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了一种称为任务链的优化技术，可以在特定条件下减少本地通信的开销。为了满足任务链的要求，必须将两个或多个算子设为相同的并行度，并通过本地转发（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local forward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）的方式进行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连接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b="1">
                <a:latin typeface="微软雅黑 Light" pitchFamily="34" charset="-122"/>
                <a:ea typeface="微软雅黑 Light" pitchFamily="34" charset="-122"/>
              </a:rPr>
              <a:t>相同并行度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相连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链接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在一起形成一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task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，原来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成为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里面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subtask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并行度相同、并且是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one-to-one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操作，两个条件缺一不可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95198"/>
            <a:ext cx="5904656" cy="484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1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运行时的组件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81088" y="1885281"/>
            <a:ext cx="5283200" cy="4063999"/>
            <a:chOff x="1930400" y="1397000"/>
            <a:chExt cx="5283200" cy="4063999"/>
          </a:xfrm>
        </p:grpSpPr>
        <p:grpSp>
          <p:nvGrpSpPr>
            <p:cNvPr id="13" name="组合 12"/>
            <p:cNvGrpSpPr/>
            <p:nvPr/>
          </p:nvGrpSpPr>
          <p:grpSpPr>
            <a:xfrm>
              <a:off x="5205984" y="4160519"/>
              <a:ext cx="2007616" cy="1300480"/>
              <a:chOff x="3681984" y="2763519"/>
              <a:chExt cx="2007616" cy="130048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681984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圆角矩形 4"/>
              <p:cNvSpPr/>
              <p:nvPr/>
            </p:nvSpPr>
            <p:spPr>
              <a:xfrm>
                <a:off x="4312835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分发器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930400" y="4160519"/>
              <a:ext cx="2007616" cy="1300480"/>
              <a:chOff x="406400" y="2763519"/>
              <a:chExt cx="2007616" cy="130048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406400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圆角矩形 6"/>
              <p:cNvSpPr/>
              <p:nvPr/>
            </p:nvSpPr>
            <p:spPr>
              <a:xfrm>
                <a:off x="434967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资源管理器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205984" y="1397000"/>
              <a:ext cx="2007616" cy="1300480"/>
              <a:chOff x="3681984" y="0"/>
              <a:chExt cx="2007616" cy="13004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681984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圆角矩形 8"/>
              <p:cNvSpPr/>
              <p:nvPr/>
            </p:nvSpPr>
            <p:spPr>
              <a:xfrm>
                <a:off x="4312835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任务管理器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30400" y="1397000"/>
              <a:ext cx="2007616" cy="1300480"/>
              <a:chOff x="406400" y="0"/>
              <a:chExt cx="2007616" cy="130048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06400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圆角矩形 10"/>
              <p:cNvSpPr/>
              <p:nvPr/>
            </p:nvSpPr>
            <p:spPr>
              <a:xfrm>
                <a:off x="434967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600" kern="1200" smtClean="0">
                    <a:latin typeface="微软雅黑 Light" pitchFamily="34" charset="-122"/>
                    <a:ea typeface="微软雅黑 Light" pitchFamily="34" charset="-122"/>
                  </a:rPr>
                  <a:t>作业管理器</a:t>
                </a:r>
                <a:endParaRPr lang="zh-CN" altLang="en-US" sz="1600" kern="1200"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71648" y="1628647"/>
              <a:ext cx="1759712" cy="1759712"/>
              <a:chOff x="1247648" y="231647"/>
              <a:chExt cx="1759712" cy="1759712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1247648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饼形 12"/>
              <p:cNvSpPr/>
              <p:nvPr/>
            </p:nvSpPr>
            <p:spPr>
              <a:xfrm>
                <a:off x="1763056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JobManger</a:t>
                </a:r>
                <a:endParaRPr lang="zh-CN" altLang="en-US" sz="1600" kern="12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12640" y="1628647"/>
              <a:ext cx="1759712" cy="1759712"/>
              <a:chOff x="3088640" y="231647"/>
              <a:chExt cx="1759712" cy="1759712"/>
            </a:xfrm>
          </p:grpSpPr>
          <p:sp>
            <p:nvSpPr>
              <p:cNvPr id="27" name="饼形 26"/>
              <p:cNvSpPr/>
              <p:nvPr/>
            </p:nvSpPr>
            <p:spPr>
              <a:xfrm rot="5400000">
                <a:off x="3088640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fillRef>
              <a:effectRef idx="0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饼形 14"/>
              <p:cNvSpPr/>
              <p:nvPr/>
            </p:nvSpPr>
            <p:spPr>
              <a:xfrm>
                <a:off x="3088640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TaskManger</a:t>
                </a:r>
                <a:endParaRPr lang="zh-CN" altLang="en-US" sz="1600" kern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612640" y="3469640"/>
              <a:ext cx="1759712" cy="1759712"/>
              <a:chOff x="3088640" y="2072640"/>
              <a:chExt cx="1759712" cy="1759712"/>
            </a:xfrm>
          </p:grpSpPr>
          <p:sp>
            <p:nvSpPr>
              <p:cNvPr id="25" name="饼形 24"/>
              <p:cNvSpPr/>
              <p:nvPr/>
            </p:nvSpPr>
            <p:spPr>
              <a:xfrm rot="10800000">
                <a:off x="3088640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fillRef>
              <a:effectRef idx="0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饼形 16"/>
              <p:cNvSpPr/>
              <p:nvPr/>
            </p:nvSpPr>
            <p:spPr>
              <a:xfrm rot="21600000">
                <a:off x="3088640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Dispacher</a:t>
                </a:r>
                <a:endParaRPr lang="zh-CN" altLang="en-US" sz="1800" kern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1648" y="3469640"/>
              <a:ext cx="1759712" cy="1759712"/>
              <a:chOff x="1247648" y="2072640"/>
              <a:chExt cx="1759712" cy="1759712"/>
            </a:xfrm>
          </p:grpSpPr>
          <p:sp>
            <p:nvSpPr>
              <p:cNvPr id="23" name="饼形 22"/>
              <p:cNvSpPr/>
              <p:nvPr/>
            </p:nvSpPr>
            <p:spPr>
              <a:xfrm rot="16200000">
                <a:off x="1247648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饼形 18"/>
              <p:cNvSpPr/>
              <p:nvPr/>
            </p:nvSpPr>
            <p:spPr>
              <a:xfrm rot="21600000">
                <a:off x="1763056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ResourceManger</a:t>
                </a:r>
                <a:endParaRPr lang="zh-CN" altLang="en-US" sz="18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作业管理器（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JobManager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控制一个应用程序执行的主进程，也就是说，每个应用程序都会被一个不同的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控制执行。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先接收到要执行的应用程序，这个应用程序会包括：作业图（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）、逻辑数据流图（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logical dataflow 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）和打包了所有的类、库和其它资源的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JAR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包。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把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转换成一个物理层面的数据流图，这个图被叫做“执行图”（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ExecutionGraph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），包含了所有可以并发执行的任务。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向资源管理器（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）请求执行任务必要的资源，也就是任务管理器（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）上的插槽（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它获取到了足够的资源，就会将执行图分发到真正运行它们的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在运行过程中，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会负责所有需要中央协调的操作，比如说检查点（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checkpoints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）的协调。</a:t>
            </a:r>
          </a:p>
        </p:txBody>
      </p: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Task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中的工作进程。通常在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中会有多个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运行，每一个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都包含了一定数量的插槽（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）。插槽的数量限制了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能够执行的任务数量。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启动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之后，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会向资源管理器注册它的插槽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；收到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资源管理器的指令后，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就会将一个或者多个插槽提供给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调用。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就可以向插槽分配任务（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）来执行了。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执行过程中，一个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可以跟其它运行同一应用程序的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交换数据。</a:t>
            </a:r>
          </a:p>
        </p:txBody>
      </p:sp>
    </p:spTree>
    <p:extLst>
      <p:ext uri="{BB962C8B-B14F-4D97-AF65-F5344CB8AC3E}">
        <p14:creationId xmlns:p14="http://schemas.microsoft.com/office/powerpoint/2010/main" val="39592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资源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Resource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负责管理任务管理器（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）的插槽（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slot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TaskManger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插槽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中定义的处理资源单元。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为不同的环境和资源管理工具提供了不同资源管理器，比如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YARN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Mesos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K8s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，以及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standalone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部署。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申请插槽资源时，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会将有空闲插槽的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分配给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。如果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ResourceManager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没有足够的插槽来满足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的请求，它还可以向资源提供平台发起会话，以提供启动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进程的容器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分发器（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Dispatcher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跨作业运行，它为应用提交提供了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REST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接口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一个应用被提交执行时，分发器就会启动并将应用移交给一个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启动一个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Web UI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，用来方便地展示和监控作业执行的信息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Dispatcher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在架构中可能并不是必需的，这取决于应用提交运行的方式。</a:t>
            </a:r>
          </a:p>
        </p:txBody>
      </p:sp>
    </p:spTree>
    <p:extLst>
      <p:ext uri="{BB962C8B-B14F-4D97-AF65-F5344CB8AC3E}">
        <p14:creationId xmlns:p14="http://schemas.microsoft.com/office/powerpoint/2010/main" val="11819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9" name="图片 38" descr="图3-1-应用提交和组件交互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21025" cy="2749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任务提交流程（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YARN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592"/>
            <a:ext cx="8136904" cy="401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29748</TotalTime>
  <Words>1228</Words>
  <Application>Microsoft Office PowerPoint</Application>
  <PresentationFormat>全屏显示(4:3)</PresentationFormat>
  <Paragraphs>75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Flink 运行架构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416</cp:revision>
  <dcterms:created xsi:type="dcterms:W3CDTF">2017-11-14T06:09:04Z</dcterms:created>
  <dcterms:modified xsi:type="dcterms:W3CDTF">2020-04-14T17:58:06Z</dcterms:modified>
</cp:coreProperties>
</file>