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92" r:id="rId2"/>
    <p:sldId id="336" r:id="rId3"/>
    <p:sldId id="351" r:id="rId4"/>
    <p:sldId id="352" r:id="rId5"/>
    <p:sldId id="365" r:id="rId6"/>
    <p:sldId id="366" r:id="rId7"/>
    <p:sldId id="353" r:id="rId8"/>
    <p:sldId id="367" r:id="rId9"/>
    <p:sldId id="370" r:id="rId10"/>
    <p:sldId id="378" r:id="rId11"/>
    <p:sldId id="379" r:id="rId12"/>
    <p:sldId id="369" r:id="rId13"/>
    <p:sldId id="380" r:id="rId14"/>
    <p:sldId id="377" r:id="rId15"/>
    <p:sldId id="356" r:id="rId16"/>
    <p:sldId id="376" r:id="rId17"/>
    <p:sldId id="381" r:id="rId18"/>
    <p:sldId id="372" r:id="rId19"/>
    <p:sldId id="374" r:id="rId20"/>
    <p:sldId id="375" r:id="rId21"/>
    <p:sldId id="357" r:id="rId22"/>
    <p:sldId id="382" r:id="rId23"/>
    <p:sldId id="358" r:id="rId24"/>
    <p:sldId id="359" r:id="rId25"/>
    <p:sldId id="360" r:id="rId26"/>
    <p:sldId id="383" r:id="rId27"/>
    <p:sldId id="384" r:id="rId28"/>
    <p:sldId id="385" r:id="rId29"/>
    <p:sldId id="386" r:id="rId30"/>
    <p:sldId id="387" r:id="rId31"/>
    <p:sldId id="361" r:id="rId32"/>
    <p:sldId id="399" r:id="rId33"/>
    <p:sldId id="400" r:id="rId34"/>
    <p:sldId id="401" r:id="rId35"/>
    <p:sldId id="402" r:id="rId36"/>
    <p:sldId id="403" r:id="rId37"/>
    <p:sldId id="405" r:id="rId38"/>
    <p:sldId id="404" r:id="rId39"/>
    <p:sldId id="362" r:id="rId40"/>
    <p:sldId id="388" r:id="rId41"/>
    <p:sldId id="390" r:id="rId42"/>
    <p:sldId id="392" r:id="rId43"/>
    <p:sldId id="393" r:id="rId44"/>
    <p:sldId id="389" r:id="rId45"/>
    <p:sldId id="394" r:id="rId46"/>
    <p:sldId id="395" r:id="rId47"/>
    <p:sldId id="397" r:id="rId48"/>
    <p:sldId id="398" r:id="rId49"/>
    <p:sldId id="363" r:id="rId50"/>
    <p:sldId id="412" r:id="rId51"/>
    <p:sldId id="396" r:id="rId52"/>
    <p:sldId id="406" r:id="rId53"/>
    <p:sldId id="407" r:id="rId54"/>
    <p:sldId id="408" r:id="rId55"/>
    <p:sldId id="410" r:id="rId56"/>
    <p:sldId id="409" r:id="rId57"/>
    <p:sldId id="411" r:id="rId58"/>
    <p:sldId id="291" r:id="rId59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API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Table 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88843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基于代表“表”的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，并提供一整套操作处理的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这些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方法会返回一个新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对象，表示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对输入表应用转换操作的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有些关系型转换操作，可以由多个方法调用组成，构成链式调用结构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3648" y="3951815"/>
            <a:ext cx="6478260" cy="18718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sensorTable: Table = tableEnv.from(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"inputTable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resultTable: Table = sensorTable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"id, 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.filter(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 = 'sensor_1'"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8002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基于实现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Calcite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，用常规字符串来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查询语句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查询的结果，也是一个新的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4495" y="3637473"/>
            <a:ext cx="805597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resultSqlTable: Table = 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.sqlQuery(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id, temperature from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where id ='sensor_1'"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7281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对于一个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，可以直接转换成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，进而方便地调用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做转换操作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780928"/>
            <a:ext cx="6532558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dataStream: DataStream[SensorReading] 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sensorTable: Table = tableEnv.fromDataStream(dataStream)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8864" y="3717031"/>
            <a:ext cx="8229600" cy="1296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默认转换后的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中的字段定义一一对应，也可以单独指定出来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4962217"/>
            <a:ext cx="5897768" cy="1131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dataStream: DataStream[SensorReading] 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timestamp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0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数据类型与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Schema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的对应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中的数据类型，与表的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之间的对应关系，可以有两种：基于字段名称，或者基于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字段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位置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基于名称（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name-based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基于位置（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position-based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7622" y="5338083"/>
            <a:ext cx="7828834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'myId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3337853"/>
            <a:ext cx="706154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'myId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Temporary View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1173" y="2311712"/>
            <a:ext cx="621516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dataStream)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dataStream,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185955"/>
            <a:ext cx="8229600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75656" y="5194067"/>
            <a:ext cx="662473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sensorTable)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445624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表的输出，是通过将数据写入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来实现的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是一个通用接口，可以支持不同的文件格式、存储数据库和消息队列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输出表最直接的方法，就是通过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Table.insertInto()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方法将一个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写入注册过的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3971847"/>
            <a:ext cx="74888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resultSqlTable: Table 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esultTable.insertInto(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4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输出到文件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1536605"/>
            <a:ext cx="6984776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.txt"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定义到文件系统的连接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输出表</a:t>
            </a:r>
            <a:endParaRPr lang="zh-CN" altLang="zh-CN" sz="1500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3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更新模式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968553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声明如何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和外部连接器之间执行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外部系统交换的消息类型，由更新模式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pdate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ode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只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做插入操作，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外部连接器只交换插入（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表和外部连接器交换添加（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插入操作（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消息；更新（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）编码为上一条的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和下一条的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更新插入（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更新和插入都被编码为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kafka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中的数据，作为输入或输出的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4140" y="2154978"/>
            <a:ext cx="5686172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Kafka()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"0.11"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.topic(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"sinkTest"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"zookeeper.connect"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"localhost:2181"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"bootstrap.servers"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"localhost:9092"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15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6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ES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中的数据，作为输出的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3728" y="2132856"/>
            <a:ext cx="4628190" cy="4139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Elasticsearch()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"6"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.host(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9200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.index(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.documentType(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.inUpsertMode()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"count"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API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 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5064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对批处理和流处理，提供了统一的上层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一套内嵌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中的查询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非常直观的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方式组合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来自一些关系运算符的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Apache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Calcite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MySql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中的数据，作为输入和输出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7664" y="1981242"/>
            <a:ext cx="6638356" cy="4408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jdbcOutputTable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 varchar(20) not null,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cnt bigint not null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connector.type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connector.url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jdbc:mysql://localhost:3306/test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'connector.table' = 'sensor_count',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'connector.driver' = 'com.mysql.jdbc.Driver',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'connector.username' = 'root',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'connector.password' = '123456'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DDL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创建表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aggResultSqlTable.insertInto(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"jdbcOutputTable"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2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这样自定义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流处理或批处理程序就可以继续在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的结果上运行了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将表转换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，需要指定生成的数据类型，即要将表的每一行转换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成的数据类型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表作为流式查询的结果，是动态更新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转换有两种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模式：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和撤回（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6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44016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 Mode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用于表只会被插入（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）操作更改的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场景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212976"/>
            <a:ext cx="7992888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Mode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用于任何场景。有些类似于更新模式中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Retract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模式，它只有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Insert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Delete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两类操作。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得到的数据会增加一个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Boolean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类型的标识位（返回的第一个字段），用它来表示到底是新增的数据（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），还是被删除的数据（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1353" y="2668658"/>
            <a:ext cx="8331127" cy="4003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resultStream: DataStream[Row] = tableEnv.toAppendStream[Row](resultTable)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1675" y="5301208"/>
            <a:ext cx="7484741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aggResultStream: DataStream[(Boolean, 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Long))] = 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.toRetractStream[(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Long)](aggResultTable)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5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查看执行计划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444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提供了一种机制来解释计算表的逻辑和优化查询计划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查看执行计划，可以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TableEnvironment.explain(table)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方法或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TableEnvironment.explain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返回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一个字符串，描述三个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计划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优化后的逻辑查询计划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实际执行计划。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1640" y="5157192"/>
            <a:ext cx="6109365" cy="948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explaination: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tableEnv.explain(resultTable)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println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(explaination)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4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流处理和关系代数的区别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71389"/>
              </p:ext>
            </p:extLst>
          </p:nvPr>
        </p:nvGraphicFramePr>
        <p:xfrm>
          <a:off x="457200" y="1600200"/>
          <a:ext cx="8229600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3243808"/>
                <a:gridCol w="2743200"/>
              </a:tblGrid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>
                          <a:latin typeface="黑体" pitchFamily="49" charset="-122"/>
                          <a:ea typeface="黑体" pitchFamily="49" charset="-122"/>
                        </a:rPr>
                        <a:t>关系代数（表）</a:t>
                      </a:r>
                      <a:r>
                        <a:rPr lang="en-US" altLang="zh-CN" sz="2000" smtClean="0">
                          <a:latin typeface="黑体" pitchFamily="49" charset="-122"/>
                          <a:ea typeface="黑体" pitchFamily="49" charset="-122"/>
                        </a:rPr>
                        <a:t>/SQL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>
                          <a:latin typeface="黑体" pitchFamily="49" charset="-122"/>
                          <a:ea typeface="黑体" pitchFamily="49" charset="-122"/>
                        </a:rPr>
                        <a:t>流处理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1051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处理的数据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对象</a:t>
                      </a:r>
                      <a:endParaRPr lang="zh-CN" altLang="en-US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字段元组的有界集合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字段元组的无限序列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查询（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Query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en-US" altLang="zh-CN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对数据的访问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可以访问到完整的数据输入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无法访问所有数据，</a:t>
                      </a:r>
                      <a:endParaRPr lang="en-US" altLang="zh-CN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必须持续“等待”流式输入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查询终止条件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生成固定大小的结果集后终止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永不停止，根据持续收到的数据不断更新查询结果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Dynamic Tables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2453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的核心概念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与表示批处理数据的静态表不同，动态表是随时间变化的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动态表可以像静态的批处理表一样进行查询，查询一个动态表会产生持续查询（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连续查询永远不会终止，并会生成另一个动态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查询会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不断更新其动态结果表，以反映其动态输入表上的更改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动态表和持续查询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3501008"/>
            <a:ext cx="6645424" cy="2520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流式表查询的处理过程：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被转换为动态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动态表计算连续查询，生成新的动态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的动态表被转换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回流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4037" cy="133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4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将流转换成动态表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处理带有关系查询的流，必须先将其转换为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概念上讲，流的每个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数据记录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被解释为对结果表的插入（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67296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1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7200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持续查询会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在动态表上做计算处理，并作为结果生成新的动态表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473393"/>
            <a:ext cx="6408712" cy="33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7776864" cy="49685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常规的数据库表一样，动态表可以通过插入（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）、更新（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）和删除（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）更改，进行持续的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将动态表转换为流或将其写入外部系统时，需要对这些更改进行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编码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Append-only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更改来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修改的动态表，可以直接转换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为仅追加流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是包含两类消息的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添加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（更新插入）流</a:t>
            </a: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包含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两种类型的消息：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消息和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elete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33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基本程序结构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的程序结构，与流式处理的程序结构十分类似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5465" y="2132856"/>
            <a:ext cx="7378943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...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创建表的执行环境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创建一张表，用于读取数据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注册一张表，用于把计算结果输出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API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查询算子，得到一张结果表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 = tableEnv.from(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).select(...)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查询语句，得到一张结果表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sqlResult  = tableEnv.sqlQuery(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... FROM inputTable ..."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将结果表写入输出表中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6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5117301" cy="214451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3" y="3933056"/>
            <a:ext cx="5117300" cy="2111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4208" y="2238391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Table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047837" y="2760842"/>
            <a:ext cx="29039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4208" y="3203684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Retract Stream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4611313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Dynamic Table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047837" y="5133764"/>
            <a:ext cx="290399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4208" y="5576606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Upsert Stream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时间特性（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Attributes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1764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时间的操作（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窗口操作），需要定义相关的时间语义和时间数据来源的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信息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提供一个逻辑上的时间字段，用于在表处理程序中，指示时间和访问相应的时间戳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时间属性，可以是每个表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的一部分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。一旦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定义了时间属性，它就可以作为一个字段引用，并且可以在基于时间的操作中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时间属性的行为类似于常规时间戳，可以访问，并且进行计算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516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时间语义下，允许表处理程序根据机器的本地时间生成结果。它是时间的最简单概念。它既不需要提取时间戳，也不需要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watermark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成表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期间，可以使用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.proctime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指定字段名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处理时间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字段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proctime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属性只能通过附加逻辑字段，来扩展物理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。因此，只能在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定义的末尾定义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5164450"/>
            <a:ext cx="684995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.proctime)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4236" y="2420888"/>
            <a:ext cx="473398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DataTypes.TIMESTAMP(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.proctime()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5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2132856"/>
            <a:ext cx="5472608" cy="4266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dataTable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id varchar(20) not null,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ts bigint,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temperature double,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pt AS PROCTIME()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'connector.type' = 'filesystem',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'connector.path' = '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'format.type' = 'csv'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时间语义，允许表处理程序根据每个记录中包含的时间生成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即使在有乱序事件或者延迟事件时，也可以获得正确的结果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处理无序事件，并区分流中的准时和迟到事件；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从事件数据中，提取时间戳，并用来推进事件时间的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进展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定义事件时间，同样有三种方法：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.rowtime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可以定义事件时间属性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1037" y="2902801"/>
            <a:ext cx="7167347" cy="2931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转换为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，并指定时间字段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.rowtime,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或者，直接追加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时间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字段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.rowtime)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616" y="2348880"/>
            <a:ext cx="6782626" cy="3516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.rowtime(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.timestampsFromField(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从字段中提取时间戳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.watermarksPeriodicBounded(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watermark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延迟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秒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6745" y="2060848"/>
            <a:ext cx="5580374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dataTable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id varchar(20) not null,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ts bigint,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temperature double,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rt AS TO_TIMESTAMP( FROM_UNIXTIME(ts) ),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watermark for rt as rt - interval '1' second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'connector.type' = 'filesystem',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'connector.path' = '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'format.type' = 'csv'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时间语义，要配合窗口操作才能发挥作用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，主要有两种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时间或行计数间隔，将行聚合到有限的组（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）中，并对每个组的数据执行一次聚合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针对每个输入行，计算相邻行范围内的聚合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创建表的执行环境，需要将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流处理的执行环境传入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5069" y="2276872"/>
            <a:ext cx="650331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8864" y="2889810"/>
            <a:ext cx="8229600" cy="305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中集成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核心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概念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，所有对表的操作都基于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中注册表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执行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注册用户自定义函数（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0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w:GroupWindow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）子句定义的，并且必须由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子句指定一个别名。</a:t>
            </a: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按窗口对表进行分组，窗口的别名必须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中，像常规的分组字段一样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引用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6080" y="3751872"/>
            <a:ext cx="59362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GroupWindow] as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定义窗口，别名为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.groupBy(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按照字段 </a:t>
            </a:r>
            <a:r>
              <a:rPr lang="en-US" altLang="zh-CN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en-US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和窗口 </a:t>
            </a:r>
            <a:r>
              <a:rPr lang="en-US" altLang="zh-CN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分组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.sum)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聚合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515719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了一组具有特定语义的预定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，这些类会被转换为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底层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窗口操作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Tumbling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滚动窗口要用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Tumble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9632" y="2348880"/>
            <a:ext cx="547457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Event-time Window</a:t>
            </a:r>
            <a:endParaRPr lang="en-US" altLang="zh-CN" sz="1500" i="1">
              <a:solidFill>
                <a:srgbClr val="808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Processing-time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Row-count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2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Sliding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00811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滑动窗口要用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Slide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819" y="2261141"/>
            <a:ext cx="7061549" cy="28240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Event-time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every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Processing-time window 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every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Row-count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every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77281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会话窗口要用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Session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2852936"/>
            <a:ext cx="691276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Event-time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 withGap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Processing-time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 withGap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88032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聚合是标准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中已有的（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ver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子句），可以在查询的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子句中定义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ver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聚合，会针对每个输入行，计算相邻行范围内的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w:overwindows*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）子句定义，并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（）方法中通过别名来引用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1680" y="4479352"/>
            <a:ext cx="4945585" cy="109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OverWindow]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.select(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.sum over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 over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5589240"/>
            <a:ext cx="7848872" cy="56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类，来配置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窗口的属性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18722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可以在事件时间或处理时间，以及指定为时间间隔、或行计数的范围内，定义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windows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无界的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是使用常量指定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3118785"/>
            <a:ext cx="8064896" cy="319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UNBOUNDED_RANGE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UNBOUNDED_RANGE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UNBOUNDED_ROW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UNBOUNDED_ROW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用间隔的大小指定的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0304" y="2139360"/>
            <a:ext cx="780213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1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68052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Windows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TUMBLE(time_attr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定义一个滚动窗口，第一个参数是时间字段，第二个参数是窗口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长度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HOP(time_attr, interval,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定义一个滑动窗口，第一个参数是时间字段，第二个参数是窗口滑动步长，第三个是窗口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长度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SESSION(time_attr,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定义一个会话窗口，第一个参数是时间字段，第二个参数是窗口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间隔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0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3762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做窗口聚合时，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聚合必须在同一窗口上定义，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也就是说必须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是相同的分区、排序和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范围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目前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仅支持在当前行范围之前的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ORDER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在单一的时间属性上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3923471"/>
            <a:ext cx="59046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SELECT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COUNT</a:t>
            </a:r>
            <a:r>
              <a:rPr lang="en-US" altLang="zh-CN">
                <a:latin typeface="Consolas" pitchFamily="49" charset="0"/>
              </a:rPr>
              <a:t>(amount) OVER (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PARTITION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user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</a:t>
            </a:r>
            <a:r>
              <a:rPr lang="en-US" altLang="zh-CN" b="1" smtClean="0">
                <a:latin typeface="Consolas" pitchFamily="49" charset="0"/>
              </a:rPr>
              <a:t>ORDER</a:t>
            </a:r>
            <a:r>
              <a:rPr lang="en-US" altLang="zh-CN" smtClean="0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proctime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</a:t>
            </a:r>
            <a:r>
              <a:rPr lang="en-US" altLang="zh-CN" b="1" smtClean="0">
                <a:latin typeface="Consolas" pitchFamily="49" charset="0"/>
              </a:rPr>
              <a:t>ROWS</a:t>
            </a:r>
            <a:r>
              <a:rPr lang="en-US" altLang="zh-CN" smtClean="0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BETWEEN</a:t>
            </a:r>
            <a:r>
              <a:rPr lang="en-US" altLang="zh-CN">
                <a:latin typeface="Consolas" pitchFamily="49" charset="0"/>
              </a:rPr>
              <a:t> 2 PRECEDING </a:t>
            </a:r>
            <a:r>
              <a:rPr lang="en-US" altLang="zh-CN" b="1">
                <a:latin typeface="Consolas" pitchFamily="49" charset="0"/>
              </a:rPr>
              <a:t>AND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CURRENT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ROW</a:t>
            </a:r>
            <a:r>
              <a:rPr lang="en-US" altLang="zh-CN">
                <a:latin typeface="Consolas" pitchFamily="49" charset="0"/>
              </a:rPr>
              <a:t>)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FROM</a:t>
            </a:r>
            <a:r>
              <a:rPr lang="en-US" altLang="zh-CN">
                <a:latin typeface="Consolas" pitchFamily="49" charset="0"/>
              </a:rPr>
              <a:t> Orders</a:t>
            </a:r>
            <a:endParaRPr lang="zh-CN" altLang="zh-CN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36815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用户提供了一组用于数据转换的内置函数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支持的很多函数，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已经做了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668739"/>
            <a:ext cx="244827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比较函数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= value2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ANY1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===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ANY2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ANY1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 ANY2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2668739"/>
            <a:ext cx="280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逻辑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boolean2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IS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FALSE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NOT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BOOLEAN1 || BOOLEAN2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BOOLEAN.isFalse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!BOOLEAN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2650767"/>
            <a:ext cx="316835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算数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numeric2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POWER(numeric1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numeric2)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NUMERIC1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NUMERIC2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NUMERIC1.power(NUMERIC2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5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113717"/>
            <a:ext cx="655272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.useOldPlanner()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settings)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077072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9577" y="4941168"/>
            <a:ext cx="6426759" cy="746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batchEnv = ExecutionEnvironment.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getExecutionEnvironment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batchTableEnv = BatchTableEnvironment.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(batchEnv)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58740"/>
            <a:ext cx="244827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字符串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||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UPPER(string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CHAR_LENGTH(string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  STRING1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STRING.upperCase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STRING.charLength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1358740"/>
            <a:ext cx="2808312" cy="52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DATE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TIMESTAMP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CURRENT_TIME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INTERVAL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 range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STRING.toDate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STRING.toTimestamp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currentTime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NUMERIC.days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NUMERIC.minutes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1340768"/>
            <a:ext cx="259228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COUNT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(*)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SUM(expression)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RANK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- ROW_NUMBER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FIELD.count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FIELD.sum0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UDF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96044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）是一个重要的特性，它们显著地扩展了查询的表达能力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在大多数情况下，用户定义的函数必须先注册，然后才能在查询中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registerFunction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注册。当用户定义的函数被注册时，它被插入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函数目录中，这样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器就可以识别并正确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地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解释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Scalar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4482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定义的标量函数，可以将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或多个标量值，映射到新的标量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定义标量函数，必须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扩展基类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Scalar 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，并实现（一个或多个）求值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eval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标量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函数的行为由求值方法决定，求值方法必须公开声明并命名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54552" y="4005064"/>
            <a:ext cx="5897768" cy="2333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HashCode( factor: Int )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ScalarFunction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 s: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 Int =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s.hashCode * factor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}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4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定义的表函数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或多个标量值作为输入参数；与标量函数不同的是，它可以返回任意数量的行作为输出，而不是单个值</a:t>
            </a:r>
          </a:p>
          <a:p>
            <a:pPr>
              <a:lnSpc>
                <a:spcPct val="20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为了定义一个表函数，必须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扩展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的基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TableFunction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实现（一个或多个）求值方法</a:t>
            </a:r>
          </a:p>
          <a:p>
            <a:pPr>
              <a:lnSpc>
                <a:spcPct val="20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表函数的行为由其求值方法决定，求值方法必须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public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，并命名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  <a:endParaRPr lang="zh-CN" altLang="zh-CN" sz="1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7473" y="4211503"/>
            <a:ext cx="7378943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Split(separator: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TableFunction[(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Int)]{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eval(str: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 Unit =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str.split(separator).foreach(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word =&gt; collect((word, word.length))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}}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9442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自定义聚合函数（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）可以把一个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的数据，聚合成一个标量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定义的聚合函数，是通过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继承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类实现的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194396"/>
            <a:ext cx="6048672" cy="31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getValue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工作原理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如下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首先，它需要一个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用来保存聚合中间结果的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创建空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来更新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getValue()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来计算并返回最终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3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0162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定义的表聚合函数（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Table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UDTAGGs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），可以把一个表中数据，聚合为具有多行和多列的结果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聚合函数，是通过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继承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类来实现的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3212976"/>
            <a:ext cx="60486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emitValue() 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工作原理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如下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首先，它同样需要一个累加器（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），它是保存聚合中间结果的数据结构。通过调用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方法可以创建空累加器。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emitValue()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708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3789040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9577" y="1988840"/>
            <a:ext cx="6955750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bsTableEnv = StreamTableEnvironment.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bsSettings)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9577" y="4365104"/>
            <a:ext cx="5686172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.inBatchMode()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bbTableEnv = 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(bbSettings)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目录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，并可以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由一个“标识符”（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identifier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）来指定的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部分组成：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名、数据库（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database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）名和对象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，也可以是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虚拟的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（视图，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一般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用来描述外部数据，比如文件、数据库表或消息队列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数据，也可以直接从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转换而来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视图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从现有的表中创建，通常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.connect()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方法，连接外部系统，并调用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.createTemporaryTable()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5599" y="2852936"/>
            <a:ext cx="5974713" cy="23313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</a:t>
            </a:r>
            <a:r>
              <a:rPr lang="zh-CN" altLang="en-US" sz="1500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数据来源</a:t>
            </a:r>
            <a:r>
              <a:rPr lang="zh-CN" altLang="en-US" sz="1500" i="1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，和外部系统建立连接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(...)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定义数据格式化方法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yTable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373616" cy="8640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来描述文件数据，它可以从文件中读取，或者将数据写入文件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2132856"/>
            <a:ext cx="734481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“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YOUR_Path/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sensor.txt”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lang="zh-CN" altLang="en-US" sz="1500" i="1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到文件系统的连接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以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csv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格式进行数据格式化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44673</TotalTime>
  <Words>3425</Words>
  <Application>Microsoft Office PowerPoint</Application>
  <PresentationFormat>全屏显示(4:3)</PresentationFormat>
  <Paragraphs>380</Paragraphs>
  <Slides>58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</vt:lpstr>
      <vt:lpstr>Table API 和 Flink SQL</vt:lpstr>
      <vt:lpstr>Table API 和 Flink SQL 是什么</vt:lpstr>
      <vt:lpstr>基本程序结构</vt:lpstr>
      <vt:lpstr>创建 TableEnvironment</vt:lpstr>
      <vt:lpstr>配置 TableEnvironment</vt:lpstr>
      <vt:lpstr>配置 TableEnvironment</vt:lpstr>
      <vt:lpstr>表（Table）</vt:lpstr>
      <vt:lpstr>创建表</vt:lpstr>
      <vt:lpstr>创建表</vt:lpstr>
      <vt:lpstr>表的查询 – Table API</vt:lpstr>
      <vt:lpstr>表的查询 – SQL</vt:lpstr>
      <vt:lpstr>将 DataStream 转换成表</vt:lpstr>
      <vt:lpstr>数据类型与 Schema 的对应</vt:lpstr>
      <vt:lpstr>创建临时视图（Temporary View）</vt:lpstr>
      <vt:lpstr>输出表</vt:lpstr>
      <vt:lpstr>输出到文件</vt:lpstr>
      <vt:lpstr>更新模式</vt:lpstr>
      <vt:lpstr>输出到 Kafka</vt:lpstr>
      <vt:lpstr>输出到 ES</vt:lpstr>
      <vt:lpstr>输出到 MySql</vt:lpstr>
      <vt:lpstr>将 Table 转换成 DataStream</vt:lpstr>
      <vt:lpstr>将 Table 转换成 DataStream</vt:lpstr>
      <vt:lpstr>查看执行计划</vt:lpstr>
      <vt:lpstr>流处理和关系代数的区别</vt:lpstr>
      <vt:lpstr>动态表（Dynamic Tables）</vt:lpstr>
      <vt:lpstr>动态表和持续查询</vt:lpstr>
      <vt:lpstr>将流转换成动态表</vt:lpstr>
      <vt:lpstr>持续查询</vt:lpstr>
      <vt:lpstr>将动态表转换成 DataStream</vt:lpstr>
      <vt:lpstr>将动态表转换成 DataStream</vt:lpstr>
      <vt:lpstr>时间特性（Time Attributes）</vt:lpstr>
      <vt:lpstr>定义处理时间（Processing Time）</vt:lpstr>
      <vt:lpstr>定义处理时间（Processing Time）</vt:lpstr>
      <vt:lpstr>定义处理时间（Processing Time）</vt:lpstr>
      <vt:lpstr>定义事件时间（Event Time）</vt:lpstr>
      <vt:lpstr>定义事件时间（Event Time）</vt:lpstr>
      <vt:lpstr>定义事件时间（Event Time）</vt:lpstr>
      <vt:lpstr>定义事件时间（Event Time）</vt:lpstr>
      <vt:lpstr>窗口</vt:lpstr>
      <vt:lpstr>Group Windows</vt:lpstr>
      <vt:lpstr>滚动窗口（Tumbling windows）</vt:lpstr>
      <vt:lpstr>滑动窗口（Sliding windows）</vt:lpstr>
      <vt:lpstr>会话窗口（Session windows）</vt:lpstr>
      <vt:lpstr>Over Windows</vt:lpstr>
      <vt:lpstr>无界 Over Windows</vt:lpstr>
      <vt:lpstr>有界 Over Windows</vt:lpstr>
      <vt:lpstr>SQL 中的 Group Windows</vt:lpstr>
      <vt:lpstr>SQL 中的 Over Windows</vt:lpstr>
      <vt:lpstr>函数（Functions）</vt:lpstr>
      <vt:lpstr>函数（Functions）</vt:lpstr>
      <vt:lpstr>用户自定义函数（UDF）</vt:lpstr>
      <vt:lpstr>标量函数（Scalar Functions）</vt:lpstr>
      <vt:lpstr>表函数（Table Functions）</vt:lpstr>
      <vt:lpstr>聚合函数（Aggregate Functions）</vt:lpstr>
      <vt:lpstr>聚合函数（Aggregate Functions）</vt:lpstr>
      <vt:lpstr>表聚合函数（Table Aggregate Functions）</vt:lpstr>
      <vt:lpstr>表聚合函数（Table Aggregate Functions）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512</cp:revision>
  <dcterms:created xsi:type="dcterms:W3CDTF">2017-11-14T06:09:04Z</dcterms:created>
  <dcterms:modified xsi:type="dcterms:W3CDTF">2020-04-22T11:36:49Z</dcterms:modified>
</cp:coreProperties>
</file>