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8BFCF3-4411-40F8-84E6-536D24919479}">
  <a:tblStyle styleId="{A88BFCF3-4411-40F8-84E6-536D24919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8884003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8884003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888400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888400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8884003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8884003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888400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888400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888400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888400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8884003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8884003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</a:t>
            </a:r>
            <a:r>
              <a:rPr lang="zh-TW"/>
              <a:t>期末專題報告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00957026</a:t>
            </a:r>
            <a:r>
              <a:rPr lang="zh-TW"/>
              <a:t>鄭立揚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00957036</a:t>
            </a:r>
            <a:r>
              <a:rPr lang="zh-TW"/>
              <a:t>劉胤賢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00957049</a:t>
            </a:r>
            <a:r>
              <a:rPr lang="zh-TW"/>
              <a:t>林家安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980"/>
              <a:t>系統動機</a:t>
            </a:r>
            <a:endParaRPr sz="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</a:t>
            </a:r>
            <a:r>
              <a:rPr lang="zh-TW"/>
              <a:t>，疫情再起、通貨膨脹、萬物皆漲、居家隔離、快篩試劑、俄烏開戰、五一罷工。在這個民不聊生、雞飛狗跳的年代，被資本主義所奴役目光淺短的我們最需要的莫過於白花花的鈔票了。所以我們現在就要為大家帶來致富的機會了，不需要花錢去相信來路不明的投資，也不用割下自己一邊的腎臟拿去換錢。只需要下載我們的明牌計算機，就能為您算出下一期最有可能中獎的號碼。陶珠隱園、勞斯萊斯、豪華遊艇不再是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550"/>
              <a:t>投資彩券有賺有賠，明牌僅限參考，若使用者有所損失，開發者不需負任何責任</a:t>
            </a:r>
            <a:endParaRPr sz="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系統概述與特色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此</a:t>
            </a:r>
            <a:r>
              <a:rPr lang="zh-TW"/>
              <a:t>系統可以將歷年來的539號碼經過爬蟲載入後，針對個別數字或是一組數字進行統計或分析。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使用者可以輸入特定數字，經過系統運算得到例如 數字出現次數、上次出現的時間或距離上次出現的期數。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如使用者皆無輸入，系統會自動分析各項數字所出現的次數並且加以比較或以長條圖/折線圖的形式呈現來幫助使用者判斷這次要簽的牌。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-1158650" y="-24905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系統需求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統計資料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搜尋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載入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選做功能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長條圖/折線圖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期望值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2250" y="1152475"/>
            <a:ext cx="82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392500" y="246925"/>
            <a:ext cx="1896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明牌</a:t>
            </a:r>
            <a:endParaRPr b="1" sz="2400"/>
          </a:p>
        </p:txBody>
      </p:sp>
      <p:sp>
        <p:nvSpPr>
          <p:cNvPr id="82" name="Google Shape;82;p17"/>
          <p:cNvSpPr/>
          <p:nvPr/>
        </p:nvSpPr>
        <p:spPr>
          <a:xfrm>
            <a:off x="1088250" y="11388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搜尋</a:t>
            </a:r>
            <a:endParaRPr sz="2000"/>
          </a:p>
        </p:txBody>
      </p:sp>
      <p:sp>
        <p:nvSpPr>
          <p:cNvPr id="83" name="Google Shape;83;p17"/>
          <p:cNvSpPr/>
          <p:nvPr/>
        </p:nvSpPr>
        <p:spPr>
          <a:xfrm>
            <a:off x="3647200" y="11388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載</a:t>
            </a:r>
            <a:r>
              <a:rPr lang="zh-TW" sz="2000"/>
              <a:t>入</a:t>
            </a:r>
            <a:endParaRPr sz="2000"/>
          </a:p>
        </p:txBody>
      </p:sp>
      <p:sp>
        <p:nvSpPr>
          <p:cNvPr id="84" name="Google Shape;84;p17"/>
          <p:cNvSpPr/>
          <p:nvPr/>
        </p:nvSpPr>
        <p:spPr>
          <a:xfrm>
            <a:off x="3214575" y="278867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手動輸入</a:t>
            </a:r>
            <a:endParaRPr b="1" sz="1800"/>
          </a:p>
        </p:txBody>
      </p:sp>
      <p:sp>
        <p:nvSpPr>
          <p:cNvPr id="85" name="Google Shape;85;p17"/>
          <p:cNvSpPr/>
          <p:nvPr/>
        </p:nvSpPr>
        <p:spPr>
          <a:xfrm>
            <a:off x="655375" y="2030725"/>
            <a:ext cx="161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上次出現號碼</a:t>
            </a:r>
            <a:endParaRPr b="1" sz="1800"/>
          </a:p>
        </p:txBody>
      </p:sp>
      <p:sp>
        <p:nvSpPr>
          <p:cNvPr id="86" name="Google Shape;86;p17"/>
          <p:cNvSpPr/>
          <p:nvPr/>
        </p:nvSpPr>
        <p:spPr>
          <a:xfrm>
            <a:off x="3214575" y="20307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爬蟲(歷年)</a:t>
            </a:r>
            <a:endParaRPr b="1" sz="1800"/>
          </a:p>
        </p:txBody>
      </p:sp>
      <p:sp>
        <p:nvSpPr>
          <p:cNvPr id="87" name="Google Shape;87;p17"/>
          <p:cNvSpPr/>
          <p:nvPr/>
        </p:nvSpPr>
        <p:spPr>
          <a:xfrm>
            <a:off x="6282350" y="11388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統計</a:t>
            </a:r>
            <a:endParaRPr sz="2000"/>
          </a:p>
        </p:txBody>
      </p:sp>
      <p:sp>
        <p:nvSpPr>
          <p:cNvPr id="88" name="Google Shape;88;p17"/>
          <p:cNvSpPr/>
          <p:nvPr/>
        </p:nvSpPr>
        <p:spPr>
          <a:xfrm>
            <a:off x="655375" y="2788675"/>
            <a:ext cx="161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號碼出現次數</a:t>
            </a:r>
            <a:endParaRPr b="1" sz="1800"/>
          </a:p>
        </p:txBody>
      </p:sp>
      <p:sp>
        <p:nvSpPr>
          <p:cNvPr id="89" name="Google Shape;89;p17"/>
          <p:cNvSpPr/>
          <p:nvPr/>
        </p:nvSpPr>
        <p:spPr>
          <a:xfrm>
            <a:off x="655375" y="3546625"/>
            <a:ext cx="161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出現機率</a:t>
            </a:r>
            <a:endParaRPr b="1" sz="1800"/>
          </a:p>
        </p:txBody>
      </p:sp>
      <p:sp>
        <p:nvSpPr>
          <p:cNvPr id="90" name="Google Shape;90;p17"/>
          <p:cNvSpPr/>
          <p:nvPr/>
        </p:nvSpPr>
        <p:spPr>
          <a:xfrm>
            <a:off x="5545175" y="2030725"/>
            <a:ext cx="204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各項數據出現次數</a:t>
            </a:r>
            <a:endParaRPr b="1" sz="1800"/>
          </a:p>
        </p:txBody>
      </p:sp>
      <p:sp>
        <p:nvSpPr>
          <p:cNvPr id="91" name="Google Shape;91;p17"/>
          <p:cNvSpPr/>
          <p:nvPr/>
        </p:nvSpPr>
        <p:spPr>
          <a:xfrm>
            <a:off x="5545175" y="2788675"/>
            <a:ext cx="204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各數字出現排名</a:t>
            </a:r>
            <a:endParaRPr b="1" sz="1800"/>
          </a:p>
        </p:txBody>
      </p:sp>
      <p:sp>
        <p:nvSpPr>
          <p:cNvPr id="92" name="Google Shape;92;p17"/>
          <p:cNvSpPr/>
          <p:nvPr/>
        </p:nvSpPr>
        <p:spPr>
          <a:xfrm>
            <a:off x="5545175" y="3546625"/>
            <a:ext cx="204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長條圖/折線圖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預計之始用者畫面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11600" y="1017725"/>
            <a:ext cx="8520600" cy="3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602600" y="1234450"/>
            <a:ext cx="585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/>
              <a:t>歡迎來到XXX</a:t>
            </a:r>
            <a:endParaRPr b="1" sz="2500"/>
          </a:p>
        </p:txBody>
      </p:sp>
      <p:sp>
        <p:nvSpPr>
          <p:cNvPr id="101" name="Google Shape;101;p18"/>
          <p:cNvSpPr/>
          <p:nvPr/>
        </p:nvSpPr>
        <p:spPr>
          <a:xfrm>
            <a:off x="909575" y="1803850"/>
            <a:ext cx="7341600" cy="265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364400" y="2195650"/>
            <a:ext cx="66702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zh-TW" sz="2100">
                <a:solidFill>
                  <a:schemeClr val="lt1"/>
                </a:solidFill>
              </a:rPr>
              <a:t>統計資料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zh-TW" sz="2100">
                <a:solidFill>
                  <a:schemeClr val="lt1"/>
                </a:solidFill>
              </a:rPr>
              <a:t>載入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zh-TW" sz="2100">
                <a:solidFill>
                  <a:schemeClr val="lt1"/>
                </a:solidFill>
              </a:rPr>
              <a:t>搜尋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909575" y="1124863"/>
            <a:ext cx="2063100" cy="943200"/>
          </a:xfrm>
          <a:prstGeom prst="wedgeRoundRectCallout">
            <a:avLst>
              <a:gd fmla="val 2487" name="adj1"/>
              <a:gd fmla="val 71831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985400" y="1210712"/>
            <a:ext cx="190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出現次數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出現排名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統計圖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294350" y="2379747"/>
            <a:ext cx="2063100" cy="753600"/>
          </a:xfrm>
          <a:prstGeom prst="wedgeRoundRectCallout">
            <a:avLst>
              <a:gd fmla="val -85006" name="adj1"/>
              <a:gd fmla="val 10394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372950" y="2448762"/>
            <a:ext cx="19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爬蟲(歷年資料)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手動輸入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431275" y="3568475"/>
            <a:ext cx="2063100" cy="831300"/>
          </a:xfrm>
          <a:prstGeom prst="wedgeRoundRectCallout">
            <a:avLst>
              <a:gd fmla="val -68121" name="adj1"/>
              <a:gd fmla="val -68030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2509875" y="3637487"/>
            <a:ext cx="190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上次出現號碼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號碼出現次數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出現機率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970938" y="505100"/>
            <a:ext cx="3735096" cy="39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475925" y="202492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分工與時程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設計階段後一個人程式能力進行分工^^</a:t>
            </a:r>
            <a:endParaRPr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{A88BFCF3-4411-40F8-84E6-536D24919479}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5/1~5/4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5/4~5/11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5/11~5/24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5/25~6/22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工作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確定用戶所需要的需求及想法</a:t>
                      </a:r>
                      <a:endParaRPr sz="9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設計統計資料功能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設計搜尋功能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設計載入功能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撰寫各項功能並組織連接各介面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優化基本功能及選做功能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邀請用戶使用及分析回饋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