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d4e5b9e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d4e5b9e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5d4e5b9e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5d4e5b9e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d4e5b9e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d4e5b9e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d4e5b9e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d4e5b9e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app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828300" y="1087000"/>
            <a:ext cx="4090800" cy="12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APPLE DIY SERVICE</a:t>
            </a:r>
            <a:endParaRPr b="1" sz="25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50" y="1127525"/>
            <a:ext cx="4474050" cy="27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6908600" y="2523500"/>
            <a:ext cx="27012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Jerry Yang (tao)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Qifeng Wu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Austin Budhram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Chuancheng Zhang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Chen liu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 Hua Liao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68600" y="406850"/>
            <a:ext cx="7628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S</a:t>
            </a:r>
            <a:r>
              <a:rPr lang="en" sz="3600">
                <a:solidFill>
                  <a:srgbClr val="BF9000"/>
                </a:solidFill>
              </a:rPr>
              <a:t>W</a:t>
            </a:r>
            <a:r>
              <a:rPr lang="en" sz="3600">
                <a:solidFill>
                  <a:srgbClr val="741B47"/>
                </a:solidFill>
              </a:rPr>
              <a:t>O</a:t>
            </a:r>
            <a:r>
              <a:rPr lang="en" sz="3600">
                <a:solidFill>
                  <a:srgbClr val="0000FF"/>
                </a:solidFill>
              </a:rPr>
              <a:t>T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268625" y="1220775"/>
            <a:ext cx="1881600" cy="31311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Strength: 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</a:t>
            </a:r>
            <a:r>
              <a:rPr lang="en" sz="1600">
                <a:solidFill>
                  <a:srgbClr val="000000"/>
                </a:solidFill>
              </a:rPr>
              <a:t>A unique DIY product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-Increase Revenue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-Bring in more customers</a:t>
            </a:r>
            <a:endParaRPr sz="1400"/>
          </a:p>
        </p:txBody>
      </p:sp>
      <p:sp>
        <p:nvSpPr>
          <p:cNvPr id="137" name="Google Shape;137;p14"/>
          <p:cNvSpPr txBox="1"/>
          <p:nvPr/>
        </p:nvSpPr>
        <p:spPr>
          <a:xfrm>
            <a:off x="2264713" y="1604450"/>
            <a:ext cx="19443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Weakness</a:t>
            </a:r>
            <a:r>
              <a:rPr b="1" lang="en" sz="2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2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Increase in shipping costs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No return or exchange service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New Product Line  Needed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6379025" y="1604450"/>
            <a:ext cx="23502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Threat</a:t>
            </a:r>
            <a:r>
              <a:rPr b="1"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>
                <a:solidFill>
                  <a:srgbClr val="0000FF"/>
                </a:solidFill>
              </a:rPr>
              <a:t>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 Customer will shift their purchase with bad price or service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-Competitors can imitate once it’s success is proven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-Service can be replaced by phone cases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4209025" y="1220775"/>
            <a:ext cx="21702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Opportunity</a:t>
            </a:r>
            <a:r>
              <a:rPr b="1"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Meet different needs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Creativity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company can get design inspiration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Objective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644425" y="1800200"/>
            <a:ext cx="4851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To develop brand loyalty 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Increase revenue and sales, as well as number of new clients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value gains </a:t>
            </a:r>
            <a:r>
              <a:rPr b="1" lang="en"/>
              <a:t>achieved</a:t>
            </a:r>
            <a:r>
              <a:rPr b="1" lang="en"/>
              <a:t> by their customers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Gain 15% of customization sales </a:t>
            </a:r>
            <a:r>
              <a:rPr b="1" lang="en"/>
              <a:t>throughout</a:t>
            </a:r>
            <a:r>
              <a:rPr b="1" lang="en"/>
              <a:t> the years</a:t>
            </a:r>
            <a:endParaRPr b="1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350" y="1660200"/>
            <a:ext cx="312442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446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Target Market and </a:t>
            </a:r>
            <a:r>
              <a:rPr i="1" lang="en"/>
              <a:t>Positioning Statement</a:t>
            </a:r>
            <a:r>
              <a:rPr lang="en" sz="1600"/>
              <a:t> </a:t>
            </a:r>
            <a:endParaRPr sz="16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678150" y="1400975"/>
            <a:ext cx="3894000" cy="20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1.	</a:t>
            </a:r>
            <a:r>
              <a:rPr lang="en" sz="1800">
                <a:solidFill>
                  <a:srgbClr val="000000"/>
                </a:solidFill>
              </a:rPr>
              <a:t>Primary target market</a:t>
            </a:r>
            <a:endParaRPr sz="18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Age：between 50-15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Monthly salary below 3k，or annual household income 35k-60k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 sz="1200">
                <a:solidFill>
                  <a:srgbClr val="000000"/>
                </a:solidFill>
              </a:rPr>
              <a:t>Love fashion and new technology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750350" y="1568850"/>
            <a:ext cx="35745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	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Secondary target market: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Age：between 50-15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Monthly salary above 3k, or annual household income above 60k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have different positions on themselves than ordinary consumers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835600" y="3271775"/>
            <a:ext cx="50820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Positioning: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Merging fashion technology and customer ideas and make customers more satisfied and confident with their Apple devices.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727650" y="48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Product, Price, Place &amp; Promotion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98275" y="3028050"/>
            <a:ext cx="39684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Place: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Three Major Markets: US, Europe, China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Apple Store and </a:t>
            </a:r>
            <a:r>
              <a:rPr lang="en" sz="16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www.apple.com</a:t>
            </a:r>
            <a:r>
              <a:rPr lang="en" sz="1600">
                <a:solidFill>
                  <a:srgbClr val="000000"/>
                </a:solidFill>
              </a:rPr>
              <a:t> Only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366675" y="1023850"/>
            <a:ext cx="45633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Price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$150</a:t>
            </a:r>
            <a:r>
              <a:rPr lang="en" sz="1600">
                <a:solidFill>
                  <a:srgbClr val="000000"/>
                </a:solidFill>
              </a:rPr>
              <a:t> for all physical customization options, including design, logos, and lettering.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Premium upgrades (including physical customizations, graphics card, improved battery, scratch-resilient screen) will carry an additional cost.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366675" y="3028050"/>
            <a:ext cx="43842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Promotion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 Substantial Discount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$30 Gift Card during first month of launching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98275" y="1191500"/>
            <a:ext cx="39000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Product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Do-it-yourself service allows </a:t>
            </a:r>
            <a:r>
              <a:rPr b="1" lang="en" sz="1600">
                <a:solidFill>
                  <a:srgbClr val="000000"/>
                </a:solidFill>
              </a:rPr>
              <a:t>full </a:t>
            </a:r>
            <a:r>
              <a:rPr lang="en" sz="1600">
                <a:solidFill>
                  <a:srgbClr val="000000"/>
                </a:solidFill>
              </a:rPr>
              <a:t>customization options for customers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Can order, design, and receive service, all from the comfort of your home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