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60" r:id="rId2"/>
    <p:sldId id="261" r:id="rId3"/>
    <p:sldId id="259" r:id="rId4"/>
    <p:sldId id="333" r:id="rId5"/>
    <p:sldId id="276" r:id="rId6"/>
    <p:sldId id="319" r:id="rId7"/>
    <p:sldId id="279" r:id="rId8"/>
    <p:sldId id="331" r:id="rId9"/>
    <p:sldId id="318" r:id="rId10"/>
    <p:sldId id="328" r:id="rId11"/>
    <p:sldId id="332" r:id="rId12"/>
    <p:sldId id="330" r:id="rId13"/>
    <p:sldId id="262" r:id="rId14"/>
    <p:sldId id="334" r:id="rId15"/>
    <p:sldId id="320" r:id="rId16"/>
    <p:sldId id="326" r:id="rId17"/>
    <p:sldId id="327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C2E03-497E-4C2A-AAB7-C9B1DC73E15E}">
  <a:tblStyle styleId="{C1EC2E03-497E-4C2A-AAB7-C9B1DC73E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80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51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1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8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b12bb7b04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b12bb7b04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b12bb7b04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b12bb7b04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67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7664a20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7664a208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b12bb7b04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b12bb7b04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99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8a3255b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8a3255b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65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86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80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65" r:id="rId7"/>
    <p:sldLayoutId id="2147483667" r:id="rId8"/>
    <p:sldLayoutId id="2147483668" r:id="rId9"/>
    <p:sldLayoutId id="2147483672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app-api-team-dog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subTitle" idx="1"/>
          </p:nvPr>
        </p:nvSpPr>
        <p:spPr>
          <a:xfrm>
            <a:off x="2660100" y="3222638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Doge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(Team D)</a:t>
            </a:r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-75000" y="1408350"/>
            <a:ext cx="92940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504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402890-C3E9-4CC4-887E-B03F7806A759}"/>
              </a:ext>
            </a:extLst>
          </p:cNvPr>
          <p:cNvSpPr txBox="1"/>
          <p:nvPr/>
        </p:nvSpPr>
        <p:spPr>
          <a:xfrm>
            <a:off x="2248525" y="2394440"/>
            <a:ext cx="4646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</a:rPr>
              <a:t> 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1BB865-E798-45B5-B1D2-F829B2FB1A57}"/>
              </a:ext>
            </a:extLst>
          </p:cNvPr>
          <p:cNvSpPr txBox="1"/>
          <p:nvPr/>
        </p:nvSpPr>
        <p:spPr>
          <a:xfrm>
            <a:off x="2248525" y="2394440"/>
            <a:ext cx="4646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</a:rPr>
              <a:t>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API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25AEE9-8666-4EC4-BB3E-6A1679FC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1404"/>
              </p:ext>
            </p:extLst>
          </p:nvPr>
        </p:nvGraphicFramePr>
        <p:xfrm>
          <a:off x="899253" y="853775"/>
          <a:ext cx="6583582" cy="3854506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146904">
                  <a:extLst>
                    <a:ext uri="{9D8B030D-6E8A-4147-A177-3AD203B41FA5}">
                      <a16:colId xmlns:a16="http://schemas.microsoft.com/office/drawing/2014/main" val="2500656583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2619212040"/>
                    </a:ext>
                  </a:extLst>
                </a:gridCol>
                <a:gridCol w="1098297">
                  <a:extLst>
                    <a:ext uri="{9D8B030D-6E8A-4147-A177-3AD203B41FA5}">
                      <a16:colId xmlns:a16="http://schemas.microsoft.com/office/drawing/2014/main" val="690235244"/>
                    </a:ext>
                  </a:extLst>
                </a:gridCol>
                <a:gridCol w="1099071">
                  <a:extLst>
                    <a:ext uri="{9D8B030D-6E8A-4147-A177-3AD203B41FA5}">
                      <a16:colId xmlns:a16="http://schemas.microsoft.com/office/drawing/2014/main" val="2474182663"/>
                    </a:ext>
                  </a:extLst>
                </a:gridCol>
                <a:gridCol w="2741481">
                  <a:extLst>
                    <a:ext uri="{9D8B030D-6E8A-4147-A177-3AD203B41FA5}">
                      <a16:colId xmlns:a16="http://schemas.microsoft.com/office/drawing/2014/main" val="3908235274"/>
                    </a:ext>
                  </a:extLst>
                </a:gridCol>
              </a:tblGrid>
              <a:tr h="16036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endpoint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verb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payload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response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800907132"/>
                  </a:ext>
                </a:extLst>
              </a:tr>
              <a:tr h="64145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/login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 password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 object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Check if username is in UserDB and then check if the password is correct.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859807183"/>
                  </a:ext>
                </a:extLst>
              </a:tr>
              <a:tr h="64145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/register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post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Username, </a:t>
                      </a:r>
                      <a:r>
                        <a:rPr lang="en-US" sz="1200" kern="100" dirty="0" err="1">
                          <a:effectLst/>
                        </a:rPr>
                        <a:t>school,age</a:t>
                      </a:r>
                      <a:r>
                        <a:rPr lang="en-US" sz="1200" kern="100" dirty="0">
                          <a:effectLst/>
                        </a:rPr>
                        <a:t>, interests, password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Check if the username is in UserDB, if in, then return false.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2268952371"/>
                  </a:ext>
                </a:extLst>
              </a:tr>
              <a:tr h="16036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/userInfo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 object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Find a specific user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476507049"/>
                  </a:ext>
                </a:extLst>
              </a:tr>
              <a:tr h="16036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/roomInfo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Find a specific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3064134937"/>
                  </a:ext>
                </a:extLst>
              </a:tr>
              <a:tr h="769029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/join/getRooms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 List&lt;ChatRoom&gt; object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 all rooms a user not join yet.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578396982"/>
                  </a:ext>
                </a:extLst>
              </a:tr>
              <a:tr h="61522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/join/group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 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ArrayList&lt;ChatRoom&gt;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Check and add a validate user to a group.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3070513154"/>
                  </a:ext>
                </a:extLst>
              </a:tr>
              <a:tr h="481087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/join/notification/accept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Sender, receiver, </a:t>
                      </a:r>
                      <a:r>
                        <a:rPr lang="en-US" sz="1200" kern="100" dirty="0" err="1">
                          <a:effectLst/>
                        </a:rPr>
                        <a:t>roomName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A string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Put the applicant into the room member list.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323025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0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API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25AEE9-8666-4EC4-BB3E-6A1679FC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16380"/>
              </p:ext>
            </p:extLst>
          </p:nvPr>
        </p:nvGraphicFramePr>
        <p:xfrm>
          <a:off x="1161738" y="972643"/>
          <a:ext cx="6700601" cy="3974465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244183">
                  <a:extLst>
                    <a:ext uri="{9D8B030D-6E8A-4147-A177-3AD203B41FA5}">
                      <a16:colId xmlns:a16="http://schemas.microsoft.com/office/drawing/2014/main" val="2500656583"/>
                    </a:ext>
                  </a:extLst>
                </a:gridCol>
                <a:gridCol w="517569">
                  <a:extLst>
                    <a:ext uri="{9D8B030D-6E8A-4147-A177-3AD203B41FA5}">
                      <a16:colId xmlns:a16="http://schemas.microsoft.com/office/drawing/2014/main" val="2619212040"/>
                    </a:ext>
                  </a:extLst>
                </a:gridCol>
                <a:gridCol w="1098297">
                  <a:extLst>
                    <a:ext uri="{9D8B030D-6E8A-4147-A177-3AD203B41FA5}">
                      <a16:colId xmlns:a16="http://schemas.microsoft.com/office/drawing/2014/main" val="690235244"/>
                    </a:ext>
                  </a:extLst>
                </a:gridCol>
                <a:gridCol w="1099071">
                  <a:extLst>
                    <a:ext uri="{9D8B030D-6E8A-4147-A177-3AD203B41FA5}">
                      <a16:colId xmlns:a16="http://schemas.microsoft.com/office/drawing/2014/main" val="2474182663"/>
                    </a:ext>
                  </a:extLst>
                </a:gridCol>
                <a:gridCol w="2741481">
                  <a:extLst>
                    <a:ext uri="{9D8B030D-6E8A-4147-A177-3AD203B41FA5}">
                      <a16:colId xmlns:a16="http://schemas.microsoft.com/office/drawing/2014/main" val="3908235274"/>
                    </a:ext>
                  </a:extLst>
                </a:gridCol>
              </a:tblGrid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/join/notification/reject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Sender, receiver, 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 string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Send a rejection notification to the applicant.</a:t>
                      </a:r>
                      <a:endParaRPr lang="zh-CN" sz="1200" kern="100" dirty="0">
                        <a:effectLst/>
                      </a:endParaRPr>
                    </a:p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376848869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/logout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To let a user log out and remove the session related info.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945676070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/room/update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username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List&lt;</a:t>
                      </a:r>
                      <a:r>
                        <a:rPr lang="en-US" sz="1200" kern="100" dirty="0" err="1">
                          <a:effectLst/>
                        </a:rPr>
                        <a:t>ChatRoom</a:t>
                      </a:r>
                      <a:r>
                        <a:rPr lang="en-US" sz="1200" kern="100" dirty="0">
                          <a:effectLst/>
                        </a:rPr>
                        <a:t>&gt; 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Update room list per 0.1 second 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901085816"/>
                  </a:ext>
                </a:extLst>
              </a:tr>
              <a:tr h="458357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/room/members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List&lt;String&gt;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Get the member list of a given </a:t>
                      </a:r>
                      <a:r>
                        <a:rPr lang="en-US" sz="1200" kern="100" dirty="0" err="1">
                          <a:effectLst/>
                        </a:rPr>
                        <a:t>roomId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192893654"/>
                  </a:ext>
                </a:extLst>
              </a:tr>
              <a:tr h="955795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/create/groupchat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roomName, maxUser, isPublic, password, interest, 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Create a new group chat.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93609203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/chat/getUsers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List&lt;User&gt;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 users except the current user.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2992048783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/create/userchat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 chatName,room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Create a new user chat.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14951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4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effectLst/>
                <a:latin typeface="+mn-lt"/>
                <a:cs typeface="Times New Roman" panose="02020603050405020304" pitchFamily="18" charset="0"/>
              </a:rPr>
              <a:t>Client request</a:t>
            </a:r>
            <a:endParaRPr sz="4400" dirty="0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E70BE-5359-430E-BD5E-665BD732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25" y="1552788"/>
            <a:ext cx="2482510" cy="2107886"/>
          </a:xfrm>
        </p:spPr>
        <p:txBody>
          <a:bodyPr/>
          <a:lstStyle/>
          <a:p>
            <a:pPr marL="139700" indent="0">
              <a:buNone/>
            </a:pP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getSendMsgRequest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getLoginRequest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getInviteRequest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getMuteRequest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getKickRequest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getBlockRequest</a:t>
            </a:r>
            <a:b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94DBB-1E46-480B-81D9-294AEF0AB6FE}"/>
              </a:ext>
            </a:extLst>
          </p:cNvPr>
          <p:cNvSpPr txBox="1"/>
          <p:nvPr/>
        </p:nvSpPr>
        <p:spPr>
          <a:xfrm>
            <a:off x="4572000" y="1633927"/>
            <a:ext cx="2810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>
              <a:buNone/>
            </a:pP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getLeaveRequest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getUpdateMsg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getLogoutRequest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getDeleteRequest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getRecallUpdateRequest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getInviteUsersRequest</a:t>
            </a:r>
            <a:endParaRPr lang="zh-CN" altLang="zh-CN" sz="1800" dirty="0">
              <a:solidFill>
                <a:srgbClr val="1E517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all UML diagrams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all abstract classes and interfaces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929233" y="161154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n-lt"/>
              </a:rPr>
              <a:t>UML</a:t>
            </a:r>
            <a:endParaRPr sz="440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770251-EE27-4627-8C42-C7895EBED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" y="1154241"/>
            <a:ext cx="8982184" cy="3432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32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125" cy="1571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43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709854" y="936882"/>
            <a:ext cx="786949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Factory design pattern</a:t>
            </a:r>
          </a:p>
          <a:p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NotificationFac - make different kinds of notifications</a:t>
            </a:r>
          </a:p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MessageFac - make different types of messages  </a:t>
            </a:r>
          </a:p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RoomCmdFac - make a command</a:t>
            </a:r>
          </a:p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RoomStrategyFac - make a specific room related strategy</a:t>
            </a:r>
          </a:p>
          <a:p>
            <a:r>
              <a:rPr lang="en-US" sz="2100" b="1" dirty="0">
                <a:latin typeface="Montserrat"/>
                <a:ea typeface="Montserrat"/>
                <a:cs typeface="Montserrat"/>
                <a:sym typeface="Montserrat"/>
              </a:rPr>
              <a:t>Null object design pattern</a:t>
            </a:r>
          </a:p>
          <a:p>
            <a:r>
              <a:rPr lang="en-US" sz="21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NullNotification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800" dirty="0" err="1">
                <a:latin typeface="Montserrat"/>
                <a:ea typeface="Montserrat"/>
                <a:cs typeface="Montserrat"/>
                <a:sym typeface="Montserrat"/>
              </a:rPr>
              <a:t>NullUser</a:t>
            </a:r>
            <a:r>
              <a:rPr lang="en-US" altLang="zh-CN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800" dirty="0" err="1">
                <a:latin typeface="Montserrat"/>
                <a:ea typeface="Montserrat"/>
                <a:cs typeface="Montserrat"/>
                <a:sym typeface="Montserrat"/>
              </a:rPr>
              <a:t>NullRoom</a:t>
            </a:r>
            <a:r>
              <a:rPr lang="en-US" altLang="zh-CN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800" dirty="0" err="1">
                <a:latin typeface="Montserrat"/>
                <a:ea typeface="Montserrat"/>
                <a:cs typeface="Montserrat"/>
                <a:sym typeface="Montserrat"/>
              </a:rPr>
              <a:t>NullMessage</a:t>
            </a:r>
            <a:r>
              <a:rPr lang="en-US" altLang="zh-CN" sz="1800" dirty="0">
                <a:latin typeface="Montserrat"/>
                <a:ea typeface="Montserrat"/>
                <a:cs typeface="Montserrat"/>
                <a:sym typeface="Montserrat"/>
              </a:rPr>
              <a:t> - for default use and prevent null pointer</a:t>
            </a:r>
            <a:endParaRPr lang="en-US" sz="2100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100" b="1" dirty="0">
                <a:latin typeface="Montserrat"/>
                <a:ea typeface="Montserrat"/>
                <a:cs typeface="Montserrat"/>
                <a:sym typeface="Montserrat"/>
              </a:rPr>
              <a:t>Singleton design pattern</a:t>
            </a:r>
          </a:p>
          <a:p>
            <a:r>
              <a:rPr lang="en-US" sz="21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NullNotification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altLang="zh-CN" sz="1800" dirty="0">
                <a:latin typeface="Montserrat"/>
                <a:ea typeface="Montserrat"/>
                <a:cs typeface="Montserrat"/>
                <a:sym typeface="Montserrat"/>
              </a:rPr>
              <a:t>essageFac, NullMessage – only one instance of the class is needed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43;p54">
            <a:extLst>
              <a:ext uri="{FF2B5EF4-FFF2-40B4-BE49-F238E27FC236}">
                <a16:creationId xmlns:a16="http://schemas.microsoft.com/office/drawing/2014/main" id="{B68D4DE3-725C-4368-A161-6AA9BCAB8A2A}"/>
              </a:ext>
            </a:extLst>
          </p:cNvPr>
          <p:cNvSpPr txBox="1">
            <a:spLocks/>
          </p:cNvSpPr>
          <p:nvPr/>
        </p:nvSpPr>
        <p:spPr>
          <a:xfrm>
            <a:off x="419745" y="251258"/>
            <a:ext cx="5803650" cy="4295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en-US" sz="3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669996" y="1318715"/>
            <a:ext cx="8215058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100" b="1" dirty="0">
                <a:latin typeface="Montserrat"/>
                <a:ea typeface="Montserrat"/>
                <a:cs typeface="Montserrat"/>
                <a:sym typeface="Montserrat"/>
              </a:rPr>
              <a:t>Composite</a:t>
            </a:r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 design pattern</a:t>
            </a:r>
          </a:p>
          <a:p>
            <a:pPr algn="just"/>
            <a:r>
              <a:rPr lang="en" sz="21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CompositeMessage - ArrayList of text and images </a:t>
            </a:r>
          </a:p>
          <a:p>
            <a:pPr algn="just"/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Template design pattern</a:t>
            </a:r>
          </a:p>
          <a:p>
            <a:pPr algn="just"/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altLang="zh-CN" sz="1800" dirty="0">
                <a:latin typeface="Montserrat"/>
              </a:rPr>
              <a:t>Interface and abstract class - set up invariant </a:t>
            </a:r>
          </a:p>
          <a:p>
            <a:pPr algn="just"/>
            <a:r>
              <a:rPr lang="en-US" altLang="zh-CN" sz="1800" dirty="0">
                <a:latin typeface="Montserrat"/>
              </a:rPr>
              <a:t>	concrete subclasses - implement specific variant details</a:t>
            </a:r>
            <a:endParaRPr lang="en" sz="1800" dirty="0">
              <a:latin typeface="Montserrat"/>
              <a:sym typeface="Montserrat"/>
            </a:endParaRPr>
          </a:p>
          <a:p>
            <a:pPr algn="just"/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MVC design pattern</a:t>
            </a:r>
          </a:p>
          <a:p>
            <a:pPr algn="just"/>
            <a:r>
              <a:rPr lang="en-US" altLang="zh-CN" sz="1500" b="1" dirty="0"/>
              <a:t>	</a:t>
            </a:r>
            <a:r>
              <a:rPr lang="en-US" altLang="zh-CN" sz="1800" dirty="0">
                <a:latin typeface="Montserrat"/>
              </a:rPr>
              <a:t>controller - instantiates the adapter and communicates with the model and view</a:t>
            </a:r>
          </a:p>
          <a:p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43;p54">
            <a:extLst>
              <a:ext uri="{FF2B5EF4-FFF2-40B4-BE49-F238E27FC236}">
                <a16:creationId xmlns:a16="http://schemas.microsoft.com/office/drawing/2014/main" id="{49B749AC-31A9-4BDB-923F-A39A8027B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080" y="281075"/>
            <a:ext cx="58036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altLang="zh-CN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esign pattern</a:t>
            </a:r>
            <a:endParaRPr sz="3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50"/>
          <p:cNvSpPr txBox="1"/>
          <p:nvPr/>
        </p:nvSpPr>
        <p:spPr>
          <a:xfrm>
            <a:off x="799200" y="1063200"/>
            <a:ext cx="8697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4854;p70">
            <a:extLst>
              <a:ext uri="{FF2B5EF4-FFF2-40B4-BE49-F238E27FC236}">
                <a16:creationId xmlns:a16="http://schemas.microsoft.com/office/drawing/2014/main" id="{E62AA89D-98AE-44B2-A2D3-D3B602DED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THANKS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Q &amp; 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out team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775" y="4031975"/>
            <a:ext cx="544125" cy="6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1274350" y="1243650"/>
            <a:ext cx="57885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Team Name: Dog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Team Lead: Lize Chen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 Lead: Huaminghui Ding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Documentation Lead: Tingting Li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Daolun Chen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Ruimin Li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Yichen Sun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Junhao Yu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951950" y="853775"/>
            <a:ext cx="75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https://chatapp-api-team-dog.herokuapp.com/</a:t>
            </a:r>
            <a:endParaRPr sz="2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940800" y="1581425"/>
            <a:ext cx="72624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Button Design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B2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it easy to find and predict</a:t>
            </a:r>
            <a:endParaRPr sz="2000" b="1">
              <a:solidFill>
                <a:srgbClr val="2B2B2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B2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</a:t>
            </a:r>
            <a:endParaRPr sz="2000" b="1">
              <a:solidFill>
                <a:srgbClr val="2B2B2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>
              <a:solidFill>
                <a:srgbClr val="2B2B2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Obvious Interface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Clear and Self-evident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5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59"/>
          <p:cNvGrpSpPr/>
          <p:nvPr/>
        </p:nvGrpSpPr>
        <p:grpSpPr>
          <a:xfrm>
            <a:off x="3291563" y="1592225"/>
            <a:ext cx="2560875" cy="2611413"/>
            <a:chOff x="3291563" y="1592225"/>
            <a:chExt cx="2560875" cy="2611413"/>
          </a:xfrm>
        </p:grpSpPr>
        <p:sp>
          <p:nvSpPr>
            <p:cNvPr id="552" name="Google Shape;552;p59"/>
            <p:cNvSpPr/>
            <p:nvPr/>
          </p:nvSpPr>
          <p:spPr>
            <a:xfrm>
              <a:off x="3745013" y="2605338"/>
              <a:ext cx="146400" cy="59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59"/>
            <p:cNvGrpSpPr/>
            <p:nvPr/>
          </p:nvGrpSpPr>
          <p:grpSpPr>
            <a:xfrm>
              <a:off x="3291563" y="1592225"/>
              <a:ext cx="1557751" cy="1053300"/>
              <a:chOff x="3313199" y="1592225"/>
              <a:chExt cx="1557751" cy="1053300"/>
            </a:xfrm>
          </p:grpSpPr>
          <p:sp>
            <p:nvSpPr>
              <p:cNvPr id="554" name="Google Shape;554;p59"/>
              <p:cNvSpPr/>
              <p:nvPr/>
            </p:nvSpPr>
            <p:spPr>
              <a:xfrm>
                <a:off x="3313199" y="1592225"/>
                <a:ext cx="1053300" cy="1053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9"/>
              <p:cNvSpPr/>
              <p:nvPr/>
            </p:nvSpPr>
            <p:spPr>
              <a:xfrm rot="5400000">
                <a:off x="4498800" y="1819925"/>
                <a:ext cx="146400" cy="597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59"/>
            <p:cNvGrpSpPr/>
            <p:nvPr/>
          </p:nvGrpSpPr>
          <p:grpSpPr>
            <a:xfrm>
              <a:off x="4799138" y="1592225"/>
              <a:ext cx="1053300" cy="1598500"/>
              <a:chOff x="4813374" y="1592225"/>
              <a:chExt cx="1053300" cy="1598500"/>
            </a:xfrm>
          </p:grpSpPr>
          <p:sp>
            <p:nvSpPr>
              <p:cNvPr id="557" name="Google Shape;557;p59"/>
              <p:cNvSpPr/>
              <p:nvPr/>
            </p:nvSpPr>
            <p:spPr>
              <a:xfrm>
                <a:off x="4813374" y="1592225"/>
                <a:ext cx="1053300" cy="1053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9"/>
              <p:cNvSpPr/>
              <p:nvPr/>
            </p:nvSpPr>
            <p:spPr>
              <a:xfrm>
                <a:off x="5281625" y="2592825"/>
                <a:ext cx="146400" cy="597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59"/>
            <p:cNvGrpSpPr/>
            <p:nvPr/>
          </p:nvGrpSpPr>
          <p:grpSpPr>
            <a:xfrm>
              <a:off x="4302663" y="3150338"/>
              <a:ext cx="1549774" cy="1053300"/>
              <a:chOff x="4324300" y="3137825"/>
              <a:chExt cx="1549774" cy="1053300"/>
            </a:xfrm>
          </p:grpSpPr>
          <p:sp>
            <p:nvSpPr>
              <p:cNvPr id="560" name="Google Shape;560;p59"/>
              <p:cNvSpPr/>
              <p:nvPr/>
            </p:nvSpPr>
            <p:spPr>
              <a:xfrm>
                <a:off x="4820774" y="3137825"/>
                <a:ext cx="1053300" cy="105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9"/>
              <p:cNvSpPr/>
              <p:nvPr/>
            </p:nvSpPr>
            <p:spPr>
              <a:xfrm rot="5400000">
                <a:off x="4550050" y="3390650"/>
                <a:ext cx="146400" cy="597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59"/>
            <p:cNvSpPr/>
            <p:nvPr/>
          </p:nvSpPr>
          <p:spPr>
            <a:xfrm>
              <a:off x="3291563" y="3150338"/>
              <a:ext cx="1053300" cy="105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3421013" y="3292400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9"/>
            <p:cNvSpPr/>
            <p:nvPr/>
          </p:nvSpPr>
          <p:spPr>
            <a:xfrm>
              <a:off x="4923063" y="3292400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9"/>
            <p:cNvSpPr/>
            <p:nvPr/>
          </p:nvSpPr>
          <p:spPr>
            <a:xfrm>
              <a:off x="4923063" y="1721775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9"/>
            <p:cNvSpPr/>
            <p:nvPr/>
          </p:nvSpPr>
          <p:spPr>
            <a:xfrm>
              <a:off x="3421013" y="1721775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7" name="Google Shape;567;p59"/>
            <p:cNvCxnSpPr/>
            <p:nvPr/>
          </p:nvCxnSpPr>
          <p:spPr>
            <a:xfrm>
              <a:off x="3818213" y="317606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8" name="Google Shape;568;p5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Demo</a:t>
            </a:r>
            <a:endParaRPr dirty="0"/>
          </a:p>
        </p:txBody>
      </p:sp>
      <p:sp>
        <p:nvSpPr>
          <p:cNvPr id="569" name="Google Shape;569;p59"/>
          <p:cNvSpPr txBox="1">
            <a:spLocks noGrp="1"/>
          </p:cNvSpPr>
          <p:nvPr>
            <p:ph type="subTitle" idx="4294967295"/>
          </p:nvPr>
        </p:nvSpPr>
        <p:spPr>
          <a:xfrm>
            <a:off x="667238" y="1346946"/>
            <a:ext cx="1848300" cy="170358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Log in</a:t>
            </a:r>
          </a:p>
          <a:p>
            <a:r>
              <a:rPr lang="en-US" altLang="zh-CN" dirty="0"/>
              <a:t>Register</a:t>
            </a:r>
          </a:p>
          <a:p>
            <a:r>
              <a:rPr lang="en-US" altLang="zh-CN" dirty="0"/>
              <a:t>Create </a:t>
            </a:r>
          </a:p>
          <a:p>
            <a:r>
              <a:rPr lang="en-US" altLang="zh-CN" dirty="0"/>
              <a:t>Join</a:t>
            </a:r>
          </a:p>
          <a:p>
            <a:r>
              <a:rPr lang="en-US" altLang="zh-CN" dirty="0"/>
              <a:t>Update info </a:t>
            </a:r>
          </a:p>
        </p:txBody>
      </p:sp>
      <p:sp>
        <p:nvSpPr>
          <p:cNvPr id="571" name="Google Shape;571;p59"/>
          <p:cNvSpPr txBox="1">
            <a:spLocks noGrp="1"/>
          </p:cNvSpPr>
          <p:nvPr>
            <p:ph type="subTitle" idx="4294967295"/>
          </p:nvPr>
        </p:nvSpPr>
        <p:spPr>
          <a:xfrm>
            <a:off x="6420429" y="3271677"/>
            <a:ext cx="1848300" cy="90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1900" bIns="91425" anchor="ctr" anchorCtr="0">
            <a:noAutofit/>
          </a:bodyPr>
          <a:lstStyle/>
          <a:p>
            <a:r>
              <a:rPr lang="en-US" altLang="zh-CN" dirty="0"/>
              <a:t>History</a:t>
            </a:r>
          </a:p>
          <a:p>
            <a:r>
              <a:rPr lang="en-US" altLang="zh-CN" dirty="0"/>
              <a:t>Notification</a:t>
            </a:r>
          </a:p>
          <a:p>
            <a:r>
              <a:rPr lang="en-US" altLang="zh-CN" dirty="0"/>
              <a:t>Leave</a:t>
            </a:r>
            <a:endParaRPr dirty="0"/>
          </a:p>
        </p:txBody>
      </p:sp>
      <p:sp>
        <p:nvSpPr>
          <p:cNvPr id="573" name="Google Shape;573;p59"/>
          <p:cNvSpPr txBox="1">
            <a:spLocks noGrp="1"/>
          </p:cNvSpPr>
          <p:nvPr>
            <p:ph type="subTitle" idx="4294967295"/>
          </p:nvPr>
        </p:nvSpPr>
        <p:spPr>
          <a:xfrm>
            <a:off x="6336315" y="1714478"/>
            <a:ext cx="1848300" cy="11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Send message</a:t>
            </a:r>
          </a:p>
          <a:p>
            <a:r>
              <a:rPr lang="en-US" altLang="zh-CN" dirty="0"/>
              <a:t>Hate speech</a:t>
            </a:r>
          </a:p>
          <a:p>
            <a:r>
              <a:rPr lang="en-US" altLang="zh-CN" dirty="0"/>
              <a:t>Chat</a:t>
            </a:r>
          </a:p>
          <a:p>
            <a:endParaRPr lang="en-US" altLang="zh-CN" dirty="0"/>
          </a:p>
        </p:txBody>
      </p:sp>
      <p:sp>
        <p:nvSpPr>
          <p:cNvPr id="575" name="Google Shape;575;p59"/>
          <p:cNvSpPr txBox="1">
            <a:spLocks noGrp="1"/>
          </p:cNvSpPr>
          <p:nvPr>
            <p:ph type="subTitle" idx="4294967295"/>
          </p:nvPr>
        </p:nvSpPr>
        <p:spPr>
          <a:xfrm>
            <a:off x="732800" y="3325313"/>
            <a:ext cx="1848300" cy="90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Invite</a:t>
            </a:r>
          </a:p>
          <a:p>
            <a:r>
              <a:rPr lang="en-US" altLang="zh-CN" dirty="0"/>
              <a:t>Mute</a:t>
            </a:r>
          </a:p>
          <a:p>
            <a:r>
              <a:rPr lang="en-US" altLang="zh-CN" dirty="0"/>
              <a:t>Block</a:t>
            </a:r>
          </a:p>
          <a:p>
            <a:r>
              <a:rPr lang="en-US" altLang="zh-CN" dirty="0"/>
              <a:t>Kick</a:t>
            </a:r>
          </a:p>
        </p:txBody>
      </p:sp>
      <p:sp>
        <p:nvSpPr>
          <p:cNvPr id="577" name="Google Shape;577;p59"/>
          <p:cNvSpPr/>
          <p:nvPr/>
        </p:nvSpPr>
        <p:spPr>
          <a:xfrm>
            <a:off x="5141193" y="1934050"/>
            <a:ext cx="358140" cy="357792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59"/>
          <p:cNvGrpSpPr/>
          <p:nvPr/>
        </p:nvGrpSpPr>
        <p:grpSpPr>
          <a:xfrm>
            <a:off x="3639135" y="1935395"/>
            <a:ext cx="358155" cy="358123"/>
            <a:chOff x="4896099" y="1970920"/>
            <a:chExt cx="358155" cy="358123"/>
          </a:xfrm>
        </p:grpSpPr>
        <p:sp>
          <p:nvSpPr>
            <p:cNvPr id="579" name="Google Shape;579;p59"/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59"/>
          <p:cNvGrpSpPr/>
          <p:nvPr/>
        </p:nvGrpSpPr>
        <p:grpSpPr>
          <a:xfrm>
            <a:off x="5190088" y="3483321"/>
            <a:ext cx="260349" cy="362292"/>
            <a:chOff x="5388757" y="2414659"/>
            <a:chExt cx="260349" cy="362292"/>
          </a:xfrm>
        </p:grpSpPr>
        <p:sp>
          <p:nvSpPr>
            <p:cNvPr id="583" name="Google Shape;583;p59"/>
            <p:cNvSpPr/>
            <p:nvPr/>
          </p:nvSpPr>
          <p:spPr>
            <a:xfrm>
              <a:off x="5388757" y="2414659"/>
              <a:ext cx="260349" cy="362292"/>
            </a:xfrm>
            <a:custGeom>
              <a:avLst/>
              <a:gdLst/>
              <a:ahLst/>
              <a:cxnLst/>
              <a:rect l="l" t="t" r="r" b="b"/>
              <a:pathLst>
                <a:path w="8180" h="11383" extrusionOk="0">
                  <a:moveTo>
                    <a:pt x="4096" y="322"/>
                  </a:moveTo>
                  <a:cubicBezTo>
                    <a:pt x="4286" y="322"/>
                    <a:pt x="4465" y="429"/>
                    <a:pt x="4572" y="596"/>
                  </a:cubicBezTo>
                  <a:cubicBezTo>
                    <a:pt x="4608" y="643"/>
                    <a:pt x="4655" y="679"/>
                    <a:pt x="4727" y="679"/>
                  </a:cubicBezTo>
                  <a:lnTo>
                    <a:pt x="5358" y="679"/>
                  </a:lnTo>
                  <a:cubicBezTo>
                    <a:pt x="5465" y="679"/>
                    <a:pt x="5548" y="774"/>
                    <a:pt x="5548" y="881"/>
                  </a:cubicBezTo>
                  <a:lnTo>
                    <a:pt x="5548" y="1429"/>
                  </a:lnTo>
                  <a:lnTo>
                    <a:pt x="2679" y="1429"/>
                  </a:lnTo>
                  <a:lnTo>
                    <a:pt x="2679" y="881"/>
                  </a:lnTo>
                  <a:lnTo>
                    <a:pt x="2643" y="881"/>
                  </a:lnTo>
                  <a:cubicBezTo>
                    <a:pt x="2643" y="774"/>
                    <a:pt x="2727" y="679"/>
                    <a:pt x="2834" y="679"/>
                  </a:cubicBezTo>
                  <a:lnTo>
                    <a:pt x="3465" y="679"/>
                  </a:lnTo>
                  <a:cubicBezTo>
                    <a:pt x="3536" y="679"/>
                    <a:pt x="3584" y="655"/>
                    <a:pt x="3620" y="596"/>
                  </a:cubicBezTo>
                  <a:cubicBezTo>
                    <a:pt x="3727" y="417"/>
                    <a:pt x="3905" y="322"/>
                    <a:pt x="4096" y="322"/>
                  </a:cubicBezTo>
                  <a:close/>
                  <a:moveTo>
                    <a:pt x="7477" y="1036"/>
                  </a:moveTo>
                  <a:cubicBezTo>
                    <a:pt x="7680" y="1036"/>
                    <a:pt x="7846" y="1203"/>
                    <a:pt x="7846" y="1417"/>
                  </a:cubicBezTo>
                  <a:lnTo>
                    <a:pt x="7846" y="10680"/>
                  </a:lnTo>
                  <a:lnTo>
                    <a:pt x="7834" y="10680"/>
                  </a:lnTo>
                  <a:cubicBezTo>
                    <a:pt x="7834" y="10895"/>
                    <a:pt x="7668" y="11061"/>
                    <a:pt x="7465" y="11061"/>
                  </a:cubicBezTo>
                  <a:lnTo>
                    <a:pt x="691" y="11061"/>
                  </a:lnTo>
                  <a:cubicBezTo>
                    <a:pt x="476" y="11061"/>
                    <a:pt x="322" y="10895"/>
                    <a:pt x="322" y="10680"/>
                  </a:cubicBezTo>
                  <a:lnTo>
                    <a:pt x="322" y="1417"/>
                  </a:lnTo>
                  <a:cubicBezTo>
                    <a:pt x="322" y="1203"/>
                    <a:pt x="476" y="1036"/>
                    <a:pt x="691" y="1036"/>
                  </a:cubicBezTo>
                  <a:lnTo>
                    <a:pt x="2310" y="1036"/>
                  </a:lnTo>
                  <a:lnTo>
                    <a:pt x="2310" y="1596"/>
                  </a:lnTo>
                  <a:cubicBezTo>
                    <a:pt x="2310" y="1679"/>
                    <a:pt x="2381" y="1751"/>
                    <a:pt x="2477" y="1751"/>
                  </a:cubicBezTo>
                  <a:lnTo>
                    <a:pt x="5691" y="1751"/>
                  </a:lnTo>
                  <a:cubicBezTo>
                    <a:pt x="5775" y="1751"/>
                    <a:pt x="5846" y="1679"/>
                    <a:pt x="5846" y="1596"/>
                  </a:cubicBezTo>
                  <a:lnTo>
                    <a:pt x="5846" y="1036"/>
                  </a:lnTo>
                  <a:close/>
                  <a:moveTo>
                    <a:pt x="4084" y="0"/>
                  </a:moveTo>
                  <a:cubicBezTo>
                    <a:pt x="3798" y="0"/>
                    <a:pt x="3548" y="131"/>
                    <a:pt x="3381" y="358"/>
                  </a:cubicBezTo>
                  <a:lnTo>
                    <a:pt x="2834" y="358"/>
                  </a:lnTo>
                  <a:cubicBezTo>
                    <a:pt x="2608" y="358"/>
                    <a:pt x="2393" y="500"/>
                    <a:pt x="2346" y="715"/>
                  </a:cubicBezTo>
                  <a:lnTo>
                    <a:pt x="703" y="715"/>
                  </a:lnTo>
                  <a:cubicBezTo>
                    <a:pt x="322" y="715"/>
                    <a:pt x="0" y="1024"/>
                    <a:pt x="0" y="1417"/>
                  </a:cubicBezTo>
                  <a:lnTo>
                    <a:pt x="0" y="10680"/>
                  </a:lnTo>
                  <a:cubicBezTo>
                    <a:pt x="0" y="11073"/>
                    <a:pt x="310" y="11383"/>
                    <a:pt x="703" y="11383"/>
                  </a:cubicBezTo>
                  <a:lnTo>
                    <a:pt x="7477" y="11383"/>
                  </a:lnTo>
                  <a:cubicBezTo>
                    <a:pt x="7858" y="11383"/>
                    <a:pt x="8180" y="11073"/>
                    <a:pt x="8180" y="10680"/>
                  </a:cubicBezTo>
                  <a:lnTo>
                    <a:pt x="8180" y="1417"/>
                  </a:lnTo>
                  <a:cubicBezTo>
                    <a:pt x="8156" y="1024"/>
                    <a:pt x="7846" y="715"/>
                    <a:pt x="7465" y="715"/>
                  </a:cubicBezTo>
                  <a:lnTo>
                    <a:pt x="5822" y="715"/>
                  </a:lnTo>
                  <a:cubicBezTo>
                    <a:pt x="5751" y="500"/>
                    <a:pt x="5560" y="358"/>
                    <a:pt x="5334" y="358"/>
                  </a:cubicBezTo>
                  <a:lnTo>
                    <a:pt x="4786" y="358"/>
                  </a:lnTo>
                  <a:cubicBezTo>
                    <a:pt x="4620" y="131"/>
                    <a:pt x="4346" y="0"/>
                    <a:pt x="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9"/>
            <p:cNvSpPr/>
            <p:nvPr/>
          </p:nvSpPr>
          <p:spPr>
            <a:xfrm>
              <a:off x="5513425" y="2437384"/>
              <a:ext cx="10248" cy="10280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9"/>
            <p:cNvSpPr/>
            <p:nvPr/>
          </p:nvSpPr>
          <p:spPr>
            <a:xfrm>
              <a:off x="5411100" y="2460140"/>
              <a:ext cx="214517" cy="283106"/>
            </a:xfrm>
            <a:custGeom>
              <a:avLst/>
              <a:gdLst/>
              <a:ahLst/>
              <a:cxnLst/>
              <a:rect l="l" t="t" r="r" b="b"/>
              <a:pathLst>
                <a:path w="6740" h="8895" extrusionOk="0">
                  <a:moveTo>
                    <a:pt x="5692" y="0"/>
                  </a:moveTo>
                  <a:cubicBezTo>
                    <a:pt x="5596" y="0"/>
                    <a:pt x="5525" y="72"/>
                    <a:pt x="5525" y="167"/>
                  </a:cubicBezTo>
                  <a:cubicBezTo>
                    <a:pt x="5525" y="250"/>
                    <a:pt x="5596" y="322"/>
                    <a:pt x="5692" y="322"/>
                  </a:cubicBezTo>
                  <a:lnTo>
                    <a:pt x="6418" y="322"/>
                  </a:lnTo>
                  <a:lnTo>
                    <a:pt x="6418" y="8561"/>
                  </a:lnTo>
                  <a:lnTo>
                    <a:pt x="334" y="8561"/>
                  </a:lnTo>
                  <a:lnTo>
                    <a:pt x="334" y="345"/>
                  </a:lnTo>
                  <a:lnTo>
                    <a:pt x="1060" y="345"/>
                  </a:lnTo>
                  <a:cubicBezTo>
                    <a:pt x="1144" y="345"/>
                    <a:pt x="1227" y="262"/>
                    <a:pt x="1227" y="179"/>
                  </a:cubicBezTo>
                  <a:cubicBezTo>
                    <a:pt x="1227" y="83"/>
                    <a:pt x="1144" y="12"/>
                    <a:pt x="1060" y="12"/>
                  </a:cubicBezTo>
                  <a:lnTo>
                    <a:pt x="167" y="12"/>
                  </a:lnTo>
                  <a:cubicBezTo>
                    <a:pt x="72" y="12"/>
                    <a:pt x="1" y="83"/>
                    <a:pt x="1" y="179"/>
                  </a:cubicBezTo>
                  <a:lnTo>
                    <a:pt x="1" y="8739"/>
                  </a:lnTo>
                  <a:cubicBezTo>
                    <a:pt x="1" y="8823"/>
                    <a:pt x="72" y="8894"/>
                    <a:pt x="167" y="8894"/>
                  </a:cubicBezTo>
                  <a:lnTo>
                    <a:pt x="6585" y="8894"/>
                  </a:lnTo>
                  <a:cubicBezTo>
                    <a:pt x="6668" y="8894"/>
                    <a:pt x="6739" y="8823"/>
                    <a:pt x="6739" y="8739"/>
                  </a:cubicBezTo>
                  <a:lnTo>
                    <a:pt x="6739" y="179"/>
                  </a:lnTo>
                  <a:cubicBezTo>
                    <a:pt x="6739" y="72"/>
                    <a:pt x="6668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9"/>
            <p:cNvSpPr/>
            <p:nvPr/>
          </p:nvSpPr>
          <p:spPr>
            <a:xfrm>
              <a:off x="5439904" y="2488562"/>
              <a:ext cx="78837" cy="106495"/>
            </a:xfrm>
            <a:custGeom>
              <a:avLst/>
              <a:gdLst/>
              <a:ahLst/>
              <a:cxnLst/>
              <a:rect l="l" t="t" r="r" b="b"/>
              <a:pathLst>
                <a:path w="2477" h="3346" extrusionOk="0">
                  <a:moveTo>
                    <a:pt x="1405" y="322"/>
                  </a:moveTo>
                  <a:cubicBezTo>
                    <a:pt x="1608" y="322"/>
                    <a:pt x="1774" y="488"/>
                    <a:pt x="1774" y="703"/>
                  </a:cubicBezTo>
                  <a:lnTo>
                    <a:pt x="1774" y="1060"/>
                  </a:lnTo>
                  <a:cubicBezTo>
                    <a:pt x="1774" y="1357"/>
                    <a:pt x="1536" y="1607"/>
                    <a:pt x="1227" y="1607"/>
                  </a:cubicBezTo>
                  <a:cubicBezTo>
                    <a:pt x="929" y="1607"/>
                    <a:pt x="679" y="1357"/>
                    <a:pt x="679" y="1060"/>
                  </a:cubicBezTo>
                  <a:lnTo>
                    <a:pt x="679" y="703"/>
                  </a:lnTo>
                  <a:cubicBezTo>
                    <a:pt x="679" y="488"/>
                    <a:pt x="834" y="322"/>
                    <a:pt x="1048" y="322"/>
                  </a:cubicBezTo>
                  <a:close/>
                  <a:moveTo>
                    <a:pt x="1417" y="1905"/>
                  </a:moveTo>
                  <a:lnTo>
                    <a:pt x="1417" y="2012"/>
                  </a:lnTo>
                  <a:cubicBezTo>
                    <a:pt x="1417" y="2084"/>
                    <a:pt x="1429" y="2143"/>
                    <a:pt x="1465" y="2191"/>
                  </a:cubicBezTo>
                  <a:lnTo>
                    <a:pt x="1239" y="2405"/>
                  </a:lnTo>
                  <a:lnTo>
                    <a:pt x="1215" y="2405"/>
                  </a:lnTo>
                  <a:lnTo>
                    <a:pt x="989" y="2191"/>
                  </a:lnTo>
                  <a:cubicBezTo>
                    <a:pt x="1012" y="2143"/>
                    <a:pt x="1036" y="2084"/>
                    <a:pt x="1036" y="2012"/>
                  </a:cubicBezTo>
                  <a:lnTo>
                    <a:pt x="1036" y="1905"/>
                  </a:lnTo>
                  <a:cubicBezTo>
                    <a:pt x="1096" y="1917"/>
                    <a:pt x="1155" y="1917"/>
                    <a:pt x="1227" y="1917"/>
                  </a:cubicBezTo>
                  <a:cubicBezTo>
                    <a:pt x="1286" y="1917"/>
                    <a:pt x="1358" y="1917"/>
                    <a:pt x="1417" y="1905"/>
                  </a:cubicBezTo>
                  <a:close/>
                  <a:moveTo>
                    <a:pt x="1703" y="2393"/>
                  </a:moveTo>
                  <a:lnTo>
                    <a:pt x="1989" y="2548"/>
                  </a:lnTo>
                  <a:cubicBezTo>
                    <a:pt x="2048" y="2572"/>
                    <a:pt x="2084" y="2643"/>
                    <a:pt x="2084" y="2703"/>
                  </a:cubicBezTo>
                  <a:lnTo>
                    <a:pt x="2084" y="3024"/>
                  </a:lnTo>
                  <a:lnTo>
                    <a:pt x="2120" y="3024"/>
                  </a:lnTo>
                  <a:lnTo>
                    <a:pt x="322" y="3036"/>
                  </a:lnTo>
                  <a:cubicBezTo>
                    <a:pt x="322" y="3036"/>
                    <a:pt x="298" y="3036"/>
                    <a:pt x="298" y="3024"/>
                  </a:cubicBezTo>
                  <a:lnTo>
                    <a:pt x="298" y="2703"/>
                  </a:lnTo>
                  <a:cubicBezTo>
                    <a:pt x="298" y="2631"/>
                    <a:pt x="346" y="2572"/>
                    <a:pt x="405" y="2548"/>
                  </a:cubicBezTo>
                  <a:lnTo>
                    <a:pt x="691" y="2393"/>
                  </a:lnTo>
                  <a:lnTo>
                    <a:pt x="953" y="2667"/>
                  </a:lnTo>
                  <a:cubicBezTo>
                    <a:pt x="1012" y="2715"/>
                    <a:pt x="1108" y="2762"/>
                    <a:pt x="1191" y="2762"/>
                  </a:cubicBezTo>
                  <a:cubicBezTo>
                    <a:pt x="1286" y="2762"/>
                    <a:pt x="1370" y="2738"/>
                    <a:pt x="1429" y="2667"/>
                  </a:cubicBezTo>
                  <a:lnTo>
                    <a:pt x="1703" y="2393"/>
                  </a:lnTo>
                  <a:close/>
                  <a:moveTo>
                    <a:pt x="1048" y="0"/>
                  </a:moveTo>
                  <a:cubicBezTo>
                    <a:pt x="655" y="0"/>
                    <a:pt x="346" y="310"/>
                    <a:pt x="346" y="703"/>
                  </a:cubicBezTo>
                  <a:lnTo>
                    <a:pt x="346" y="1060"/>
                  </a:lnTo>
                  <a:cubicBezTo>
                    <a:pt x="346" y="1334"/>
                    <a:pt x="477" y="1607"/>
                    <a:pt x="703" y="1750"/>
                  </a:cubicBezTo>
                  <a:lnTo>
                    <a:pt x="703" y="2012"/>
                  </a:lnTo>
                  <a:lnTo>
                    <a:pt x="703" y="2024"/>
                  </a:lnTo>
                  <a:lnTo>
                    <a:pt x="286" y="2227"/>
                  </a:lnTo>
                  <a:cubicBezTo>
                    <a:pt x="108" y="2322"/>
                    <a:pt x="0" y="2500"/>
                    <a:pt x="0" y="2691"/>
                  </a:cubicBezTo>
                  <a:lnTo>
                    <a:pt x="0" y="3000"/>
                  </a:lnTo>
                  <a:cubicBezTo>
                    <a:pt x="0" y="3203"/>
                    <a:pt x="155" y="3346"/>
                    <a:pt x="346" y="3346"/>
                  </a:cubicBezTo>
                  <a:lnTo>
                    <a:pt x="2132" y="3346"/>
                  </a:lnTo>
                  <a:cubicBezTo>
                    <a:pt x="2322" y="3346"/>
                    <a:pt x="2477" y="3203"/>
                    <a:pt x="2477" y="3000"/>
                  </a:cubicBezTo>
                  <a:lnTo>
                    <a:pt x="2477" y="2691"/>
                  </a:lnTo>
                  <a:cubicBezTo>
                    <a:pt x="2465" y="2500"/>
                    <a:pt x="2334" y="2322"/>
                    <a:pt x="2167" y="2227"/>
                  </a:cubicBezTo>
                  <a:lnTo>
                    <a:pt x="1751" y="2024"/>
                  </a:lnTo>
                  <a:lnTo>
                    <a:pt x="1751" y="2012"/>
                  </a:lnTo>
                  <a:lnTo>
                    <a:pt x="1751" y="1750"/>
                  </a:lnTo>
                  <a:cubicBezTo>
                    <a:pt x="1965" y="1595"/>
                    <a:pt x="2108" y="1334"/>
                    <a:pt x="2108" y="1060"/>
                  </a:cubicBezTo>
                  <a:lnTo>
                    <a:pt x="2108" y="703"/>
                  </a:lnTo>
                  <a:cubicBezTo>
                    <a:pt x="2108" y="310"/>
                    <a:pt x="1786" y="0"/>
                    <a:pt x="1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9"/>
            <p:cNvSpPr/>
            <p:nvPr/>
          </p:nvSpPr>
          <p:spPr>
            <a:xfrm>
              <a:off x="5530103" y="2494228"/>
              <a:ext cx="67856" cy="33005"/>
            </a:xfrm>
            <a:custGeom>
              <a:avLst/>
              <a:gdLst/>
              <a:ahLst/>
              <a:cxnLst/>
              <a:rect l="l" t="t" r="r" b="b"/>
              <a:pathLst>
                <a:path w="2132" h="1037" extrusionOk="0">
                  <a:moveTo>
                    <a:pt x="1786" y="346"/>
                  </a:moveTo>
                  <a:lnTo>
                    <a:pt x="1786" y="715"/>
                  </a:lnTo>
                  <a:lnTo>
                    <a:pt x="345" y="715"/>
                  </a:lnTo>
                  <a:lnTo>
                    <a:pt x="345" y="346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67" y="1036"/>
                  </a:cubicBezTo>
                  <a:lnTo>
                    <a:pt x="1953" y="1036"/>
                  </a:lnTo>
                  <a:cubicBezTo>
                    <a:pt x="2036" y="1036"/>
                    <a:pt x="2107" y="965"/>
                    <a:pt x="2107" y="882"/>
                  </a:cubicBezTo>
                  <a:lnTo>
                    <a:pt x="2107" y="167"/>
                  </a:lnTo>
                  <a:cubicBezTo>
                    <a:pt x="2131" y="72"/>
                    <a:pt x="2048" y="1"/>
                    <a:pt x="1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9"/>
            <p:cNvSpPr/>
            <p:nvPr/>
          </p:nvSpPr>
          <p:spPr>
            <a:xfrm>
              <a:off x="5530103" y="2539709"/>
              <a:ext cx="67092" cy="10248"/>
            </a:xfrm>
            <a:custGeom>
              <a:avLst/>
              <a:gdLst/>
              <a:ahLst/>
              <a:cxnLst/>
              <a:rect l="l" t="t" r="r" b="b"/>
              <a:pathLst>
                <a:path w="210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67"/>
                  </a:cubicBezTo>
                  <a:cubicBezTo>
                    <a:pt x="2107" y="72"/>
                    <a:pt x="2048" y="0"/>
                    <a:pt x="1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9"/>
            <p:cNvSpPr/>
            <p:nvPr/>
          </p:nvSpPr>
          <p:spPr>
            <a:xfrm>
              <a:off x="5530103" y="2562434"/>
              <a:ext cx="32973" cy="10280"/>
            </a:xfrm>
            <a:custGeom>
              <a:avLst/>
              <a:gdLst/>
              <a:ahLst/>
              <a:cxnLst/>
              <a:rect l="l" t="t" r="r" b="b"/>
              <a:pathLst>
                <a:path w="103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81" y="322"/>
                  </a:lnTo>
                  <a:cubicBezTo>
                    <a:pt x="964" y="322"/>
                    <a:pt x="1036" y="251"/>
                    <a:pt x="1036" y="167"/>
                  </a:cubicBezTo>
                  <a:cubicBezTo>
                    <a:pt x="1036" y="72"/>
                    <a:pt x="976" y="1"/>
                    <a:pt x="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9"/>
            <p:cNvSpPr/>
            <p:nvPr/>
          </p:nvSpPr>
          <p:spPr>
            <a:xfrm>
              <a:off x="5439522" y="2607534"/>
              <a:ext cx="158437" cy="10280"/>
            </a:xfrm>
            <a:custGeom>
              <a:avLst/>
              <a:gdLst/>
              <a:ahLst/>
              <a:cxnLst/>
              <a:rect l="l" t="t" r="r" b="b"/>
              <a:pathLst>
                <a:path w="4978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799" y="322"/>
                  </a:lnTo>
                  <a:cubicBezTo>
                    <a:pt x="4882" y="322"/>
                    <a:pt x="4953" y="251"/>
                    <a:pt x="4953" y="155"/>
                  </a:cubicBezTo>
                  <a:cubicBezTo>
                    <a:pt x="4977" y="72"/>
                    <a:pt x="4894" y="1"/>
                    <a:pt x="4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9"/>
            <p:cNvSpPr/>
            <p:nvPr/>
          </p:nvSpPr>
          <p:spPr>
            <a:xfrm>
              <a:off x="5439522" y="2630258"/>
              <a:ext cx="22025" cy="10280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439522" y="2698497"/>
              <a:ext cx="22025" cy="10248"/>
            </a:xfrm>
            <a:custGeom>
              <a:avLst/>
              <a:gdLst/>
              <a:ahLst/>
              <a:cxnLst/>
              <a:rect l="l" t="t" r="r" b="b"/>
              <a:pathLst>
                <a:path w="69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5439522" y="2675740"/>
              <a:ext cx="22025" cy="10280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5439522" y="2653015"/>
              <a:ext cx="22025" cy="10248"/>
            </a:xfrm>
            <a:custGeom>
              <a:avLst/>
              <a:gdLst/>
              <a:ahLst/>
              <a:cxnLst/>
              <a:rect l="l" t="t" r="r" b="b"/>
              <a:pathLst>
                <a:path w="69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5473641" y="2630258"/>
              <a:ext cx="44718" cy="10280"/>
            </a:xfrm>
            <a:custGeom>
              <a:avLst/>
              <a:gdLst/>
              <a:ahLst/>
              <a:cxnLst/>
              <a:rect l="l" t="t" r="r" b="b"/>
              <a:pathLst>
                <a:path w="1405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5473641" y="2698497"/>
              <a:ext cx="67474" cy="10248"/>
            </a:xfrm>
            <a:custGeom>
              <a:avLst/>
              <a:gdLst/>
              <a:ahLst/>
              <a:cxnLst/>
              <a:rect l="l" t="t" r="r" b="b"/>
              <a:pathLst>
                <a:path w="2120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5473641" y="2675740"/>
              <a:ext cx="44718" cy="10280"/>
            </a:xfrm>
            <a:custGeom>
              <a:avLst/>
              <a:gdLst/>
              <a:ahLst/>
              <a:cxnLst/>
              <a:rect l="l" t="t" r="r" b="b"/>
              <a:pathLst>
                <a:path w="1405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5473641" y="2653015"/>
              <a:ext cx="67474" cy="10248"/>
            </a:xfrm>
            <a:custGeom>
              <a:avLst/>
              <a:gdLst/>
              <a:ahLst/>
              <a:cxnLst/>
              <a:rect l="l" t="t" r="r" b="b"/>
              <a:pathLst>
                <a:path w="2120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5558525" y="2653015"/>
              <a:ext cx="39434" cy="10248"/>
            </a:xfrm>
            <a:custGeom>
              <a:avLst/>
              <a:gdLst/>
              <a:ahLst/>
              <a:cxnLst/>
              <a:rect l="l" t="t" r="r" b="b"/>
              <a:pathLst>
                <a:path w="1239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5558525" y="2630258"/>
              <a:ext cx="39434" cy="10280"/>
            </a:xfrm>
            <a:custGeom>
              <a:avLst/>
              <a:gdLst/>
              <a:ahLst/>
              <a:cxnLst/>
              <a:rect l="l" t="t" r="r" b="b"/>
              <a:pathLst>
                <a:path w="1239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5558525" y="2675740"/>
              <a:ext cx="39434" cy="10280"/>
            </a:xfrm>
            <a:custGeom>
              <a:avLst/>
              <a:gdLst/>
              <a:ahLst/>
              <a:cxnLst/>
              <a:rect l="l" t="t" r="r" b="b"/>
              <a:pathLst>
                <a:path w="1239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5558525" y="2698497"/>
              <a:ext cx="39434" cy="10248"/>
            </a:xfrm>
            <a:custGeom>
              <a:avLst/>
              <a:gdLst/>
              <a:ahLst/>
              <a:cxnLst/>
              <a:rect l="l" t="t" r="r" b="b"/>
              <a:pathLst>
                <a:path w="1239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59"/>
          <p:cNvGrpSpPr/>
          <p:nvPr/>
        </p:nvGrpSpPr>
        <p:grpSpPr>
          <a:xfrm>
            <a:off x="3621427" y="3471638"/>
            <a:ext cx="393571" cy="393608"/>
            <a:chOff x="4890434" y="4287389"/>
            <a:chExt cx="345997" cy="346029"/>
          </a:xfrm>
        </p:grpSpPr>
        <p:sp>
          <p:nvSpPr>
            <p:cNvPr id="604" name="Google Shape;604;p59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54502D-3A2A-47A0-88EE-108ECAA70182}"/>
              </a:ext>
            </a:extLst>
          </p:cNvPr>
          <p:cNvSpPr txBox="1"/>
          <p:nvPr/>
        </p:nvSpPr>
        <p:spPr>
          <a:xfrm>
            <a:off x="2263515" y="2454400"/>
            <a:ext cx="4586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75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72F1D4-AA0F-437D-925D-C93D4B368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4760"/>
              </p:ext>
            </p:extLst>
          </p:nvPr>
        </p:nvGraphicFramePr>
        <p:xfrm>
          <a:off x="700566" y="1184274"/>
          <a:ext cx="3091946" cy="3417702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643678">
                  <a:extLst>
                    <a:ext uri="{9D8B030D-6E8A-4147-A177-3AD203B41FA5}">
                      <a16:colId xmlns:a16="http://schemas.microsoft.com/office/drawing/2014/main" val="1356327704"/>
                    </a:ext>
                  </a:extLst>
                </a:gridCol>
                <a:gridCol w="728740">
                  <a:extLst>
                    <a:ext uri="{9D8B030D-6E8A-4147-A177-3AD203B41FA5}">
                      <a16:colId xmlns:a16="http://schemas.microsoft.com/office/drawing/2014/main" val="216979674"/>
                    </a:ext>
                  </a:extLst>
                </a:gridCol>
                <a:gridCol w="719528">
                  <a:extLst>
                    <a:ext uri="{9D8B030D-6E8A-4147-A177-3AD203B41FA5}">
                      <a16:colId xmlns:a16="http://schemas.microsoft.com/office/drawing/2014/main" val="3071142824"/>
                    </a:ext>
                  </a:extLst>
                </a:gridCol>
              </a:tblGrid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admin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member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858006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 a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99278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Join a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3046"/>
                  </a:ext>
                </a:extLst>
              </a:tr>
              <a:tr h="291281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Send messages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853615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Mute others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902454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Kick others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261605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Send notifications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315881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Block others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469733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Chat with one user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676847"/>
                  </a:ext>
                </a:extLst>
              </a:tr>
              <a:tr h="291281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Invite users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887096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See chat history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380123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Leave a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71418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1B8B65-0113-478D-8AD7-74125267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60099"/>
              </p:ext>
            </p:extLst>
          </p:nvPr>
        </p:nvGraphicFramePr>
        <p:xfrm>
          <a:off x="4888178" y="1200150"/>
          <a:ext cx="3281462" cy="2743200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093692">
                  <a:extLst>
                    <a:ext uri="{9D8B030D-6E8A-4147-A177-3AD203B41FA5}">
                      <a16:colId xmlns:a16="http://schemas.microsoft.com/office/drawing/2014/main" val="2762752740"/>
                    </a:ext>
                  </a:extLst>
                </a:gridCol>
                <a:gridCol w="1093692">
                  <a:extLst>
                    <a:ext uri="{9D8B030D-6E8A-4147-A177-3AD203B41FA5}">
                      <a16:colId xmlns:a16="http://schemas.microsoft.com/office/drawing/2014/main" val="2997096112"/>
                    </a:ext>
                  </a:extLst>
                </a:gridCol>
                <a:gridCol w="1094078">
                  <a:extLst>
                    <a:ext uri="{9D8B030D-6E8A-4147-A177-3AD203B41FA5}">
                      <a16:colId xmlns:a16="http://schemas.microsoft.com/office/drawing/2014/main" val="2450399511"/>
                    </a:ext>
                  </a:extLst>
                </a:gridCol>
              </a:tblGrid>
              <a:tr h="18165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Group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07235"/>
                  </a:ext>
                </a:extLst>
              </a:tr>
              <a:tr h="544958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Created by an owner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Created when user A chats directly with user B in the same group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209209"/>
                  </a:ext>
                </a:extLst>
              </a:tr>
              <a:tr h="18165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Number of people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&gt;=2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096046"/>
                  </a:ext>
                </a:extLst>
              </a:tr>
              <a:tr h="18165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message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broadcast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direct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662524"/>
                  </a:ext>
                </a:extLst>
              </a:tr>
              <a:tr h="544958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feature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Chat, Mute, kick, block, invite, history, notification, leave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Chat, leave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713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</a:t>
            </a:r>
            <a:r>
              <a:rPr lang="en-US" altLang="zh-CN" dirty="0"/>
              <a:t>ser Diagram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51FB55-C14D-430F-86E2-03B3FCC3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10" y="964934"/>
            <a:ext cx="6162831" cy="40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1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Design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709232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678</Words>
  <Application>Microsoft Office PowerPoint</Application>
  <PresentationFormat>全屏显示(16:9)</PresentationFormat>
  <Paragraphs>218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Calibri</vt:lpstr>
      <vt:lpstr>Montserrat</vt:lpstr>
      <vt:lpstr>Livine Meeting by Slidesgo</vt:lpstr>
      <vt:lpstr>COMP 504 Presentation</vt:lpstr>
      <vt:lpstr>About out team</vt:lpstr>
      <vt:lpstr>User Interface</vt:lpstr>
      <vt:lpstr>##</vt:lpstr>
      <vt:lpstr>Demo</vt:lpstr>
      <vt:lpstr>##</vt:lpstr>
      <vt:lpstr>PowerPoint 演示文稿</vt:lpstr>
      <vt:lpstr>User Diagram</vt:lpstr>
      <vt:lpstr>##</vt:lpstr>
      <vt:lpstr>Server API</vt:lpstr>
      <vt:lpstr>Server API</vt:lpstr>
      <vt:lpstr>Client request</vt:lpstr>
      <vt:lpstr>##</vt:lpstr>
      <vt:lpstr>UML</vt:lpstr>
      <vt:lpstr>##</vt:lpstr>
      <vt:lpstr>PowerPoint 演示文稿</vt:lpstr>
      <vt:lpstr>Design pattern</vt:lpstr>
      <vt:lpstr>THANKS  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504 Presentation</dc:title>
  <cp:lastModifiedBy>Li Tingting</cp:lastModifiedBy>
  <cp:revision>8</cp:revision>
  <dcterms:modified xsi:type="dcterms:W3CDTF">2021-11-06T03:48:12Z</dcterms:modified>
</cp:coreProperties>
</file>