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75" r:id="rId4"/>
    <p:sldId id="276" r:id="rId5"/>
    <p:sldId id="271" r:id="rId6"/>
    <p:sldId id="282" r:id="rId7"/>
    <p:sldId id="277" r:id="rId8"/>
    <p:sldId id="278" r:id="rId9"/>
    <p:sldId id="283" r:id="rId10"/>
    <p:sldId id="272" r:id="rId11"/>
    <p:sldId id="273" r:id="rId12"/>
  </p:sldIdLst>
  <p:sldSz cx="9144000" cy="5143500" type="screen16x9"/>
  <p:notesSz cx="6858000" cy="9144000"/>
  <p:embeddedFontLst>
    <p:embeddedFont>
      <p:font typeface="SimHei" panose="02010609060101010101" pitchFamily="49" charset="-122"/>
      <p:regular r:id="rId14"/>
    </p:embeddedFont>
    <p:embeddedFont>
      <p:font typeface="Calibri" panose="020F0502020204030204" pitchFamily="34" charset="0"/>
      <p:regular r:id="rId15"/>
      <p:bold r:id="rId16"/>
      <p:italic r:id="rId17"/>
      <p:boldItalic r:id="rId18"/>
    </p:embeddedFont>
    <p:embeddedFont>
      <p:font typeface="Didact Gothic" panose="02010600030101010101" charset="0"/>
      <p:regular r:id="rId19"/>
    </p:embeddedFont>
    <p:embeddedFont>
      <p:font typeface="DM Serif Display" panose="02010600030101010101" charset="0"/>
      <p:regular r:id="rId20"/>
      <p: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hACEOgJKC2Hz7lO/EtNg6GPeUg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19B059-FE25-456D-96AB-CD6FE9B17242}">
  <a:tblStyle styleId="{BC19B059-FE25-456D-96AB-CD6FE9B1724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9131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454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Calibri"/>
                <a:ea typeface="Calibri"/>
                <a:cs typeface="Calibri"/>
                <a:sym typeface="Calibri"/>
              </a:rPr>
              <a:t>Self-design the original map, and the game map will change to your personalized layout. (More ghosts, more dots, complex wall, etc.)</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In the higher level of game, ghosts will speed up and intervals of strategy switching will be modified</a:t>
            </a: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Ghost strategies are extensible and can be more challenging.</a:t>
            </a:r>
            <a:endParaRPr sz="14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875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4859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76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3622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0"/>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0"/>
          <p:cNvSpPr txBox="1">
            <a:spLocks noGrp="1"/>
          </p:cNvSpPr>
          <p:nvPr>
            <p:ph type="ctrTitle"/>
          </p:nvPr>
        </p:nvSpPr>
        <p:spPr>
          <a:xfrm>
            <a:off x="1913100" y="1415503"/>
            <a:ext cx="5317800" cy="1962000"/>
          </a:xfrm>
          <a:prstGeom prst="rect">
            <a:avLst/>
          </a:prstGeom>
          <a:noFill/>
          <a:ln>
            <a:noFill/>
          </a:ln>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0"/>
          <p:cNvSpPr txBox="1">
            <a:spLocks noGrp="1"/>
          </p:cNvSpPr>
          <p:nvPr>
            <p:ph type="subTitle" idx="1"/>
          </p:nvPr>
        </p:nvSpPr>
        <p:spPr>
          <a:xfrm>
            <a:off x="1692725" y="3293444"/>
            <a:ext cx="5758200" cy="50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51"/>
        <p:cNvGrpSpPr/>
        <p:nvPr/>
      </p:nvGrpSpPr>
      <p:grpSpPr>
        <a:xfrm>
          <a:off x="0" y="0"/>
          <a:ext cx="0" cy="0"/>
          <a:chOff x="0" y="0"/>
          <a:chExt cx="0" cy="0"/>
        </a:xfrm>
      </p:grpSpPr>
      <p:pic>
        <p:nvPicPr>
          <p:cNvPr id="52" name="Google Shape;52;p32"/>
          <p:cNvPicPr preferRelativeResize="0"/>
          <p:nvPr/>
        </p:nvPicPr>
        <p:blipFill rotWithShape="1">
          <a:blip r:embed="rId2">
            <a:alphaModFix/>
          </a:blip>
          <a:srcRect t="58" b="59"/>
          <a:stretch/>
        </p:blipFill>
        <p:spPr>
          <a:xfrm>
            <a:off x="0" y="3622"/>
            <a:ext cx="9144001" cy="5136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pic>
        <p:nvPicPr>
          <p:cNvPr id="13" name="Google Shape;13;p21"/>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4" name="Google Shape;14;p21"/>
          <p:cNvSpPr txBox="1">
            <a:spLocks noGrp="1"/>
          </p:cNvSpPr>
          <p:nvPr>
            <p:ph type="body" idx="1"/>
          </p:nvPr>
        </p:nvSpPr>
        <p:spPr>
          <a:xfrm>
            <a:off x="700800" y="1281725"/>
            <a:ext cx="6823800" cy="32847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Char char="●"/>
              <a:defRPr sz="1150" b="0"/>
            </a:lvl1pPr>
            <a:lvl2pPr marL="914400" lvl="1" indent="-317500" algn="l">
              <a:lnSpc>
                <a:spcPct val="115000"/>
              </a:lnSpc>
              <a:spcBef>
                <a:spcPts val="0"/>
              </a:spcBef>
              <a:spcAft>
                <a:spcPts val="0"/>
              </a:spcAft>
              <a:buSzPts val="1400"/>
              <a:buFont typeface="Arial"/>
              <a:buChar char="○"/>
              <a:defRPr/>
            </a:lvl2pPr>
            <a:lvl3pPr marL="1371600" lvl="2" indent="-317500" algn="l">
              <a:lnSpc>
                <a:spcPct val="115000"/>
              </a:lnSpc>
              <a:spcBef>
                <a:spcPts val="1600"/>
              </a:spcBef>
              <a:spcAft>
                <a:spcPts val="0"/>
              </a:spcAft>
              <a:buSzPts val="1400"/>
              <a:buFont typeface="Arial"/>
              <a:buChar char="■"/>
              <a:defRPr/>
            </a:lvl3pPr>
            <a:lvl4pPr marL="1828800" lvl="3" indent="-317500" algn="l">
              <a:lnSpc>
                <a:spcPct val="115000"/>
              </a:lnSpc>
              <a:spcBef>
                <a:spcPts val="1600"/>
              </a:spcBef>
              <a:spcAft>
                <a:spcPts val="0"/>
              </a:spcAft>
              <a:buSzPts val="1400"/>
              <a:buFont typeface="Arial"/>
              <a:buChar char="●"/>
              <a:defRPr/>
            </a:lvl4pPr>
            <a:lvl5pPr marL="2286000" lvl="4" indent="-317500" algn="l">
              <a:lnSpc>
                <a:spcPct val="115000"/>
              </a:lnSpc>
              <a:spcBef>
                <a:spcPts val="1600"/>
              </a:spcBef>
              <a:spcAft>
                <a:spcPts val="0"/>
              </a:spcAft>
              <a:buSzPts val="1400"/>
              <a:buFont typeface="Arial"/>
              <a:buChar char="○"/>
              <a:defRPr/>
            </a:lvl5pPr>
            <a:lvl6pPr marL="2743200" lvl="5" indent="-317500" algn="l">
              <a:lnSpc>
                <a:spcPct val="115000"/>
              </a:lnSpc>
              <a:spcBef>
                <a:spcPts val="1600"/>
              </a:spcBef>
              <a:spcAft>
                <a:spcPts val="0"/>
              </a:spcAft>
              <a:buSzPts val="1400"/>
              <a:buFont typeface="Arial"/>
              <a:buChar char="■"/>
              <a:defRPr/>
            </a:lvl6pPr>
            <a:lvl7pPr marL="3200400" lvl="6" indent="-317500" algn="l">
              <a:lnSpc>
                <a:spcPct val="115000"/>
              </a:lnSpc>
              <a:spcBef>
                <a:spcPts val="1600"/>
              </a:spcBef>
              <a:spcAft>
                <a:spcPts val="0"/>
              </a:spcAft>
              <a:buSzPts val="1400"/>
              <a:buFont typeface="Arial"/>
              <a:buChar char="●"/>
              <a:defRPr/>
            </a:lvl7pPr>
            <a:lvl8pPr marL="3657600" lvl="7" indent="-317500" algn="l">
              <a:lnSpc>
                <a:spcPct val="115000"/>
              </a:lnSpc>
              <a:spcBef>
                <a:spcPts val="1600"/>
              </a:spcBef>
              <a:spcAft>
                <a:spcPts val="0"/>
              </a:spcAft>
              <a:buSzPts val="1400"/>
              <a:buFont typeface="Arial"/>
              <a:buChar char="○"/>
              <a:defRPr/>
            </a:lvl8pPr>
            <a:lvl9pPr marL="4114800" lvl="8" indent="-317500" algn="l">
              <a:lnSpc>
                <a:spcPct val="115000"/>
              </a:lnSpc>
              <a:spcBef>
                <a:spcPts val="1600"/>
              </a:spcBef>
              <a:spcAft>
                <a:spcPts val="1600"/>
              </a:spcAft>
              <a:buSzPts val="1400"/>
              <a:buFont typeface="Arial"/>
              <a:buChar char="■"/>
              <a:defRPr/>
            </a:lvl9pPr>
          </a:lstStyle>
          <a:p>
            <a:endParaRPr/>
          </a:p>
        </p:txBody>
      </p:sp>
      <p:sp>
        <p:nvSpPr>
          <p:cNvPr id="15" name="Google Shape;15;p21"/>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b="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6" name="Google Shape;16;p21"/>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pic>
        <p:nvPicPr>
          <p:cNvPr id="23" name="Google Shape;23;p23"/>
          <p:cNvPicPr preferRelativeResize="0"/>
          <p:nvPr/>
        </p:nvPicPr>
        <p:blipFill rotWithShape="1">
          <a:blip r:embed="rId2">
            <a:alphaModFix/>
          </a:blip>
          <a:srcRect t="29" b="18"/>
          <a:stretch/>
        </p:blipFill>
        <p:spPr>
          <a:xfrm>
            <a:off x="0" y="3622"/>
            <a:ext cx="9144000" cy="5136258"/>
          </a:xfrm>
          <a:prstGeom prst="rect">
            <a:avLst/>
          </a:prstGeom>
          <a:noFill/>
          <a:ln>
            <a:noFill/>
          </a:ln>
        </p:spPr>
      </p:pic>
      <p:sp>
        <p:nvSpPr>
          <p:cNvPr id="24" name="Google Shape;24;p23"/>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b="0"/>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pic>
        <p:nvPicPr>
          <p:cNvPr id="38" name="Google Shape;38;p26"/>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39" name="Google Shape;39;p26"/>
          <p:cNvSpPr txBox="1">
            <a:spLocks noGrp="1"/>
          </p:cNvSpPr>
          <p:nvPr>
            <p:ph type="title"/>
          </p:nvPr>
        </p:nvSpPr>
        <p:spPr>
          <a:xfrm>
            <a:off x="2786650" y="2570794"/>
            <a:ext cx="3570600" cy="100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3300"/>
              <a:buNone/>
              <a:defRPr sz="5000" b="0"/>
            </a:lvl1pPr>
            <a:lvl2pPr lvl="1" algn="l">
              <a:lnSpc>
                <a:spcPct val="100000"/>
              </a:lnSpc>
              <a:spcBef>
                <a:spcPts val="0"/>
              </a:spcBef>
              <a:spcAft>
                <a:spcPts val="0"/>
              </a:spcAft>
              <a:buClr>
                <a:schemeClr val="accent1"/>
              </a:buClr>
              <a:buSzPts val="3200"/>
              <a:buNone/>
              <a:defRPr>
                <a:solidFill>
                  <a:schemeClr val="accent1"/>
                </a:solidFill>
              </a:defRPr>
            </a:lvl2pPr>
            <a:lvl3pPr lvl="2" algn="l">
              <a:lnSpc>
                <a:spcPct val="100000"/>
              </a:lnSpc>
              <a:spcBef>
                <a:spcPts val="0"/>
              </a:spcBef>
              <a:spcAft>
                <a:spcPts val="0"/>
              </a:spcAft>
              <a:buClr>
                <a:schemeClr val="accent1"/>
              </a:buClr>
              <a:buSzPts val="3200"/>
              <a:buNone/>
              <a:defRPr>
                <a:solidFill>
                  <a:schemeClr val="accent1"/>
                </a:solidFill>
              </a:defRPr>
            </a:lvl3pPr>
            <a:lvl4pPr lvl="3" algn="l">
              <a:lnSpc>
                <a:spcPct val="100000"/>
              </a:lnSpc>
              <a:spcBef>
                <a:spcPts val="0"/>
              </a:spcBef>
              <a:spcAft>
                <a:spcPts val="0"/>
              </a:spcAft>
              <a:buClr>
                <a:schemeClr val="accent1"/>
              </a:buClr>
              <a:buSzPts val="3200"/>
              <a:buNone/>
              <a:defRPr>
                <a:solidFill>
                  <a:schemeClr val="accent1"/>
                </a:solidFill>
              </a:defRPr>
            </a:lvl4pPr>
            <a:lvl5pPr lvl="4" algn="l">
              <a:lnSpc>
                <a:spcPct val="100000"/>
              </a:lnSpc>
              <a:spcBef>
                <a:spcPts val="0"/>
              </a:spcBef>
              <a:spcAft>
                <a:spcPts val="0"/>
              </a:spcAft>
              <a:buClr>
                <a:schemeClr val="accent1"/>
              </a:buClr>
              <a:buSzPts val="3200"/>
              <a:buNone/>
              <a:defRPr>
                <a:solidFill>
                  <a:schemeClr val="accent1"/>
                </a:solidFill>
              </a:defRPr>
            </a:lvl5pPr>
            <a:lvl6pPr lvl="5" algn="l">
              <a:lnSpc>
                <a:spcPct val="100000"/>
              </a:lnSpc>
              <a:spcBef>
                <a:spcPts val="0"/>
              </a:spcBef>
              <a:spcAft>
                <a:spcPts val="0"/>
              </a:spcAft>
              <a:buClr>
                <a:schemeClr val="accent1"/>
              </a:buClr>
              <a:buSzPts val="3200"/>
              <a:buNone/>
              <a:defRPr>
                <a:solidFill>
                  <a:schemeClr val="accent1"/>
                </a:solidFill>
              </a:defRPr>
            </a:lvl6pPr>
            <a:lvl7pPr lvl="6" algn="l">
              <a:lnSpc>
                <a:spcPct val="100000"/>
              </a:lnSpc>
              <a:spcBef>
                <a:spcPts val="0"/>
              </a:spcBef>
              <a:spcAft>
                <a:spcPts val="0"/>
              </a:spcAft>
              <a:buClr>
                <a:schemeClr val="accent1"/>
              </a:buClr>
              <a:buSzPts val="3200"/>
              <a:buNone/>
              <a:defRPr>
                <a:solidFill>
                  <a:schemeClr val="accent1"/>
                </a:solidFill>
              </a:defRPr>
            </a:lvl7pPr>
            <a:lvl8pPr lvl="7" algn="l">
              <a:lnSpc>
                <a:spcPct val="100000"/>
              </a:lnSpc>
              <a:spcBef>
                <a:spcPts val="0"/>
              </a:spcBef>
              <a:spcAft>
                <a:spcPts val="0"/>
              </a:spcAft>
              <a:buClr>
                <a:schemeClr val="accent1"/>
              </a:buClr>
              <a:buSzPts val="3200"/>
              <a:buNone/>
              <a:defRPr>
                <a:solidFill>
                  <a:schemeClr val="accent1"/>
                </a:solidFill>
              </a:defRPr>
            </a:lvl8pPr>
            <a:lvl9pPr lvl="8" algn="l">
              <a:lnSpc>
                <a:spcPct val="100000"/>
              </a:lnSpc>
              <a:spcBef>
                <a:spcPts val="0"/>
              </a:spcBef>
              <a:spcAft>
                <a:spcPts val="0"/>
              </a:spcAft>
              <a:buClr>
                <a:schemeClr val="accent1"/>
              </a:buClr>
              <a:buSzPts val="3200"/>
              <a:buNone/>
              <a:defRPr>
                <a:solidFill>
                  <a:schemeClr val="accent1"/>
                </a:solidFill>
              </a:defRPr>
            </a:lvl9pPr>
          </a:lstStyle>
          <a:p>
            <a:endParaRPr/>
          </a:p>
        </p:txBody>
      </p:sp>
      <p:sp>
        <p:nvSpPr>
          <p:cNvPr id="40" name="Google Shape;40;p26"/>
          <p:cNvSpPr txBox="1">
            <a:spLocks noGrp="1"/>
          </p:cNvSpPr>
          <p:nvPr>
            <p:ph type="title" idx="2"/>
          </p:nvPr>
        </p:nvSpPr>
        <p:spPr>
          <a:xfrm>
            <a:off x="3797100" y="1317190"/>
            <a:ext cx="1549800" cy="16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400"/>
              <a:buNone/>
              <a:defRPr sz="10000" b="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1" name="Google Shape;41;p26"/>
          <p:cNvSpPr txBox="1">
            <a:spLocks noGrp="1"/>
          </p:cNvSpPr>
          <p:nvPr>
            <p:ph type="subTitle" idx="1"/>
          </p:nvPr>
        </p:nvSpPr>
        <p:spPr>
          <a:xfrm>
            <a:off x="2709225" y="3423109"/>
            <a:ext cx="3725700" cy="4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b="0"/>
            </a:lvl1pPr>
            <a:lvl2pPr lvl="1" algn="ctr">
              <a:lnSpc>
                <a:spcPct val="100000"/>
              </a:lnSpc>
              <a:spcBef>
                <a:spcPts val="0"/>
              </a:spcBef>
              <a:spcAft>
                <a:spcPts val="0"/>
              </a:spcAft>
              <a:buSzPts val="1400"/>
              <a:buNone/>
              <a:defRPr sz="1400" b="0"/>
            </a:lvl2pPr>
            <a:lvl3pPr lvl="2" algn="ctr">
              <a:lnSpc>
                <a:spcPct val="100000"/>
              </a:lnSpc>
              <a:spcBef>
                <a:spcPts val="0"/>
              </a:spcBef>
              <a:spcAft>
                <a:spcPts val="0"/>
              </a:spcAft>
              <a:buSzPts val="1400"/>
              <a:buNone/>
              <a:defRPr sz="1400" b="0"/>
            </a:lvl3pPr>
            <a:lvl4pPr lvl="3" algn="ctr">
              <a:lnSpc>
                <a:spcPct val="100000"/>
              </a:lnSpc>
              <a:spcBef>
                <a:spcPts val="0"/>
              </a:spcBef>
              <a:spcAft>
                <a:spcPts val="0"/>
              </a:spcAft>
              <a:buSzPts val="1400"/>
              <a:buNone/>
              <a:defRPr sz="1400" b="0"/>
            </a:lvl4pPr>
            <a:lvl5pPr lvl="4" algn="ctr">
              <a:lnSpc>
                <a:spcPct val="100000"/>
              </a:lnSpc>
              <a:spcBef>
                <a:spcPts val="0"/>
              </a:spcBef>
              <a:spcAft>
                <a:spcPts val="0"/>
              </a:spcAft>
              <a:buSzPts val="1400"/>
              <a:buNone/>
              <a:defRPr sz="1400" b="0"/>
            </a:lvl5pPr>
            <a:lvl6pPr lvl="5" algn="ctr">
              <a:lnSpc>
                <a:spcPct val="100000"/>
              </a:lnSpc>
              <a:spcBef>
                <a:spcPts val="0"/>
              </a:spcBef>
              <a:spcAft>
                <a:spcPts val="0"/>
              </a:spcAft>
              <a:buSzPts val="1400"/>
              <a:buNone/>
              <a:defRPr sz="1400" b="0"/>
            </a:lvl6pPr>
            <a:lvl7pPr lvl="6" algn="ctr">
              <a:lnSpc>
                <a:spcPct val="100000"/>
              </a:lnSpc>
              <a:spcBef>
                <a:spcPts val="0"/>
              </a:spcBef>
              <a:spcAft>
                <a:spcPts val="0"/>
              </a:spcAft>
              <a:buSzPts val="1400"/>
              <a:buNone/>
              <a:defRPr sz="1400" b="0"/>
            </a:lvl7pPr>
            <a:lvl8pPr lvl="7" algn="ctr">
              <a:lnSpc>
                <a:spcPct val="100000"/>
              </a:lnSpc>
              <a:spcBef>
                <a:spcPts val="0"/>
              </a:spcBef>
              <a:spcAft>
                <a:spcPts val="0"/>
              </a:spcAft>
              <a:buSzPts val="1400"/>
              <a:buNone/>
              <a:defRPr sz="1400" b="0"/>
            </a:lvl8pPr>
            <a:lvl9pPr lvl="8" algn="ctr">
              <a:lnSpc>
                <a:spcPct val="100000"/>
              </a:lnSpc>
              <a:spcBef>
                <a:spcPts val="0"/>
              </a:spcBef>
              <a:spcAft>
                <a:spcPts val="0"/>
              </a:spcAft>
              <a:buSzPts val="1400"/>
              <a:buNone/>
              <a:defRPr sz="1400" b="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pic>
        <p:nvPicPr>
          <p:cNvPr id="43" name="Google Shape;43;p27"/>
          <p:cNvPicPr preferRelativeResize="0"/>
          <p:nvPr/>
        </p:nvPicPr>
        <p:blipFill rotWithShape="1">
          <a:blip r:embed="rId2">
            <a:alphaModFix/>
          </a:blip>
          <a:srcRect l="58" r="59"/>
          <a:stretch/>
        </p:blipFill>
        <p:spPr>
          <a:xfrm>
            <a:off x="0" y="572"/>
            <a:ext cx="9144001" cy="5142357"/>
          </a:xfrm>
          <a:prstGeom prst="rect">
            <a:avLst/>
          </a:prstGeom>
          <a:noFill/>
          <a:ln>
            <a:noFill/>
          </a:ln>
        </p:spPr>
      </p:pic>
      <p:sp>
        <p:nvSpPr>
          <p:cNvPr id="44" name="Google Shape;44;p27"/>
          <p:cNvSpPr txBox="1">
            <a:spLocks noGrp="1"/>
          </p:cNvSpPr>
          <p:nvPr>
            <p:ph type="title"/>
          </p:nvPr>
        </p:nvSpPr>
        <p:spPr>
          <a:xfrm>
            <a:off x="1874200" y="1271850"/>
            <a:ext cx="5395500" cy="2599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300"/>
              <a:buNone/>
              <a:defRPr sz="8000" b="0"/>
            </a:lvl1pPr>
            <a:lvl2pPr lvl="1" algn="ctr">
              <a:lnSpc>
                <a:spcPct val="90000"/>
              </a:lnSpc>
              <a:spcBef>
                <a:spcPts val="0"/>
              </a:spcBef>
              <a:spcAft>
                <a:spcPts val="0"/>
              </a:spcAft>
              <a:buSzPts val="3200"/>
              <a:buNone/>
              <a:defRPr sz="8000" b="0"/>
            </a:lvl2pPr>
            <a:lvl3pPr lvl="2" algn="ctr">
              <a:lnSpc>
                <a:spcPct val="90000"/>
              </a:lnSpc>
              <a:spcBef>
                <a:spcPts val="0"/>
              </a:spcBef>
              <a:spcAft>
                <a:spcPts val="0"/>
              </a:spcAft>
              <a:buSzPts val="3200"/>
              <a:buNone/>
              <a:defRPr sz="8000" b="0"/>
            </a:lvl3pPr>
            <a:lvl4pPr lvl="3" algn="ctr">
              <a:lnSpc>
                <a:spcPct val="90000"/>
              </a:lnSpc>
              <a:spcBef>
                <a:spcPts val="0"/>
              </a:spcBef>
              <a:spcAft>
                <a:spcPts val="0"/>
              </a:spcAft>
              <a:buSzPts val="3200"/>
              <a:buNone/>
              <a:defRPr sz="8000" b="0"/>
            </a:lvl4pPr>
            <a:lvl5pPr lvl="4" algn="ctr">
              <a:lnSpc>
                <a:spcPct val="90000"/>
              </a:lnSpc>
              <a:spcBef>
                <a:spcPts val="0"/>
              </a:spcBef>
              <a:spcAft>
                <a:spcPts val="0"/>
              </a:spcAft>
              <a:buSzPts val="3200"/>
              <a:buNone/>
              <a:defRPr sz="8000" b="0"/>
            </a:lvl5pPr>
            <a:lvl6pPr lvl="5" algn="ctr">
              <a:lnSpc>
                <a:spcPct val="90000"/>
              </a:lnSpc>
              <a:spcBef>
                <a:spcPts val="0"/>
              </a:spcBef>
              <a:spcAft>
                <a:spcPts val="0"/>
              </a:spcAft>
              <a:buSzPts val="3200"/>
              <a:buNone/>
              <a:defRPr sz="8000" b="0"/>
            </a:lvl6pPr>
            <a:lvl7pPr lvl="6" algn="ctr">
              <a:lnSpc>
                <a:spcPct val="90000"/>
              </a:lnSpc>
              <a:spcBef>
                <a:spcPts val="0"/>
              </a:spcBef>
              <a:spcAft>
                <a:spcPts val="0"/>
              </a:spcAft>
              <a:buSzPts val="3200"/>
              <a:buNone/>
              <a:defRPr sz="8000" b="0"/>
            </a:lvl7pPr>
            <a:lvl8pPr lvl="7" algn="ctr">
              <a:lnSpc>
                <a:spcPct val="90000"/>
              </a:lnSpc>
              <a:spcBef>
                <a:spcPts val="0"/>
              </a:spcBef>
              <a:spcAft>
                <a:spcPts val="0"/>
              </a:spcAft>
              <a:buSzPts val="3200"/>
              <a:buNone/>
              <a:defRPr sz="8000" b="0"/>
            </a:lvl8pPr>
            <a:lvl9pPr lvl="8" algn="ctr">
              <a:lnSpc>
                <a:spcPct val="90000"/>
              </a:lnSpc>
              <a:spcBef>
                <a:spcPts val="0"/>
              </a:spcBef>
              <a:spcAft>
                <a:spcPts val="0"/>
              </a:spcAft>
              <a:buSzPts val="3200"/>
              <a:buNone/>
              <a:defRPr sz="8000" b="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l="58" r="59"/>
          <a:stretch/>
        </p:blipFill>
        <p:spPr>
          <a:xfrm>
            <a:off x="0" y="572"/>
            <a:ext cx="9144001" cy="514235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49"/>
        <p:cNvGrpSpPr/>
        <p:nvPr/>
      </p:nvGrpSpPr>
      <p:grpSpPr>
        <a:xfrm>
          <a:off x="0" y="0"/>
          <a:ext cx="0" cy="0"/>
          <a:chOff x="0" y="0"/>
          <a:chExt cx="0" cy="0"/>
        </a:xfrm>
      </p:grpSpPr>
      <p:pic>
        <p:nvPicPr>
          <p:cNvPr id="50" name="Google Shape;50;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300"/>
              <a:buFont typeface="DM Serif Display"/>
              <a:buNone/>
              <a:defRPr sz="3300" b="1"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endParaRPr/>
          </a:p>
        </p:txBody>
      </p:sp>
      <p:sp>
        <p:nvSpPr>
          <p:cNvPr id="7" name="Google Shape;7;p19"/>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216057" y="1610375"/>
            <a:ext cx="6818670" cy="1530064"/>
          </a:xfrm>
          <a:prstGeom prst="rect">
            <a:avLst/>
          </a:prstGeom>
          <a:noFill/>
          <a:ln>
            <a:noFill/>
          </a:ln>
        </p:spPr>
        <p:txBody>
          <a:bodyPr spcFirstLastPara="1" wrap="square" lIns="91425" tIns="91425" rIns="91425" bIns="91425" anchor="b" anchorCtr="0">
            <a:noAutofit/>
          </a:bodyPr>
          <a:lstStyle/>
          <a:p>
            <a:pPr marL="0" lvl="0" indent="0" algn="ctr" rtl="0">
              <a:lnSpc>
                <a:spcPct val="85000"/>
              </a:lnSpc>
              <a:spcBef>
                <a:spcPts val="0"/>
              </a:spcBef>
              <a:spcAft>
                <a:spcPts val="0"/>
              </a:spcAft>
              <a:buSzPts val="5200"/>
              <a:buNone/>
            </a:pPr>
            <a:r>
              <a:rPr lang="en-US" dirty="0"/>
              <a:t>Final Game</a:t>
            </a:r>
            <a:br>
              <a:rPr lang="en-US" dirty="0"/>
            </a:br>
            <a:r>
              <a:rPr lang="en-US" sz="2000" dirty="0"/>
              <a:t>Team Dog</a:t>
            </a:r>
            <a:endParaRPr dirty="0"/>
          </a:p>
        </p:txBody>
      </p:sp>
      <p:pic>
        <p:nvPicPr>
          <p:cNvPr id="58" name="Google Shape;58;p1"/>
          <p:cNvPicPr preferRelativeResize="0"/>
          <p:nvPr/>
        </p:nvPicPr>
        <p:blipFill rotWithShape="1">
          <a:blip r:embed="rId3">
            <a:alphaModFix/>
          </a:blip>
          <a:srcRect/>
          <a:stretch/>
        </p:blipFill>
        <p:spPr>
          <a:xfrm>
            <a:off x="3763490" y="668449"/>
            <a:ext cx="407233" cy="407233"/>
          </a:xfrm>
          <a:prstGeom prst="rect">
            <a:avLst/>
          </a:prstGeom>
          <a:noFill/>
          <a:ln>
            <a:noFill/>
          </a:ln>
        </p:spPr>
      </p:pic>
      <p:pic>
        <p:nvPicPr>
          <p:cNvPr id="59" name="Google Shape;59;p1"/>
          <p:cNvPicPr preferRelativeResize="0"/>
          <p:nvPr/>
        </p:nvPicPr>
        <p:blipFill rotWithShape="1">
          <a:blip r:embed="rId4">
            <a:alphaModFix/>
          </a:blip>
          <a:srcRect/>
          <a:stretch/>
        </p:blipFill>
        <p:spPr>
          <a:xfrm>
            <a:off x="1503700" y="3941996"/>
            <a:ext cx="407233" cy="407233"/>
          </a:xfrm>
          <a:prstGeom prst="rect">
            <a:avLst/>
          </a:prstGeom>
          <a:noFill/>
          <a:ln>
            <a:noFill/>
          </a:ln>
        </p:spPr>
      </p:pic>
      <p:pic>
        <p:nvPicPr>
          <p:cNvPr id="60" name="Google Shape;60;p1"/>
          <p:cNvPicPr preferRelativeResize="0"/>
          <p:nvPr/>
        </p:nvPicPr>
        <p:blipFill rotWithShape="1">
          <a:blip r:embed="rId5">
            <a:alphaModFix/>
          </a:blip>
          <a:srcRect/>
          <a:stretch/>
        </p:blipFill>
        <p:spPr>
          <a:xfrm>
            <a:off x="4657143" y="4055929"/>
            <a:ext cx="419122" cy="419122"/>
          </a:xfrm>
          <a:prstGeom prst="rect">
            <a:avLst/>
          </a:prstGeom>
          <a:noFill/>
          <a:ln>
            <a:noFill/>
          </a:ln>
        </p:spPr>
      </p:pic>
      <p:pic>
        <p:nvPicPr>
          <p:cNvPr id="61" name="Google Shape;61;p1"/>
          <p:cNvPicPr preferRelativeResize="0"/>
          <p:nvPr/>
        </p:nvPicPr>
        <p:blipFill rotWithShape="1">
          <a:blip r:embed="rId6">
            <a:alphaModFix/>
          </a:blip>
          <a:srcRect/>
          <a:stretch/>
        </p:blipFill>
        <p:spPr>
          <a:xfrm>
            <a:off x="3936283" y="3319860"/>
            <a:ext cx="444523" cy="412771"/>
          </a:xfrm>
          <a:prstGeom prst="rect">
            <a:avLst/>
          </a:prstGeom>
          <a:noFill/>
          <a:ln>
            <a:noFill/>
          </a:ln>
        </p:spPr>
      </p:pic>
      <p:pic>
        <p:nvPicPr>
          <p:cNvPr id="62" name="Google Shape;62;p1"/>
          <p:cNvPicPr preferRelativeResize="0"/>
          <p:nvPr/>
        </p:nvPicPr>
        <p:blipFill rotWithShape="1">
          <a:blip r:embed="rId7">
            <a:alphaModFix/>
          </a:blip>
          <a:srcRect/>
          <a:stretch/>
        </p:blipFill>
        <p:spPr>
          <a:xfrm>
            <a:off x="3942633" y="4036878"/>
            <a:ext cx="438173" cy="438173"/>
          </a:xfrm>
          <a:prstGeom prst="rect">
            <a:avLst/>
          </a:prstGeom>
          <a:noFill/>
          <a:ln>
            <a:noFill/>
          </a:ln>
        </p:spPr>
      </p:pic>
      <p:pic>
        <p:nvPicPr>
          <p:cNvPr id="63" name="Google Shape;63;p1"/>
          <p:cNvPicPr preferRelativeResize="0"/>
          <p:nvPr/>
        </p:nvPicPr>
        <p:blipFill rotWithShape="1">
          <a:blip r:embed="rId8">
            <a:alphaModFix/>
          </a:blip>
          <a:srcRect/>
          <a:stretch/>
        </p:blipFill>
        <p:spPr>
          <a:xfrm>
            <a:off x="4625392" y="3310334"/>
            <a:ext cx="450873" cy="4318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p:nvPr/>
        </p:nvSpPr>
        <p:spPr>
          <a:xfrm>
            <a:off x="1263721" y="318499"/>
            <a:ext cx="4048018" cy="6678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0" i="0" u="none" strike="noStrike" cap="none">
                <a:solidFill>
                  <a:schemeClr val="dk1"/>
                </a:solidFill>
                <a:latin typeface="Calibri"/>
                <a:ea typeface="Calibri"/>
                <a:cs typeface="Calibri"/>
                <a:sym typeface="Calibri"/>
              </a:rPr>
              <a:t>Our Pac-Man game</a:t>
            </a:r>
            <a:endParaRPr sz="3600" b="0" i="0" u="none" strike="noStrike" cap="none">
              <a:solidFill>
                <a:schemeClr val="dk1"/>
              </a:solidFill>
              <a:latin typeface="Calibri"/>
              <a:ea typeface="Calibri"/>
              <a:cs typeface="Calibri"/>
              <a:sym typeface="Calibri"/>
            </a:endParaRPr>
          </a:p>
        </p:txBody>
      </p:sp>
      <p:sp>
        <p:nvSpPr>
          <p:cNvPr id="206" name="Google Shape;206;p4"/>
          <p:cNvSpPr txBox="1"/>
          <p:nvPr/>
        </p:nvSpPr>
        <p:spPr>
          <a:xfrm>
            <a:off x="1263721" y="986319"/>
            <a:ext cx="646244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sng" strike="noStrike" cap="none" dirty="0">
                <a:solidFill>
                  <a:srgbClr val="0563C1"/>
                </a:solidFill>
                <a:latin typeface="Times New Roman"/>
                <a:ea typeface="Times New Roman"/>
                <a:cs typeface="Times New Roman"/>
                <a:sym typeface="Times New Roman"/>
              </a:rPr>
              <a:t>https://pacman-final-team-dog.herokuapp.com/</a:t>
            </a:r>
            <a:endParaRPr sz="1400" b="0" i="0" u="none" strike="noStrike" cap="none" dirty="0">
              <a:solidFill>
                <a:srgbClr val="000000"/>
              </a:solidFill>
              <a:latin typeface="Calibri"/>
              <a:ea typeface="Calibri"/>
              <a:cs typeface="Calibri"/>
              <a:sym typeface="Calibri"/>
            </a:endParaRPr>
          </a:p>
        </p:txBody>
      </p:sp>
      <p:pic>
        <p:nvPicPr>
          <p:cNvPr id="6" name="图片 5">
            <a:extLst>
              <a:ext uri="{FF2B5EF4-FFF2-40B4-BE49-F238E27FC236}">
                <a16:creationId xmlns:a16="http://schemas.microsoft.com/office/drawing/2014/main" id="{29A0ED3F-9F35-4B4E-98C9-52EBA528295D}"/>
              </a:ext>
            </a:extLst>
          </p:cNvPr>
          <p:cNvPicPr>
            <a:picLocks noChangeAspect="1"/>
          </p:cNvPicPr>
          <p:nvPr/>
        </p:nvPicPr>
        <p:blipFill>
          <a:blip r:embed="rId3"/>
          <a:stretch>
            <a:fillRect/>
          </a:stretch>
        </p:blipFill>
        <p:spPr>
          <a:xfrm>
            <a:off x="1356396" y="1654139"/>
            <a:ext cx="2578735" cy="2931795"/>
          </a:xfrm>
          <a:prstGeom prst="rect">
            <a:avLst/>
          </a:prstGeom>
        </p:spPr>
      </p:pic>
      <p:pic>
        <p:nvPicPr>
          <p:cNvPr id="7" name="图片 6">
            <a:extLst>
              <a:ext uri="{FF2B5EF4-FFF2-40B4-BE49-F238E27FC236}">
                <a16:creationId xmlns:a16="http://schemas.microsoft.com/office/drawing/2014/main" id="{E71097FD-6DE0-4283-9E16-68CC38C07BDC}"/>
              </a:ext>
            </a:extLst>
          </p:cNvPr>
          <p:cNvPicPr>
            <a:picLocks noChangeAspect="1"/>
          </p:cNvPicPr>
          <p:nvPr/>
        </p:nvPicPr>
        <p:blipFill>
          <a:blip r:embed="rId4"/>
          <a:stretch>
            <a:fillRect/>
          </a:stretch>
        </p:blipFill>
        <p:spPr>
          <a:xfrm>
            <a:off x="4984016" y="1654139"/>
            <a:ext cx="2578735" cy="2967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1987215" y="1138286"/>
            <a:ext cx="5395500" cy="2599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300"/>
              <a:buNone/>
            </a:pPr>
            <a:r>
              <a:rPr lang="en-US">
                <a:solidFill>
                  <a:schemeClr val="accent2"/>
                </a:solidFill>
              </a:rPr>
              <a:t>Thank you!</a:t>
            </a:r>
            <a:endParaRPr>
              <a:solidFill>
                <a:schemeClr val="accent2"/>
              </a:solidFill>
            </a:endParaRPr>
          </a:p>
        </p:txBody>
      </p:sp>
      <p:pic>
        <p:nvPicPr>
          <p:cNvPr id="214" name="Google Shape;214;p18"/>
          <p:cNvPicPr preferRelativeResize="0"/>
          <p:nvPr/>
        </p:nvPicPr>
        <p:blipFill rotWithShape="1">
          <a:blip r:embed="rId3">
            <a:alphaModFix/>
          </a:blip>
          <a:srcRect/>
          <a:stretch/>
        </p:blipFill>
        <p:spPr>
          <a:xfrm>
            <a:off x="751294" y="1336948"/>
            <a:ext cx="444523" cy="412771"/>
          </a:xfrm>
          <a:prstGeom prst="rect">
            <a:avLst/>
          </a:prstGeom>
          <a:noFill/>
          <a:ln>
            <a:noFill/>
          </a:ln>
        </p:spPr>
      </p:pic>
      <p:pic>
        <p:nvPicPr>
          <p:cNvPr id="215" name="Google Shape;215;p18"/>
          <p:cNvPicPr preferRelativeResize="0"/>
          <p:nvPr/>
        </p:nvPicPr>
        <p:blipFill rotWithShape="1">
          <a:blip r:embed="rId4">
            <a:alphaModFix/>
          </a:blip>
          <a:srcRect/>
          <a:stretch/>
        </p:blipFill>
        <p:spPr>
          <a:xfrm>
            <a:off x="7414727" y="1245011"/>
            <a:ext cx="450873" cy="431822"/>
          </a:xfrm>
          <a:prstGeom prst="rect">
            <a:avLst/>
          </a:prstGeom>
          <a:noFill/>
          <a:ln>
            <a:noFill/>
          </a:ln>
        </p:spPr>
      </p:pic>
      <p:pic>
        <p:nvPicPr>
          <p:cNvPr id="216" name="Google Shape;216;p18"/>
          <p:cNvPicPr preferRelativeResize="0"/>
          <p:nvPr/>
        </p:nvPicPr>
        <p:blipFill rotWithShape="1">
          <a:blip r:embed="rId5">
            <a:alphaModFix/>
          </a:blip>
          <a:srcRect/>
          <a:stretch/>
        </p:blipFill>
        <p:spPr>
          <a:xfrm>
            <a:off x="5081567" y="3942603"/>
            <a:ext cx="419122" cy="419122"/>
          </a:xfrm>
          <a:prstGeom prst="rect">
            <a:avLst/>
          </a:prstGeom>
          <a:noFill/>
          <a:ln>
            <a:noFill/>
          </a:ln>
        </p:spPr>
      </p:pic>
      <p:pic>
        <p:nvPicPr>
          <p:cNvPr id="217" name="Google Shape;217;p18"/>
          <p:cNvPicPr preferRelativeResize="0"/>
          <p:nvPr/>
        </p:nvPicPr>
        <p:blipFill rotWithShape="1">
          <a:blip r:embed="rId6">
            <a:alphaModFix/>
          </a:blip>
          <a:srcRect/>
          <a:stretch/>
        </p:blipFill>
        <p:spPr>
          <a:xfrm>
            <a:off x="751294" y="2084669"/>
            <a:ext cx="438173" cy="438173"/>
          </a:xfrm>
          <a:prstGeom prst="rect">
            <a:avLst/>
          </a:prstGeom>
          <a:noFill/>
          <a:ln>
            <a:noFill/>
          </a:ln>
        </p:spPr>
      </p:pic>
      <p:pic>
        <p:nvPicPr>
          <p:cNvPr id="218" name="Google Shape;218;p18"/>
          <p:cNvPicPr preferRelativeResize="0"/>
          <p:nvPr/>
        </p:nvPicPr>
        <p:blipFill rotWithShape="1">
          <a:blip r:embed="rId7">
            <a:alphaModFix/>
          </a:blip>
          <a:srcRect/>
          <a:stretch/>
        </p:blipFill>
        <p:spPr>
          <a:xfrm>
            <a:off x="7156785" y="2687891"/>
            <a:ext cx="692671" cy="582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body" idx="1"/>
          </p:nvPr>
        </p:nvSpPr>
        <p:spPr>
          <a:xfrm>
            <a:off x="700800" y="1366975"/>
            <a:ext cx="6823800" cy="328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2400" dirty="0"/>
              <a:t>Team Lead: </a:t>
            </a:r>
            <a:r>
              <a:rPr lang="en-US" sz="2400" dirty="0" err="1"/>
              <a:t>Lize</a:t>
            </a:r>
            <a:r>
              <a:rPr lang="en-US" sz="2400" dirty="0"/>
              <a:t> Chen</a:t>
            </a:r>
            <a:endParaRPr dirty="0"/>
          </a:p>
          <a:p>
            <a:pPr marL="0" lvl="0" indent="0" algn="l" rtl="0">
              <a:lnSpc>
                <a:spcPct val="100000"/>
              </a:lnSpc>
              <a:spcBef>
                <a:spcPts val="0"/>
              </a:spcBef>
              <a:spcAft>
                <a:spcPts val="0"/>
              </a:spcAft>
              <a:buSzPts val="1100"/>
              <a:buNone/>
            </a:pPr>
            <a:r>
              <a:rPr lang="en-US" sz="2400" dirty="0"/>
              <a:t>Tech Lead: </a:t>
            </a:r>
            <a:r>
              <a:rPr lang="en-US" sz="2400" dirty="0" err="1"/>
              <a:t>Huaminghui</a:t>
            </a:r>
            <a:r>
              <a:rPr lang="en-US" sz="2400" dirty="0"/>
              <a:t> Ding</a:t>
            </a:r>
            <a:endParaRPr dirty="0"/>
          </a:p>
          <a:p>
            <a:pPr marL="0" lvl="0" indent="0" algn="l" rtl="0">
              <a:lnSpc>
                <a:spcPct val="100000"/>
              </a:lnSpc>
              <a:spcBef>
                <a:spcPts val="0"/>
              </a:spcBef>
              <a:spcAft>
                <a:spcPts val="0"/>
              </a:spcAft>
              <a:buSzPts val="1100"/>
              <a:buNone/>
            </a:pPr>
            <a:r>
              <a:rPr lang="en-US" sz="2400" dirty="0"/>
              <a:t>Documentation Lead: Tingting Li</a:t>
            </a:r>
            <a:endParaRPr dirty="0"/>
          </a:p>
          <a:p>
            <a:pPr marL="0" lvl="0" indent="0" algn="l" rtl="0">
              <a:lnSpc>
                <a:spcPct val="100000"/>
              </a:lnSpc>
              <a:spcBef>
                <a:spcPts val="0"/>
              </a:spcBef>
              <a:spcAft>
                <a:spcPts val="0"/>
              </a:spcAft>
              <a:buSzPts val="1100"/>
              <a:buNone/>
            </a:pPr>
            <a:r>
              <a:rPr lang="en-US" sz="2400" dirty="0"/>
              <a:t>Developer: </a:t>
            </a:r>
            <a:r>
              <a:rPr lang="en-US" sz="2400" dirty="0" err="1"/>
              <a:t>Daolun</a:t>
            </a:r>
            <a:r>
              <a:rPr lang="en-US" sz="2400" dirty="0"/>
              <a:t> Chen  </a:t>
            </a:r>
          </a:p>
          <a:p>
            <a:pPr marL="0" lvl="0" indent="0" algn="l" rtl="0">
              <a:lnSpc>
                <a:spcPct val="100000"/>
              </a:lnSpc>
              <a:spcBef>
                <a:spcPts val="0"/>
              </a:spcBef>
              <a:spcAft>
                <a:spcPts val="0"/>
              </a:spcAft>
              <a:buSzPts val="1100"/>
              <a:buNone/>
            </a:pPr>
            <a:r>
              <a:rPr lang="en-US" sz="2400" dirty="0"/>
              <a:t>Developer: </a:t>
            </a:r>
            <a:r>
              <a:rPr lang="en-US" sz="2400" dirty="0" err="1"/>
              <a:t>Ruimin</a:t>
            </a:r>
            <a:r>
              <a:rPr lang="en-US" sz="2400" dirty="0"/>
              <a:t> Li  </a:t>
            </a:r>
            <a:endParaRPr dirty="0"/>
          </a:p>
          <a:p>
            <a:pPr marL="0" lvl="0" indent="0" algn="l" rtl="0">
              <a:lnSpc>
                <a:spcPct val="100000"/>
              </a:lnSpc>
              <a:spcBef>
                <a:spcPts val="0"/>
              </a:spcBef>
              <a:spcAft>
                <a:spcPts val="0"/>
              </a:spcAft>
              <a:buSzPts val="1100"/>
              <a:buNone/>
            </a:pPr>
            <a:r>
              <a:rPr lang="en-US" sz="2400" dirty="0"/>
              <a:t>Developer: </a:t>
            </a:r>
            <a:r>
              <a:rPr lang="en-US" sz="2400" dirty="0" err="1"/>
              <a:t>Yichen</a:t>
            </a:r>
            <a:r>
              <a:rPr lang="en-US" sz="2400" dirty="0"/>
              <a:t> Sun  </a:t>
            </a:r>
          </a:p>
          <a:p>
            <a:pPr marL="0" lvl="0" indent="0" algn="l" rtl="0">
              <a:lnSpc>
                <a:spcPct val="100000"/>
              </a:lnSpc>
              <a:spcBef>
                <a:spcPts val="0"/>
              </a:spcBef>
              <a:spcAft>
                <a:spcPts val="0"/>
              </a:spcAft>
              <a:buSzPts val="1100"/>
              <a:buNone/>
            </a:pPr>
            <a:r>
              <a:rPr lang="en-US" sz="2400" dirty="0"/>
              <a:t>Developer: </a:t>
            </a:r>
            <a:r>
              <a:rPr lang="en-US" sz="2400" dirty="0" err="1"/>
              <a:t>Junhao</a:t>
            </a:r>
            <a:r>
              <a:rPr lang="en-US" sz="2400" dirty="0"/>
              <a:t> Yu</a:t>
            </a:r>
            <a:endParaRPr dirty="0"/>
          </a:p>
        </p:txBody>
      </p:sp>
      <p:sp>
        <p:nvSpPr>
          <p:cNvPr id="69" name="Google Shape;69;p2"/>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US"/>
              <a:t>About our team</a:t>
            </a:r>
            <a:endParaRPr/>
          </a:p>
        </p:txBody>
      </p:sp>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1" name="Google Shape;71;p2"/>
          <p:cNvPicPr preferRelativeResize="0"/>
          <p:nvPr/>
        </p:nvPicPr>
        <p:blipFill>
          <a:blip r:embed="rId3">
            <a:alphaModFix/>
          </a:blip>
          <a:stretch>
            <a:fillRect/>
          </a:stretch>
        </p:blipFill>
        <p:spPr>
          <a:xfrm>
            <a:off x="5856700" y="3474050"/>
            <a:ext cx="1083674" cy="99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文本占位符 2">
            <a:extLst>
              <a:ext uri="{FF2B5EF4-FFF2-40B4-BE49-F238E27FC236}">
                <a16:creationId xmlns:a16="http://schemas.microsoft.com/office/drawing/2014/main" id="{379637CD-4114-4A90-B316-574EDB426E7F}"/>
              </a:ext>
            </a:extLst>
          </p:cNvPr>
          <p:cNvSpPr>
            <a:spLocks noGrp="1"/>
          </p:cNvSpPr>
          <p:nvPr>
            <p:ph type="body" idx="1"/>
          </p:nvPr>
        </p:nvSpPr>
        <p:spPr>
          <a:xfrm>
            <a:off x="575577" y="1178393"/>
            <a:ext cx="3931161" cy="821621"/>
          </a:xfrm>
        </p:spPr>
        <p:txBody>
          <a:bodyPr/>
          <a:lstStyle/>
          <a:p>
            <a:pPr marL="158750" indent="0">
              <a:buNone/>
            </a:pPr>
            <a:r>
              <a:rPr lang="en-US" altLang="zh-CN" sz="1400" dirty="0"/>
              <a:t>1. Select the number of ghost and type of fruit.</a:t>
            </a:r>
          </a:p>
          <a:p>
            <a:pPr marL="158750" indent="0">
              <a:buNone/>
            </a:pPr>
            <a:r>
              <a:rPr lang="en-US" altLang="zh-CN" sz="1400" dirty="0"/>
              <a:t>2. Click easy or hard button.</a:t>
            </a:r>
          </a:p>
          <a:p>
            <a:pPr marL="158750" indent="0">
              <a:buNone/>
            </a:pPr>
            <a:r>
              <a:rPr lang="en-US" altLang="zh-CN" sz="1400" dirty="0"/>
              <a:t>3.</a:t>
            </a:r>
            <a:r>
              <a:rPr lang="en-US" altLang="zh-CN" sz="1400" b="0" i="0" u="none" strike="noStrike" cap="none" dirty="0">
                <a:solidFill>
                  <a:schemeClr val="dk1"/>
                </a:solidFill>
                <a:latin typeface="Calibri"/>
                <a:ea typeface="Calibri"/>
                <a:cs typeface="Calibri"/>
                <a:sym typeface="Calibri"/>
              </a:rPr>
              <a:t> Use WASD or Arrow K</a:t>
            </a:r>
            <a:r>
              <a:rPr lang="en-US" altLang="zh-CN" sz="1400" dirty="0">
                <a:solidFill>
                  <a:schemeClr val="dk1"/>
                </a:solidFill>
                <a:latin typeface="Calibri"/>
                <a:ea typeface="Calibri"/>
                <a:cs typeface="Calibri"/>
                <a:sym typeface="Calibri"/>
              </a:rPr>
              <a:t>ey</a:t>
            </a:r>
            <a:r>
              <a:rPr lang="en-US" altLang="zh-CN" sz="1400" b="0" i="0" u="none" strike="noStrike" cap="none" dirty="0">
                <a:solidFill>
                  <a:schemeClr val="dk1"/>
                </a:solidFill>
                <a:latin typeface="Calibri"/>
                <a:ea typeface="Calibri"/>
                <a:cs typeface="Calibri"/>
                <a:sym typeface="Calibri"/>
              </a:rPr>
              <a:t> to let Pac-Man move.</a:t>
            </a:r>
            <a:endParaRPr lang="en-US" altLang="zh-CN" sz="1400" dirty="0"/>
          </a:p>
          <a:p>
            <a:pPr marL="158750" indent="0">
              <a:buNone/>
            </a:pPr>
            <a:endParaRPr lang="en-US" altLang="zh-CN" dirty="0"/>
          </a:p>
          <a:p>
            <a:pPr marL="158750" indent="0">
              <a:buNone/>
            </a:pPr>
            <a:endParaRPr lang="zh-CN" altLang="en-US" dirty="0"/>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p:txBody>
          <a:bodyPr/>
          <a:lstStyle/>
          <a:p>
            <a:r>
              <a:rPr lang="en-US" altLang="zh-CN" dirty="0"/>
              <a:t>Game Initialization</a:t>
            </a:r>
            <a:endParaRPr lang="zh-CN" altLang="en-US" dirty="0"/>
          </a:p>
        </p:txBody>
      </p:sp>
      <p:pic>
        <p:nvPicPr>
          <p:cNvPr id="7" name="图片 6">
            <a:extLst>
              <a:ext uri="{FF2B5EF4-FFF2-40B4-BE49-F238E27FC236}">
                <a16:creationId xmlns:a16="http://schemas.microsoft.com/office/drawing/2014/main" id="{B9C4D60B-0D87-4905-BCB6-BABC1E24B4F7}"/>
              </a:ext>
            </a:extLst>
          </p:cNvPr>
          <p:cNvPicPr>
            <a:picLocks noChangeAspect="1"/>
          </p:cNvPicPr>
          <p:nvPr/>
        </p:nvPicPr>
        <p:blipFill>
          <a:blip r:embed="rId3"/>
          <a:stretch>
            <a:fillRect/>
          </a:stretch>
        </p:blipFill>
        <p:spPr>
          <a:xfrm>
            <a:off x="591382" y="2851805"/>
            <a:ext cx="5720991" cy="1734149"/>
          </a:xfrm>
          <a:prstGeom prst="rect">
            <a:avLst/>
          </a:prstGeom>
        </p:spPr>
      </p:pic>
      <p:sp>
        <p:nvSpPr>
          <p:cNvPr id="8" name="文本占位符 2">
            <a:extLst>
              <a:ext uri="{FF2B5EF4-FFF2-40B4-BE49-F238E27FC236}">
                <a16:creationId xmlns:a16="http://schemas.microsoft.com/office/drawing/2014/main" id="{3B63D59D-E43E-4804-AF0F-AE1686DD4C93}"/>
              </a:ext>
            </a:extLst>
          </p:cNvPr>
          <p:cNvSpPr txBox="1">
            <a:spLocks/>
          </p:cNvSpPr>
          <p:nvPr/>
        </p:nvSpPr>
        <p:spPr>
          <a:xfrm>
            <a:off x="6298095" y="2166917"/>
            <a:ext cx="3295610" cy="2484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Didact Gothic"/>
              <a:buChar char="●"/>
              <a:defRPr sz="1150" b="0"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9pPr>
          </a:lstStyle>
          <a:p>
            <a:pPr marL="158750" indent="0">
              <a:buFont typeface="Didact Gothic"/>
              <a:buNone/>
            </a:pPr>
            <a:r>
              <a:rPr lang="en-US" altLang="zh-CN" sz="1400" dirty="0"/>
              <a:t>W B </a:t>
            </a:r>
            <a:r>
              <a:rPr lang="en-US" altLang="zh-CN" sz="1400" dirty="0" err="1"/>
              <a:t>b</a:t>
            </a:r>
            <a:r>
              <a:rPr lang="en-US" altLang="zh-CN" sz="1400" dirty="0"/>
              <a:t> R G: Wall of different colors</a:t>
            </a:r>
          </a:p>
          <a:p>
            <a:pPr marL="158750" indent="0">
              <a:buFont typeface="Didact Gothic"/>
              <a:buNone/>
            </a:pPr>
            <a:r>
              <a:rPr lang="en-US" altLang="zh-CN" sz="1400" dirty="0"/>
              <a:t>D: Dot</a:t>
            </a:r>
          </a:p>
          <a:p>
            <a:pPr marL="158750" indent="0">
              <a:buFont typeface="Didact Gothic"/>
              <a:buNone/>
            </a:pPr>
            <a:r>
              <a:rPr lang="en-US" altLang="zh-CN" sz="1400" dirty="0"/>
              <a:t>L: </a:t>
            </a:r>
            <a:r>
              <a:rPr lang="en-US" altLang="zh-CN" sz="1400" dirty="0" err="1"/>
              <a:t>BigDot</a:t>
            </a:r>
            <a:endParaRPr lang="en-US" altLang="zh-CN" sz="1400" dirty="0"/>
          </a:p>
          <a:p>
            <a:pPr marL="158750" indent="0">
              <a:buFont typeface="Didact Gothic"/>
              <a:buNone/>
            </a:pPr>
            <a:r>
              <a:rPr lang="en-US" altLang="zh-CN" sz="1400" dirty="0"/>
              <a:t>E: </a:t>
            </a:r>
            <a:r>
              <a:rPr lang="en-US" altLang="zh-CN" sz="1400" dirty="0" err="1"/>
              <a:t>EmptyWall</a:t>
            </a:r>
            <a:endParaRPr lang="en-US" altLang="zh-CN" sz="1400" dirty="0"/>
          </a:p>
          <a:p>
            <a:pPr marL="158750" indent="0">
              <a:buFont typeface="Didact Gothic"/>
              <a:buNone/>
            </a:pPr>
            <a:r>
              <a:rPr lang="en-US" altLang="zh-CN" sz="1400" dirty="0"/>
              <a:t>S: Fruit</a:t>
            </a:r>
          </a:p>
          <a:p>
            <a:pPr marL="158750" indent="0">
              <a:buFont typeface="Didact Gothic"/>
              <a:buNone/>
            </a:pPr>
            <a:r>
              <a:rPr lang="en-US" altLang="zh-CN" sz="1400" dirty="0"/>
              <a:t>P: </a:t>
            </a:r>
            <a:r>
              <a:rPr lang="en-US" altLang="zh-CN" sz="1400" dirty="0" err="1"/>
              <a:t>pacman</a:t>
            </a:r>
            <a:endParaRPr lang="en-US" altLang="zh-CN" sz="1400" dirty="0"/>
          </a:p>
          <a:p>
            <a:pPr marL="158750" indent="0">
              <a:buFont typeface="Didact Gothic"/>
              <a:buNone/>
            </a:pPr>
            <a:r>
              <a:rPr lang="en-US" altLang="zh-CN" sz="1400" dirty="0"/>
              <a:t>T: </a:t>
            </a:r>
            <a:r>
              <a:rPr lang="en-US" altLang="zh-CN" sz="1400" dirty="0" err="1"/>
              <a:t>TransportCell</a:t>
            </a:r>
            <a:endParaRPr lang="en-US" altLang="zh-CN" sz="1400" dirty="0"/>
          </a:p>
          <a:p>
            <a:pPr marL="158750" indent="0">
              <a:buFont typeface="Didact Gothic"/>
              <a:buNone/>
            </a:pPr>
            <a:r>
              <a:rPr lang="en-US" altLang="zh-CN" sz="1400" dirty="0"/>
              <a:t>1: red </a:t>
            </a:r>
          </a:p>
          <a:p>
            <a:pPr marL="158750" indent="0">
              <a:buFont typeface="Didact Gothic"/>
              <a:buNone/>
            </a:pPr>
            <a:r>
              <a:rPr lang="en-US" altLang="zh-CN" sz="1400" dirty="0"/>
              <a:t>2: pink</a:t>
            </a:r>
          </a:p>
          <a:p>
            <a:pPr marL="158750" indent="0">
              <a:buFont typeface="Didact Gothic"/>
              <a:buNone/>
            </a:pPr>
            <a:r>
              <a:rPr lang="en-US" altLang="zh-CN" sz="1400" dirty="0"/>
              <a:t>3: orange</a:t>
            </a:r>
          </a:p>
          <a:p>
            <a:pPr marL="158750" indent="0">
              <a:buFont typeface="Didact Gothic"/>
              <a:buNone/>
            </a:pPr>
            <a:r>
              <a:rPr lang="en-US" altLang="zh-CN" sz="1400" dirty="0"/>
              <a:t>4: cyan</a:t>
            </a:r>
            <a:endParaRPr lang="zh-CN" altLang="en-US" sz="1400" dirty="0"/>
          </a:p>
        </p:txBody>
      </p:sp>
      <p:pic>
        <p:nvPicPr>
          <p:cNvPr id="9" name="图片 8">
            <a:extLst>
              <a:ext uri="{FF2B5EF4-FFF2-40B4-BE49-F238E27FC236}">
                <a16:creationId xmlns:a16="http://schemas.microsoft.com/office/drawing/2014/main" id="{08655CD2-BA7D-43C2-9835-DFCA7E02CD97}"/>
              </a:ext>
            </a:extLst>
          </p:cNvPr>
          <p:cNvPicPr>
            <a:picLocks noChangeAspect="1"/>
          </p:cNvPicPr>
          <p:nvPr/>
        </p:nvPicPr>
        <p:blipFill rotWithShape="1">
          <a:blip r:embed="rId4"/>
          <a:srcRect b="89305"/>
          <a:stretch/>
        </p:blipFill>
        <p:spPr>
          <a:xfrm>
            <a:off x="591382" y="2163033"/>
            <a:ext cx="3915356" cy="476060"/>
          </a:xfrm>
          <a:prstGeom prst="rect">
            <a:avLst/>
          </a:prstGeom>
        </p:spPr>
      </p:pic>
      <p:pic>
        <p:nvPicPr>
          <p:cNvPr id="11" name="图片 10">
            <a:extLst>
              <a:ext uri="{FF2B5EF4-FFF2-40B4-BE49-F238E27FC236}">
                <a16:creationId xmlns:a16="http://schemas.microsoft.com/office/drawing/2014/main" id="{480AE93D-359B-4ED3-ACAF-6DD6F65E4075}"/>
              </a:ext>
            </a:extLst>
          </p:cNvPr>
          <p:cNvPicPr>
            <a:picLocks noChangeAspect="1"/>
          </p:cNvPicPr>
          <p:nvPr/>
        </p:nvPicPr>
        <p:blipFill>
          <a:blip r:embed="rId5"/>
          <a:stretch>
            <a:fillRect/>
          </a:stretch>
        </p:blipFill>
        <p:spPr>
          <a:xfrm>
            <a:off x="5092606" y="147980"/>
            <a:ext cx="2377938" cy="2000488"/>
          </a:xfrm>
          <a:prstGeom prst="rect">
            <a:avLst/>
          </a:prstGeom>
        </p:spPr>
      </p:pic>
    </p:spTree>
    <p:extLst>
      <p:ext uri="{BB962C8B-B14F-4D97-AF65-F5344CB8AC3E}">
        <p14:creationId xmlns:p14="http://schemas.microsoft.com/office/powerpoint/2010/main" val="118709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文本占位符 2">
            <a:extLst>
              <a:ext uri="{FF2B5EF4-FFF2-40B4-BE49-F238E27FC236}">
                <a16:creationId xmlns:a16="http://schemas.microsoft.com/office/drawing/2014/main" id="{379637CD-4114-4A90-B316-574EDB426E7F}"/>
              </a:ext>
            </a:extLst>
          </p:cNvPr>
          <p:cNvSpPr>
            <a:spLocks noGrp="1"/>
          </p:cNvSpPr>
          <p:nvPr>
            <p:ph type="body" idx="1"/>
          </p:nvPr>
        </p:nvSpPr>
        <p:spPr>
          <a:xfrm>
            <a:off x="700800" y="1148224"/>
            <a:ext cx="6823800" cy="3453755"/>
          </a:xfrm>
        </p:spPr>
        <p:txBody>
          <a:bodyPr/>
          <a:lstStyle/>
          <a:p>
            <a:pPr marL="342900" lvl="0" indent="-342900">
              <a:buSzPts val="650"/>
              <a:buFont typeface="Wingdings" panose="05000000000000000000" pitchFamily="2" charset="2"/>
              <a:buChar char=""/>
            </a:pPr>
            <a:r>
              <a:rPr lang="en-US" altLang="zh-CN" sz="1800" u="none" strike="noStrike" dirty="0">
                <a:solidFill>
                  <a:schemeClr val="tx1"/>
                </a:solidFill>
                <a:effectLst/>
                <a:latin typeface="Calibri" panose="020F0502020204030204" pitchFamily="34" charset="0"/>
                <a:ea typeface="Calibri" panose="020F0502020204030204" pitchFamily="34" charset="0"/>
              </a:rPr>
              <a:t>Move: WASD or arrow keys</a:t>
            </a:r>
          </a:p>
          <a:p>
            <a:pPr marL="0" lvl="0" indent="0">
              <a:buSzPts val="650"/>
              <a:buNone/>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342900" lvl="0" indent="-342900">
              <a:buSzPts val="650"/>
              <a:buFont typeface="Wingdings" panose="05000000000000000000" pitchFamily="2" charset="2"/>
              <a:buChar char=""/>
            </a:pPr>
            <a:r>
              <a:rPr lang="en-US" altLang="zh-CN" sz="1800" dirty="0">
                <a:solidFill>
                  <a:schemeClr val="tx1"/>
                </a:solidFill>
                <a:latin typeface="Calibri" panose="020F0502020204030204" pitchFamily="34" charset="0"/>
                <a:ea typeface="Calibri" panose="020F0502020204030204" pitchFamily="34" charset="0"/>
              </a:rPr>
              <a:t>Eat items:</a:t>
            </a:r>
          </a:p>
          <a:p>
            <a:pPr marL="0" lvl="0" indent="0">
              <a:buSzPts val="650"/>
              <a:buNone/>
            </a:pPr>
            <a:r>
              <a:rPr lang="en-US" altLang="zh-CN" sz="1800" u="none" strike="noStrike" dirty="0">
                <a:solidFill>
                  <a:schemeClr val="tx1"/>
                </a:solidFill>
                <a:effectLst/>
                <a:latin typeface="Calibri" panose="020F0502020204030204" pitchFamily="34" charset="0"/>
                <a:ea typeface="Calibri" panose="020F0502020204030204" pitchFamily="34" charset="0"/>
              </a:rPr>
              <a:t>	small dots – </a:t>
            </a:r>
            <a:r>
              <a:rPr lang="en-US" altLang="zh-CN" sz="1800" u="none" strike="noStrike" dirty="0">
                <a:solidFill>
                  <a:schemeClr val="accent2">
                    <a:lumMod val="20000"/>
                    <a:lumOff val="80000"/>
                  </a:schemeClr>
                </a:solidFill>
                <a:effectLst/>
                <a:latin typeface="Calibri" panose="020F0502020204030204" pitchFamily="34" charset="0"/>
                <a:ea typeface="Calibri" panose="020F0502020204030204" pitchFamily="34" charset="0"/>
              </a:rPr>
              <a:t>10</a:t>
            </a:r>
          </a:p>
          <a:p>
            <a:pPr marL="0" lvl="0" indent="0">
              <a:buSzPts val="650"/>
              <a:buNone/>
            </a:pPr>
            <a:r>
              <a:rPr lang="en-US" altLang="zh-CN" sz="1800" dirty="0">
                <a:solidFill>
                  <a:schemeClr val="tx1"/>
                </a:solidFill>
                <a:latin typeface="Calibri" panose="020F0502020204030204" pitchFamily="34" charset="0"/>
                <a:ea typeface="Calibri" panose="020F0502020204030204" pitchFamily="34" charset="0"/>
              </a:rPr>
              <a:t>	</a:t>
            </a:r>
            <a:r>
              <a:rPr lang="en-US" altLang="zh-CN" sz="1800" u="none" strike="noStrike" dirty="0">
                <a:solidFill>
                  <a:schemeClr val="tx1"/>
                </a:solidFill>
                <a:effectLst/>
                <a:latin typeface="Calibri" panose="020F0502020204030204" pitchFamily="34" charset="0"/>
                <a:ea typeface="Calibri" panose="020F0502020204030204" pitchFamily="34" charset="0"/>
              </a:rPr>
              <a:t>large dots – 50</a:t>
            </a:r>
          </a:p>
          <a:p>
            <a:pPr marL="0" lvl="0" indent="0">
              <a:buSzPts val="650"/>
              <a:buNone/>
            </a:pPr>
            <a:r>
              <a:rPr lang="en-US" altLang="zh-CN" sz="1800" dirty="0">
                <a:solidFill>
                  <a:schemeClr val="tx1"/>
                </a:solidFill>
                <a:latin typeface="Calibri" panose="020F0502020204030204" pitchFamily="34" charset="0"/>
                <a:ea typeface="Calibri" panose="020F0502020204030204" pitchFamily="34" charset="0"/>
              </a:rPr>
              <a:t>	</a:t>
            </a:r>
            <a:r>
              <a:rPr lang="en-US" altLang="zh-CN" sz="1800" u="none" strike="noStrike" dirty="0">
                <a:solidFill>
                  <a:schemeClr val="tx1"/>
                </a:solidFill>
                <a:effectLst/>
                <a:latin typeface="Calibri" panose="020F0502020204030204" pitchFamily="34" charset="0"/>
                <a:ea typeface="Calibri" panose="020F0502020204030204" pitchFamily="34" charset="0"/>
              </a:rPr>
              <a:t>fruit – 100</a:t>
            </a:r>
          </a:p>
          <a:p>
            <a:pPr marL="0" lvl="0" indent="0">
              <a:buSzPts val="650"/>
              <a:buNone/>
            </a:pPr>
            <a:r>
              <a:rPr lang="en-US" altLang="zh-CN" sz="1800" dirty="0">
                <a:solidFill>
                  <a:schemeClr val="tx1"/>
                </a:solidFill>
                <a:latin typeface="Calibri" panose="020F0502020204030204" pitchFamily="34" charset="0"/>
                <a:ea typeface="Calibri" panose="020F0502020204030204" pitchFamily="34" charset="0"/>
              </a:rPr>
              <a:t>	</a:t>
            </a:r>
            <a:r>
              <a:rPr lang="en-US" altLang="zh-CN" sz="1800" u="none" strike="noStrike" dirty="0">
                <a:solidFill>
                  <a:schemeClr val="tx1"/>
                </a:solidFill>
                <a:effectLst/>
                <a:latin typeface="Calibri" panose="020F0502020204030204" pitchFamily="34" charset="0"/>
                <a:ea typeface="Calibri" panose="020F0502020204030204" pitchFamily="34" charset="0"/>
              </a:rPr>
              <a:t>ghosts</a:t>
            </a:r>
            <a:r>
              <a:rPr lang="en-US" altLang="zh-CN" sz="1800" dirty="0">
                <a:solidFill>
                  <a:schemeClr val="tx1"/>
                </a:solidFill>
                <a:latin typeface="Calibri" panose="020F0502020204030204" pitchFamily="34" charset="0"/>
                <a:ea typeface="Calibri" panose="020F0502020204030204" pitchFamily="34" charset="0"/>
              </a:rPr>
              <a:t> in the </a:t>
            </a:r>
          </a:p>
          <a:p>
            <a:pPr marL="0" lvl="0" indent="0">
              <a:buSzPts val="650"/>
              <a:buNone/>
            </a:pPr>
            <a:r>
              <a:rPr lang="en-US" altLang="zh-CN" sz="1800" dirty="0">
                <a:solidFill>
                  <a:schemeClr val="tx1"/>
                </a:solidFill>
                <a:latin typeface="Calibri" panose="020F0502020204030204" pitchFamily="34" charset="0"/>
                <a:ea typeface="Calibri" panose="020F0502020204030204" pitchFamily="34" charset="0"/>
              </a:rPr>
              <a:t>	same turn </a:t>
            </a:r>
            <a:r>
              <a:rPr lang="en-US" altLang="zh-CN" sz="1800" u="none" strike="noStrike" dirty="0">
                <a:solidFill>
                  <a:schemeClr val="tx1"/>
                </a:solidFill>
                <a:effectLst/>
                <a:latin typeface="Calibri" panose="020F0502020204030204" pitchFamily="34" charset="0"/>
                <a:ea typeface="Calibri" panose="020F0502020204030204" pitchFamily="34" charset="0"/>
              </a:rPr>
              <a:t>–</a:t>
            </a:r>
            <a:r>
              <a:rPr lang="en-US" altLang="zh-CN" sz="1800" dirty="0">
                <a:solidFill>
                  <a:schemeClr val="tx1"/>
                </a:solidFill>
                <a:latin typeface="Calibri" panose="020F0502020204030204" pitchFamily="34" charset="0"/>
                <a:ea typeface="Calibri" panose="020F0502020204030204" pitchFamily="34" charset="0"/>
              </a:rPr>
              <a:t> </a:t>
            </a:r>
            <a:r>
              <a:rPr lang="en-US" altLang="zh-CN" sz="1800" u="none" strike="noStrike" dirty="0">
                <a:solidFill>
                  <a:schemeClr val="tx1"/>
                </a:solidFill>
                <a:effectLst/>
                <a:latin typeface="Calibri" panose="020F0502020204030204" pitchFamily="34" charset="0"/>
                <a:ea typeface="Calibri" panose="020F0502020204030204" pitchFamily="34" charset="0"/>
              </a:rPr>
              <a:t>200/400/800/1600</a:t>
            </a:r>
          </a:p>
          <a:p>
            <a:pPr marL="0" lvl="0" indent="0">
              <a:buSzPts val="650"/>
              <a:buNone/>
            </a:pPr>
            <a:endParaRPr lang="en-US" altLang="zh-CN" sz="1800" dirty="0">
              <a:solidFill>
                <a:schemeClr val="tx1"/>
              </a:solidFill>
              <a:latin typeface="Calibri" panose="020F0502020204030204" pitchFamily="34" charset="0"/>
              <a:ea typeface="Calibri" panose="020F0502020204030204" pitchFamily="34" charset="0"/>
            </a:endParaRPr>
          </a:p>
          <a:p>
            <a:pPr marL="342900" indent="-342900">
              <a:buSzPts val="650"/>
              <a:buFont typeface="Wingdings" panose="05000000000000000000" pitchFamily="2" charset="2"/>
              <a:buChar char=""/>
            </a:pPr>
            <a:r>
              <a:rPr lang="en-US" altLang="zh-CN" sz="1800" dirty="0">
                <a:solidFill>
                  <a:schemeClr val="tx1"/>
                </a:solidFill>
                <a:latin typeface="Calibri" panose="020F0502020204030204" pitchFamily="34" charset="0"/>
                <a:ea typeface="Calibri" panose="020F0502020204030204" pitchFamily="34" charset="0"/>
              </a:rPr>
              <a:t>Avoid walls: move in the passage</a:t>
            </a: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342900" lvl="0" indent="-342900">
              <a:buSzPts val="650"/>
              <a:buFont typeface="Wingdings" panose="05000000000000000000" pitchFamily="2" charset="2"/>
              <a:buChar char=""/>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342900" lvl="0" indent="-342900">
              <a:buSzPts val="650"/>
              <a:buFont typeface="Wingdings" panose="05000000000000000000" pitchFamily="2" charset="2"/>
              <a:buChar char=""/>
            </a:pPr>
            <a:r>
              <a:rPr lang="en-US" altLang="zh-CN" sz="1800" u="none" strike="noStrike" dirty="0">
                <a:solidFill>
                  <a:schemeClr val="tx1"/>
                </a:solidFill>
                <a:effectLst/>
                <a:latin typeface="Calibri" panose="020F0502020204030204" pitchFamily="34" charset="0"/>
                <a:ea typeface="Calibri" panose="020F0502020204030204" pitchFamily="34" charset="0"/>
              </a:rPr>
              <a:t>Transport Wall: exit A and enter B</a:t>
            </a:r>
          </a:p>
          <a:p>
            <a:pPr marL="0" lvl="0" indent="0">
              <a:buSzPts val="650"/>
              <a:buNone/>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0" lvl="0" indent="0">
              <a:buSzPts val="650"/>
              <a:buNone/>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a:xfrm>
            <a:off x="700800" y="453158"/>
            <a:ext cx="7742400" cy="656400"/>
          </a:xfrm>
        </p:spPr>
        <p:txBody>
          <a:bodyPr/>
          <a:lstStyle/>
          <a:p>
            <a:r>
              <a:rPr lang="en-US" altLang="zh-CN" dirty="0"/>
              <a:t>Pac-man movement</a:t>
            </a:r>
            <a:endParaRPr lang="zh-CN" altLang="en-US" dirty="0"/>
          </a:p>
        </p:txBody>
      </p:sp>
      <p:pic>
        <p:nvPicPr>
          <p:cNvPr id="2" name="Google Shape;181;p5">
            <a:extLst>
              <a:ext uri="{FF2B5EF4-FFF2-40B4-BE49-F238E27FC236}">
                <a16:creationId xmlns:a16="http://schemas.microsoft.com/office/drawing/2014/main" id="{23A58188-E89F-426E-8BFB-E4A4F7BFA6B7}"/>
              </a:ext>
            </a:extLst>
          </p:cNvPr>
          <p:cNvPicPr preferRelativeResize="0"/>
          <p:nvPr/>
        </p:nvPicPr>
        <p:blipFill rotWithShape="1">
          <a:blip r:embed="rId3">
            <a:alphaModFix/>
          </a:blip>
          <a:srcRect/>
          <a:stretch/>
        </p:blipFill>
        <p:spPr>
          <a:xfrm>
            <a:off x="4112700" y="897544"/>
            <a:ext cx="812100" cy="812101"/>
          </a:xfrm>
          <a:prstGeom prst="rect">
            <a:avLst/>
          </a:prstGeom>
          <a:noFill/>
          <a:ln>
            <a:noFill/>
          </a:ln>
        </p:spPr>
      </p:pic>
      <p:pic>
        <p:nvPicPr>
          <p:cNvPr id="4" name="Google Shape;182;p5">
            <a:extLst>
              <a:ext uri="{FF2B5EF4-FFF2-40B4-BE49-F238E27FC236}">
                <a16:creationId xmlns:a16="http://schemas.microsoft.com/office/drawing/2014/main" id="{AA081C61-B26B-4A80-A42A-445BE1512692}"/>
              </a:ext>
            </a:extLst>
          </p:cNvPr>
          <p:cNvPicPr preferRelativeResize="0"/>
          <p:nvPr/>
        </p:nvPicPr>
        <p:blipFill>
          <a:blip r:embed="rId4">
            <a:alphaModFix/>
          </a:blip>
          <a:stretch>
            <a:fillRect/>
          </a:stretch>
        </p:blipFill>
        <p:spPr>
          <a:xfrm>
            <a:off x="5143450" y="1027560"/>
            <a:ext cx="700750" cy="502790"/>
          </a:xfrm>
          <a:prstGeom prst="rect">
            <a:avLst/>
          </a:prstGeom>
          <a:noFill/>
          <a:ln>
            <a:noFill/>
          </a:ln>
        </p:spPr>
      </p:pic>
      <p:pic>
        <p:nvPicPr>
          <p:cNvPr id="10" name="Google Shape;180;p5">
            <a:extLst>
              <a:ext uri="{FF2B5EF4-FFF2-40B4-BE49-F238E27FC236}">
                <a16:creationId xmlns:a16="http://schemas.microsoft.com/office/drawing/2014/main" id="{83D6795B-2A37-4309-A973-D4D5C07C5594}"/>
              </a:ext>
            </a:extLst>
          </p:cNvPr>
          <p:cNvPicPr preferRelativeResize="0"/>
          <p:nvPr/>
        </p:nvPicPr>
        <p:blipFill rotWithShape="1">
          <a:blip r:embed="rId5">
            <a:alphaModFix/>
          </a:blip>
          <a:srcRect/>
          <a:stretch/>
        </p:blipFill>
        <p:spPr>
          <a:xfrm>
            <a:off x="3139578" y="2543270"/>
            <a:ext cx="353174" cy="353174"/>
          </a:xfrm>
          <a:prstGeom prst="rect">
            <a:avLst/>
          </a:prstGeom>
          <a:noFill/>
          <a:ln>
            <a:noFill/>
          </a:ln>
        </p:spPr>
      </p:pic>
      <p:pic>
        <p:nvPicPr>
          <p:cNvPr id="13" name="图片 12">
            <a:extLst>
              <a:ext uri="{FF2B5EF4-FFF2-40B4-BE49-F238E27FC236}">
                <a16:creationId xmlns:a16="http://schemas.microsoft.com/office/drawing/2014/main" id="{856CBE1D-CF22-49A8-997C-DCDF28E4F90E}"/>
              </a:ext>
            </a:extLst>
          </p:cNvPr>
          <p:cNvPicPr>
            <a:picLocks noChangeAspect="1"/>
          </p:cNvPicPr>
          <p:nvPr/>
        </p:nvPicPr>
        <p:blipFill>
          <a:blip r:embed="rId6"/>
          <a:stretch>
            <a:fillRect/>
          </a:stretch>
        </p:blipFill>
        <p:spPr>
          <a:xfrm>
            <a:off x="4758107" y="3138750"/>
            <a:ext cx="333385" cy="280466"/>
          </a:xfrm>
          <a:prstGeom prst="rect">
            <a:avLst/>
          </a:prstGeom>
        </p:spPr>
      </p:pic>
      <p:grpSp>
        <p:nvGrpSpPr>
          <p:cNvPr id="15" name="组合 14">
            <a:extLst>
              <a:ext uri="{FF2B5EF4-FFF2-40B4-BE49-F238E27FC236}">
                <a16:creationId xmlns:a16="http://schemas.microsoft.com/office/drawing/2014/main" id="{3331FF1D-0EF5-4BE9-B186-DB84F03A651C}"/>
              </a:ext>
            </a:extLst>
          </p:cNvPr>
          <p:cNvGrpSpPr/>
          <p:nvPr/>
        </p:nvGrpSpPr>
        <p:grpSpPr>
          <a:xfrm>
            <a:off x="5635936" y="3360156"/>
            <a:ext cx="2139850" cy="1111894"/>
            <a:chOff x="2529575" y="1903175"/>
            <a:chExt cx="3756825" cy="1894770"/>
          </a:xfrm>
        </p:grpSpPr>
        <p:pic>
          <p:nvPicPr>
            <p:cNvPr id="16" name="Google Shape;124;gfc6e1a4223_3_2">
              <a:extLst>
                <a:ext uri="{FF2B5EF4-FFF2-40B4-BE49-F238E27FC236}">
                  <a16:creationId xmlns:a16="http://schemas.microsoft.com/office/drawing/2014/main" id="{FA5012CE-7BFB-4B64-B2C0-CC743820CB6F}"/>
                </a:ext>
              </a:extLst>
            </p:cNvPr>
            <p:cNvPicPr preferRelativeResize="0"/>
            <p:nvPr/>
          </p:nvPicPr>
          <p:blipFill>
            <a:blip r:embed="rId7">
              <a:alphaModFix/>
            </a:blip>
            <a:stretch>
              <a:fillRect/>
            </a:stretch>
          </p:blipFill>
          <p:spPr>
            <a:xfrm>
              <a:off x="2529575" y="2183820"/>
              <a:ext cx="285750" cy="304800"/>
            </a:xfrm>
            <a:prstGeom prst="rect">
              <a:avLst/>
            </a:prstGeom>
            <a:noFill/>
            <a:ln>
              <a:noFill/>
            </a:ln>
          </p:spPr>
        </p:pic>
        <p:pic>
          <p:nvPicPr>
            <p:cNvPr id="17" name="Google Shape;125;gfc6e1a4223_3_2">
              <a:extLst>
                <a:ext uri="{FF2B5EF4-FFF2-40B4-BE49-F238E27FC236}">
                  <a16:creationId xmlns:a16="http://schemas.microsoft.com/office/drawing/2014/main" id="{95D0C70F-B669-41F7-8FBC-B7AF3ECD49F0}"/>
                </a:ext>
              </a:extLst>
            </p:cNvPr>
            <p:cNvPicPr preferRelativeResize="0"/>
            <p:nvPr/>
          </p:nvPicPr>
          <p:blipFill>
            <a:blip r:embed="rId7">
              <a:alphaModFix/>
            </a:blip>
            <a:stretch>
              <a:fillRect/>
            </a:stretch>
          </p:blipFill>
          <p:spPr>
            <a:xfrm rot="5400000">
              <a:off x="5699175" y="2031420"/>
              <a:ext cx="285750" cy="304800"/>
            </a:xfrm>
            <a:prstGeom prst="rect">
              <a:avLst/>
            </a:prstGeom>
            <a:noFill/>
            <a:ln>
              <a:noFill/>
            </a:ln>
          </p:spPr>
        </p:pic>
        <p:pic>
          <p:nvPicPr>
            <p:cNvPr id="18" name="Google Shape;126;gfc6e1a4223_3_2">
              <a:extLst>
                <a:ext uri="{FF2B5EF4-FFF2-40B4-BE49-F238E27FC236}">
                  <a16:creationId xmlns:a16="http://schemas.microsoft.com/office/drawing/2014/main" id="{F79BD9A9-E5BC-4B19-9224-5DA8D65B651A}"/>
                </a:ext>
              </a:extLst>
            </p:cNvPr>
            <p:cNvPicPr preferRelativeResize="0"/>
            <p:nvPr/>
          </p:nvPicPr>
          <p:blipFill>
            <a:blip r:embed="rId7">
              <a:alphaModFix/>
            </a:blip>
            <a:stretch>
              <a:fillRect/>
            </a:stretch>
          </p:blipFill>
          <p:spPr>
            <a:xfrm rot="10636338">
              <a:off x="2834375" y="3215845"/>
              <a:ext cx="285750" cy="304800"/>
            </a:xfrm>
            <a:prstGeom prst="rect">
              <a:avLst/>
            </a:prstGeom>
            <a:noFill/>
            <a:ln>
              <a:noFill/>
            </a:ln>
          </p:spPr>
        </p:pic>
        <p:pic>
          <p:nvPicPr>
            <p:cNvPr id="19" name="Google Shape;127;gfc6e1a4223_3_2">
              <a:extLst>
                <a:ext uri="{FF2B5EF4-FFF2-40B4-BE49-F238E27FC236}">
                  <a16:creationId xmlns:a16="http://schemas.microsoft.com/office/drawing/2014/main" id="{3DCECDDB-A236-43A4-A295-19B9FAB8B61D}"/>
                </a:ext>
              </a:extLst>
            </p:cNvPr>
            <p:cNvPicPr preferRelativeResize="0"/>
            <p:nvPr/>
          </p:nvPicPr>
          <p:blipFill>
            <a:blip r:embed="rId7">
              <a:alphaModFix/>
            </a:blip>
            <a:stretch>
              <a:fillRect/>
            </a:stretch>
          </p:blipFill>
          <p:spPr>
            <a:xfrm rot="-5559864">
              <a:off x="5692700" y="3502670"/>
              <a:ext cx="285750" cy="304800"/>
            </a:xfrm>
            <a:prstGeom prst="rect">
              <a:avLst/>
            </a:prstGeom>
            <a:noFill/>
            <a:ln>
              <a:noFill/>
            </a:ln>
          </p:spPr>
        </p:pic>
        <p:pic>
          <p:nvPicPr>
            <p:cNvPr id="20" name="Google Shape;128;gfc6e1a4223_3_2">
              <a:extLst>
                <a:ext uri="{FF2B5EF4-FFF2-40B4-BE49-F238E27FC236}">
                  <a16:creationId xmlns:a16="http://schemas.microsoft.com/office/drawing/2014/main" id="{160EB9EC-A5E1-4FD7-8BC4-9414015E37A4}"/>
                </a:ext>
              </a:extLst>
            </p:cNvPr>
            <p:cNvPicPr preferRelativeResize="0"/>
            <p:nvPr/>
          </p:nvPicPr>
          <p:blipFill>
            <a:blip r:embed="rId8">
              <a:alphaModFix/>
            </a:blip>
            <a:stretch>
              <a:fillRect/>
            </a:stretch>
          </p:blipFill>
          <p:spPr>
            <a:xfrm>
              <a:off x="2822425" y="2193350"/>
              <a:ext cx="285750" cy="299368"/>
            </a:xfrm>
            <a:prstGeom prst="rect">
              <a:avLst/>
            </a:prstGeom>
            <a:noFill/>
            <a:ln>
              <a:noFill/>
            </a:ln>
          </p:spPr>
        </p:pic>
        <p:pic>
          <p:nvPicPr>
            <p:cNvPr id="21" name="Google Shape;129;gfc6e1a4223_3_2">
              <a:extLst>
                <a:ext uri="{FF2B5EF4-FFF2-40B4-BE49-F238E27FC236}">
                  <a16:creationId xmlns:a16="http://schemas.microsoft.com/office/drawing/2014/main" id="{072ED0AE-762B-49D6-8CBC-CF204A8E779C}"/>
                </a:ext>
              </a:extLst>
            </p:cNvPr>
            <p:cNvPicPr preferRelativeResize="0"/>
            <p:nvPr/>
          </p:nvPicPr>
          <p:blipFill>
            <a:blip r:embed="rId8">
              <a:alphaModFix/>
            </a:blip>
            <a:stretch>
              <a:fillRect/>
            </a:stretch>
          </p:blipFill>
          <p:spPr>
            <a:xfrm>
              <a:off x="5699175" y="2340325"/>
              <a:ext cx="285750" cy="299368"/>
            </a:xfrm>
            <a:prstGeom prst="rect">
              <a:avLst/>
            </a:prstGeom>
            <a:noFill/>
            <a:ln>
              <a:noFill/>
            </a:ln>
          </p:spPr>
        </p:pic>
        <p:pic>
          <p:nvPicPr>
            <p:cNvPr id="22" name="Google Shape;130;gfc6e1a4223_3_2">
              <a:extLst>
                <a:ext uri="{FF2B5EF4-FFF2-40B4-BE49-F238E27FC236}">
                  <a16:creationId xmlns:a16="http://schemas.microsoft.com/office/drawing/2014/main" id="{5F0686C6-0929-4261-A9EC-4D23D43D0FCC}"/>
                </a:ext>
              </a:extLst>
            </p:cNvPr>
            <p:cNvPicPr preferRelativeResize="0"/>
            <p:nvPr/>
          </p:nvPicPr>
          <p:blipFill>
            <a:blip r:embed="rId8">
              <a:alphaModFix/>
            </a:blip>
            <a:stretch>
              <a:fillRect/>
            </a:stretch>
          </p:blipFill>
          <p:spPr>
            <a:xfrm>
              <a:off x="5676700" y="3205900"/>
              <a:ext cx="285750" cy="299368"/>
            </a:xfrm>
            <a:prstGeom prst="rect">
              <a:avLst/>
            </a:prstGeom>
            <a:noFill/>
            <a:ln>
              <a:noFill/>
            </a:ln>
          </p:spPr>
        </p:pic>
        <p:pic>
          <p:nvPicPr>
            <p:cNvPr id="23" name="Google Shape;131;gfc6e1a4223_3_2">
              <a:extLst>
                <a:ext uri="{FF2B5EF4-FFF2-40B4-BE49-F238E27FC236}">
                  <a16:creationId xmlns:a16="http://schemas.microsoft.com/office/drawing/2014/main" id="{041FAEC5-33F6-4815-9A7B-47408F5E3EF5}"/>
                </a:ext>
              </a:extLst>
            </p:cNvPr>
            <p:cNvPicPr preferRelativeResize="0"/>
            <p:nvPr/>
          </p:nvPicPr>
          <p:blipFill>
            <a:blip r:embed="rId8">
              <a:alphaModFix/>
            </a:blip>
            <a:stretch>
              <a:fillRect/>
            </a:stretch>
          </p:blipFill>
          <p:spPr>
            <a:xfrm>
              <a:off x="2579800" y="3218563"/>
              <a:ext cx="285750" cy="299368"/>
            </a:xfrm>
            <a:prstGeom prst="rect">
              <a:avLst/>
            </a:prstGeom>
            <a:noFill/>
            <a:ln>
              <a:noFill/>
            </a:ln>
          </p:spPr>
        </p:pic>
        <p:cxnSp>
          <p:nvCxnSpPr>
            <p:cNvPr id="24" name="Google Shape;136;gfc6e1a4223_3_2">
              <a:extLst>
                <a:ext uri="{FF2B5EF4-FFF2-40B4-BE49-F238E27FC236}">
                  <a16:creationId xmlns:a16="http://schemas.microsoft.com/office/drawing/2014/main" id="{09994493-3D3F-48BC-9030-C0C35FD53BE5}"/>
                </a:ext>
              </a:extLst>
            </p:cNvPr>
            <p:cNvCxnSpPr/>
            <p:nvPr/>
          </p:nvCxnSpPr>
          <p:spPr>
            <a:xfrm>
              <a:off x="2589425" y="1903175"/>
              <a:ext cx="452700" cy="7200"/>
            </a:xfrm>
            <a:prstGeom prst="straightConnector1">
              <a:avLst/>
            </a:prstGeom>
            <a:noFill/>
            <a:ln w="9525" cap="flat" cmpd="sng">
              <a:solidFill>
                <a:srgbClr val="FF0000"/>
              </a:solidFill>
              <a:prstDash val="solid"/>
              <a:round/>
              <a:headEnd type="none" w="med" len="med"/>
              <a:tailEnd type="triangle" w="med" len="med"/>
            </a:ln>
          </p:spPr>
        </p:cxnSp>
        <p:cxnSp>
          <p:nvCxnSpPr>
            <p:cNvPr id="25" name="Google Shape;137;gfc6e1a4223_3_2">
              <a:extLst>
                <a:ext uri="{FF2B5EF4-FFF2-40B4-BE49-F238E27FC236}">
                  <a16:creationId xmlns:a16="http://schemas.microsoft.com/office/drawing/2014/main" id="{012F88A8-81FD-4F2A-829A-31A998AB9000}"/>
                </a:ext>
              </a:extLst>
            </p:cNvPr>
            <p:cNvCxnSpPr/>
            <p:nvPr/>
          </p:nvCxnSpPr>
          <p:spPr>
            <a:xfrm flipH="1">
              <a:off x="6268400" y="2104025"/>
              <a:ext cx="18000" cy="458700"/>
            </a:xfrm>
            <a:prstGeom prst="straightConnector1">
              <a:avLst/>
            </a:prstGeom>
            <a:noFill/>
            <a:ln w="9525" cap="flat" cmpd="sng">
              <a:solidFill>
                <a:srgbClr val="FF0000"/>
              </a:solidFill>
              <a:prstDash val="solid"/>
              <a:round/>
              <a:headEnd type="none" w="med" len="med"/>
              <a:tailEnd type="triangle" w="med" len="med"/>
            </a:ln>
          </p:spPr>
        </p:cxnSp>
        <p:cxnSp>
          <p:nvCxnSpPr>
            <p:cNvPr id="26" name="Google Shape;138;gfc6e1a4223_3_2">
              <a:extLst>
                <a:ext uri="{FF2B5EF4-FFF2-40B4-BE49-F238E27FC236}">
                  <a16:creationId xmlns:a16="http://schemas.microsoft.com/office/drawing/2014/main" id="{6800093D-A4FA-49F1-B74D-A023FA15FAC4}"/>
                </a:ext>
              </a:extLst>
            </p:cNvPr>
            <p:cNvCxnSpPr/>
            <p:nvPr/>
          </p:nvCxnSpPr>
          <p:spPr>
            <a:xfrm flipH="1">
              <a:off x="2563925" y="3727675"/>
              <a:ext cx="558900" cy="6300"/>
            </a:xfrm>
            <a:prstGeom prst="straightConnector1">
              <a:avLst/>
            </a:prstGeom>
            <a:noFill/>
            <a:ln w="9525" cap="flat" cmpd="sng">
              <a:solidFill>
                <a:srgbClr val="FF0000"/>
              </a:solidFill>
              <a:prstDash val="solid"/>
              <a:round/>
              <a:headEnd type="none" w="med" len="med"/>
              <a:tailEnd type="triangle" w="med" len="med"/>
            </a:ln>
          </p:spPr>
        </p:cxnSp>
        <p:cxnSp>
          <p:nvCxnSpPr>
            <p:cNvPr id="27" name="Google Shape;139;gfc6e1a4223_3_2">
              <a:extLst>
                <a:ext uri="{FF2B5EF4-FFF2-40B4-BE49-F238E27FC236}">
                  <a16:creationId xmlns:a16="http://schemas.microsoft.com/office/drawing/2014/main" id="{C37286D6-25EA-473D-95B3-78B9EAB7E3BE}"/>
                </a:ext>
              </a:extLst>
            </p:cNvPr>
            <p:cNvCxnSpPr/>
            <p:nvPr/>
          </p:nvCxnSpPr>
          <p:spPr>
            <a:xfrm rot="10800000" flipH="1">
              <a:off x="5355175" y="3254275"/>
              <a:ext cx="4500" cy="479700"/>
            </a:xfrm>
            <a:prstGeom prst="straightConnector1">
              <a:avLst/>
            </a:prstGeom>
            <a:noFill/>
            <a:ln w="9525" cap="flat" cmpd="sng">
              <a:solidFill>
                <a:srgbClr val="FF0000"/>
              </a:solidFill>
              <a:prstDash val="solid"/>
              <a:round/>
              <a:headEnd type="none" w="med" len="med"/>
              <a:tailEnd type="triangle" w="med" len="med"/>
            </a:ln>
          </p:spPr>
        </p:cxnSp>
      </p:grpSp>
    </p:spTree>
    <p:extLst>
      <p:ext uri="{BB962C8B-B14F-4D97-AF65-F5344CB8AC3E}">
        <p14:creationId xmlns:p14="http://schemas.microsoft.com/office/powerpoint/2010/main" val="124275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US"/>
              <a:t>User Extensible</a:t>
            </a:r>
            <a:endParaRPr/>
          </a:p>
        </p:txBody>
      </p:sp>
      <p:sp>
        <p:nvSpPr>
          <p:cNvPr id="188" name="Google Shape;188;p6"/>
          <p:cNvSpPr txBox="1"/>
          <p:nvPr/>
        </p:nvSpPr>
        <p:spPr>
          <a:xfrm>
            <a:off x="304584" y="2763625"/>
            <a:ext cx="2880300" cy="1556100"/>
          </a:xfrm>
          <a:prstGeom prst="rect">
            <a:avLst/>
          </a:prstGeom>
          <a:noFill/>
          <a:ln>
            <a:noFill/>
          </a:ln>
        </p:spPr>
        <p:txBody>
          <a:bodyPr spcFirstLastPara="1" wrap="square" lIns="182875" tIns="91425" rIns="91425" bIns="91425" anchor="t" anchorCtr="0">
            <a:noAutofit/>
          </a:bodyPr>
          <a:lstStyle/>
          <a:p>
            <a:pPr marL="342900" lvl="0" indent="-342900">
              <a:buSzPts val="550"/>
              <a:buFont typeface="Wingdings" panose="05000000000000000000" pitchFamily="2" charset="2"/>
              <a:buChar char=""/>
            </a:pPr>
            <a:r>
              <a:rPr lang="en-US" altLang="zh-CN" sz="1800" dirty="0">
                <a:solidFill>
                  <a:schemeClr val="accent2">
                    <a:lumMod val="20000"/>
                    <a:lumOff val="80000"/>
                  </a:schemeClr>
                </a:solidFill>
                <a:effectLst/>
                <a:latin typeface="Calibri" panose="020F0502020204030204" pitchFamily="34" charset="0"/>
                <a:ea typeface="等线" panose="02010600030101010101" pitchFamily="2" charset="-122"/>
              </a:rPr>
              <a:t>The game map will change to a different level based on the user’s selection.</a:t>
            </a:r>
            <a:endParaRPr lang="zh-CN" altLang="zh-CN" sz="1800" dirty="0">
              <a:solidFill>
                <a:schemeClr val="accent2">
                  <a:lumMod val="20000"/>
                  <a:lumOff val="80000"/>
                </a:schemeClr>
              </a:solidFill>
              <a:effectLst/>
              <a:latin typeface="Calibri" panose="020F0502020204030204" pitchFamily="34" charset="0"/>
              <a:ea typeface="Calibri" panose="020F0502020204030204" pitchFamily="34" charset="0"/>
            </a:endParaRPr>
          </a:p>
        </p:txBody>
      </p:sp>
      <p:sp>
        <p:nvSpPr>
          <p:cNvPr id="189" name="Google Shape;189;p6"/>
          <p:cNvSpPr txBox="1"/>
          <p:nvPr/>
        </p:nvSpPr>
        <p:spPr>
          <a:xfrm>
            <a:off x="3201188" y="2721249"/>
            <a:ext cx="2880300" cy="1430676"/>
          </a:xfrm>
          <a:prstGeom prst="rect">
            <a:avLst/>
          </a:prstGeom>
          <a:noFill/>
          <a:ln>
            <a:noFill/>
          </a:ln>
        </p:spPr>
        <p:txBody>
          <a:bodyPr spcFirstLastPara="1" wrap="square" lIns="91425" tIns="91425" rIns="91425" bIns="91425" anchor="t" anchorCtr="0">
            <a:noAutofit/>
          </a:bodyPr>
          <a:lstStyle/>
          <a:p>
            <a:pPr marL="342900" lvl="0" indent="-342900">
              <a:buSzPts val="550"/>
              <a:buFont typeface="Wingdings" panose="05000000000000000000" pitchFamily="2" charset="2"/>
              <a:buChar char=""/>
            </a:pPr>
            <a:r>
              <a:rPr lang="en-US" altLang="zh-CN" sz="1800" dirty="0">
                <a:solidFill>
                  <a:schemeClr val="accent2">
                    <a:lumMod val="20000"/>
                    <a:lumOff val="80000"/>
                  </a:schemeClr>
                </a:solidFill>
                <a:effectLst/>
                <a:latin typeface="Calibri" panose="020F0502020204030204" pitchFamily="34" charset="0"/>
                <a:ea typeface="等线" panose="02010600030101010101" pitchFamily="2" charset="-122"/>
              </a:rPr>
              <a:t>The number of ghosts can change from one to four. The more ghosts, the harder for Pac-man to avoid the ghosts.</a:t>
            </a:r>
            <a:endParaRPr lang="zh-CN" altLang="zh-CN" sz="1800" dirty="0">
              <a:solidFill>
                <a:schemeClr val="accent2">
                  <a:lumMod val="20000"/>
                  <a:lumOff val="80000"/>
                </a:schemeClr>
              </a:solidFill>
              <a:effectLst/>
              <a:latin typeface="Calibri" panose="020F0502020204030204" pitchFamily="34" charset="0"/>
              <a:ea typeface="Calibri" panose="020F0502020204030204" pitchFamily="34" charset="0"/>
            </a:endParaRPr>
          </a:p>
        </p:txBody>
      </p:sp>
      <p:sp>
        <p:nvSpPr>
          <p:cNvPr id="190" name="Google Shape;190;p6"/>
          <p:cNvSpPr txBox="1"/>
          <p:nvPr/>
        </p:nvSpPr>
        <p:spPr>
          <a:xfrm>
            <a:off x="6081488" y="2808061"/>
            <a:ext cx="2676599" cy="1556100"/>
          </a:xfrm>
          <a:prstGeom prst="rect">
            <a:avLst/>
          </a:prstGeom>
          <a:noFill/>
          <a:ln>
            <a:noFill/>
          </a:ln>
        </p:spPr>
        <p:txBody>
          <a:bodyPr spcFirstLastPara="1" wrap="square" lIns="91425" tIns="91425" rIns="91425" bIns="91425" anchor="t" anchorCtr="0">
            <a:noAutofit/>
          </a:bodyPr>
          <a:lstStyle/>
          <a:p>
            <a:pPr marL="342900" lvl="0" indent="-342900">
              <a:buSzPts val="550"/>
              <a:buFont typeface="Wingdings" panose="05000000000000000000" pitchFamily="2" charset="2"/>
              <a:buChar char=""/>
            </a:pPr>
            <a:r>
              <a:rPr lang="en-US" altLang="zh-CN" sz="1800" dirty="0">
                <a:solidFill>
                  <a:schemeClr val="accent2">
                    <a:lumMod val="20000"/>
                    <a:lumOff val="80000"/>
                  </a:schemeClr>
                </a:solidFill>
                <a:effectLst/>
                <a:latin typeface="Calibri" panose="020F0502020204030204" pitchFamily="34" charset="0"/>
                <a:ea typeface="等线" panose="02010600030101010101" pitchFamily="2" charset="-122"/>
              </a:rPr>
              <a:t>The type of fruit can be changed based on the selection like apple and strawberry.</a:t>
            </a:r>
            <a:endParaRPr lang="zh-CN" altLang="zh-CN" sz="1800" dirty="0">
              <a:solidFill>
                <a:schemeClr val="accent2">
                  <a:lumMod val="20000"/>
                  <a:lumOff val="80000"/>
                </a:schemeClr>
              </a:solidFill>
              <a:effectLst/>
              <a:latin typeface="Calibri" panose="020F0502020204030204" pitchFamily="34" charset="0"/>
              <a:ea typeface="Calibri" panose="020F0502020204030204" pitchFamily="34" charset="0"/>
            </a:endParaRPr>
          </a:p>
          <a:p>
            <a:pPr marL="0" marR="0" lvl="0" indent="0" algn="ctr"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191" name="Google Shape;191;p6"/>
          <p:cNvSpPr/>
          <p:nvPr/>
        </p:nvSpPr>
        <p:spPr>
          <a:xfrm>
            <a:off x="1267050" y="1649501"/>
            <a:ext cx="1074600" cy="9294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
          <p:cNvSpPr/>
          <p:nvPr/>
        </p:nvSpPr>
        <p:spPr>
          <a:xfrm>
            <a:off x="4031100" y="1649501"/>
            <a:ext cx="1074600" cy="9294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
          <p:cNvSpPr/>
          <p:nvPr/>
        </p:nvSpPr>
        <p:spPr>
          <a:xfrm>
            <a:off x="6795150" y="1649501"/>
            <a:ext cx="1074600" cy="9294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4" name="Google Shape;194;p6"/>
          <p:cNvGrpSpPr/>
          <p:nvPr/>
        </p:nvGrpSpPr>
        <p:grpSpPr>
          <a:xfrm>
            <a:off x="1620823" y="2083845"/>
            <a:ext cx="366269" cy="366240"/>
            <a:chOff x="-65131525" y="1914325"/>
            <a:chExt cx="316650" cy="316625"/>
          </a:xfrm>
        </p:grpSpPr>
        <p:sp>
          <p:nvSpPr>
            <p:cNvPr id="195" name="Google Shape;195;p6"/>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6"/>
          <p:cNvGrpSpPr/>
          <p:nvPr/>
        </p:nvGrpSpPr>
        <p:grpSpPr>
          <a:xfrm>
            <a:off x="7149720" y="2074857"/>
            <a:ext cx="384140" cy="384170"/>
            <a:chOff x="-63252250" y="1930850"/>
            <a:chExt cx="319000" cy="319025"/>
          </a:xfrm>
        </p:grpSpPr>
        <p:sp>
          <p:nvSpPr>
            <p:cNvPr id="198" name="Google Shape;198;p6"/>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6"/>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6"/>
          <p:cNvSpPr/>
          <p:nvPr/>
        </p:nvSpPr>
        <p:spPr>
          <a:xfrm>
            <a:off x="4413800" y="2074887"/>
            <a:ext cx="335392" cy="384160"/>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 name="Google Shape;122;gfc6e1a4223_3_2">
            <a:extLst>
              <a:ext uri="{FF2B5EF4-FFF2-40B4-BE49-F238E27FC236}">
                <a16:creationId xmlns:a16="http://schemas.microsoft.com/office/drawing/2014/main" id="{1450D322-45BB-4AFE-A6A4-233F24F68D45}"/>
              </a:ext>
            </a:extLst>
          </p:cNvPr>
          <p:cNvSpPr txBox="1"/>
          <p:nvPr/>
        </p:nvSpPr>
        <p:spPr>
          <a:xfrm>
            <a:off x="-132733" y="335568"/>
            <a:ext cx="5890800" cy="453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300"/>
              <a:buFont typeface="DM Serif Display"/>
              <a:buNone/>
            </a:pPr>
            <a:r>
              <a:rPr lang="en-US" sz="2000" b="0" i="0" u="none" strike="noStrike" cap="none" dirty="0">
                <a:solidFill>
                  <a:schemeClr val="accent2">
                    <a:lumMod val="40000"/>
                    <a:lumOff val="60000"/>
                  </a:schemeClr>
                </a:solidFill>
                <a:latin typeface="DM Serif Display"/>
                <a:ea typeface="DM Serif Display"/>
                <a:cs typeface="DM Serif Display"/>
                <a:sym typeface="DM Serif Display"/>
              </a:rPr>
              <a:t>Interact between Pac-man and Items</a:t>
            </a:r>
            <a:endParaRPr sz="2000" b="0" i="0" u="none" strike="noStrike" cap="none" dirty="0">
              <a:solidFill>
                <a:schemeClr val="accent2">
                  <a:lumMod val="40000"/>
                  <a:lumOff val="60000"/>
                </a:schemeClr>
              </a:solidFill>
              <a:latin typeface="DM Serif Display"/>
              <a:ea typeface="DM Serif Display"/>
              <a:cs typeface="DM Serif Display"/>
              <a:sym typeface="DM Serif Display"/>
            </a:endParaRPr>
          </a:p>
        </p:txBody>
      </p:sp>
      <p:pic>
        <p:nvPicPr>
          <p:cNvPr id="8" name="图片 7">
            <a:extLst>
              <a:ext uri="{FF2B5EF4-FFF2-40B4-BE49-F238E27FC236}">
                <a16:creationId xmlns:a16="http://schemas.microsoft.com/office/drawing/2014/main" id="{CEE4B39C-B8A8-47B0-80D3-A206A9A53665}"/>
              </a:ext>
            </a:extLst>
          </p:cNvPr>
          <p:cNvPicPr>
            <a:picLocks noChangeAspect="1"/>
          </p:cNvPicPr>
          <p:nvPr/>
        </p:nvPicPr>
        <p:blipFill>
          <a:blip r:embed="rId3"/>
          <a:stretch>
            <a:fillRect/>
          </a:stretch>
        </p:blipFill>
        <p:spPr>
          <a:xfrm>
            <a:off x="713701" y="908404"/>
            <a:ext cx="5759342" cy="2806346"/>
          </a:xfrm>
          <a:prstGeom prst="rect">
            <a:avLst/>
          </a:prstGeom>
        </p:spPr>
      </p:pic>
      <p:sp>
        <p:nvSpPr>
          <p:cNvPr id="10" name="Google Shape;145;p11">
            <a:extLst>
              <a:ext uri="{FF2B5EF4-FFF2-40B4-BE49-F238E27FC236}">
                <a16:creationId xmlns:a16="http://schemas.microsoft.com/office/drawing/2014/main" id="{F36742C0-54D6-4B5A-B096-6379B9854174}"/>
              </a:ext>
            </a:extLst>
          </p:cNvPr>
          <p:cNvSpPr txBox="1"/>
          <p:nvPr/>
        </p:nvSpPr>
        <p:spPr>
          <a:xfrm>
            <a:off x="589200" y="3417200"/>
            <a:ext cx="7965600" cy="19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dirty="0">
              <a:solidFill>
                <a:srgbClr val="E9DFD1"/>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dirty="0">
              <a:solidFill>
                <a:srgbClr val="E9DFD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sz="1800" b="1" i="0" u="none" strike="noStrike" cap="none" dirty="0">
                <a:solidFill>
                  <a:srgbClr val="E9DFD1"/>
                </a:solidFill>
                <a:latin typeface="Montserrat"/>
                <a:ea typeface="Montserrat"/>
                <a:cs typeface="Montserrat"/>
                <a:sym typeface="Montserrat"/>
              </a:rPr>
              <a:t>Command design pattern</a:t>
            </a:r>
            <a:endParaRPr dirty="0"/>
          </a:p>
          <a:p>
            <a:pPr marL="0" marR="0" lvl="0" indent="0" algn="l" rtl="0">
              <a:lnSpc>
                <a:spcPct val="100000"/>
              </a:lnSpc>
              <a:spcBef>
                <a:spcPts val="0"/>
              </a:spcBef>
              <a:spcAft>
                <a:spcPts val="0"/>
              </a:spcAft>
              <a:buNone/>
            </a:pPr>
            <a:r>
              <a:rPr lang="en-US" sz="1400" b="0" i="0" u="none" strike="noStrike" cap="none" dirty="0">
                <a:solidFill>
                  <a:srgbClr val="E9DFD1"/>
                </a:solidFill>
                <a:latin typeface="SimHei"/>
                <a:ea typeface="SimHei"/>
                <a:cs typeface="SimHei"/>
                <a:sym typeface="SimHei"/>
              </a:rPr>
              <a:t>	</a:t>
            </a:r>
            <a:r>
              <a:rPr lang="en-US" sz="1800" b="0" i="0" u="none" strike="noStrike" cap="none" dirty="0">
                <a:solidFill>
                  <a:srgbClr val="E9DFD1"/>
                </a:solidFill>
                <a:latin typeface="Calibri"/>
                <a:ea typeface="Calibri"/>
                <a:cs typeface="Calibri"/>
                <a:sym typeface="Calibri"/>
              </a:rPr>
              <a:t>pass commands to receivers in the Pac-man world (interaction between items, update locations, switch strategies…)</a:t>
            </a:r>
            <a:endParaRPr dirty="0"/>
          </a:p>
          <a:p>
            <a:pPr marL="0" marR="0" lvl="0" indent="0" algn="l" rtl="0">
              <a:lnSpc>
                <a:spcPct val="100000"/>
              </a:lnSpc>
              <a:spcBef>
                <a:spcPts val="0"/>
              </a:spcBef>
              <a:spcAft>
                <a:spcPts val="0"/>
              </a:spcAft>
              <a:buNone/>
            </a:pPr>
            <a:endParaRPr sz="1800" b="0" i="0" u="none" strike="noStrike" cap="none" dirty="0">
              <a:solidFill>
                <a:srgbClr val="E9DFD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dirty="0">
              <a:solidFill>
                <a:srgbClr val="E9DFD1"/>
              </a:solidFill>
              <a:latin typeface="Montserrat"/>
              <a:ea typeface="Montserrat"/>
              <a:cs typeface="Montserrat"/>
              <a:sym typeface="Montserrat"/>
            </a:endParaRPr>
          </a:p>
        </p:txBody>
      </p:sp>
    </p:spTree>
    <p:extLst>
      <p:ext uri="{BB962C8B-B14F-4D97-AF65-F5344CB8AC3E}">
        <p14:creationId xmlns:p14="http://schemas.microsoft.com/office/powerpoint/2010/main" val="201829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p:txBody>
          <a:bodyPr/>
          <a:lstStyle/>
          <a:p>
            <a:r>
              <a:rPr lang="en-US" altLang="zh-CN" dirty="0"/>
              <a:t>Ghost movement</a:t>
            </a:r>
            <a:endParaRPr lang="zh-CN" altLang="en-US" dirty="0"/>
          </a:p>
        </p:txBody>
      </p:sp>
      <p:graphicFrame>
        <p:nvGraphicFramePr>
          <p:cNvPr id="2" name="表格 1">
            <a:extLst>
              <a:ext uri="{FF2B5EF4-FFF2-40B4-BE49-F238E27FC236}">
                <a16:creationId xmlns:a16="http://schemas.microsoft.com/office/drawing/2014/main" id="{1048C615-CEAD-4545-955C-9594A8D5E845}"/>
              </a:ext>
            </a:extLst>
          </p:cNvPr>
          <p:cNvGraphicFramePr>
            <a:graphicFrameLocks noGrp="1"/>
          </p:cNvGraphicFramePr>
          <p:nvPr>
            <p:extLst>
              <p:ext uri="{D42A27DB-BD31-4B8C-83A1-F6EECF244321}">
                <p14:modId xmlns:p14="http://schemas.microsoft.com/office/powerpoint/2010/main" val="2631040666"/>
              </p:ext>
            </p:extLst>
          </p:nvPr>
        </p:nvGraphicFramePr>
        <p:xfrm>
          <a:off x="817245" y="1361500"/>
          <a:ext cx="7239968" cy="2595904"/>
        </p:xfrm>
        <a:graphic>
          <a:graphicData uri="http://schemas.openxmlformats.org/drawingml/2006/table">
            <a:tbl>
              <a:tblPr firstRow="1" firstCol="1" bandRow="1">
                <a:tableStyleId>{BC19B059-FE25-456D-96AB-CD6FE9B17242}</a:tableStyleId>
              </a:tblPr>
              <a:tblGrid>
                <a:gridCol w="1068714">
                  <a:extLst>
                    <a:ext uri="{9D8B030D-6E8A-4147-A177-3AD203B41FA5}">
                      <a16:colId xmlns:a16="http://schemas.microsoft.com/office/drawing/2014/main" val="1061505671"/>
                    </a:ext>
                  </a:extLst>
                </a:gridCol>
                <a:gridCol w="6171254">
                  <a:extLst>
                    <a:ext uri="{9D8B030D-6E8A-4147-A177-3AD203B41FA5}">
                      <a16:colId xmlns:a16="http://schemas.microsoft.com/office/drawing/2014/main" val="1694352519"/>
                    </a:ext>
                  </a:extLst>
                </a:gridCol>
              </a:tblGrid>
              <a:tr h="358073">
                <a:tc>
                  <a:txBody>
                    <a:bodyPr/>
                    <a:lstStyle/>
                    <a:p>
                      <a:r>
                        <a:rPr lang="en-US" sz="1800" kern="100">
                          <a:solidFill>
                            <a:schemeClr val="tx1"/>
                          </a:solidFill>
                          <a:effectLst/>
                        </a:rPr>
                        <a:t>Mode</a:t>
                      </a:r>
                      <a:endParaRPr lang="zh-CN" sz="18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00" dirty="0">
                          <a:solidFill>
                            <a:schemeClr val="tx1"/>
                          </a:solidFill>
                          <a:effectLst/>
                        </a:rPr>
                        <a:t>Description</a:t>
                      </a:r>
                      <a:endParaRPr lang="zh-CN" sz="1800" kern="100" dirty="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823687"/>
                  </a:ext>
                </a:extLst>
              </a:tr>
              <a:tr h="559458">
                <a:tc>
                  <a:txBody>
                    <a:bodyPr/>
                    <a:lstStyle/>
                    <a:p>
                      <a:r>
                        <a:rPr lang="en-US" sz="1800" kern="100">
                          <a:solidFill>
                            <a:schemeClr val="tx1"/>
                          </a:solidFill>
                          <a:effectLst/>
                        </a:rPr>
                        <a:t>Chasing</a:t>
                      </a:r>
                      <a:endParaRPr lang="zh-CN" sz="18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00">
                          <a:solidFill>
                            <a:schemeClr val="tx1"/>
                          </a:solidFill>
                          <a:effectLst/>
                        </a:rPr>
                        <a:t>The ghosts will actively pursue the Pac-Man using pre-defined behaviors.</a:t>
                      </a:r>
                      <a:endParaRPr lang="zh-CN" sz="18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1472432"/>
                  </a:ext>
                </a:extLst>
              </a:tr>
              <a:tr h="559458">
                <a:tc>
                  <a:txBody>
                    <a:bodyPr/>
                    <a:lstStyle/>
                    <a:p>
                      <a:r>
                        <a:rPr lang="en-US" sz="1800" kern="100">
                          <a:solidFill>
                            <a:schemeClr val="tx1"/>
                          </a:solidFill>
                          <a:effectLst/>
                        </a:rPr>
                        <a:t>Frightened </a:t>
                      </a:r>
                      <a:endParaRPr lang="zh-CN" sz="18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00" dirty="0">
                          <a:solidFill>
                            <a:schemeClr val="tx1"/>
                          </a:solidFill>
                          <a:effectLst/>
                        </a:rPr>
                        <a:t>The ghosts turn dark blue and then start flashing using random strategy.</a:t>
                      </a:r>
                      <a:endParaRPr lang="zh-CN" sz="1800" kern="100" dirty="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7186616"/>
                  </a:ext>
                </a:extLst>
              </a:tr>
              <a:tr h="1118915">
                <a:tc>
                  <a:txBody>
                    <a:bodyPr/>
                    <a:lstStyle/>
                    <a:p>
                      <a:r>
                        <a:rPr lang="en-US" sz="1800" kern="100">
                          <a:solidFill>
                            <a:schemeClr val="tx1"/>
                          </a:solidFill>
                          <a:effectLst/>
                        </a:rPr>
                        <a:t>Dead </a:t>
                      </a:r>
                      <a:endParaRPr lang="zh-CN" sz="18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00" dirty="0">
                          <a:solidFill>
                            <a:schemeClr val="tx1"/>
                          </a:solidFill>
                          <a:effectLst/>
                        </a:rPr>
                        <a:t>The ghosts become two eyes and travel quickly to the square box in the middle of the screen. The strategy will back to the born strategy after the ghost comes out again.</a:t>
                      </a:r>
                      <a:endParaRPr lang="zh-CN" sz="1800" kern="100" dirty="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4424403"/>
                  </a:ext>
                </a:extLst>
              </a:tr>
            </a:tbl>
          </a:graphicData>
        </a:graphic>
      </p:graphicFrame>
    </p:spTree>
    <p:extLst>
      <p:ext uri="{BB962C8B-B14F-4D97-AF65-F5344CB8AC3E}">
        <p14:creationId xmlns:p14="http://schemas.microsoft.com/office/powerpoint/2010/main" val="33139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a:xfrm>
            <a:off x="700800" y="200950"/>
            <a:ext cx="7742400" cy="656400"/>
          </a:xfrm>
        </p:spPr>
        <p:txBody>
          <a:bodyPr/>
          <a:lstStyle/>
          <a:p>
            <a:r>
              <a:rPr lang="en-US" altLang="zh-CN" dirty="0"/>
              <a:t>Ghost Strategy</a:t>
            </a:r>
            <a:endParaRPr lang="zh-CN" altLang="en-US" dirty="0"/>
          </a:p>
        </p:txBody>
      </p:sp>
      <p:graphicFrame>
        <p:nvGraphicFramePr>
          <p:cNvPr id="2" name="表格 1">
            <a:extLst>
              <a:ext uri="{FF2B5EF4-FFF2-40B4-BE49-F238E27FC236}">
                <a16:creationId xmlns:a16="http://schemas.microsoft.com/office/drawing/2014/main" id="{E22ADD72-8406-4199-88E5-8EA9242D233F}"/>
              </a:ext>
            </a:extLst>
          </p:cNvPr>
          <p:cNvGraphicFramePr>
            <a:graphicFrameLocks noGrp="1"/>
          </p:cNvGraphicFramePr>
          <p:nvPr>
            <p:extLst>
              <p:ext uri="{D42A27DB-BD31-4B8C-83A1-F6EECF244321}">
                <p14:modId xmlns:p14="http://schemas.microsoft.com/office/powerpoint/2010/main" val="3217546763"/>
              </p:ext>
            </p:extLst>
          </p:nvPr>
        </p:nvGraphicFramePr>
        <p:xfrm>
          <a:off x="700801" y="857350"/>
          <a:ext cx="7742399" cy="4145847"/>
        </p:xfrm>
        <a:graphic>
          <a:graphicData uri="http://schemas.openxmlformats.org/drawingml/2006/table">
            <a:tbl>
              <a:tblPr firstRow="1" firstCol="1" bandRow="1">
                <a:tableStyleId>{BC19B059-FE25-456D-96AB-CD6FE9B17242}</a:tableStyleId>
              </a:tblPr>
              <a:tblGrid>
                <a:gridCol w="910642">
                  <a:extLst>
                    <a:ext uri="{9D8B030D-6E8A-4147-A177-3AD203B41FA5}">
                      <a16:colId xmlns:a16="http://schemas.microsoft.com/office/drawing/2014/main" val="2560425518"/>
                    </a:ext>
                  </a:extLst>
                </a:gridCol>
                <a:gridCol w="1139252">
                  <a:extLst>
                    <a:ext uri="{9D8B030D-6E8A-4147-A177-3AD203B41FA5}">
                      <a16:colId xmlns:a16="http://schemas.microsoft.com/office/drawing/2014/main" val="1413448172"/>
                    </a:ext>
                  </a:extLst>
                </a:gridCol>
                <a:gridCol w="1499016">
                  <a:extLst>
                    <a:ext uri="{9D8B030D-6E8A-4147-A177-3AD203B41FA5}">
                      <a16:colId xmlns:a16="http://schemas.microsoft.com/office/drawing/2014/main" val="3852071451"/>
                    </a:ext>
                  </a:extLst>
                </a:gridCol>
                <a:gridCol w="4193489">
                  <a:extLst>
                    <a:ext uri="{9D8B030D-6E8A-4147-A177-3AD203B41FA5}">
                      <a16:colId xmlns:a16="http://schemas.microsoft.com/office/drawing/2014/main" val="2875506018"/>
                    </a:ext>
                  </a:extLst>
                </a:gridCol>
              </a:tblGrid>
              <a:tr h="379433">
                <a:tc>
                  <a:txBody>
                    <a:bodyPr/>
                    <a:lstStyle/>
                    <a:p>
                      <a:pPr algn="l"/>
                      <a:r>
                        <a:rPr lang="en-US" sz="1600" kern="100">
                          <a:solidFill>
                            <a:schemeClr val="tx1"/>
                          </a:solidFill>
                          <a:effectLst/>
                        </a:rPr>
                        <a:t>Color</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a:solidFill>
                            <a:schemeClr val="tx1"/>
                          </a:solidFill>
                          <a:effectLst/>
                        </a:rPr>
                        <a:t>Target</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Strategy</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Description</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433823"/>
                  </a:ext>
                </a:extLst>
              </a:tr>
              <a:tr h="569149">
                <a:tc>
                  <a:txBody>
                    <a:bodyPr/>
                    <a:lstStyle/>
                    <a:p>
                      <a:pPr algn="l"/>
                      <a:r>
                        <a:rPr lang="en-US" sz="1600" kern="100">
                          <a:solidFill>
                            <a:schemeClr val="tx1"/>
                          </a:solidFill>
                          <a:effectLst/>
                        </a:rPr>
                        <a:t>Red</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a:solidFill>
                            <a:schemeClr val="tx1"/>
                          </a:solidFill>
                          <a:effectLst/>
                        </a:rPr>
                        <a:t>Pac-Man</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a:solidFill>
                            <a:schemeClr val="tx1"/>
                          </a:solidFill>
                          <a:effectLst/>
                        </a:rPr>
                        <a:t>ChaseStrategy</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The red ghost will target at the location of Pac-Man and get closer to it. </a:t>
                      </a:r>
                      <a:r>
                        <a:rPr lang="en-US" sz="1600" kern="100" dirty="0">
                          <a:solidFill>
                            <a:srgbClr val="FFC000"/>
                          </a:solidFill>
                          <a:effectLst/>
                        </a:rPr>
                        <a:t>(A star algorithm)</a:t>
                      </a:r>
                      <a:endParaRPr lang="zh-CN" sz="1600" kern="100" dirty="0">
                        <a:solidFill>
                          <a:srgbClr val="FFC000"/>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72792"/>
                  </a:ext>
                </a:extLst>
              </a:tr>
              <a:tr h="1328014">
                <a:tc>
                  <a:txBody>
                    <a:bodyPr/>
                    <a:lstStyle/>
                    <a:p>
                      <a:pPr algn="l"/>
                      <a:r>
                        <a:rPr lang="en-US" sz="1600" kern="100">
                          <a:solidFill>
                            <a:schemeClr val="tx1"/>
                          </a:solidFill>
                          <a:effectLst/>
                        </a:rPr>
                        <a:t>Pink</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a:solidFill>
                            <a:schemeClr val="tx1"/>
                          </a:solidFill>
                          <a:effectLst/>
                        </a:rPr>
                        <a:t>Four units ahead of Pan-Man’s direction</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err="1">
                          <a:solidFill>
                            <a:schemeClr val="tx1"/>
                          </a:solidFill>
                          <a:effectLst/>
                        </a:rPr>
                        <a:t>AmbushStrategy</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The pink ghost will target ahead of Pac-Man </a:t>
                      </a:r>
                      <a:r>
                        <a:rPr lang="en-US" sz="1600" kern="100" dirty="0">
                          <a:solidFill>
                            <a:srgbClr val="FFC000"/>
                          </a:solidFill>
                          <a:effectLst/>
                        </a:rPr>
                        <a:t>four units</a:t>
                      </a:r>
                      <a:r>
                        <a:rPr lang="en-US" sz="1600" kern="100" dirty="0">
                          <a:solidFill>
                            <a:schemeClr val="tx1"/>
                          </a:solidFill>
                          <a:effectLst/>
                        </a:rPr>
                        <a:t> and get closer to it.</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44337"/>
                  </a:ext>
                </a:extLst>
              </a:tr>
              <a:tr h="758865">
                <a:tc>
                  <a:txBody>
                    <a:bodyPr/>
                    <a:lstStyle/>
                    <a:p>
                      <a:pPr algn="l"/>
                      <a:r>
                        <a:rPr lang="en-US" sz="1600" kern="100">
                          <a:solidFill>
                            <a:schemeClr val="tx1"/>
                          </a:solidFill>
                          <a:effectLst/>
                        </a:rPr>
                        <a:t>Orange</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Pac-Man/zone in corner</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err="1">
                          <a:solidFill>
                            <a:schemeClr val="tx1"/>
                          </a:solidFill>
                          <a:effectLst/>
                        </a:rPr>
                        <a:t>StupidStrategy</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Within </a:t>
                      </a:r>
                      <a:r>
                        <a:rPr lang="en-US" sz="1600" kern="100" dirty="0">
                          <a:solidFill>
                            <a:srgbClr val="FFC000"/>
                          </a:solidFill>
                          <a:effectLst/>
                        </a:rPr>
                        <a:t>8 squares</a:t>
                      </a:r>
                      <a:r>
                        <a:rPr lang="en-US" sz="1600" kern="100" dirty="0">
                          <a:solidFill>
                            <a:schemeClr val="tx1"/>
                          </a:solidFill>
                          <a:effectLst/>
                        </a:rPr>
                        <a:t>: back to its zone in a pre-defined corner.</a:t>
                      </a:r>
                      <a:endParaRPr lang="zh-CN" sz="1600" kern="100" dirty="0">
                        <a:solidFill>
                          <a:schemeClr val="tx1"/>
                        </a:solidFill>
                        <a:effectLst/>
                      </a:endParaRPr>
                    </a:p>
                    <a:p>
                      <a:pPr algn="l"/>
                      <a:r>
                        <a:rPr lang="en-US" sz="1600" kern="100" dirty="0">
                          <a:solidFill>
                            <a:schemeClr val="tx1"/>
                          </a:solidFill>
                          <a:effectLst/>
                        </a:rPr>
                        <a:t>More than 8 squares: same as red using chase strategy</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78505"/>
                  </a:ext>
                </a:extLst>
              </a:tr>
              <a:tr h="238546">
                <a:tc>
                  <a:txBody>
                    <a:bodyPr/>
                    <a:lstStyle/>
                    <a:p>
                      <a:pPr algn="l"/>
                      <a:r>
                        <a:rPr lang="en-US" sz="1600" kern="100">
                          <a:solidFill>
                            <a:schemeClr val="tx1"/>
                          </a:solidFill>
                          <a:effectLst/>
                        </a:rPr>
                        <a:t>Cyan</a:t>
                      </a:r>
                      <a:endParaRPr lang="zh-CN" sz="16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Based on distance</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err="1">
                          <a:solidFill>
                            <a:schemeClr val="tx1"/>
                          </a:solidFill>
                          <a:effectLst/>
                        </a:rPr>
                        <a:t>AvoidStrategy</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100" dirty="0">
                          <a:solidFill>
                            <a:schemeClr val="tx1"/>
                          </a:solidFill>
                          <a:effectLst/>
                        </a:rPr>
                        <a:t>Avoid the Pac-man basing on the distance from Pac-man to ghost. Pac-man will never meet Cyan.</a:t>
                      </a:r>
                      <a:endParaRPr lang="zh-CN" sz="16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973317"/>
                  </a:ext>
                </a:extLst>
              </a:tr>
            </a:tbl>
          </a:graphicData>
        </a:graphic>
      </p:graphicFrame>
    </p:spTree>
    <p:extLst>
      <p:ext uri="{BB962C8B-B14F-4D97-AF65-F5344CB8AC3E}">
        <p14:creationId xmlns:p14="http://schemas.microsoft.com/office/powerpoint/2010/main" val="357884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 name="标题 3">
            <a:extLst>
              <a:ext uri="{FF2B5EF4-FFF2-40B4-BE49-F238E27FC236}">
                <a16:creationId xmlns:a16="http://schemas.microsoft.com/office/drawing/2014/main" id="{966E8735-4A9F-42B5-97E8-2957A5C54B61}"/>
              </a:ext>
            </a:extLst>
          </p:cNvPr>
          <p:cNvSpPr>
            <a:spLocks noGrp="1"/>
          </p:cNvSpPr>
          <p:nvPr>
            <p:ph type="title"/>
          </p:nvPr>
        </p:nvSpPr>
        <p:spPr>
          <a:xfrm>
            <a:off x="656350" y="200950"/>
            <a:ext cx="7742400" cy="656400"/>
          </a:xfrm>
        </p:spPr>
        <p:txBody>
          <a:bodyPr/>
          <a:lstStyle/>
          <a:p>
            <a:r>
              <a:rPr lang="en-US" altLang="zh-CN" dirty="0"/>
              <a:t>Ghost Strategy</a:t>
            </a:r>
            <a:endParaRPr lang="zh-CN" altLang="en-US" dirty="0"/>
          </a:p>
        </p:txBody>
      </p:sp>
      <p:pic>
        <p:nvPicPr>
          <p:cNvPr id="9" name="图片 8">
            <a:extLst>
              <a:ext uri="{FF2B5EF4-FFF2-40B4-BE49-F238E27FC236}">
                <a16:creationId xmlns:a16="http://schemas.microsoft.com/office/drawing/2014/main" id="{1394531F-E403-44C4-BA8D-132887D8FF63}"/>
              </a:ext>
            </a:extLst>
          </p:cNvPr>
          <p:cNvPicPr>
            <a:picLocks noChangeAspect="1"/>
          </p:cNvPicPr>
          <p:nvPr/>
        </p:nvPicPr>
        <p:blipFill>
          <a:blip r:embed="rId3"/>
          <a:stretch>
            <a:fillRect/>
          </a:stretch>
        </p:blipFill>
        <p:spPr>
          <a:xfrm>
            <a:off x="381000" y="938674"/>
            <a:ext cx="8485038" cy="3106275"/>
          </a:xfrm>
          <a:prstGeom prst="rect">
            <a:avLst/>
          </a:prstGeom>
        </p:spPr>
      </p:pic>
    </p:spTree>
    <p:extLst>
      <p:ext uri="{BB962C8B-B14F-4D97-AF65-F5344CB8AC3E}">
        <p14:creationId xmlns:p14="http://schemas.microsoft.com/office/powerpoint/2010/main" val="1906716036"/>
      </p:ext>
    </p:extLst>
  </p:cSld>
  <p:clrMapOvr>
    <a:masterClrMapping/>
  </p:clrMapOvr>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494</Words>
  <Application>Microsoft Office PowerPoint</Application>
  <PresentationFormat>全屏显示(16:9)</PresentationFormat>
  <Paragraphs>84</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Didact Gothic</vt:lpstr>
      <vt:lpstr>SimHei</vt:lpstr>
      <vt:lpstr>Arial</vt:lpstr>
      <vt:lpstr>Times New Roman</vt:lpstr>
      <vt:lpstr>DM Serif Display</vt:lpstr>
      <vt:lpstr>Wingdings</vt:lpstr>
      <vt:lpstr>Montserrat</vt:lpstr>
      <vt:lpstr>Calibri</vt:lpstr>
      <vt:lpstr>Roboto</vt:lpstr>
      <vt:lpstr>Darkle Slideshow by Slidesgo</vt:lpstr>
      <vt:lpstr>Final Game Team Dog</vt:lpstr>
      <vt:lpstr>About our team</vt:lpstr>
      <vt:lpstr>Game Initialization</vt:lpstr>
      <vt:lpstr>Pac-man movement</vt:lpstr>
      <vt:lpstr>User Extensible</vt:lpstr>
      <vt:lpstr>PowerPoint 演示文稿</vt:lpstr>
      <vt:lpstr>Ghost movement</vt:lpstr>
      <vt:lpstr>Ghost Strategy</vt:lpstr>
      <vt:lpstr>Ghost Strategy</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Game Team Dog</dc:title>
  <dc:creator>LPC</dc:creator>
  <cp:lastModifiedBy>Li Tingting</cp:lastModifiedBy>
  <cp:revision>6</cp:revision>
  <dcterms:modified xsi:type="dcterms:W3CDTF">2021-12-01T06:39:16Z</dcterms:modified>
</cp:coreProperties>
</file>