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8" r:id="rId4"/>
    <p:sldId id="262" r:id="rId5"/>
    <p:sldId id="271" r:id="rId6"/>
    <p:sldId id="272" r:id="rId7"/>
    <p:sldId id="267" r:id="rId8"/>
    <p:sldId id="275" r:id="rId9"/>
    <p:sldId id="276" r:id="rId10"/>
    <p:sldId id="277" r:id="rId11"/>
    <p:sldId id="278" r:id="rId12"/>
    <p:sldId id="279" r:id="rId13"/>
    <p:sldId id="268" r:id="rId14"/>
    <p:sldId id="270" r:id="rId15"/>
    <p:sldId id="274" r:id="rId16"/>
    <p:sldId id="273" r:id="rId17"/>
    <p:sldId id="261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495"/>
    <a:srgbClr val="EBF6FC"/>
    <a:srgbClr val="36A9AC"/>
    <a:srgbClr val="D61E42"/>
    <a:srgbClr val="A80C26"/>
    <a:srgbClr val="2261A6"/>
    <a:srgbClr val="DF2736"/>
    <a:srgbClr val="E6E6E6"/>
    <a:srgbClr val="495ADB"/>
    <a:srgbClr val="544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>
        <p:scale>
          <a:sx n="75" d="100"/>
          <a:sy n="75" d="100"/>
        </p:scale>
        <p:origin x="442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952206" y="3461657"/>
            <a:ext cx="862148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32560" y="4502333"/>
            <a:ext cx="862148" cy="16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533778" y="3140441"/>
            <a:ext cx="3073824" cy="558799"/>
          </a:xfrm>
        </p:spPr>
        <p:txBody>
          <a:bodyPr>
            <a:normAutofit/>
          </a:bodyPr>
          <a:lstStyle/>
          <a:p>
            <a:pPr algn="ctr"/>
            <a:r>
              <a:rPr lang="zh-CN" altLang="en-US" spc="-100" dirty="0">
                <a:solidFill>
                  <a:schemeClr val="tx2"/>
                </a:solidFill>
              </a:rPr>
              <a:t>Ａｓｓｉｇｎｍｅｎｔ１</a:t>
            </a:r>
            <a:endParaRPr lang="en-US" altLang="zh-CN" spc="-100" dirty="0">
              <a:solidFill>
                <a:schemeClr val="tx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6908" y="2197152"/>
            <a:ext cx="8598183" cy="72306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计算机视觉答辩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28719" y="4356023"/>
            <a:ext cx="2913783" cy="248371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成员：陈列可 赵欣然 邹琪珺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78495"/>
                </a:solidFill>
              </a:rPr>
              <a:t>程序结构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3791" y="1649423"/>
            <a:ext cx="7264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与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KNN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的区别：训练复杂，预测简单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在训练的时候，每次训练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loss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获得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的梯度，从而不断优化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W</a:t>
            </a:r>
          </a:p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不断训练得到优化的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后，即可通过公式计算出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loss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78495"/>
                </a:solidFill>
              </a:rPr>
              <a:t>结果分析</a:t>
            </a:r>
            <a:r>
              <a:rPr lang="en-US" altLang="zh-CN" dirty="0" err="1">
                <a:solidFill>
                  <a:srgbClr val="778495"/>
                </a:solidFill>
              </a:rPr>
              <a:t>Pixel+Softmax</a:t>
            </a:r>
            <a:endParaRPr lang="zh-CN" altLang="en-US" dirty="0">
              <a:solidFill>
                <a:srgbClr val="77849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EFEF5A-57CE-400C-BF12-075F7EFBD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396935"/>
            <a:ext cx="6147436" cy="43330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1B38EA-E8B6-4661-8DE4-CDC2F7767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7" y="1305719"/>
            <a:ext cx="41529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4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78495"/>
                </a:solidFill>
              </a:rPr>
              <a:t>结果分析</a:t>
            </a:r>
            <a:r>
              <a:rPr lang="en-US" altLang="zh-CN" dirty="0" err="1">
                <a:solidFill>
                  <a:srgbClr val="778495"/>
                </a:solidFill>
              </a:rPr>
              <a:t>Pixel+softmax</a:t>
            </a:r>
            <a:endParaRPr lang="zh-CN" altLang="en-US" dirty="0">
              <a:solidFill>
                <a:srgbClr val="77849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88A95E-3C9D-498E-BDCE-0479E68ED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723348"/>
            <a:ext cx="5616576" cy="35960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065E3C-F556-4E42-8BE4-747D33BDB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69" y="1723349"/>
            <a:ext cx="5423601" cy="35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1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2030" y="2341043"/>
            <a:ext cx="5829073" cy="656792"/>
          </a:xfrm>
        </p:spPr>
        <p:txBody>
          <a:bodyPr anchor="b">
            <a:normAutofit/>
          </a:bodyPr>
          <a:lstStyle/>
          <a:p>
            <a:r>
              <a:rPr lang="en-US" altLang="zh-CN" sz="4000" b="0" dirty="0" err="1">
                <a:solidFill>
                  <a:schemeClr val="tx2"/>
                </a:solidFill>
              </a:rPr>
              <a:t>Features+SVM</a:t>
            </a:r>
            <a:r>
              <a:rPr lang="en-US" altLang="zh-CN" sz="4000" b="0" dirty="0">
                <a:solidFill>
                  <a:schemeClr val="tx2"/>
                </a:solidFill>
              </a:rPr>
              <a:t>/</a:t>
            </a:r>
            <a:r>
              <a:rPr lang="en-US" altLang="zh-CN" sz="4000" b="0" dirty="0" err="1">
                <a:solidFill>
                  <a:schemeClr val="tx2"/>
                </a:solidFill>
              </a:rPr>
              <a:t>Softmax</a:t>
            </a:r>
            <a:endParaRPr lang="zh-CN" altLang="en-US" sz="4000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06257" y="3115250"/>
            <a:ext cx="4546600" cy="1015623"/>
          </a:xfrm>
        </p:spPr>
        <p:txBody>
          <a:bodyPr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算法原理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结果分析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65833" y="2483556"/>
            <a:ext cx="0" cy="179443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HoG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26E8FD-804F-4350-B2E7-D47F4300DB71}"/>
              </a:ext>
            </a:extLst>
          </p:cNvPr>
          <p:cNvSpPr/>
          <p:nvPr/>
        </p:nvSpPr>
        <p:spPr>
          <a:xfrm>
            <a:off x="689765" y="1157659"/>
            <a:ext cx="65082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HOG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特征提取方法就是将一个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image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（你要检测的目标或者扫描窗口）：</a:t>
            </a:r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）灰度化</a:t>
            </a:r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）采用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Gamma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校正法对输入图像进行颜色空间的标准化</a:t>
            </a:r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）计算图像每个像素的梯度</a:t>
            </a:r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）将图像划分成小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cells</a:t>
            </a:r>
          </a:p>
          <a:p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）统计每个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cell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的梯度直方图</a:t>
            </a:r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）将每几个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cell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组成一个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，一个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内所有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cell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的特征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descriptor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串联起来便得到该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HOG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特征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descriptor</a:t>
            </a:r>
          </a:p>
          <a:p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）将图像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image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内的所有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HOG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特征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descriptor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串联起来就可以得到该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image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（你要检测的目标）的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HOG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特征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descriptor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了。这个就是最终的可供分类使用的特征向量了。</a:t>
            </a:r>
          </a:p>
        </p:txBody>
      </p:sp>
      <p:pic>
        <p:nvPicPr>
          <p:cNvPr id="1026" name="Picture 2" descr="https://gss1.bdstatic.com/9vo3dSag_xI4khGkpoWK1HF6hhy/baike/c0%3Dbaike80%2C5%2C5%2C80%2C26/sign=d01dea97d02a6059461de948495d5ffe/94cad1c8a786c917fe2c5467ce3d70cf3bc75744.jpg">
            <a:extLst>
              <a:ext uri="{FF2B5EF4-FFF2-40B4-BE49-F238E27FC236}">
                <a16:creationId xmlns:a16="http://schemas.microsoft.com/office/drawing/2014/main" id="{AA053EAF-D93C-44F6-8E54-BB1F45E8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57659"/>
            <a:ext cx="49530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5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color_histogram_hsv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BB6F0F-4762-4179-8D5C-DDC00E9ED22A}"/>
              </a:ext>
            </a:extLst>
          </p:cNvPr>
          <p:cNvSpPr/>
          <p:nvPr/>
        </p:nvSpPr>
        <p:spPr>
          <a:xfrm>
            <a:off x="1108218" y="2576298"/>
            <a:ext cx="3813275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色调（</a:t>
            </a:r>
            <a:r>
              <a:rPr lang="en-US" altLang="zh-CN" dirty="0"/>
              <a:t>H, Hue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饱和度（</a:t>
            </a:r>
            <a:r>
              <a:rPr lang="en-US" altLang="zh-CN" dirty="0" err="1"/>
              <a:t>S,Saturation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明度（</a:t>
            </a:r>
            <a:r>
              <a:rPr lang="en-US" altLang="zh-CN" dirty="0"/>
              <a:t>V, Value</a:t>
            </a:r>
            <a:r>
              <a:rPr lang="zh-CN" altLang="en-US" dirty="0"/>
              <a:t>） 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375394-CDDC-4B4D-88D6-E44C336A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32" y="1631705"/>
            <a:ext cx="8134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HoG+HSV+Softmax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结果分析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19166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45F01A-65A4-4B87-B517-70E2296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13" y="1563781"/>
            <a:ext cx="5777353" cy="3471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AE6C93-A969-4655-9F9B-815F7A654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945" r="21978" b="208"/>
          <a:stretch/>
        </p:blipFill>
        <p:spPr>
          <a:xfrm>
            <a:off x="275477" y="5294219"/>
            <a:ext cx="9182288" cy="416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C09F7B-CB9F-4D62-B2D2-2382D4B57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24" y="1215330"/>
            <a:ext cx="2580636" cy="52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973859" y="2563864"/>
            <a:ext cx="3985202" cy="865136"/>
          </a:xfrm>
        </p:spPr>
        <p:txBody>
          <a:bodyPr>
            <a:noAutofit/>
          </a:bodyPr>
          <a:lstStyle/>
          <a:p>
            <a:r>
              <a:rPr lang="en-US" altLang="zh-CN" sz="6000" dirty="0">
                <a:solidFill>
                  <a:schemeClr val="tx2"/>
                </a:solidFill>
              </a:rPr>
              <a:t>Thanks.</a:t>
            </a:r>
            <a:endParaRPr lang="zh-CN" altLang="en-US" sz="6000" b="0" dirty="0">
              <a:solidFill>
                <a:schemeClr val="tx2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3689732" y="2253952"/>
            <a:ext cx="0" cy="16814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167404" y="2252924"/>
            <a:ext cx="4546600" cy="3129092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KNN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Softmax&amp;SVM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Features+SVM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Softmax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2488623" y="3147818"/>
            <a:ext cx="2773680" cy="95149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5714853" y="2347054"/>
            <a:ext cx="0" cy="240062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2391" y="2315385"/>
            <a:ext cx="4535055" cy="656792"/>
          </a:xfrm>
        </p:spPr>
        <p:txBody>
          <a:bodyPr anchor="b">
            <a:normAutofit/>
          </a:bodyPr>
          <a:lstStyle/>
          <a:p>
            <a:r>
              <a:rPr lang="zh-CN" altLang="en-US" sz="3600" b="0" dirty="0">
                <a:solidFill>
                  <a:schemeClr val="tx2"/>
                </a:solidFill>
              </a:rPr>
              <a:t>ＫＮＮ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82391" y="3098088"/>
            <a:ext cx="4546600" cy="1015623"/>
          </a:xfrm>
        </p:spPr>
        <p:txBody>
          <a:bodyPr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算法原理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程序结构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结果分析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17573" y="2341043"/>
            <a:ext cx="0" cy="189857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78495"/>
                </a:solidFill>
              </a:rPr>
              <a:t>算法原理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4325C-0CBE-4586-B5CE-7F14957480ED}"/>
              </a:ext>
            </a:extLst>
          </p:cNvPr>
          <p:cNvSpPr txBox="1"/>
          <p:nvPr/>
        </p:nvSpPr>
        <p:spPr>
          <a:xfrm>
            <a:off x="1036320" y="2324100"/>
            <a:ext cx="8740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78495"/>
                </a:solidFill>
              </a:rPr>
              <a:t>测试</a:t>
            </a:r>
            <a:endParaRPr lang="en-US" altLang="zh-CN" b="1" dirty="0">
              <a:solidFill>
                <a:srgbClr val="778495"/>
              </a:solidFill>
            </a:endParaRPr>
          </a:p>
          <a:p>
            <a:endParaRPr lang="en-US" altLang="zh-CN" b="1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计算测试数据与各个训练数据之间的距离；</a:t>
            </a:r>
            <a:endParaRPr lang="en-US" altLang="zh-CN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按照距离的递增关系进行排序；</a:t>
            </a:r>
            <a:endParaRPr lang="en-US" altLang="zh-CN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选取距离最小的</a:t>
            </a:r>
            <a:r>
              <a:rPr lang="en-US" altLang="zh-CN" dirty="0">
                <a:solidFill>
                  <a:srgbClr val="778495"/>
                </a:solidFill>
              </a:rPr>
              <a:t>K</a:t>
            </a:r>
            <a:r>
              <a:rPr lang="zh-CN" altLang="en-US" dirty="0">
                <a:solidFill>
                  <a:srgbClr val="778495"/>
                </a:solidFill>
              </a:rPr>
              <a:t>个点；</a:t>
            </a:r>
            <a:endParaRPr lang="en-US" altLang="zh-CN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确定前</a:t>
            </a:r>
            <a:r>
              <a:rPr lang="en-US" altLang="zh-CN" dirty="0">
                <a:solidFill>
                  <a:srgbClr val="778495"/>
                </a:solidFill>
              </a:rPr>
              <a:t>K</a:t>
            </a:r>
            <a:r>
              <a:rPr lang="zh-CN" altLang="en-US" dirty="0">
                <a:solidFill>
                  <a:srgbClr val="778495"/>
                </a:solidFill>
              </a:rPr>
              <a:t>个点所在类别的出现频率；</a:t>
            </a:r>
            <a:endParaRPr lang="en-US" altLang="zh-CN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返回前</a:t>
            </a:r>
            <a:r>
              <a:rPr lang="en-US" altLang="zh-CN" dirty="0">
                <a:solidFill>
                  <a:srgbClr val="778495"/>
                </a:solidFill>
              </a:rPr>
              <a:t>K</a:t>
            </a:r>
            <a:r>
              <a:rPr lang="zh-CN" altLang="en-US" dirty="0">
                <a:solidFill>
                  <a:srgbClr val="778495"/>
                </a:solidFill>
              </a:rPr>
              <a:t>个点中出现频率最高的类别作为测试数据的预测分类。</a:t>
            </a:r>
          </a:p>
          <a:p>
            <a:r>
              <a:rPr lang="zh-CN" altLang="en-US" dirty="0"/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A347B5-5748-42A3-B5ED-F0411B540CD5}"/>
              </a:ext>
            </a:extLst>
          </p:cNvPr>
          <p:cNvSpPr/>
          <p:nvPr/>
        </p:nvSpPr>
        <p:spPr>
          <a:xfrm>
            <a:off x="1036320" y="1214735"/>
            <a:ext cx="40446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78495"/>
                </a:solidFill>
              </a:rPr>
              <a:t>训练</a:t>
            </a:r>
            <a:endParaRPr lang="en-US" altLang="zh-CN" b="1" dirty="0">
              <a:solidFill>
                <a:srgbClr val="778495"/>
              </a:solidFill>
            </a:endParaRPr>
          </a:p>
          <a:p>
            <a:endParaRPr lang="en-US" altLang="zh-CN" dirty="0">
              <a:solidFill>
                <a:srgbClr val="778495"/>
              </a:solidFill>
            </a:endParaRPr>
          </a:p>
          <a:p>
            <a:r>
              <a:rPr lang="zh-CN" altLang="en-US" dirty="0">
                <a:solidFill>
                  <a:srgbClr val="778495"/>
                </a:solidFill>
              </a:rPr>
              <a:t>“</a:t>
            </a:r>
            <a:r>
              <a:rPr lang="en-US" altLang="zh-CN" dirty="0">
                <a:solidFill>
                  <a:srgbClr val="778495"/>
                </a:solidFill>
              </a:rPr>
              <a:t>just </a:t>
            </a:r>
            <a:r>
              <a:rPr lang="zh-CN" altLang="en-US" dirty="0">
                <a:solidFill>
                  <a:srgbClr val="778495"/>
                </a:solidFill>
              </a:rPr>
              <a:t>memorizing the training data.”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52BF87-983B-46CB-94C3-AF57CDE8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59" y="1528743"/>
            <a:ext cx="3294441" cy="941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2E4436-F53D-4F6E-B096-B0209800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58" y="3525342"/>
            <a:ext cx="5785052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78495"/>
                </a:solidFill>
              </a:rPr>
              <a:t>程序结构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EC907F-D726-4C03-8F83-2F3799D383DD}"/>
              </a:ext>
            </a:extLst>
          </p:cNvPr>
          <p:cNvSpPr txBox="1"/>
          <p:nvPr/>
        </p:nvSpPr>
        <p:spPr>
          <a:xfrm>
            <a:off x="1168400" y="4626898"/>
            <a:ext cx="560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no_loop</a:t>
            </a:r>
            <a:r>
              <a:rPr lang="zh-CN" altLang="en-US" dirty="0"/>
              <a:t>：全部向量化，转换为矩阵运算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BEC7B-1008-4600-9829-ABADF2D52F77}"/>
              </a:ext>
            </a:extLst>
          </p:cNvPr>
          <p:cNvSpPr txBox="1"/>
          <p:nvPr/>
        </p:nvSpPr>
        <p:spPr>
          <a:xfrm>
            <a:off x="1168400" y="3986585"/>
            <a:ext cx="560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one_loop</a:t>
            </a:r>
            <a:r>
              <a:rPr lang="zh-CN" altLang="en-US" dirty="0"/>
              <a:t>：部分向量化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A5CB0-EA21-440A-B382-4DE5384CA2A5}"/>
              </a:ext>
            </a:extLst>
          </p:cNvPr>
          <p:cNvSpPr txBox="1"/>
          <p:nvPr/>
        </p:nvSpPr>
        <p:spPr>
          <a:xfrm>
            <a:off x="1168400" y="3346272"/>
            <a:ext cx="560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Two_loop</a:t>
            </a:r>
            <a:r>
              <a:rPr lang="zh-CN" altLang="en-US" dirty="0"/>
              <a:t>：低效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6AD1D-1AE4-4B66-AA44-7EAD17096E85}"/>
              </a:ext>
            </a:extLst>
          </p:cNvPr>
          <p:cNvSpPr txBox="1"/>
          <p:nvPr/>
        </p:nvSpPr>
        <p:spPr>
          <a:xfrm>
            <a:off x="1050635" y="1350892"/>
            <a:ext cx="896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训练集：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Ntr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测试集：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Nte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计算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Nte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x 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Ntr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次距离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CC655E-DA99-427A-94CA-D9D3DF22D4FF}"/>
              </a:ext>
            </a:extLst>
          </p:cNvPr>
          <p:cNvSpPr/>
          <p:nvPr/>
        </p:nvSpPr>
        <p:spPr>
          <a:xfrm>
            <a:off x="7377953" y="1604683"/>
            <a:ext cx="3219167" cy="75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导入数据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DC9FA5-8DAB-421C-94AF-B442C8E5F6BD}"/>
              </a:ext>
            </a:extLst>
          </p:cNvPr>
          <p:cNvSpPr/>
          <p:nvPr/>
        </p:nvSpPr>
        <p:spPr>
          <a:xfrm>
            <a:off x="7377954" y="2673724"/>
            <a:ext cx="3219168" cy="75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训练：存储训练集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CC655E-DA99-427A-94CA-D9D3DF22D4FF}"/>
              </a:ext>
            </a:extLst>
          </p:cNvPr>
          <p:cNvSpPr/>
          <p:nvPr/>
        </p:nvSpPr>
        <p:spPr>
          <a:xfrm>
            <a:off x="7377953" y="3742416"/>
            <a:ext cx="3219169" cy="1365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预测：比较测试集中图片与训练集中各图片距离，求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个最近距离中出现频率最高的类别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交叉验证）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B3D0A51-B093-4800-9391-ED5D323AA46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987537" y="2357718"/>
            <a:ext cx="0" cy="31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470BAC5-5422-494D-A05E-36E4720BE46F}"/>
              </a:ext>
            </a:extLst>
          </p:cNvPr>
          <p:cNvCxnSpPr>
            <a:cxnSpLocks/>
          </p:cNvCxnSpPr>
          <p:nvPr/>
        </p:nvCxnSpPr>
        <p:spPr>
          <a:xfrm>
            <a:off x="8987537" y="3426759"/>
            <a:ext cx="0" cy="31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4E06738-FBCB-40C9-A6F8-3B87B74390FC}"/>
              </a:ext>
            </a:extLst>
          </p:cNvPr>
          <p:cNvSpPr txBox="1"/>
          <p:nvPr/>
        </p:nvSpPr>
        <p:spPr>
          <a:xfrm>
            <a:off x="2545976" y="5021004"/>
            <a:ext cx="4159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(a-b)^2=a^2+b^2-2ab</a:t>
            </a:r>
          </a:p>
          <a:p>
            <a:endParaRPr lang="en-US" altLang="zh-CN" sz="2800" dirty="0"/>
          </a:p>
          <a:p>
            <a:r>
              <a:rPr lang="en-US" altLang="zh-CN" sz="2800" dirty="0"/>
              <a:t>-2ab -&gt; -2*a*</a:t>
            </a:r>
            <a:r>
              <a:rPr lang="en-US" altLang="zh-CN" sz="2800" dirty="0" err="1"/>
              <a:t>b</a:t>
            </a:r>
            <a:r>
              <a:rPr lang="en-US" altLang="zh-CN" sz="2800" baseline="30000" dirty="0" err="1"/>
              <a:t>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72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结果分析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9783E-1792-4E03-B6BD-2537713A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74" y="2668460"/>
            <a:ext cx="5014731" cy="10824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78A47A-2A37-4490-B087-C1F05E330539}"/>
              </a:ext>
            </a:extLst>
          </p:cNvPr>
          <p:cNvSpPr/>
          <p:nvPr/>
        </p:nvSpPr>
        <p:spPr>
          <a:xfrm>
            <a:off x="1142666" y="5680451"/>
            <a:ext cx="1021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kNN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的训练很简单，但在对测试样本进行预测时，因为要扫描全部训练样本并计算距离，开销较大。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906B4-444A-4A18-B7A5-8F13A93A6892}"/>
              </a:ext>
            </a:extLst>
          </p:cNvPr>
          <p:cNvSpPr txBox="1"/>
          <p:nvPr/>
        </p:nvSpPr>
        <p:spPr>
          <a:xfrm>
            <a:off x="2014092" y="4727008"/>
            <a:ext cx="531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矩阵运算明显优于循环运算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9A4287-02CC-42D7-B944-A1C30025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744" y="1245962"/>
            <a:ext cx="5427808" cy="34427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B465A5-6AD1-43C6-8E86-E3CC0E8D2249}"/>
              </a:ext>
            </a:extLst>
          </p:cNvPr>
          <p:cNvSpPr txBox="1"/>
          <p:nvPr/>
        </p:nvSpPr>
        <p:spPr>
          <a:xfrm>
            <a:off x="8009191" y="4727008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在</a:t>
            </a:r>
            <a:r>
              <a:rPr lang="en-US" altLang="zh-CN" dirty="0"/>
              <a:t>5</a:t>
            </a:r>
            <a:r>
              <a:rPr lang="zh-CN" altLang="en-US" dirty="0"/>
              <a:t>左右时，准确率最高</a:t>
            </a:r>
          </a:p>
        </p:txBody>
      </p:sp>
    </p:spTree>
    <p:extLst>
      <p:ext uri="{BB962C8B-B14F-4D97-AF65-F5344CB8AC3E}">
        <p14:creationId xmlns:p14="http://schemas.microsoft.com/office/powerpoint/2010/main" val="74197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23575" y="2419880"/>
            <a:ext cx="4535055" cy="656792"/>
          </a:xfrm>
        </p:spPr>
        <p:txBody>
          <a:bodyPr anchor="b">
            <a:normAutofit/>
          </a:bodyPr>
          <a:lstStyle/>
          <a:p>
            <a:r>
              <a:rPr lang="en-US" altLang="zh-CN" sz="4000" b="0" dirty="0" err="1">
                <a:solidFill>
                  <a:schemeClr val="tx2"/>
                </a:solidFill>
              </a:rPr>
              <a:t>Softmax&amp;SVM</a:t>
            </a:r>
            <a:endParaRPr lang="zh-CN" altLang="en-US" sz="4000" b="0" dirty="0">
              <a:solidFill>
                <a:schemeClr val="tx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812030" y="3246181"/>
            <a:ext cx="4546600" cy="1015623"/>
          </a:xfrm>
        </p:spPr>
        <p:txBody>
          <a:bodyPr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算法原理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程序结构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结果分析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294136" y="2482121"/>
            <a:ext cx="958620" cy="12718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55673" y="2543881"/>
            <a:ext cx="0" cy="1717923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7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78495"/>
                </a:solidFill>
              </a:rPr>
              <a:t>算法原理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4325C-0CBE-4586-B5CE-7F14957480ED}"/>
              </a:ext>
            </a:extLst>
          </p:cNvPr>
          <p:cNvSpPr txBox="1"/>
          <p:nvPr/>
        </p:nvSpPr>
        <p:spPr>
          <a:xfrm>
            <a:off x="1036320" y="2324100"/>
            <a:ext cx="8740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78495"/>
                </a:solidFill>
              </a:rPr>
              <a:t>算法</a:t>
            </a:r>
            <a:endParaRPr lang="en-US" altLang="zh-CN" b="1" dirty="0">
              <a:solidFill>
                <a:srgbClr val="778495"/>
              </a:solidFill>
            </a:endParaRPr>
          </a:p>
          <a:p>
            <a:endParaRPr lang="en-US" altLang="zh-CN" b="1" dirty="0">
              <a:solidFill>
                <a:srgbClr val="778495"/>
              </a:solidFill>
            </a:endParaRPr>
          </a:p>
          <a:p>
            <a:endParaRPr lang="en-US" altLang="zh-CN" dirty="0">
              <a:solidFill>
                <a:srgbClr val="7784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778495"/>
              </a:solidFill>
            </a:endParaRPr>
          </a:p>
          <a:p>
            <a:r>
              <a:rPr lang="zh-CN" altLang="en-US" dirty="0"/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A347B5-5748-42A3-B5ED-F0411B540CD5}"/>
              </a:ext>
            </a:extLst>
          </p:cNvPr>
          <p:cNvSpPr/>
          <p:nvPr/>
        </p:nvSpPr>
        <p:spPr>
          <a:xfrm>
            <a:off x="1036320" y="1214735"/>
            <a:ext cx="28520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78495"/>
                </a:solidFill>
              </a:rPr>
              <a:t>计算</a:t>
            </a:r>
            <a:r>
              <a:rPr lang="en-US" altLang="zh-CN" b="1" dirty="0">
                <a:solidFill>
                  <a:srgbClr val="778495"/>
                </a:solidFill>
              </a:rPr>
              <a:t>LOSS</a:t>
            </a:r>
          </a:p>
          <a:p>
            <a:endParaRPr lang="en-US" altLang="zh-CN" dirty="0">
              <a:solidFill>
                <a:srgbClr val="778495"/>
              </a:solidFill>
            </a:endParaRPr>
          </a:p>
          <a:p>
            <a:r>
              <a:rPr lang="zh-CN" altLang="en-US" dirty="0">
                <a:solidFill>
                  <a:srgbClr val="778495"/>
                </a:solidFill>
              </a:rPr>
              <a:t>结果越接近</a:t>
            </a:r>
            <a:r>
              <a:rPr lang="en-US" altLang="zh-CN" dirty="0">
                <a:solidFill>
                  <a:srgbClr val="778495"/>
                </a:solidFill>
              </a:rPr>
              <a:t>0</a:t>
            </a:r>
            <a:r>
              <a:rPr lang="zh-CN" altLang="en-US" dirty="0">
                <a:solidFill>
                  <a:srgbClr val="778495"/>
                </a:solidFill>
              </a:rPr>
              <a:t>即计算越准确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4" y="2170310"/>
            <a:ext cx="8732938" cy="44863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65" y="1214735"/>
            <a:ext cx="2121169" cy="5292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178" y="1760124"/>
            <a:ext cx="3768161" cy="5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0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78495"/>
                </a:solidFill>
              </a:rPr>
              <a:t>算法原理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A347B5-5748-42A3-B5ED-F0411B540CD5}"/>
              </a:ext>
            </a:extLst>
          </p:cNvPr>
          <p:cNvSpPr/>
          <p:nvPr/>
        </p:nvSpPr>
        <p:spPr>
          <a:xfrm>
            <a:off x="1036320" y="1214735"/>
            <a:ext cx="10992112" cy="471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778495"/>
                </a:solidFill>
              </a:rPr>
              <a:t>softmax</a:t>
            </a:r>
            <a:endParaRPr lang="en-US" altLang="zh-CN" b="1" dirty="0">
              <a:solidFill>
                <a:srgbClr val="778495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778495"/>
              </a:solidFill>
            </a:endParaRPr>
          </a:p>
          <a:p>
            <a:pPr marL="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78495"/>
                </a:solidFill>
              </a:rPr>
              <a:t>W</a:t>
            </a:r>
            <a:r>
              <a:rPr lang="zh-CN" altLang="en-US" dirty="0">
                <a:solidFill>
                  <a:srgbClr val="778495"/>
                </a:solidFill>
              </a:rPr>
              <a:t>*</a:t>
            </a:r>
            <a:r>
              <a:rPr lang="en-US" altLang="zh-CN" dirty="0">
                <a:solidFill>
                  <a:srgbClr val="778495"/>
                </a:solidFill>
              </a:rPr>
              <a:t>X</a:t>
            </a:r>
            <a:r>
              <a:rPr lang="zh-CN" altLang="en-US" dirty="0">
                <a:solidFill>
                  <a:srgbClr val="778495"/>
                </a:solidFill>
              </a:rPr>
              <a:t>得到矩阵</a:t>
            </a:r>
            <a:r>
              <a:rPr lang="en-US" altLang="zh-CN" dirty="0">
                <a:solidFill>
                  <a:srgbClr val="778495"/>
                </a:solidFill>
              </a:rPr>
              <a:t>F</a:t>
            </a:r>
            <a:r>
              <a:rPr lang="zh-CN" altLang="en-US" dirty="0">
                <a:solidFill>
                  <a:srgbClr val="778495"/>
                </a:solidFill>
              </a:rPr>
              <a:t>，</a:t>
            </a:r>
            <a:r>
              <a:rPr lang="en-US" altLang="zh-CN" dirty="0">
                <a:solidFill>
                  <a:srgbClr val="778495"/>
                </a:solidFill>
              </a:rPr>
              <a:t>F</a:t>
            </a:r>
            <a:r>
              <a:rPr lang="zh-CN" altLang="en-US" dirty="0">
                <a:solidFill>
                  <a:srgbClr val="778495"/>
                </a:solidFill>
              </a:rPr>
              <a:t>同时减去最大值以防止数值偏差，减去的数相同所以对于观察不同类的区别没有影响</a:t>
            </a:r>
            <a:endParaRPr lang="en-US" altLang="zh-CN" dirty="0">
              <a:solidFill>
                <a:srgbClr val="778495"/>
              </a:solidFill>
            </a:endParaRPr>
          </a:p>
          <a:p>
            <a:pPr marL="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将标签列置为</a:t>
            </a:r>
            <a:r>
              <a:rPr lang="en-US" altLang="zh-CN" dirty="0">
                <a:solidFill>
                  <a:srgbClr val="778495"/>
                </a:solidFill>
              </a:rPr>
              <a:t>1</a:t>
            </a:r>
            <a:r>
              <a:rPr lang="zh-CN" altLang="en-US" dirty="0">
                <a:solidFill>
                  <a:srgbClr val="778495"/>
                </a:solidFill>
              </a:rPr>
              <a:t>，其他列置为</a:t>
            </a:r>
            <a:r>
              <a:rPr lang="en-US" altLang="zh-CN" dirty="0">
                <a:solidFill>
                  <a:srgbClr val="778495"/>
                </a:solidFill>
              </a:rPr>
              <a:t>0</a:t>
            </a:r>
            <a:r>
              <a:rPr lang="zh-CN" altLang="en-US" dirty="0">
                <a:solidFill>
                  <a:srgbClr val="778495"/>
                </a:solidFill>
              </a:rPr>
              <a:t>，减少运算的工作量</a:t>
            </a:r>
            <a:endParaRPr lang="en-US" altLang="zh-CN" dirty="0">
              <a:solidFill>
                <a:srgbClr val="778495"/>
              </a:solidFill>
            </a:endParaRPr>
          </a:p>
          <a:p>
            <a:pPr marL="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用公式计算损失函数和梯度</a:t>
            </a:r>
            <a:endParaRPr lang="en-US" altLang="zh-CN" dirty="0">
              <a:solidFill>
                <a:srgbClr val="778495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778495"/>
                </a:solidFill>
              </a:rPr>
              <a:t>损失函数的公式</a:t>
            </a:r>
            <a:r>
              <a:rPr lang="en-US" altLang="zh-CN" dirty="0">
                <a:solidFill>
                  <a:srgbClr val="778495"/>
                </a:solidFill>
              </a:rPr>
              <a:t>L = -(1/N)∑i∑j1(k=</a:t>
            </a:r>
            <a:r>
              <a:rPr lang="en-US" altLang="zh-CN" dirty="0" err="1">
                <a:solidFill>
                  <a:srgbClr val="778495"/>
                </a:solidFill>
              </a:rPr>
              <a:t>yi</a:t>
            </a:r>
            <a:r>
              <a:rPr lang="en-US" altLang="zh-CN" dirty="0">
                <a:solidFill>
                  <a:srgbClr val="778495"/>
                </a:solidFill>
              </a:rPr>
              <a:t>)log(</a:t>
            </a:r>
            <a:r>
              <a:rPr lang="en-US" altLang="zh-CN" dirty="0" err="1">
                <a:solidFill>
                  <a:srgbClr val="778495"/>
                </a:solidFill>
              </a:rPr>
              <a:t>exp</a:t>
            </a:r>
            <a:r>
              <a:rPr lang="en-US" altLang="zh-CN" dirty="0">
                <a:solidFill>
                  <a:srgbClr val="778495"/>
                </a:solidFill>
              </a:rPr>
              <a:t>(</a:t>
            </a:r>
            <a:r>
              <a:rPr lang="en-US" altLang="zh-CN" dirty="0" err="1">
                <a:solidFill>
                  <a:srgbClr val="778495"/>
                </a:solidFill>
              </a:rPr>
              <a:t>fk</a:t>
            </a:r>
            <a:r>
              <a:rPr lang="en-US" altLang="zh-CN" dirty="0">
                <a:solidFill>
                  <a:srgbClr val="778495"/>
                </a:solidFill>
              </a:rPr>
              <a:t>)/∑j </a:t>
            </a:r>
            <a:r>
              <a:rPr lang="en-US" altLang="zh-CN" dirty="0" err="1">
                <a:solidFill>
                  <a:srgbClr val="778495"/>
                </a:solidFill>
              </a:rPr>
              <a:t>exp</a:t>
            </a:r>
            <a:r>
              <a:rPr lang="en-US" altLang="zh-CN" dirty="0">
                <a:solidFill>
                  <a:srgbClr val="778495"/>
                </a:solidFill>
              </a:rPr>
              <a:t>(fj)) + </a:t>
            </a:r>
            <a:r>
              <a:rPr lang="el-GR" altLang="zh-CN" dirty="0">
                <a:solidFill>
                  <a:srgbClr val="778495"/>
                </a:solidFill>
              </a:rPr>
              <a:t>λ</a:t>
            </a:r>
            <a:r>
              <a:rPr lang="en-US" altLang="zh-CN" dirty="0">
                <a:solidFill>
                  <a:srgbClr val="778495"/>
                </a:solidFill>
              </a:rPr>
              <a:t>R(W)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778495"/>
                </a:solidFill>
              </a:rPr>
              <a:t>梯度的公式 ∇</a:t>
            </a:r>
            <a:r>
              <a:rPr lang="en-US" altLang="zh-CN" dirty="0" err="1">
                <a:solidFill>
                  <a:srgbClr val="778495"/>
                </a:solidFill>
              </a:rPr>
              <a:t>Wk</a:t>
            </a:r>
            <a:r>
              <a:rPr lang="en-US" altLang="zh-CN" dirty="0">
                <a:solidFill>
                  <a:srgbClr val="778495"/>
                </a:solidFill>
              </a:rPr>
              <a:t> L = -(1/N)∑</a:t>
            </a:r>
            <a:r>
              <a:rPr lang="en-US" altLang="zh-CN" dirty="0" err="1">
                <a:solidFill>
                  <a:srgbClr val="778495"/>
                </a:solidFill>
              </a:rPr>
              <a:t>i</a:t>
            </a:r>
            <a:r>
              <a:rPr lang="en-US" altLang="zh-CN" dirty="0">
                <a:solidFill>
                  <a:srgbClr val="778495"/>
                </a:solidFill>
              </a:rPr>
              <a:t> </a:t>
            </a:r>
            <a:r>
              <a:rPr lang="en-US" altLang="zh-CN" dirty="0" err="1">
                <a:solidFill>
                  <a:srgbClr val="778495"/>
                </a:solidFill>
              </a:rPr>
              <a:t>xiT</a:t>
            </a:r>
            <a:r>
              <a:rPr lang="en-US" altLang="zh-CN" dirty="0">
                <a:solidFill>
                  <a:srgbClr val="778495"/>
                </a:solidFill>
              </a:rPr>
              <a:t>(</a:t>
            </a:r>
            <a:r>
              <a:rPr lang="en-US" altLang="zh-CN" dirty="0" err="1">
                <a:solidFill>
                  <a:srgbClr val="778495"/>
                </a:solidFill>
              </a:rPr>
              <a:t>pi,m</a:t>
            </a:r>
            <a:r>
              <a:rPr lang="en-US" altLang="zh-CN" dirty="0">
                <a:solidFill>
                  <a:srgbClr val="778495"/>
                </a:solidFill>
              </a:rPr>
              <a:t>-Pm) + 2</a:t>
            </a:r>
            <a:r>
              <a:rPr lang="el-GR" altLang="zh-CN" dirty="0">
                <a:solidFill>
                  <a:srgbClr val="778495"/>
                </a:solidFill>
              </a:rPr>
              <a:t>λ</a:t>
            </a:r>
            <a:r>
              <a:rPr lang="en-US" altLang="zh-CN" dirty="0" err="1">
                <a:solidFill>
                  <a:srgbClr val="778495"/>
                </a:solidFill>
              </a:rPr>
              <a:t>Wk</a:t>
            </a:r>
            <a:r>
              <a:rPr lang="en-US" altLang="zh-CN" dirty="0">
                <a:solidFill>
                  <a:srgbClr val="778495"/>
                </a:solidFill>
              </a:rPr>
              <a:t>, where </a:t>
            </a:r>
            <a:r>
              <a:rPr lang="en-US" altLang="zh-CN" dirty="0" err="1">
                <a:solidFill>
                  <a:srgbClr val="778495"/>
                </a:solidFill>
              </a:rPr>
              <a:t>Pk</a:t>
            </a:r>
            <a:r>
              <a:rPr lang="en-US" altLang="zh-CN" dirty="0">
                <a:solidFill>
                  <a:srgbClr val="778495"/>
                </a:solidFill>
              </a:rPr>
              <a:t> = </a:t>
            </a:r>
            <a:r>
              <a:rPr lang="en-US" altLang="zh-CN" dirty="0" err="1">
                <a:solidFill>
                  <a:srgbClr val="778495"/>
                </a:solidFill>
              </a:rPr>
              <a:t>exp</a:t>
            </a:r>
            <a:r>
              <a:rPr lang="en-US" altLang="zh-CN" dirty="0">
                <a:solidFill>
                  <a:srgbClr val="778495"/>
                </a:solidFill>
              </a:rPr>
              <a:t>(</a:t>
            </a:r>
            <a:r>
              <a:rPr lang="en-US" altLang="zh-CN" dirty="0" err="1">
                <a:solidFill>
                  <a:srgbClr val="778495"/>
                </a:solidFill>
              </a:rPr>
              <a:t>fk</a:t>
            </a:r>
            <a:r>
              <a:rPr lang="en-US" altLang="zh-CN" dirty="0">
                <a:solidFill>
                  <a:srgbClr val="778495"/>
                </a:solidFill>
              </a:rPr>
              <a:t>)/∑j </a:t>
            </a:r>
            <a:r>
              <a:rPr lang="en-US" altLang="zh-CN" dirty="0" err="1">
                <a:solidFill>
                  <a:srgbClr val="778495"/>
                </a:solidFill>
              </a:rPr>
              <a:t>exp</a:t>
            </a:r>
            <a:r>
              <a:rPr lang="en-US" altLang="zh-CN" dirty="0">
                <a:solidFill>
                  <a:srgbClr val="778495"/>
                </a:solidFill>
              </a:rPr>
              <a:t>(fj)</a:t>
            </a:r>
            <a:r>
              <a:rPr lang="en-US" altLang="zh-CN" b="1" dirty="0">
                <a:solidFill>
                  <a:srgbClr val="778495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rgbClr val="778495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778495"/>
                </a:solidFill>
              </a:rPr>
              <a:t>SVM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778495"/>
              </a:solidFill>
            </a:endParaRPr>
          </a:p>
          <a:p>
            <a:pPr marL="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通过</a:t>
            </a:r>
            <a:r>
              <a:rPr lang="en-US" altLang="zh-CN" dirty="0">
                <a:solidFill>
                  <a:srgbClr val="778495"/>
                </a:solidFill>
              </a:rPr>
              <a:t>X</a:t>
            </a:r>
            <a:r>
              <a:rPr lang="zh-CN" altLang="en-US" dirty="0">
                <a:solidFill>
                  <a:srgbClr val="778495"/>
                </a:solidFill>
              </a:rPr>
              <a:t>和</a:t>
            </a:r>
            <a:r>
              <a:rPr lang="en-US" altLang="zh-CN" dirty="0">
                <a:solidFill>
                  <a:srgbClr val="778495"/>
                </a:solidFill>
              </a:rPr>
              <a:t>W</a:t>
            </a:r>
            <a:r>
              <a:rPr lang="zh-CN" altLang="en-US" dirty="0">
                <a:solidFill>
                  <a:srgbClr val="778495"/>
                </a:solidFill>
              </a:rPr>
              <a:t>矩阵的行列数得到类数量和样本数量</a:t>
            </a:r>
            <a:endParaRPr lang="en-US" altLang="zh-CN" dirty="0">
              <a:solidFill>
                <a:srgbClr val="778495"/>
              </a:solidFill>
            </a:endParaRPr>
          </a:p>
          <a:p>
            <a:pPr marL="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循环遍历类，当碰到标签类直接跳过</a:t>
            </a:r>
            <a:endParaRPr lang="en-US" altLang="zh-CN" dirty="0">
              <a:solidFill>
                <a:srgbClr val="778495"/>
              </a:solidFill>
            </a:endParaRPr>
          </a:p>
          <a:p>
            <a:pPr marL="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78495"/>
                </a:solidFill>
              </a:rPr>
              <a:t>对其他类进行公式计算</a:t>
            </a:r>
            <a:endParaRPr lang="en-US" altLang="zh-CN" dirty="0">
              <a:solidFill>
                <a:srgbClr val="778495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778495"/>
                </a:solidFill>
              </a:rPr>
              <a:t>       ∇</a:t>
            </a:r>
            <a:r>
              <a:rPr lang="en-US" altLang="zh-CN" dirty="0" err="1">
                <a:solidFill>
                  <a:srgbClr val="778495"/>
                </a:solidFill>
              </a:rPr>
              <a:t>Wyi</a:t>
            </a:r>
            <a:r>
              <a:rPr lang="en-US" altLang="zh-CN" dirty="0">
                <a:solidFill>
                  <a:srgbClr val="778495"/>
                </a:solidFill>
              </a:rPr>
              <a:t> Li = - </a:t>
            </a:r>
            <a:r>
              <a:rPr lang="en-US" altLang="zh-CN" dirty="0" err="1">
                <a:solidFill>
                  <a:srgbClr val="778495"/>
                </a:solidFill>
              </a:rPr>
              <a:t>xiT</a:t>
            </a:r>
            <a:r>
              <a:rPr lang="en-US" altLang="zh-CN" dirty="0">
                <a:solidFill>
                  <a:srgbClr val="778495"/>
                </a:solidFill>
              </a:rPr>
              <a:t>(∑j≠yi1(</a:t>
            </a:r>
            <a:r>
              <a:rPr lang="en-US" altLang="zh-CN" dirty="0" err="1">
                <a:solidFill>
                  <a:srgbClr val="778495"/>
                </a:solidFill>
              </a:rPr>
              <a:t>xiWj</a:t>
            </a:r>
            <a:r>
              <a:rPr lang="en-US" altLang="zh-CN" dirty="0">
                <a:solidFill>
                  <a:srgbClr val="778495"/>
                </a:solidFill>
              </a:rPr>
              <a:t> - </a:t>
            </a:r>
            <a:r>
              <a:rPr lang="en-US" altLang="zh-CN" dirty="0" err="1">
                <a:solidFill>
                  <a:srgbClr val="778495"/>
                </a:solidFill>
              </a:rPr>
              <a:t>xiWyi</a:t>
            </a:r>
            <a:r>
              <a:rPr lang="en-US" altLang="zh-CN" dirty="0">
                <a:solidFill>
                  <a:srgbClr val="778495"/>
                </a:solidFill>
              </a:rPr>
              <a:t> +1&gt;0)) + 2</a:t>
            </a:r>
            <a:r>
              <a:rPr lang="el-GR" altLang="zh-CN" dirty="0">
                <a:solidFill>
                  <a:srgbClr val="778495"/>
                </a:solidFill>
              </a:rPr>
              <a:t>λ</a:t>
            </a:r>
            <a:r>
              <a:rPr lang="en-US" altLang="zh-CN" dirty="0" err="1">
                <a:solidFill>
                  <a:srgbClr val="778495"/>
                </a:solidFill>
              </a:rPr>
              <a:t>Wyi</a:t>
            </a:r>
            <a:r>
              <a:rPr lang="zh-CN" altLang="en-US" dirty="0">
                <a:solidFill>
                  <a:srgbClr val="778495"/>
                </a:solidFill>
              </a:rPr>
              <a:t>，</a:t>
            </a:r>
            <a:r>
              <a:rPr lang="en-US" altLang="zh-CN" dirty="0">
                <a:solidFill>
                  <a:srgbClr val="778495"/>
                </a:solidFill>
              </a:rPr>
              <a:t> (</a:t>
            </a:r>
            <a:r>
              <a:rPr lang="en-US" altLang="zh-CN" dirty="0" err="1">
                <a:solidFill>
                  <a:srgbClr val="778495"/>
                </a:solidFill>
              </a:rPr>
              <a:t>j≠yi</a:t>
            </a:r>
            <a:r>
              <a:rPr lang="en-US" altLang="zh-CN" dirty="0">
                <a:solidFill>
                  <a:srgbClr val="77849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3250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477</TotalTime>
  <Words>675</Words>
  <Application>Microsoft Office PowerPoint</Application>
  <PresentationFormat>宽屏</PresentationFormat>
  <Paragraphs>120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Microsoft YaHei</vt:lpstr>
      <vt:lpstr>Microsoft YaHei</vt:lpstr>
      <vt:lpstr>Arial</vt:lpstr>
      <vt:lpstr>Calibri</vt:lpstr>
      <vt:lpstr>Helvetica</vt:lpstr>
      <vt:lpstr>Impact</vt:lpstr>
      <vt:lpstr>主题5</vt:lpstr>
      <vt:lpstr>计算机视觉答辩</vt:lpstr>
      <vt:lpstr>PowerPoint 演示文稿</vt:lpstr>
      <vt:lpstr>ＫＮＮ</vt:lpstr>
      <vt:lpstr>算法原理</vt:lpstr>
      <vt:lpstr>程序结构</vt:lpstr>
      <vt:lpstr>结果分析</vt:lpstr>
      <vt:lpstr>Softmax&amp;SVM</vt:lpstr>
      <vt:lpstr>算法原理</vt:lpstr>
      <vt:lpstr>算法原理</vt:lpstr>
      <vt:lpstr>程序结构</vt:lpstr>
      <vt:lpstr>结果分析Pixel+Softmax</vt:lpstr>
      <vt:lpstr>结果分析Pixel+softmax</vt:lpstr>
      <vt:lpstr>Features+SVM/Softmax</vt:lpstr>
      <vt:lpstr>HoG</vt:lpstr>
      <vt:lpstr>color_histogram_hsv</vt:lpstr>
      <vt:lpstr>HoG+HSV+Softmax结果分析</vt:lpstr>
      <vt:lpstr>Thanks.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Xinran Zhao</cp:lastModifiedBy>
  <cp:revision>65</cp:revision>
  <cp:lastPrinted>2018-01-28T16:00:00Z</cp:lastPrinted>
  <dcterms:created xsi:type="dcterms:W3CDTF">2018-01-28T16:00:00Z</dcterms:created>
  <dcterms:modified xsi:type="dcterms:W3CDTF">2019-04-03T11:23:36Z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