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media/image4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307" r:id="rId4"/>
    <p:sldId id="302" r:id="rId5"/>
    <p:sldId id="303" r:id="rId6"/>
    <p:sldId id="305" r:id="rId7"/>
    <p:sldId id="304" r:id="rId8"/>
    <p:sldId id="288" r:id="rId9"/>
    <p:sldId id="275" r:id="rId10"/>
    <p:sldId id="263" r:id="rId11"/>
    <p:sldId id="259" r:id="rId12"/>
    <p:sldId id="260" r:id="rId13"/>
    <p:sldId id="261" r:id="rId14"/>
    <p:sldId id="258" r:id="rId15"/>
    <p:sldId id="289" r:id="rId16"/>
    <p:sldId id="290" r:id="rId17"/>
    <p:sldId id="291" r:id="rId18"/>
    <p:sldId id="292" r:id="rId19"/>
    <p:sldId id="295" r:id="rId20"/>
    <p:sldId id="296" r:id="rId21"/>
    <p:sldId id="297" r:id="rId22"/>
    <p:sldId id="279" r:id="rId23"/>
    <p:sldId id="280" r:id="rId24"/>
    <p:sldId id="276" r:id="rId25"/>
    <p:sldId id="293" r:id="rId26"/>
    <p:sldId id="300" r:id="rId27"/>
    <p:sldId id="301" r:id="rId28"/>
    <p:sldId id="284" r:id="rId29"/>
    <p:sldId id="294" r:id="rId30"/>
    <p:sldId id="298" r:id="rId31"/>
    <p:sldId id="29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834B2-ABE5-47FD-9870-DE73A0AE2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9EBCF-F993-4020-BD1E-32EC31DFC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998D3-0D2F-4B3E-8DAC-E33F038D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5E3-E0F8-4E07-8BEC-7D68BEFAB1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FFA9B-9308-4B7C-91E5-38F72B31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3F00E-1D61-40AE-A016-229EC55D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40-F319-4138-B324-7D723C64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4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0D039-D4C2-446C-AF56-56ED7D4F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990DB-8240-4812-8319-B59979F19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5B3DC-7847-4926-AD0A-542DE34E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5E3-E0F8-4E07-8BEC-7D68BEFAB1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3BFB2-6152-4C4A-BCF6-31571DFE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6CABE-E99E-411D-8C8F-20329105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40-F319-4138-B324-7D723C64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B3001D-3E8F-45F1-98EC-0BC6EA3E3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3CC81-DD18-444F-9C95-1724D4AF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13204-505E-48BC-90CE-D076F11D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5E3-E0F8-4E07-8BEC-7D68BEFAB1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43740-CCB1-48A7-8527-022AAFB7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C36CC-2056-450F-9AC9-B70FC498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40-F319-4138-B324-7D723C64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6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17688-E2CA-407F-8B7E-177D833F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55F55-68C3-4ECF-B17D-854A2273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92215-AC7E-41C7-B517-108590E1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5E3-E0F8-4E07-8BEC-7D68BEFAB1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F7325-3C3B-4789-8844-B90BF561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A8825-8D79-4776-95AE-F492B93B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40-F319-4138-B324-7D723C64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4768E-4719-4E99-983B-8EAF8CA1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09C0D-7E82-4D5F-8C1E-A012AAF5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C196C-926E-4810-A6C7-F15CDC1D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5E3-E0F8-4E07-8BEC-7D68BEFAB1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79951-8C52-4510-B7CD-6C69CFEC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4DB13-99E9-43BD-A1C7-CBBFABE6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40-F319-4138-B324-7D723C64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B8836-86AD-43A3-ACB8-8AC16A70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08007-CA91-4077-856A-C930E59B7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16115-7191-4DD8-A55F-D758DF53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44EF2-49E9-4DA6-B64B-8B98CDC2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5E3-E0F8-4E07-8BEC-7D68BEFAB1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8B05F-4DB3-4BC0-A0E6-0F5ABE4D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1C9AE8-DA29-4BDB-BB29-5BD02C7C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40-F319-4138-B324-7D723C64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3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07199-A5FF-45C3-9CEF-8CB36879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2F2A06-D28C-40A4-BDC1-35BC79376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FA3B95-5B98-4EBB-938E-083508D7E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4520B-E86C-43BF-91DD-848DDFA63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55C9E-B276-47BC-9695-CC6BD8BE3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874956-705C-4A96-B127-4DCEF76B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5E3-E0F8-4E07-8BEC-7D68BEFAB1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7BFC9F-1A75-46F0-851F-929E8A34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5ADEFD-E293-4DA6-AAE7-33BA9B7D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40-F319-4138-B324-7D723C64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B63A7-205F-4155-8D89-EC02080E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3B5F70-7D45-42E5-B9B9-734A20EF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5E3-E0F8-4E07-8BEC-7D68BEFAB1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8C1408-01A9-44E3-8D30-621BCEE6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5D389-4ECA-4877-A2E7-62EBC4E6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40-F319-4138-B324-7D723C64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9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4CC59E-310B-4EFD-865B-EAF3EA64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5E3-E0F8-4E07-8BEC-7D68BEFAB1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5900C2-8999-409B-AB16-944A760A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677A5-FD14-472D-98A7-13EDC80E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40-F319-4138-B324-7D723C64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F68EF-A510-4DAE-9887-30B9D6B7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6ACB7-8991-4F92-BC60-2A8220E9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267CB-BAA7-4B4D-8C93-9D7CEA4F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8ADE3-B95E-4C78-A2B6-7E5D8122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5E3-E0F8-4E07-8BEC-7D68BEFAB1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6F6C7-B14F-4341-A8E8-16541FE4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7C00C-6515-4E12-A95D-48D8FAE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40-F319-4138-B324-7D723C64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9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ED572-6DD4-4D2D-AD2F-BD57682F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0D0F9D-9D3C-4270-A56F-7C889E493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9771A-07C9-475F-B1BF-690A97176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69837-9DC8-45C1-A3FF-46D2FC2E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E5E3-E0F8-4E07-8BEC-7D68BEFAB1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FF885-83CE-4995-B083-F1D9C042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ACDBD-F700-4EF8-A1B6-87A0EE2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CF40-F319-4138-B324-7D723C64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7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7496CC-EF6B-4B6B-ABC3-01CA365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6C4E4-3528-4C50-A676-61A1A3F5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3920B-B6CA-4DF1-93A7-A3B3CF20F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E5E3-E0F8-4E07-8BEC-7D68BEFAB19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DDAA8-6EF6-4292-8F39-E11EEAF32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2CB07-A4AC-456E-9B80-70A5BA8C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CF40-F319-4138-B324-7D723C64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base.org/" TargetMode="External"/><Relationship Id="rId2" Type="http://schemas.openxmlformats.org/officeDocument/2006/relationships/hyperlink" Target="http://www.mendelianrandomization.com/index.ph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ukbiobank.ac.uk/tag/mendelian-randomizatio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2E4480-40CC-4DEF-B7B3-9CD9A455463B}"/>
              </a:ext>
            </a:extLst>
          </p:cNvPr>
          <p:cNvSpPr txBox="1"/>
          <p:nvPr/>
        </p:nvSpPr>
        <p:spPr>
          <a:xfrm>
            <a:off x="747712" y="381000"/>
            <a:ext cx="1246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/>
              <a:t>Welcome to Mendelian Randomization</a:t>
            </a:r>
            <a:endParaRPr lang="zh-CN" altLang="en-US" sz="4800" b="1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167894-5082-434C-A0D9-B34410A28FB0}"/>
              </a:ext>
            </a:extLst>
          </p:cNvPr>
          <p:cNvSpPr txBox="1"/>
          <p:nvPr/>
        </p:nvSpPr>
        <p:spPr>
          <a:xfrm>
            <a:off x="747712" y="2266950"/>
            <a:ext cx="11268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3600" dirty="0"/>
              <a:t>Three basic principles for performing MR analysis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3600" dirty="0"/>
              <a:t>How to write a MR paper systematically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3600" dirty="0"/>
              <a:t>Some tips needing special attention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88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C1F4F7-262C-4A43-9E51-C2AC3D29ABD8}"/>
              </a:ext>
            </a:extLst>
          </p:cNvPr>
          <p:cNvSpPr txBox="1"/>
          <p:nvPr/>
        </p:nvSpPr>
        <p:spPr>
          <a:xfrm>
            <a:off x="2838450" y="361950"/>
            <a:ext cx="6505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Three basic principles for  Mendelian Randomization 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88F5D9-47A5-458C-9B4E-996E4E93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" y="1316057"/>
            <a:ext cx="11658600" cy="53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994617-1D2A-413B-A138-80FA4D0B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0625"/>
            <a:ext cx="12192000" cy="26450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A2CE57-7657-401E-BC2D-57174059D47E}"/>
              </a:ext>
            </a:extLst>
          </p:cNvPr>
          <p:cNvSpPr txBox="1"/>
          <p:nvPr/>
        </p:nvSpPr>
        <p:spPr>
          <a:xfrm>
            <a:off x="2743199" y="476250"/>
            <a:ext cx="6924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What’s the difference between Standard MR and Two-sample MR 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180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9FF8ED-679A-41DA-B0EC-A37EA2476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066800"/>
            <a:ext cx="5943600" cy="54959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CDDC23E-C2F8-486C-8BCD-8A8189AA927C}"/>
              </a:ext>
            </a:extLst>
          </p:cNvPr>
          <p:cNvSpPr txBox="1"/>
          <p:nvPr/>
        </p:nvSpPr>
        <p:spPr>
          <a:xfrm>
            <a:off x="3028950" y="295275"/>
            <a:ext cx="547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Bidirectional MR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562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0B61AF-8436-47E3-98E6-DDBF82FC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1" y="901781"/>
            <a:ext cx="6305548" cy="56609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E43114-1BEC-4736-B603-B06C0B6D3448}"/>
              </a:ext>
            </a:extLst>
          </p:cNvPr>
          <p:cNvSpPr txBox="1"/>
          <p:nvPr/>
        </p:nvSpPr>
        <p:spPr>
          <a:xfrm>
            <a:off x="3257550" y="228600"/>
            <a:ext cx="524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Two Step MR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1148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C59C76-CFE9-4041-8E9A-EE3E82F22938}"/>
              </a:ext>
            </a:extLst>
          </p:cNvPr>
          <p:cNvSpPr txBox="1"/>
          <p:nvPr/>
        </p:nvSpPr>
        <p:spPr>
          <a:xfrm>
            <a:off x="1695450" y="1162050"/>
            <a:ext cx="8801100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There are some other MR methods focusing on different aspects of MR, such as </a:t>
            </a:r>
            <a:r>
              <a:rPr lang="en-US" altLang="zh-CN" sz="2400" b="1" i="1" dirty="0"/>
              <a:t>multivariable MR</a:t>
            </a:r>
            <a:r>
              <a:rPr lang="en-US" altLang="zh-CN" sz="2400" dirty="0"/>
              <a:t> and </a:t>
            </a:r>
            <a:r>
              <a:rPr lang="en-US" altLang="zh-CN" sz="2400" b="1" i="1" dirty="0"/>
              <a:t>factorial MR</a:t>
            </a:r>
            <a:r>
              <a:rPr lang="en-US" altLang="zh-CN" sz="2400" dirty="0"/>
              <a:t>, about which  you can find some academic research papers in PubMed. Please note that all MR methods should </a:t>
            </a:r>
            <a:r>
              <a:rPr lang="en-US" altLang="zh-CN" sz="2400" b="1" i="1" dirty="0"/>
              <a:t>abide by the three basic principles </a:t>
            </a:r>
            <a:r>
              <a:rPr lang="en-US" altLang="zh-CN" sz="2400" dirty="0"/>
              <a:t>mentioned above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12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D2908E-AD44-4E3B-B6E0-3D7A61379358}"/>
              </a:ext>
            </a:extLst>
          </p:cNvPr>
          <p:cNvSpPr txBox="1"/>
          <p:nvPr/>
        </p:nvSpPr>
        <p:spPr>
          <a:xfrm>
            <a:off x="309562" y="219075"/>
            <a:ext cx="1142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/>
              <a:t>How to write a MR paper systematically ?</a:t>
            </a:r>
            <a:endParaRPr lang="zh-CN" altLang="en-US" sz="4800" b="1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D1317F-DA5A-431A-A7E6-FC80422B249D}"/>
              </a:ext>
            </a:extLst>
          </p:cNvPr>
          <p:cNvSpPr txBox="1"/>
          <p:nvPr/>
        </p:nvSpPr>
        <p:spPr>
          <a:xfrm>
            <a:off x="1743076" y="1205250"/>
            <a:ext cx="7974806" cy="5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b="1" dirty="0"/>
              <a:t>Introduction</a:t>
            </a:r>
            <a:r>
              <a:rPr lang="en-US" altLang="zh-CN" dirty="0"/>
              <a:t>: To </a:t>
            </a:r>
            <a:r>
              <a:rPr lang="en-US" altLang="zh-CN" b="1" i="1" dirty="0"/>
              <a:t>clarify the existing problems </a:t>
            </a:r>
            <a:r>
              <a:rPr lang="en-US" altLang="zh-CN" dirty="0"/>
              <a:t>in your concerned fields and </a:t>
            </a:r>
            <a:r>
              <a:rPr lang="en-US" altLang="zh-CN" b="1" i="1" dirty="0"/>
              <a:t>propose the concept and advantages of MR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b="1" dirty="0"/>
              <a:t>Methods</a:t>
            </a:r>
            <a:r>
              <a:rPr lang="en-US" altLang="zh-CN" dirty="0"/>
              <a:t>: To </a:t>
            </a:r>
            <a:r>
              <a:rPr lang="en-US" altLang="zh-CN" b="1" i="1" dirty="0"/>
              <a:t>describe your data source and basic MR principles</a:t>
            </a:r>
            <a:r>
              <a:rPr lang="en-US" altLang="zh-CN" dirty="0"/>
              <a:t>. In addition, a brief explanation to </a:t>
            </a:r>
            <a:r>
              <a:rPr lang="en-US" altLang="zh-CN" b="1" i="1" dirty="0"/>
              <a:t>statistical methods </a:t>
            </a:r>
            <a:r>
              <a:rPr lang="en-US" altLang="zh-CN" dirty="0"/>
              <a:t>is welcomed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b="1" dirty="0"/>
              <a:t>Results</a:t>
            </a:r>
            <a:r>
              <a:rPr lang="en-US" altLang="zh-CN" dirty="0"/>
              <a:t>: To </a:t>
            </a:r>
            <a:r>
              <a:rPr lang="en-US" altLang="zh-CN" b="1" i="1" dirty="0"/>
              <a:t>depict the atlas of your results </a:t>
            </a:r>
            <a:r>
              <a:rPr lang="en-US" altLang="zh-CN" dirty="0"/>
              <a:t>(focused on results </a:t>
            </a:r>
            <a:r>
              <a:rPr lang="en-US" altLang="zh-CN" b="1" i="1" dirty="0"/>
              <a:t>of interest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b="1" dirty="0"/>
              <a:t>Conclusion</a:t>
            </a:r>
            <a:r>
              <a:rPr lang="en-US" altLang="zh-CN" dirty="0"/>
              <a:t>: To discuss </a:t>
            </a:r>
            <a:r>
              <a:rPr lang="en-US" altLang="zh-CN" b="1" i="1" dirty="0"/>
              <a:t>the potential mechanism </a:t>
            </a:r>
            <a:r>
              <a:rPr lang="en-US" altLang="zh-CN" dirty="0"/>
              <a:t>hidden in your discovery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12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9357B3-5733-495D-AD36-2CDE5BF91D01}"/>
              </a:ext>
            </a:extLst>
          </p:cNvPr>
          <p:cNvSpPr txBox="1"/>
          <p:nvPr/>
        </p:nvSpPr>
        <p:spPr>
          <a:xfrm>
            <a:off x="1676400" y="114300"/>
            <a:ext cx="8220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dirty="0"/>
              <a:t>How to write an introduction?</a:t>
            </a:r>
            <a:endParaRPr lang="zh-CN" altLang="en-US" sz="4400" b="1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886451-FAA7-4787-9076-2FF998EE0B12}"/>
              </a:ext>
            </a:extLst>
          </p:cNvPr>
          <p:cNvSpPr txBox="1"/>
          <p:nvPr/>
        </p:nvSpPr>
        <p:spPr>
          <a:xfrm>
            <a:off x="1676400" y="1238250"/>
            <a:ext cx="8410575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/>
              <a:t>Firstly, you should </a:t>
            </a:r>
            <a:r>
              <a:rPr lang="en-US" altLang="zh-CN" sz="2400" b="1" i="1" dirty="0"/>
              <a:t>point out the recent progress </a:t>
            </a:r>
            <a:r>
              <a:rPr lang="en-US" altLang="zh-CN" sz="2400" dirty="0"/>
              <a:t>in your research field and </a:t>
            </a:r>
            <a:r>
              <a:rPr lang="en-US" altLang="zh-CN" sz="2400" b="1" i="1" dirty="0"/>
              <a:t>the lack of validated causal links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/>
              <a:t>Secondly, there are usually some research papers in conflict with each other. Please describe them and </a:t>
            </a:r>
            <a:r>
              <a:rPr lang="en-US" altLang="zh-CN" sz="2400" b="1" i="1" dirty="0"/>
              <a:t>reveal it that why such contradictory phenomenon happens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/>
              <a:t>Finally, it is time to propose your MR methods and </a:t>
            </a:r>
            <a:r>
              <a:rPr lang="en-US" altLang="zh-CN" sz="2400" b="1" i="1" dirty="0"/>
              <a:t>its advantages</a:t>
            </a:r>
            <a:r>
              <a:rPr lang="en-US" altLang="zh-CN" sz="2400" dirty="0"/>
              <a:t> of solving the problems you mentioned above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335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F128F1-DE5A-49B6-8AC1-1DD31D0D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184"/>
            <a:ext cx="5626299" cy="4581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BE0C9C-863A-42BF-B3E3-BF3D8A68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0183"/>
            <a:ext cx="5626299" cy="4581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F3E217-39E9-40A2-873A-F74BD0992AAA}"/>
              </a:ext>
            </a:extLst>
          </p:cNvPr>
          <p:cNvSpPr txBox="1"/>
          <p:nvPr/>
        </p:nvSpPr>
        <p:spPr>
          <a:xfrm>
            <a:off x="190500" y="57150"/>
            <a:ext cx="5000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	Haycock PC, Burgess S, </a:t>
            </a:r>
            <a:r>
              <a:rPr lang="en-US" altLang="zh-CN" dirty="0" err="1"/>
              <a:t>Nounu</a:t>
            </a:r>
            <a:r>
              <a:rPr lang="en-US" altLang="zh-CN" dirty="0"/>
              <a:t> A, Zheng J, </a:t>
            </a:r>
            <a:r>
              <a:rPr lang="en-US" altLang="zh-CN" dirty="0" err="1"/>
              <a:t>Okoli</a:t>
            </a:r>
            <a:r>
              <a:rPr lang="en-US" altLang="zh-CN" dirty="0"/>
              <a:t> GN, et al. 2017. Association Between Telomere Length and Risk of Cancer and Non-Neoplastic Diseases: A Mendelian Randomization Study. </a:t>
            </a:r>
            <a:r>
              <a:rPr lang="en-US" altLang="zh-CN" i="1" dirty="0"/>
              <a:t>JAMA Oncol</a:t>
            </a:r>
            <a:r>
              <a:rPr lang="en-US" altLang="zh-CN" dirty="0"/>
              <a:t> 3:636-51</a:t>
            </a:r>
          </a:p>
          <a:p>
            <a:endParaRPr lang="zh-CN" altLang="en-US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B02C71-C482-4949-AE1F-FD1802786F91}"/>
              </a:ext>
            </a:extLst>
          </p:cNvPr>
          <p:cNvSpPr txBox="1"/>
          <p:nvPr/>
        </p:nvSpPr>
        <p:spPr>
          <a:xfrm>
            <a:off x="6181725" y="195649"/>
            <a:ext cx="5305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	Larsson SC, Burgess S, </a:t>
            </a:r>
            <a:r>
              <a:rPr lang="en-US" altLang="zh-CN" dirty="0" err="1"/>
              <a:t>Michaelsson</a:t>
            </a:r>
            <a:r>
              <a:rPr lang="en-US" altLang="zh-CN" dirty="0"/>
              <a:t> K. 2017. Association of Genetic Variants Related to Serum Calcium Levels With Coronary Artery Disease and Myocardial Infarction. </a:t>
            </a:r>
            <a:r>
              <a:rPr lang="en-US" altLang="zh-CN" i="1" dirty="0"/>
              <a:t>Jama</a:t>
            </a:r>
            <a:r>
              <a:rPr lang="en-US" altLang="zh-CN" dirty="0"/>
              <a:t> 318:371-80</a:t>
            </a:r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06615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438EE3-6618-451A-825A-58CDCCEB0CF6}"/>
              </a:ext>
            </a:extLst>
          </p:cNvPr>
          <p:cNvSpPr txBox="1"/>
          <p:nvPr/>
        </p:nvSpPr>
        <p:spPr>
          <a:xfrm>
            <a:off x="2257426" y="155734"/>
            <a:ext cx="687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/>
              <a:t>How to write a MR method?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FE4BF2-1363-47C8-8B68-CEBF43E91C73}"/>
              </a:ext>
            </a:extLst>
          </p:cNvPr>
          <p:cNvSpPr txBox="1"/>
          <p:nvPr/>
        </p:nvSpPr>
        <p:spPr>
          <a:xfrm>
            <a:off x="1866900" y="1079420"/>
            <a:ext cx="8258175" cy="16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Usually, you may see a MR paper involving </a:t>
            </a:r>
            <a:r>
              <a:rPr lang="en-US" altLang="zh-CN" b="1" i="1" dirty="0"/>
              <a:t>a lot of consortiums </a:t>
            </a:r>
            <a:r>
              <a:rPr lang="en-US" altLang="zh-CN" dirty="0"/>
              <a:t>in it but our only data source is </a:t>
            </a:r>
            <a:r>
              <a:rPr lang="en-US" altLang="zh-CN" b="1" i="1" dirty="0"/>
              <a:t>UK Biobank</a:t>
            </a:r>
            <a:r>
              <a:rPr lang="en-US" altLang="zh-CN" dirty="0"/>
              <a:t>. Of course, you can include other consortiums in your study as you like.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549648-3480-4953-AD59-573624AE8C3E}"/>
              </a:ext>
            </a:extLst>
          </p:cNvPr>
          <p:cNvSpPr txBox="1"/>
          <p:nvPr/>
        </p:nvSpPr>
        <p:spPr>
          <a:xfrm>
            <a:off x="1866900" y="2756931"/>
            <a:ext cx="7934325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dirty="0"/>
              <a:t>Please </a:t>
            </a:r>
            <a:r>
              <a:rPr lang="en-US" altLang="zh-CN" sz="2400" b="1" i="1" dirty="0"/>
              <a:t>describe your data source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dirty="0"/>
              <a:t>Introduce the </a:t>
            </a:r>
            <a:r>
              <a:rPr lang="en-US" altLang="zh-CN" sz="2400" b="1" i="1" dirty="0"/>
              <a:t>three basic principles </a:t>
            </a:r>
            <a:r>
              <a:rPr lang="en-US" altLang="zh-CN" sz="2400" dirty="0"/>
              <a:t>lying in MR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dirty="0"/>
              <a:t>Depict our </a:t>
            </a:r>
            <a:r>
              <a:rPr lang="en-US" altLang="zh-CN" sz="2400" b="1" i="1" dirty="0"/>
              <a:t>high throughput method </a:t>
            </a:r>
            <a:r>
              <a:rPr lang="en-US" altLang="zh-CN" sz="2400" dirty="0"/>
              <a:t>of processing UK Biobank data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400" dirty="0"/>
              <a:t>Finally, please </a:t>
            </a:r>
            <a:r>
              <a:rPr lang="en-US" altLang="zh-CN" sz="2400" b="1" i="1" dirty="0"/>
              <a:t>explain our 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90383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F7F3E0-CC1B-49DC-961D-2C11D8A5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131"/>
            <a:ext cx="12192000" cy="24616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41F2D8-4940-4AE6-A74E-02DDFD930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7817"/>
            <a:ext cx="69913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4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615115-ADF3-41C0-B47A-AD625C541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523426"/>
            <a:ext cx="3867151" cy="462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32BCAB-BF36-4DEE-8608-81A72079E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12" y="1523426"/>
            <a:ext cx="4409788" cy="4620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9406CA-CAF8-40F5-AE0C-706A97D05AE2}"/>
              </a:ext>
            </a:extLst>
          </p:cNvPr>
          <p:cNvSpPr txBox="1"/>
          <p:nvPr/>
        </p:nvSpPr>
        <p:spPr>
          <a:xfrm>
            <a:off x="866775" y="200025"/>
            <a:ext cx="417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Professor George Davey Smith </a:t>
            </a:r>
            <a:br>
              <a:rPr lang="en-US" altLang="zh-CN" b="1" dirty="0"/>
            </a:br>
            <a:endParaRPr lang="en-US" altLang="zh-CN" b="1" dirty="0"/>
          </a:p>
          <a:p>
            <a:r>
              <a:rPr lang="en-US" altLang="zh-CN" dirty="0"/>
              <a:t>Professor of Clinical Epidemiology, Bristol University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E59F10-4610-445A-8962-81B4F7E27324}"/>
              </a:ext>
            </a:extLst>
          </p:cNvPr>
          <p:cNvSpPr txBox="1"/>
          <p:nvPr/>
        </p:nvSpPr>
        <p:spPr>
          <a:xfrm>
            <a:off x="6915150" y="200025"/>
            <a:ext cx="4476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Stephen Burgess</a:t>
            </a:r>
          </a:p>
          <a:p>
            <a:endParaRPr lang="en-US" altLang="zh-CN" b="1" dirty="0"/>
          </a:p>
          <a:p>
            <a:r>
              <a:rPr lang="en-US" altLang="zh-CN" dirty="0"/>
              <a:t>Cardiovascular Epidemiology, Cambridge University 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46860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C0504D-580C-4143-AB71-CE9C8F457A9A}"/>
              </a:ext>
            </a:extLst>
          </p:cNvPr>
          <p:cNvSpPr txBox="1"/>
          <p:nvPr/>
        </p:nvSpPr>
        <p:spPr>
          <a:xfrm>
            <a:off x="0" y="95786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i="1" dirty="0"/>
              <a:t>How to explicitly express our discovery with correctness?</a:t>
            </a:r>
            <a:endParaRPr lang="zh-CN" altLang="en-US" sz="4000" b="1" i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61D2E6-D3C0-4A3D-B72D-7B8F586E80EB}"/>
              </a:ext>
            </a:extLst>
          </p:cNvPr>
          <p:cNvSpPr txBox="1"/>
          <p:nvPr/>
        </p:nvSpPr>
        <p:spPr>
          <a:xfrm>
            <a:off x="1943098" y="1419225"/>
            <a:ext cx="8172451" cy="444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Describe </a:t>
            </a:r>
            <a:r>
              <a:rPr lang="en-US" altLang="zh-CN" b="1" i="1" dirty="0"/>
              <a:t>the SNP information </a:t>
            </a:r>
            <a:r>
              <a:rPr lang="en-US" altLang="zh-CN" dirty="0"/>
              <a:t>you have selected as instrumental variables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Give the </a:t>
            </a:r>
            <a:r>
              <a:rPr lang="en-US" altLang="zh-CN" b="1" i="1" dirty="0"/>
              <a:t>pleiotropy test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Depict the MR analysis results and we have to </a:t>
            </a:r>
            <a:r>
              <a:rPr lang="en-US" altLang="zh-CN" b="1" i="1" dirty="0"/>
              <a:t>focus on both β (to determine the causal direction) and P value (to give statistical significance)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It is better off analyzing our high throughput result in </a:t>
            </a:r>
            <a:r>
              <a:rPr lang="en-US" altLang="zh-CN" b="1" i="1" dirty="0"/>
              <a:t>phenotype sets</a:t>
            </a:r>
            <a:r>
              <a:rPr lang="en-US" altLang="zh-CN" dirty="0"/>
              <a:t>. Here I denote that the phenotype set is a group of phenotypes sharing similar traits such as </a:t>
            </a:r>
            <a:r>
              <a:rPr lang="en-US" altLang="zh-CN" b="1" i="1" dirty="0"/>
              <a:t>sleep-related traits and urine-associated traits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382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EB1101-99AD-48FF-BBD5-FB558CD1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1" y="0"/>
            <a:ext cx="6686548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4A471B-34E7-428C-880F-D034F85F2EF4}"/>
              </a:ext>
            </a:extLst>
          </p:cNvPr>
          <p:cNvSpPr txBox="1"/>
          <p:nvPr/>
        </p:nvSpPr>
        <p:spPr>
          <a:xfrm>
            <a:off x="6781799" y="1304925"/>
            <a:ext cx="5200652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i="1" dirty="0"/>
              <a:t>It is the MR result of a MR paper published in JAMA.</a:t>
            </a:r>
          </a:p>
          <a:p>
            <a:pPr>
              <a:lnSpc>
                <a:spcPct val="200000"/>
              </a:lnSpc>
            </a:pPr>
            <a:r>
              <a:rPr lang="en-US" altLang="zh-CN" b="1" i="1" dirty="0"/>
              <a:t>Please pay attention the aspects of MR results narrated in it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66202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8A094E-3694-4A04-B6DF-D21CC5E532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433"/>
            <a:ext cx="5799667" cy="5799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3447B9-B433-4E39-B45B-CEF7290FEA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35" y="1058334"/>
            <a:ext cx="5799666" cy="57996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68C902-6F33-4A22-B99A-141010186BBB}"/>
              </a:ext>
            </a:extLst>
          </p:cNvPr>
          <p:cNvSpPr txBox="1"/>
          <p:nvPr/>
        </p:nvSpPr>
        <p:spPr>
          <a:xfrm>
            <a:off x="2095500" y="171449"/>
            <a:ext cx="1055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Scatter plot and forest plot of MR results</a:t>
            </a:r>
            <a:endParaRPr lang="zh-CN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85881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32F145-EF7B-4591-9007-81067EA230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1" y="450955"/>
            <a:ext cx="5956089" cy="59560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337C29-8CB1-47E4-AABE-BADA0297D1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11" y="450955"/>
            <a:ext cx="5956089" cy="59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6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4D0E9F-CBA0-4868-AA5A-EF0ED89FE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938"/>
            <a:ext cx="6002873" cy="60028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CD1C1C-602B-4368-B870-48B845B5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0937"/>
            <a:ext cx="6002874" cy="60028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89DA6C-4B44-46BF-B34F-46FB55EF2ECB}"/>
              </a:ext>
            </a:extLst>
          </p:cNvPr>
          <p:cNvSpPr txBox="1"/>
          <p:nvPr/>
        </p:nvSpPr>
        <p:spPr>
          <a:xfrm>
            <a:off x="1883828" y="94189"/>
            <a:ext cx="9393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Leave-one-out sensitivity analysis of MR results</a:t>
            </a:r>
            <a:endParaRPr lang="zh-CN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5287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F634F7-DFAA-4550-92F2-6DA174B7EAED}"/>
              </a:ext>
            </a:extLst>
          </p:cNvPr>
          <p:cNvSpPr txBox="1"/>
          <p:nvPr/>
        </p:nvSpPr>
        <p:spPr>
          <a:xfrm>
            <a:off x="1562099" y="619125"/>
            <a:ext cx="8543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/>
              <a:t>How to improve our discussion part?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D17AAF-F6B3-4DD1-8FFE-09D7BEDC1A4D}"/>
              </a:ext>
            </a:extLst>
          </p:cNvPr>
          <p:cNvSpPr txBox="1"/>
          <p:nvPr/>
        </p:nvSpPr>
        <p:spPr>
          <a:xfrm>
            <a:off x="1866899" y="1581150"/>
            <a:ext cx="8677275" cy="4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Please give </a:t>
            </a:r>
            <a:r>
              <a:rPr lang="en-US" altLang="zh-CN" sz="2800" b="1" i="1" dirty="0"/>
              <a:t>a short summary of your discovery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It is preferred to explore </a:t>
            </a:r>
            <a:r>
              <a:rPr lang="en-US" altLang="zh-CN" sz="2800" b="1" i="1" dirty="0"/>
              <a:t>the potential mechanism </a:t>
            </a:r>
            <a:r>
              <a:rPr lang="en-US" altLang="zh-CN" sz="2800" dirty="0"/>
              <a:t>lying in you discovery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Add whatever you think is </a:t>
            </a:r>
            <a:r>
              <a:rPr lang="en-US" altLang="zh-CN" sz="2800" b="1" i="1" dirty="0"/>
              <a:t>novel</a:t>
            </a:r>
            <a:r>
              <a:rPr lang="en-US" altLang="zh-CN" sz="2800" dirty="0"/>
              <a:t> and </a:t>
            </a:r>
            <a:r>
              <a:rPr lang="en-US" altLang="zh-CN" sz="2800" b="1" i="1" dirty="0"/>
              <a:t>appropriate</a:t>
            </a:r>
            <a:r>
              <a:rPr lang="en-US" altLang="zh-CN" sz="2800" dirty="0"/>
              <a:t> to your discovery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Please highlight the </a:t>
            </a:r>
            <a:r>
              <a:rPr lang="en-US" altLang="zh-CN" sz="2800" b="1" i="1" dirty="0"/>
              <a:t>actual application and significance </a:t>
            </a:r>
            <a:r>
              <a:rPr lang="en-US" altLang="zh-CN" sz="2800" dirty="0"/>
              <a:t>of  your discovery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43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D47FA4-73A4-49BE-A294-E2A67A5D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95275"/>
            <a:ext cx="69056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63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9EC023-1023-4BED-9471-221CBDA6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50"/>
            <a:ext cx="121920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1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8C3BB0-2235-4A42-BBB3-3AA9D6C6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614"/>
            <a:ext cx="12192000" cy="59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40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E50B1A-0665-4967-90A0-28A551D17A57}"/>
              </a:ext>
            </a:extLst>
          </p:cNvPr>
          <p:cNvSpPr txBox="1"/>
          <p:nvPr/>
        </p:nvSpPr>
        <p:spPr>
          <a:xfrm>
            <a:off x="2495548" y="0"/>
            <a:ext cx="7553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/>
              <a:t>Tips needing special attention</a:t>
            </a:r>
            <a:endParaRPr lang="zh-CN" altLang="en-US" sz="4000" b="1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63870-502D-4BB3-AA11-FA1ED4B8AC9E}"/>
              </a:ext>
            </a:extLst>
          </p:cNvPr>
          <p:cNvSpPr txBox="1"/>
          <p:nvPr/>
        </p:nvSpPr>
        <p:spPr>
          <a:xfrm>
            <a:off x="1728787" y="707886"/>
            <a:ext cx="8734425" cy="610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Our major challenge in performing MR analysis is how </a:t>
            </a:r>
            <a:r>
              <a:rPr lang="en-US" altLang="zh-CN" b="1" i="1" dirty="0"/>
              <a:t>to eliminate the pleiotropy</a:t>
            </a:r>
            <a:r>
              <a:rPr lang="en-US" altLang="zh-CN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Here I will introduce some applicable methods for solving the problem.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Restrict the P value between SNPs and outcome </a:t>
            </a:r>
            <a:r>
              <a:rPr lang="en-US" altLang="zh-CN" b="1" i="1" dirty="0"/>
              <a:t>&lt; 0.05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If you would like to lower the threshold of P value above in order to include more SNPs, </a:t>
            </a:r>
            <a:r>
              <a:rPr lang="en-US" altLang="zh-CN" b="1" i="1" dirty="0"/>
              <a:t>PRESSO </a:t>
            </a:r>
            <a:r>
              <a:rPr lang="en-US" altLang="zh-CN" dirty="0"/>
              <a:t>is better for assessing pleiotropy.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You can </a:t>
            </a:r>
            <a:r>
              <a:rPr lang="en-US" altLang="zh-CN" b="1" i="1" dirty="0"/>
              <a:t>locate your SNP to its corresponding gene and a pathway analysis</a:t>
            </a:r>
            <a:r>
              <a:rPr lang="en-US" altLang="zh-CN" dirty="0"/>
              <a:t> may indicate its potential pleiotropy.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Of course, you can use all three methods  mentioned above but it may </a:t>
            </a:r>
            <a:r>
              <a:rPr lang="en-US" altLang="zh-CN" b="1" i="1" dirty="0"/>
              <a:t>elevate the false negative rate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So, it needs special consideration and you can </a:t>
            </a:r>
            <a:r>
              <a:rPr lang="en-US" altLang="zh-CN" b="1" i="1" dirty="0"/>
              <a:t>do appropriate adjustment</a:t>
            </a:r>
            <a:r>
              <a:rPr lang="en-US" altLang="zh-CN" dirty="0"/>
              <a:t> in writing your own paper.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10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9FBB8F-50C4-4A4E-B3B7-A8142DB25D81}"/>
              </a:ext>
            </a:extLst>
          </p:cNvPr>
          <p:cNvSpPr txBox="1"/>
          <p:nvPr/>
        </p:nvSpPr>
        <p:spPr>
          <a:xfrm>
            <a:off x="2762249" y="561975"/>
            <a:ext cx="681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Some links and R packages for learning mendelian randomization</a:t>
            </a:r>
            <a:endParaRPr lang="zh-CN" altLang="en-US" sz="2400" b="1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9E283B-3204-41E8-A641-DBC16910ED24}"/>
              </a:ext>
            </a:extLst>
          </p:cNvPr>
          <p:cNvSpPr txBox="1"/>
          <p:nvPr/>
        </p:nvSpPr>
        <p:spPr>
          <a:xfrm>
            <a:off x="438151" y="1933574"/>
            <a:ext cx="53244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hlinkClick r:id="rId2"/>
              </a:rPr>
              <a:t>http://www.mendelianrandomization.com/index.php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hlinkClick r:id="rId3"/>
              </a:rPr>
              <a:t>http://www.mrbase.org/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hlinkClick r:id="rId4"/>
              </a:rPr>
              <a:t>http://www.ukbiobank.ac.uk/tag/mendelian-randomization/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E8F680-6D08-41B0-BC47-9525BA9F78D2}"/>
              </a:ext>
            </a:extLst>
          </p:cNvPr>
          <p:cNvSpPr txBox="1"/>
          <p:nvPr/>
        </p:nvSpPr>
        <p:spPr>
          <a:xfrm>
            <a:off x="6429375" y="1933574"/>
            <a:ext cx="5229225" cy="16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1. </a:t>
            </a:r>
            <a:r>
              <a:rPr lang="en-US" altLang="zh-CN" b="1" dirty="0" err="1"/>
              <a:t>MendelianRandomization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2. </a:t>
            </a:r>
            <a:r>
              <a:rPr lang="en-US" altLang="zh-CN" b="1" dirty="0" err="1"/>
              <a:t>TwoSampleMR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3. MRPRESSO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63487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3C3C85-5021-4457-B46F-57A598BBD6BE}"/>
              </a:ext>
            </a:extLst>
          </p:cNvPr>
          <p:cNvSpPr txBox="1"/>
          <p:nvPr/>
        </p:nvSpPr>
        <p:spPr>
          <a:xfrm>
            <a:off x="395287" y="771525"/>
            <a:ext cx="11401425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dirty="0"/>
              <a:t>Finally, I will take my own unpublished paper as an example to write MR scientifically. 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/>
              <a:t>Please be generous with your sincere suggestion and criticism</a:t>
            </a:r>
            <a:r>
              <a:rPr lang="en-US" altLang="zh-CN" sz="4000" dirty="0"/>
              <a:t>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7126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5D1CB3-A490-4F16-88A7-490F851FCFC3}"/>
              </a:ext>
            </a:extLst>
          </p:cNvPr>
          <p:cNvSpPr txBox="1"/>
          <p:nvPr/>
        </p:nvSpPr>
        <p:spPr>
          <a:xfrm>
            <a:off x="2362199" y="1426130"/>
            <a:ext cx="839152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4800" b="1" i="1" dirty="0">
                <a:solidFill>
                  <a:srgbClr val="FF0000"/>
                </a:solidFill>
              </a:rPr>
              <a:t>Thank you for your listening!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1D9B69-B890-410C-A051-D3C7D31CAFC0}"/>
              </a:ext>
            </a:extLst>
          </p:cNvPr>
          <p:cNvSpPr txBox="1"/>
          <p:nvPr/>
        </p:nvSpPr>
        <p:spPr>
          <a:xfrm>
            <a:off x="2362199" y="3013501"/>
            <a:ext cx="5800726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4800" b="1" i="1" dirty="0" err="1"/>
              <a:t>Muchas</a:t>
            </a:r>
            <a:r>
              <a:rPr lang="en-US" altLang="zh-CN" sz="4800" b="1" i="1" dirty="0"/>
              <a:t> Gracias</a:t>
            </a:r>
            <a:endParaRPr lang="zh-CN" alt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275501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09DED1-7129-4BE7-9383-F8A83DB3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7" y="1057275"/>
            <a:ext cx="11513376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164476-01D0-4855-8351-8255FBCBC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5"/>
            <a:ext cx="121848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2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6931D1-FC5A-426D-BDDD-F62C48E2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416"/>
            <a:ext cx="12192000" cy="60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7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F7D754-E37C-4057-B47D-9EB196CC2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8950ED-6DE7-48CA-970D-EB77030D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78" y="1447800"/>
            <a:ext cx="9747444" cy="5334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D24FF6-089B-44A3-AA7B-F416F9345C70}"/>
              </a:ext>
            </a:extLst>
          </p:cNvPr>
          <p:cNvSpPr txBox="1"/>
          <p:nvPr/>
        </p:nvSpPr>
        <p:spPr>
          <a:xfrm>
            <a:off x="1623695" y="452120"/>
            <a:ext cx="894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brief introduction to  our MR data source —— UKBB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639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11B965-5833-4C43-BEC9-623CB75D534A}"/>
              </a:ext>
            </a:extLst>
          </p:cNvPr>
          <p:cNvSpPr txBox="1"/>
          <p:nvPr/>
        </p:nvSpPr>
        <p:spPr>
          <a:xfrm>
            <a:off x="2221442" y="84666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data coding of</a:t>
            </a:r>
            <a:r>
              <a:rPr lang="zh-CN" altLang="en-US" sz="2800" dirty="0"/>
              <a:t> </a:t>
            </a:r>
            <a:r>
              <a:rPr lang="en-US" altLang="zh-CN" sz="2800" dirty="0"/>
              <a:t>daytime</a:t>
            </a:r>
            <a:r>
              <a:rPr lang="zh-CN" altLang="en-US" sz="2800" dirty="0"/>
              <a:t> </a:t>
            </a:r>
            <a:r>
              <a:rPr lang="en-US" altLang="zh-CN" sz="2800" dirty="0"/>
              <a:t>napping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UK</a:t>
            </a:r>
            <a:r>
              <a:rPr lang="zh-CN" altLang="en-US" sz="2800" dirty="0"/>
              <a:t> </a:t>
            </a:r>
            <a:r>
              <a:rPr lang="en-US" altLang="zh-CN" sz="2800" dirty="0"/>
              <a:t>Biobank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7B533E-2F22-4B3F-ACAF-82A5546615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0467" y="640265"/>
          <a:ext cx="10701866" cy="514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441">
                  <a:extLst>
                    <a:ext uri="{9D8B030D-6E8A-4147-A177-3AD203B41FA5}">
                      <a16:colId xmlns:a16="http://schemas.microsoft.com/office/drawing/2014/main" val="1902013796"/>
                    </a:ext>
                  </a:extLst>
                </a:gridCol>
                <a:gridCol w="1201162">
                  <a:extLst>
                    <a:ext uri="{9D8B030D-6E8A-4147-A177-3AD203B41FA5}">
                      <a16:colId xmlns:a16="http://schemas.microsoft.com/office/drawing/2014/main" val="1912869453"/>
                    </a:ext>
                  </a:extLst>
                </a:gridCol>
                <a:gridCol w="4749463">
                  <a:extLst>
                    <a:ext uri="{9D8B030D-6E8A-4147-A177-3AD203B41FA5}">
                      <a16:colId xmlns:a16="http://schemas.microsoft.com/office/drawing/2014/main" val="155442706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499193706"/>
                    </a:ext>
                  </a:extLst>
                </a:gridCol>
              </a:tblGrid>
              <a:tr h="261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Phenotype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Encode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Sample_size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3185245365"/>
                  </a:ext>
                </a:extLst>
              </a:tr>
              <a:tr h="3336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sleep duration(1160)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hours/day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There are 23 distinct values; Mean = 7.15655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501,656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3667118930"/>
                  </a:ext>
                </a:extLst>
              </a:tr>
              <a:tr h="254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chronotype(1180)</a:t>
                      </a:r>
                    </a:p>
                  </a:txBody>
                  <a:tcPr marL="77852" marR="77852" marT="38926" marB="3892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Definitely a 'morning' person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132606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2740810644"/>
                  </a:ext>
                </a:extLst>
              </a:tr>
              <a:tr h="3640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More a 'morning' than 'evening' person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173927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4246301498"/>
                  </a:ext>
                </a:extLst>
              </a:tr>
              <a:tr h="296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More an 'evening' than a 'morning' person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138371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1865910797"/>
                  </a:ext>
                </a:extLst>
              </a:tr>
              <a:tr h="4335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Definitely an 'evening' person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44238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2778966733"/>
                  </a:ext>
                </a:extLst>
              </a:tr>
              <a:tr h="315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 not know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56888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843401214"/>
                  </a:ext>
                </a:extLst>
              </a:tr>
              <a:tr h="315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-3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Prefer not to answer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1579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674016927"/>
                  </a:ext>
                </a:extLst>
              </a:tr>
              <a:tr h="3157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nap(1190)</a:t>
                      </a:r>
                    </a:p>
                  </a:txBody>
                  <a:tcPr marL="77852" marR="77852" marT="38926" marB="3892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Never/rarely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309451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297494839"/>
                  </a:ext>
                </a:extLst>
              </a:tr>
              <a:tr h="315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Sometimes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211151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1384746133"/>
                  </a:ext>
                </a:extLst>
              </a:tr>
              <a:tr h="315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Usually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29761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3990219986"/>
                  </a:ext>
                </a:extLst>
              </a:tr>
              <a:tr h="315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-3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Prefer not to answer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1019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1348726604"/>
                  </a:ext>
                </a:extLst>
              </a:tr>
              <a:tr h="3157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insomnia(1200)</a:t>
                      </a:r>
                    </a:p>
                  </a:txBody>
                  <a:tcPr marL="77852" marR="77852" marT="38926" marB="3892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Never/rarely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132192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2936222144"/>
                  </a:ext>
                </a:extLst>
              </a:tr>
              <a:tr h="315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Sometimes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262133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1986923572"/>
                  </a:ext>
                </a:extLst>
              </a:tr>
              <a:tr h="315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Usually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156413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1725440310"/>
                  </a:ext>
                </a:extLst>
              </a:tr>
              <a:tr h="3157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-3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Prefer not to answer</a:t>
                      </a:r>
                    </a:p>
                  </a:txBody>
                  <a:tcPr marL="5406" marR="5406" marT="54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644</a:t>
                      </a:r>
                    </a:p>
                  </a:txBody>
                  <a:tcPr marL="5406" marR="5406" marT="5406" marB="0" anchor="ctr"/>
                </a:tc>
                <a:extLst>
                  <a:ext uri="{0D108BD9-81ED-4DB2-BD59-A6C34878D82A}">
                    <a16:rowId xmlns:a16="http://schemas.microsoft.com/office/drawing/2014/main" val="1228565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2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</TotalTime>
  <Words>858</Words>
  <Application>Microsoft Office PowerPoint</Application>
  <PresentationFormat>宽屏</PresentationFormat>
  <Paragraphs>119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澜斓 陈</dc:creator>
  <cp:lastModifiedBy>澜斓 陈</cp:lastModifiedBy>
  <cp:revision>28</cp:revision>
  <dcterms:created xsi:type="dcterms:W3CDTF">2019-05-23T04:13:49Z</dcterms:created>
  <dcterms:modified xsi:type="dcterms:W3CDTF">2019-05-24T04:08:01Z</dcterms:modified>
</cp:coreProperties>
</file>