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78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70" r:id="rId22"/>
    <p:sldId id="265" r:id="rId23"/>
    <p:sldId id="266" r:id="rId24"/>
    <p:sldId id="267" r:id="rId25"/>
    <p:sldId id="26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EE10-0404-4723-9573-271F9BEA62B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65DB3-0329-4941-9613-D317E393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9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1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3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3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6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8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2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8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5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7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0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3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74F25-8223-4518-AAE1-842A7DFB856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72CEC4-BB2B-4D5D-A190-F378F4D7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8AA260-E8FA-4F86-A540-98E0EB32749E}"/>
              </a:ext>
            </a:extLst>
          </p:cNvPr>
          <p:cNvSpPr txBox="1"/>
          <p:nvPr/>
        </p:nvSpPr>
        <p:spPr>
          <a:xfrm>
            <a:off x="1385886" y="70485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Welcome Back to Mendelian Randomization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CE7DDA-4CD4-4D3D-B732-E3D1BB3CA38B}"/>
              </a:ext>
            </a:extLst>
          </p:cNvPr>
          <p:cNvSpPr txBox="1"/>
          <p:nvPr/>
        </p:nvSpPr>
        <p:spPr>
          <a:xfrm>
            <a:off x="1047749" y="1162050"/>
            <a:ext cx="9515475" cy="51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Some questions for reviewing what we have learnt: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What are the </a:t>
            </a:r>
            <a:r>
              <a:rPr lang="en-US" altLang="zh-CN" sz="2400" b="1" dirty="0">
                <a:solidFill>
                  <a:srgbClr val="FF0000"/>
                </a:solidFill>
              </a:rPr>
              <a:t>three basic principles </a:t>
            </a:r>
            <a:r>
              <a:rPr lang="en-US" altLang="zh-CN" sz="2400" b="1" dirty="0"/>
              <a:t>lying in MR?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What is the </a:t>
            </a:r>
            <a:r>
              <a:rPr lang="en-US" altLang="zh-CN" sz="2400" b="1" dirty="0">
                <a:solidFill>
                  <a:srgbClr val="FF0000"/>
                </a:solidFill>
              </a:rPr>
              <a:t>advantages of MR </a:t>
            </a:r>
            <a:r>
              <a:rPr lang="en-US" altLang="zh-CN" sz="2400" b="1" dirty="0"/>
              <a:t>when compared to traditional association studies in epidemiology?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What is the </a:t>
            </a:r>
            <a:r>
              <a:rPr lang="en-US" altLang="zh-CN" sz="2400" b="1" dirty="0">
                <a:solidFill>
                  <a:srgbClr val="FF0000"/>
                </a:solidFill>
              </a:rPr>
              <a:t>biggest challenge </a:t>
            </a:r>
            <a:r>
              <a:rPr lang="en-US" altLang="zh-CN" sz="2400" b="1" dirty="0"/>
              <a:t>in performing MR?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How to </a:t>
            </a:r>
            <a:r>
              <a:rPr lang="en-US" altLang="zh-CN" sz="2400" b="1" dirty="0">
                <a:solidFill>
                  <a:srgbClr val="FF0000"/>
                </a:solidFill>
              </a:rPr>
              <a:t>detect the pleiotropy </a:t>
            </a:r>
            <a:r>
              <a:rPr lang="en-US" altLang="zh-CN" sz="2400" b="1" dirty="0"/>
              <a:t>of IVs in MR analysis?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Please </a:t>
            </a:r>
            <a:r>
              <a:rPr lang="en-US" altLang="zh-CN" sz="2400" b="1" dirty="0">
                <a:solidFill>
                  <a:srgbClr val="FF0000"/>
                </a:solidFill>
              </a:rPr>
              <a:t>retell the flow chart of writing </a:t>
            </a:r>
            <a:r>
              <a:rPr lang="en-US" altLang="zh-CN" sz="2400" b="1" dirty="0"/>
              <a:t>a MR paper systematically.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643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F77E61-B00C-4DA6-9F75-95165F17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5" y="1857375"/>
            <a:ext cx="10601325" cy="37299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136556-6928-439E-A4F1-A3A414ABF7F0}"/>
              </a:ext>
            </a:extLst>
          </p:cNvPr>
          <p:cNvSpPr txBox="1"/>
          <p:nvPr/>
        </p:nvSpPr>
        <p:spPr>
          <a:xfrm>
            <a:off x="1576386" y="904875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/>
              <a:t>Inverse Variance Weighted (IVW) method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2435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D788E5-BF2C-43A8-A5BD-CC83C3319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56457"/>
              </p:ext>
            </p:extLst>
          </p:nvPr>
        </p:nvGraphicFramePr>
        <p:xfrm>
          <a:off x="1704976" y="1965325"/>
          <a:ext cx="8334375" cy="3079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34763330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06964475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26681056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7667065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6806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4448254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546495659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beta.exposure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se.exposure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pval.exposure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beta.outcome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se.outcome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pval.outcome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7975392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rs10840017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-0.01003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0.001757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-0.00152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0.001318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0.250369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3501454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rs10875622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0.009793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0.001458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1.89E-11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-0.00177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0.10485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0495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rs11125776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-0.01464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8.96E-13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0.001538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421821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rs11138082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0.014158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0.001785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2.19E-15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0.000874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0.514106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266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12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E504059-E669-4266-B8A7-768B1CDEB5E3}"/>
                  </a:ext>
                </a:extLst>
              </p:cNvPr>
              <p:cNvSpPr txBox="1"/>
              <p:nvPr/>
            </p:nvSpPr>
            <p:spPr>
              <a:xfrm>
                <a:off x="1838325" y="1295400"/>
                <a:ext cx="8515350" cy="456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Y = β </a:t>
                </a:r>
                <a:r>
                  <a:rPr lang="zh-CN" altLang="en-US" dirty="0">
                    <a:latin typeface="+mj-lt"/>
                  </a:rPr>
                  <a:t>* </a:t>
                </a:r>
                <a:r>
                  <a:rPr lang="en-US" altLang="zh-CN" dirty="0">
                    <a:latin typeface="+mj-lt"/>
                  </a:rPr>
                  <a:t>X + Z </a:t>
                </a:r>
                <a:r>
                  <a:rPr lang="en-US" altLang="zh-CN" b="1" i="1" dirty="0">
                    <a:latin typeface="+mj-lt"/>
                  </a:rPr>
                  <a:t>(1)</a:t>
                </a:r>
              </a:p>
              <a:p>
                <a:r>
                  <a:rPr lang="en-US" altLang="zh-CN" dirty="0">
                    <a:latin typeface="+mj-lt"/>
                  </a:rPr>
                  <a:t>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+mj-lt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j-lt"/>
                              </a:rPr>
                              <m:t>𝑉𝑎𝑟</m:t>
                            </m:r>
                          </m:num>
                          <m:den>
                            <m:r>
                              <a:rPr lang="en-US" altLang="zh-CN" i="1">
                                <a:latin typeface="+mj-lt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zh-CN" i="1">
                        <a:latin typeface="+mj-lt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j-lt"/>
                  </a:rPr>
                  <a:t>                         Var = n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+mj-lt"/>
                          </a:rPr>
                          <m:t>𝑠𝑒</m:t>
                        </m:r>
                      </m:e>
                      <m:sup>
                        <m:r>
                          <a:rPr lang="en-US" altLang="zh-CN" b="0" i="1" smtClean="0"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+mj-lt"/>
                  </a:rPr>
                  <a:t> </a:t>
                </a:r>
                <a:r>
                  <a:rPr lang="en-US" altLang="zh-CN" b="1" i="1" dirty="0">
                    <a:latin typeface="+mj-lt"/>
                  </a:rPr>
                  <a:t>(2)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+mj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+mj-lt"/>
                          </a:rPr>
                          <m:t>β</m:t>
                        </m:r>
                      </m:e>
                    </m:acc>
                  </m:oMath>
                </a14:m>
                <a:r>
                  <a:rPr lang="en-US" altLang="zh-CN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+mj-lt"/>
                      </a:rPr>
                      <m:t>∑</m:t>
                    </m:r>
                    <m:f>
                      <m:fPr>
                        <m:ctrlPr>
                          <a:rPr lang="en-US" altLang="zh-CN" i="1" dirty="0" smtClean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+mj-lt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+mj-lt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 dirty="0" smtClean="0"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+mj-lt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+mj-lt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i="1" dirty="0">
                                <a:latin typeface="+mj-lt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>
                    <a:latin typeface="+mj-lt"/>
                  </a:rPr>
                  <a:t>/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+mj-lt"/>
                      </a:rPr>
                      <m:t>∑</m:t>
                    </m:r>
                    <m:sSubSup>
                      <m:sSubSupPr>
                        <m:ctrlPr>
                          <a:rPr lang="en-US" altLang="zh-CN" i="1" dirty="0" smtClean="0">
                            <a:latin typeface="+mj-lt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+mj-lt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+mj-lt"/>
                              </a:rPr>
                              <m:t>𝜎</m:t>
                            </m:r>
                          </m:den>
                        </m:f>
                      </m:e>
                      <m:sub>
                        <m:r>
                          <a:rPr lang="en-US" altLang="zh-CN" b="0" i="1" dirty="0" smtClean="0">
                            <a:latin typeface="+mj-lt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+mj-lt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+mj-lt"/>
                  </a:rPr>
                  <a:t> </a:t>
                </a:r>
                <a:r>
                  <a:rPr lang="en-US" altLang="zh-CN" b="1" i="1" dirty="0">
                    <a:latin typeface="+mj-lt"/>
                  </a:rPr>
                  <a:t>(3)</a:t>
                </a:r>
              </a:p>
              <a:p>
                <a:r>
                  <a:rPr lang="en-US" altLang="zh-CN" dirty="0">
                    <a:latin typeface="+mj-lt"/>
                  </a:rPr>
                  <a:t>95% CI of</a:t>
                </a:r>
                <a:r>
                  <a:rPr lang="zh-CN" altLang="en-US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β :</a:t>
                </a:r>
                <a:r>
                  <a:rPr lang="zh-CN" altLang="en-US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(β – 1.96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+mj-lt"/>
                          </a:rPr>
                          <m:t>𝑠𝑒</m:t>
                        </m:r>
                      </m:e>
                      <m:sub>
                        <m:r>
                          <a:rPr lang="en-US" altLang="zh-CN" b="0" i="1" smtClean="0">
                            <a:latin typeface="+mj-lt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j-lt"/>
                  </a:rPr>
                  <a:t>, β + 1.96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+mj-lt"/>
                          </a:rPr>
                          <m:t>𝑠𝑒</m:t>
                        </m:r>
                      </m:e>
                      <m:sub>
                        <m:r>
                          <a:rPr lang="en-US" altLang="zh-CN" b="0" i="1" smtClean="0">
                            <a:latin typeface="+mj-lt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j-lt"/>
                  </a:rPr>
                  <a:t>) </a:t>
                </a:r>
                <a:r>
                  <a:rPr lang="en-US" altLang="zh-CN" b="1" i="1" dirty="0">
                    <a:latin typeface="+mj-lt"/>
                  </a:rPr>
                  <a:t>(4)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Here, we can use the formula (1) to </a:t>
                </a:r>
                <a:r>
                  <a:rPr lang="en-US" altLang="zh-CN" b="1" dirty="0">
                    <a:latin typeface="+mj-lt"/>
                  </a:rPr>
                  <a:t>infer the effect size of the exposure on the outcome for each SNP</a:t>
                </a:r>
                <a:r>
                  <a:rPr lang="en-US" altLang="zh-CN" dirty="0">
                    <a:latin typeface="+mj-lt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Next, the formula (2) can be adopted to </a:t>
                </a:r>
                <a:r>
                  <a:rPr lang="en-US" altLang="zh-CN" b="1" dirty="0">
                    <a:latin typeface="+mj-lt"/>
                  </a:rPr>
                  <a:t>calculate the variance as an effect size for combination</a:t>
                </a:r>
                <a:r>
                  <a:rPr lang="en-US" altLang="zh-CN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The most important one is to </a:t>
                </a:r>
                <a:r>
                  <a:rPr lang="en-US" altLang="zh-CN" b="1" dirty="0">
                    <a:latin typeface="+mj-lt"/>
                  </a:rPr>
                  <a:t>apply formula (3) to get the combined estimated effect size </a:t>
                </a:r>
                <a:r>
                  <a:rPr lang="en-US" altLang="zh-CN" dirty="0">
                    <a:latin typeface="+mj-lt"/>
                  </a:rPr>
                  <a:t>using what we have calculated with formula (1) and (2).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Finally, we can use the </a:t>
                </a:r>
                <a:r>
                  <a:rPr lang="en-US" altLang="zh-CN" b="1" dirty="0">
                    <a:latin typeface="+mj-lt"/>
                  </a:rPr>
                  <a:t>new se </a:t>
                </a:r>
                <a:r>
                  <a:rPr lang="en-US" altLang="zh-CN" dirty="0">
                    <a:latin typeface="+mj-lt"/>
                  </a:rPr>
                  <a:t>to give a 95% CI.</a:t>
                </a:r>
                <a:endParaRPr lang="zh-CN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E504059-E669-4266-B8A7-768B1CDEB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1295400"/>
                <a:ext cx="8515350" cy="4564326"/>
              </a:xfrm>
              <a:prstGeom prst="rect">
                <a:avLst/>
              </a:prstGeom>
              <a:blipFill>
                <a:blip r:embed="rId2"/>
                <a:stretch>
                  <a:fillRect l="-645" t="-802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6C9ED32-2665-487E-8C3B-E7CBD6D111A5}"/>
              </a:ext>
            </a:extLst>
          </p:cNvPr>
          <p:cNvCxnSpPr/>
          <p:nvPr/>
        </p:nvCxnSpPr>
        <p:spPr>
          <a:xfrm>
            <a:off x="3114674" y="1924050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3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7FBE0F-B610-42AA-82EF-EAF41BEF23CF}"/>
              </a:ext>
            </a:extLst>
          </p:cNvPr>
          <p:cNvSpPr txBox="1"/>
          <p:nvPr/>
        </p:nvSpPr>
        <p:spPr>
          <a:xfrm>
            <a:off x="990600" y="1980526"/>
            <a:ext cx="10210800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Please take a look at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Egger regression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median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Such methods are the core of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2C1C7-88AD-4DA7-952F-FF8449E8DBEC}"/>
              </a:ext>
            </a:extLst>
          </p:cNvPr>
          <p:cNvSpPr txBox="1"/>
          <p:nvPr/>
        </p:nvSpPr>
        <p:spPr>
          <a:xfrm>
            <a:off x="1162050" y="876300"/>
            <a:ext cx="961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Tips for Your Further Learning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9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AC15F-0A82-44D9-9AC2-DCD5954DDDF0}"/>
              </a:ext>
            </a:extLst>
          </p:cNvPr>
          <p:cNvSpPr txBox="1"/>
          <p:nvPr/>
        </p:nvSpPr>
        <p:spPr>
          <a:xfrm>
            <a:off x="2733675" y="757094"/>
            <a:ext cx="691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How can you get the idea for MR?</a:t>
            </a:r>
            <a:endParaRPr lang="zh-CN" altLang="en-US" sz="32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A3D87B-7340-4F9F-9D24-04EAC96BE622}"/>
              </a:ext>
            </a:extLst>
          </p:cNvPr>
          <p:cNvSpPr txBox="1"/>
          <p:nvPr/>
        </p:nvSpPr>
        <p:spPr>
          <a:xfrm>
            <a:off x="2219325" y="1508413"/>
            <a:ext cx="7943850" cy="294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If you find </a:t>
            </a:r>
            <a:r>
              <a:rPr lang="en-US" altLang="zh-CN" sz="2400" b="1" i="1" dirty="0"/>
              <a:t>contradictory conclusions in different papers</a:t>
            </a:r>
            <a:r>
              <a:rPr lang="en-US" altLang="zh-CN" sz="2400" dirty="0"/>
              <a:t>, try a MR to elucidate the actual relationship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If you </a:t>
            </a:r>
            <a:r>
              <a:rPr lang="en-US" altLang="zh-CN" sz="2400" b="1" i="1" dirty="0"/>
              <a:t>have no idea</a:t>
            </a:r>
            <a:r>
              <a:rPr lang="en-US" altLang="zh-CN" sz="2400" dirty="0"/>
              <a:t>, please refer to UKBB phenotype sheet and find what you are interested in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7B964F-F191-4F6A-80B6-3F35BBC54178}"/>
              </a:ext>
            </a:extLst>
          </p:cNvPr>
          <p:cNvSpPr txBox="1"/>
          <p:nvPr/>
        </p:nvSpPr>
        <p:spPr>
          <a:xfrm>
            <a:off x="1928812" y="4790193"/>
            <a:ext cx="833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Now I am going to give a detailed explanation to UKBB phenotypes.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27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1CFAB5-DBE1-4412-B771-4CD9A0ED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676275"/>
            <a:ext cx="10906124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B2B4DF-366F-4970-BBEE-B7F0CF9D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619520"/>
            <a:ext cx="10953751" cy="56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859F99-3F21-40AC-AAEB-20BDF123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10963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67AF6F-391A-430B-AC49-0388EA45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645430"/>
            <a:ext cx="10934700" cy="56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9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C3D275-2E8B-4048-ADFE-39FFD352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57224"/>
            <a:ext cx="10734676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9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BF8CEB-8E82-47D2-B722-D6BB16C4643B}"/>
              </a:ext>
            </a:extLst>
          </p:cNvPr>
          <p:cNvSpPr txBox="1"/>
          <p:nvPr/>
        </p:nvSpPr>
        <p:spPr>
          <a:xfrm>
            <a:off x="785812" y="1219200"/>
            <a:ext cx="10620375" cy="424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Today my speech can be divided into three parts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A brief introduction to </a:t>
            </a:r>
            <a:r>
              <a:rPr lang="en-US" altLang="zh-CN" sz="2400" b="1" i="1" dirty="0"/>
              <a:t>the correction of statistical hypothesis test </a:t>
            </a:r>
            <a:r>
              <a:rPr lang="en-US" altLang="zh-CN" sz="2400" dirty="0"/>
              <a:t>as a supplementary to the last speech.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An </a:t>
            </a:r>
            <a:r>
              <a:rPr lang="en-US" altLang="zh-CN" sz="2400" b="1" i="1" dirty="0"/>
              <a:t>explanation to UK Biobank’s phenotypes </a:t>
            </a:r>
            <a:r>
              <a:rPr lang="en-US" altLang="zh-CN" sz="2400" dirty="0"/>
              <a:t>and explain how to get your idea from it.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A discussion of my unpublished MR paper for your reference.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7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BDD128-28FB-406B-B94E-113C1DCC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602456"/>
            <a:ext cx="10758487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7E784A-C4C7-46CF-9FD7-369F04DC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762250"/>
            <a:ext cx="10868025" cy="33137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488892-54AF-4229-AAE7-A346F51A5582}"/>
              </a:ext>
            </a:extLst>
          </p:cNvPr>
          <p:cNvSpPr txBox="1"/>
          <p:nvPr/>
        </p:nvSpPr>
        <p:spPr>
          <a:xfrm>
            <a:off x="1714500" y="782008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Please pay great attention to the phenotypes in our UKBB GWAS sheet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32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8E838C-1FC4-4B8A-B2EA-6AB78D69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57450"/>
            <a:ext cx="10848975" cy="17537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A4E1D8-02FE-4A7F-B525-999F913945D0}"/>
              </a:ext>
            </a:extLst>
          </p:cNvPr>
          <p:cNvSpPr txBox="1"/>
          <p:nvPr/>
        </p:nvSpPr>
        <p:spPr>
          <a:xfrm>
            <a:off x="1495425" y="622213"/>
            <a:ext cx="8686800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i="1" dirty="0"/>
              <a:t>‘raw’ means ‘raw data’ (have a definite clinical meaning)</a:t>
            </a:r>
          </a:p>
          <a:p>
            <a:pPr>
              <a:lnSpc>
                <a:spcPct val="200000"/>
              </a:lnSpc>
            </a:pPr>
            <a:r>
              <a:rPr lang="en-US" altLang="zh-CN" b="1" i="1" dirty="0"/>
              <a:t>‘</a:t>
            </a:r>
            <a:r>
              <a:rPr lang="en-US" altLang="zh-CN" b="1" i="1" dirty="0" err="1"/>
              <a:t>irnt</a:t>
            </a:r>
            <a:r>
              <a:rPr lang="en-US" altLang="zh-CN" b="1" i="1" dirty="0"/>
              <a:t>’ means ‘inversed rank normalization’ (normalized data, stable but no specific clinical meaning)</a:t>
            </a:r>
            <a:endParaRPr lang="zh-CN" altLang="en-US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1AE9D-9CE0-4EDE-AB37-91E72EF9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4526700"/>
            <a:ext cx="10848975" cy="15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87114B-BE50-4077-86DA-AF0B24DF77C8}"/>
              </a:ext>
            </a:extLst>
          </p:cNvPr>
          <p:cNvSpPr txBox="1"/>
          <p:nvPr/>
        </p:nvSpPr>
        <p:spPr>
          <a:xfrm>
            <a:off x="1666875" y="692746"/>
            <a:ext cx="885825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It is better off </a:t>
            </a:r>
            <a:r>
              <a:rPr lang="en-US" altLang="zh-CN" sz="2400" b="1" dirty="0"/>
              <a:t>studying a phenotype set at one time </a:t>
            </a:r>
            <a:r>
              <a:rPr lang="en-US" altLang="zh-CN" sz="2400" dirty="0"/>
              <a:t>and we can not only explore the relationship between the exposure and outcome, but </a:t>
            </a:r>
            <a:r>
              <a:rPr lang="en-US" altLang="zh-CN" sz="2400" b="1" dirty="0"/>
              <a:t>unveil the relationship among exposures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C0495-C99B-4937-BAAF-47279892A92A}"/>
              </a:ext>
            </a:extLst>
          </p:cNvPr>
          <p:cNvSpPr txBox="1"/>
          <p:nvPr/>
        </p:nvSpPr>
        <p:spPr>
          <a:xfrm>
            <a:off x="1666875" y="2471935"/>
            <a:ext cx="8858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Let’s take the </a:t>
            </a:r>
            <a:r>
              <a:rPr lang="en-US" altLang="zh-CN" sz="2400" b="1" dirty="0"/>
              <a:t>sleep-related phenotype set </a:t>
            </a:r>
            <a:r>
              <a:rPr lang="en-US" altLang="zh-CN" sz="2400" dirty="0"/>
              <a:t>as an example.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we study only one exposure, we will know whether this exposure could result in other phenotypes but fail to find whether such causal relationship can be lead to by similar exposures.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 addition, a phenotype set study can </a:t>
            </a:r>
            <a:r>
              <a:rPr lang="en-US" altLang="zh-CN" sz="2400" b="1" dirty="0"/>
              <a:t>explore the interplay among similar phenotypes</a:t>
            </a:r>
            <a:r>
              <a:rPr lang="en-US" altLang="zh-CN" sz="2400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4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57B9D6-54AE-4D20-BFDA-B8820281DFE3}"/>
              </a:ext>
            </a:extLst>
          </p:cNvPr>
          <p:cNvSpPr txBox="1"/>
          <p:nvPr/>
        </p:nvSpPr>
        <p:spPr>
          <a:xfrm>
            <a:off x="-76201" y="600075"/>
            <a:ext cx="1269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/>
              <a:t>Now I will introduce some interesting and meaningful </a:t>
            </a:r>
          </a:p>
          <a:p>
            <a:pPr algn="ctr"/>
            <a:r>
              <a:rPr lang="en-US" altLang="zh-CN" sz="3200" b="1" i="1" dirty="0"/>
              <a:t>fields for you </a:t>
            </a:r>
            <a:endParaRPr lang="zh-CN" altLang="en-US" sz="32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622DB-19F2-4CEA-AD4B-99C4AE91B118}"/>
              </a:ext>
            </a:extLst>
          </p:cNvPr>
          <p:cNvSpPr txBox="1"/>
          <p:nvPr/>
        </p:nvSpPr>
        <p:spPr>
          <a:xfrm>
            <a:off x="1243012" y="1659136"/>
            <a:ext cx="97059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Sample assay results</a:t>
            </a:r>
            <a:r>
              <a:rPr lang="zh-CN" altLang="en-US" dirty="0"/>
              <a:t>（</a:t>
            </a:r>
            <a:r>
              <a:rPr lang="en-US" altLang="zh-CN" dirty="0"/>
              <a:t>blood,</a:t>
            </a:r>
            <a:r>
              <a:rPr lang="zh-CN" altLang="en-US" dirty="0"/>
              <a:t> </a:t>
            </a:r>
            <a:r>
              <a:rPr lang="en-US" altLang="zh-CN" dirty="0"/>
              <a:t>saliva, urine)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Certain </a:t>
            </a:r>
            <a:r>
              <a:rPr lang="en-US" altLang="zh-CN" b="1" dirty="0"/>
              <a:t>ophthalmology-related traits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Nutrient intake </a:t>
            </a:r>
            <a:r>
              <a:rPr lang="en-US" altLang="zh-CN" dirty="0"/>
              <a:t>(vitamin, essential ions)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Diet</a:t>
            </a:r>
            <a:r>
              <a:rPr lang="en-US" altLang="zh-CN" dirty="0"/>
              <a:t> ( vegetables, fruits, meat, meat and so 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Lifestyles </a:t>
            </a:r>
            <a:r>
              <a:rPr lang="en-US" altLang="zh-CN" dirty="0"/>
              <a:t>(sleep-related traits, sports-related traits and so on)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Disease-related symptoms </a:t>
            </a:r>
            <a:r>
              <a:rPr lang="en-US" altLang="zh-CN" dirty="0"/>
              <a:t>(gastritis, rheumatoid arthritis, cardiovascular disease, neurodegenerative diseases)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Metabolism-related traits and diseases </a:t>
            </a:r>
            <a:r>
              <a:rPr lang="en-US" altLang="zh-CN" dirty="0"/>
              <a:t>(blood pressure, urate concentration, diabetes, obesity and so 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Psychiatry-related traits </a:t>
            </a:r>
            <a:r>
              <a:rPr lang="en-US" altLang="zh-CN" dirty="0"/>
              <a:t>(anxiety, depression, schizophrenia and so 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Anthropometry-related traits </a:t>
            </a:r>
            <a:r>
              <a:rPr lang="en-US" altLang="zh-CN" dirty="0"/>
              <a:t>(BMI, height, weight, hip-waist ratio, body fat percentage and so on)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22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F61D4C-CCAB-4244-9827-DBF3D97C8AD7}"/>
              </a:ext>
            </a:extLst>
          </p:cNvPr>
          <p:cNvSpPr txBox="1"/>
          <p:nvPr/>
        </p:nvSpPr>
        <p:spPr>
          <a:xfrm>
            <a:off x="2074068" y="1950125"/>
            <a:ext cx="8043863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 </a:t>
            </a:r>
            <a:r>
              <a:rPr lang="en-US" altLang="zh-CN" b="1" dirty="0"/>
              <a:t>Before running </a:t>
            </a:r>
            <a:r>
              <a:rPr lang="en-US" altLang="zh-CN" dirty="0"/>
              <a:t>a certain phenotype set, you ought to search to make sure its feasibility. 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2. </a:t>
            </a:r>
            <a:r>
              <a:rPr lang="en-US" altLang="zh-CN" b="1" dirty="0"/>
              <a:t>Before writing</a:t>
            </a:r>
            <a:r>
              <a:rPr lang="en-US" altLang="zh-CN" dirty="0"/>
              <a:t>, you are supposed to do a lot of research and find the meaningful points worth writing. Pay great attention to reviews.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3. Please remember that our high throughput analysis is able to produce a lot of</a:t>
            </a:r>
            <a:r>
              <a:rPr lang="zh-CN" altLang="en-US" dirty="0"/>
              <a:t> </a:t>
            </a:r>
            <a:r>
              <a:rPr lang="en-US" altLang="zh-CN" dirty="0"/>
              <a:t>results but you only need to </a:t>
            </a:r>
            <a:r>
              <a:rPr lang="en-US" altLang="zh-CN" b="1" dirty="0"/>
              <a:t>select what you think is of great value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649DA-E180-4D8F-90DF-054479130CE4}"/>
              </a:ext>
            </a:extLst>
          </p:cNvPr>
          <p:cNvSpPr txBox="1"/>
          <p:nvPr/>
        </p:nvSpPr>
        <p:spPr>
          <a:xfrm>
            <a:off x="2074068" y="609600"/>
            <a:ext cx="874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Essential preparations for writing a MR paper</a:t>
            </a:r>
            <a:endParaRPr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95555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D810F-2849-45E9-A14E-FBBA28D4A573}"/>
              </a:ext>
            </a:extLst>
          </p:cNvPr>
          <p:cNvSpPr/>
          <p:nvPr/>
        </p:nvSpPr>
        <p:spPr>
          <a:xfrm>
            <a:off x="1754112" y="2967335"/>
            <a:ext cx="8683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your listening!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05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418FB6-C19E-4AD4-8C1E-D0887A49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1" y="671512"/>
            <a:ext cx="7324724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D449C8-B5EB-4CA2-94E7-7FE18C890E96}"/>
              </a:ext>
            </a:extLst>
          </p:cNvPr>
          <p:cNvSpPr txBox="1"/>
          <p:nvPr/>
        </p:nvSpPr>
        <p:spPr>
          <a:xfrm>
            <a:off x="1562100" y="1485900"/>
            <a:ext cx="9467850" cy="391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 </a:t>
            </a:r>
            <a:r>
              <a:rPr lang="en-US" altLang="zh-CN" sz="2400" b="1" dirty="0"/>
              <a:t>type I error</a:t>
            </a:r>
            <a:r>
              <a:rPr lang="en-US" altLang="zh-CN" sz="2400" dirty="0"/>
              <a:t> (or </a:t>
            </a:r>
            <a:r>
              <a:rPr lang="en-US" altLang="zh-CN" sz="2400" b="1" dirty="0"/>
              <a:t>error of the first kind</a:t>
            </a:r>
            <a:r>
              <a:rPr lang="en-US" altLang="zh-CN" sz="2400" dirty="0"/>
              <a:t>) is </a:t>
            </a:r>
            <a:r>
              <a:rPr lang="en-US" altLang="zh-CN" sz="2400" b="1" dirty="0">
                <a:solidFill>
                  <a:srgbClr val="FF0000"/>
                </a:solidFill>
              </a:rPr>
              <a:t>the incorrect rejection of a true null hypothesis</a:t>
            </a:r>
            <a:r>
              <a:rPr lang="en-US" altLang="zh-CN" sz="2400" dirty="0"/>
              <a:t>. Usually a type I error leads one to conclude that a supposed effect or relationship exists when in fact it doesn't. Examples of type I errors include </a:t>
            </a:r>
            <a:r>
              <a:rPr lang="en-US" altLang="zh-CN" sz="2400" dirty="0">
                <a:solidFill>
                  <a:srgbClr val="FF0000"/>
                </a:solidFill>
              </a:rPr>
              <a:t>a test that shows a patient to have a disease when in fact the patient does not have the disease</a:t>
            </a:r>
            <a:r>
              <a:rPr lang="en-US" altLang="zh-CN" sz="2400" dirty="0"/>
              <a:t>, a fire alarm going on indicating a fire when in fact there is no fire, or an experiment indicating that a medical treatment should cure a disease when in fact it does not.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17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C5BD08-690A-451D-9A9D-B23198060BB5}"/>
              </a:ext>
            </a:extLst>
          </p:cNvPr>
          <p:cNvSpPr txBox="1"/>
          <p:nvPr/>
        </p:nvSpPr>
        <p:spPr>
          <a:xfrm>
            <a:off x="1728787" y="1295400"/>
            <a:ext cx="8734425" cy="336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 </a:t>
            </a:r>
            <a:r>
              <a:rPr lang="en-US" altLang="zh-CN" sz="2400" b="1" dirty="0"/>
              <a:t>type II error</a:t>
            </a:r>
            <a:r>
              <a:rPr lang="en-US" altLang="zh-CN" sz="2400" dirty="0"/>
              <a:t> (or </a:t>
            </a:r>
            <a:r>
              <a:rPr lang="en-US" altLang="zh-CN" sz="2400" b="1" dirty="0"/>
              <a:t>error of the second kind</a:t>
            </a:r>
            <a:r>
              <a:rPr lang="en-US" altLang="zh-CN" sz="2400" dirty="0"/>
              <a:t>) is </a:t>
            </a:r>
            <a:r>
              <a:rPr lang="en-US" altLang="zh-CN" sz="2400" b="1" dirty="0">
                <a:solidFill>
                  <a:srgbClr val="FF0000"/>
                </a:solidFill>
              </a:rPr>
              <a:t>the failure to reject a false null hypothesis</a:t>
            </a:r>
            <a:r>
              <a:rPr lang="en-US" altLang="zh-CN" sz="2400" dirty="0"/>
              <a:t>. Examples of type II errors would </a:t>
            </a:r>
            <a:r>
              <a:rPr lang="en-US" altLang="zh-CN" sz="2400" dirty="0">
                <a:solidFill>
                  <a:srgbClr val="FF0000"/>
                </a:solidFill>
              </a:rPr>
              <a:t>be a blood test failing to detect the disease it was designed to detect, in a patient who really has the disease</a:t>
            </a:r>
            <a:r>
              <a:rPr lang="en-US" altLang="zh-CN" sz="2400" dirty="0"/>
              <a:t>; a fire breaking out and the fire alarm does not ring; or a clinical trial of a medical treatment failing to show that the treatment works when really it does.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83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6D15CB6-33FF-4E36-A660-565D8C0C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208487"/>
            <a:ext cx="10639425" cy="2952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2D14878-6278-4390-AEB2-F4FFF09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696763"/>
            <a:ext cx="10906125" cy="25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6177A7-A6AC-4601-81F7-327ACF5D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090612"/>
            <a:ext cx="10572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86C4F0-9C81-493E-8AAD-60DBFC52F8E3}"/>
              </a:ext>
            </a:extLst>
          </p:cNvPr>
          <p:cNvSpPr txBox="1"/>
          <p:nvPr/>
        </p:nvSpPr>
        <p:spPr>
          <a:xfrm>
            <a:off x="942975" y="2552700"/>
            <a:ext cx="10306050" cy="150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Could you explain why Bonferroni correction is </a:t>
            </a:r>
            <a:r>
              <a:rPr lang="en-US" altLang="zh-CN" sz="3200" dirty="0">
                <a:solidFill>
                  <a:srgbClr val="FF0000"/>
                </a:solidFill>
              </a:rPr>
              <a:t>much stricter </a:t>
            </a:r>
            <a:r>
              <a:rPr lang="en-US" altLang="zh-CN" sz="3200" dirty="0"/>
              <a:t>than FDR? Please demonstrate an example for your explanation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849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F8EE17-38C2-48B4-894C-4B6FEC7BC725}"/>
              </a:ext>
            </a:extLst>
          </p:cNvPr>
          <p:cNvSpPr txBox="1"/>
          <p:nvPr/>
        </p:nvSpPr>
        <p:spPr>
          <a:xfrm>
            <a:off x="2809875" y="3905250"/>
            <a:ext cx="8096250" cy="18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If we performed 10,000 tests in the initial setting. This time we set FDR&lt;0.05. If our test subjects are differentially expressed genes, then if we have 500 genes in 10,000 tests. Then, </a:t>
            </a:r>
            <a:r>
              <a:rPr lang="en-US" altLang="zh-CN" sz="2000" dirty="0">
                <a:solidFill>
                  <a:srgbClr val="FF0000"/>
                </a:solidFill>
              </a:rPr>
              <a:t>the false positive results in these 500 genes are less than 500*5% = 25 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A05EBA-F544-441B-A398-ED0E3EF6A72F}"/>
              </a:ext>
            </a:extLst>
          </p:cNvPr>
          <p:cNvSpPr txBox="1"/>
          <p:nvPr/>
        </p:nvSpPr>
        <p:spPr>
          <a:xfrm>
            <a:off x="2790825" y="1057166"/>
            <a:ext cx="8448675" cy="23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If the original P value is 0.05 and the number of tests is 10,000, then in the Bonferroni correction, the corrected threshold is equal to 5% / 10000 = 0.000005, and all P values exceeding 0.00005 are considered to be unreliable. In this case, the number of false positive results in 10,000 tests is 10000 * 0.000005 = 0.5, </a:t>
            </a:r>
            <a:r>
              <a:rPr lang="en-US" altLang="zh-CN" sz="2000" b="1" dirty="0">
                <a:solidFill>
                  <a:srgbClr val="FF0000"/>
                </a:solidFill>
              </a:rPr>
              <a:t>less than one time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C8861F-D02A-4EE6-8043-92C6A9E50932}"/>
              </a:ext>
            </a:extLst>
          </p:cNvPr>
          <p:cNvSpPr txBox="1"/>
          <p:nvPr/>
        </p:nvSpPr>
        <p:spPr>
          <a:xfrm>
            <a:off x="952500" y="1647825"/>
            <a:ext cx="170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Bonferroni correction</a:t>
            </a:r>
            <a:endParaRPr lang="zh-CN" altLang="en-US" sz="2400" b="1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7F1688-15C4-4CA7-9EBD-A492CF1F0BB9}"/>
              </a:ext>
            </a:extLst>
          </p:cNvPr>
          <p:cNvSpPr txBox="1"/>
          <p:nvPr/>
        </p:nvSpPr>
        <p:spPr>
          <a:xfrm>
            <a:off x="1057275" y="43053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FDR correction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57249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398</TotalTime>
  <Words>1021</Words>
  <Application>Microsoft Office PowerPoint</Application>
  <PresentationFormat>宽屏</PresentationFormat>
  <Paragraphs>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Arial</vt:lpstr>
      <vt:lpstr>Garamond</vt:lpstr>
      <vt:lpstr>Times New Roman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澜斓 陈</dc:creator>
  <cp:lastModifiedBy>澜斓 陈</cp:lastModifiedBy>
  <cp:revision>29</cp:revision>
  <dcterms:created xsi:type="dcterms:W3CDTF">2019-05-26T09:35:01Z</dcterms:created>
  <dcterms:modified xsi:type="dcterms:W3CDTF">2019-05-28T15:02:13Z</dcterms:modified>
</cp:coreProperties>
</file>