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0080625" cy="5670550"/>
  <p:notesSz cx="7559675" cy="106918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>
      <p:cViewPr varScale="1">
        <p:scale>
          <a:sx n="128" d="100"/>
          <a:sy n="128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/>
          <p:cNvPicPr/>
          <p:nvPr/>
        </p:nvPicPr>
        <p:blipFill>
          <a:blip r:embed="rId14"/>
          <a:stretch/>
        </p:blipFill>
        <p:spPr>
          <a:xfrm>
            <a:off x="7633800" y="65880"/>
            <a:ext cx="2369880" cy="471600"/>
          </a:xfrm>
          <a:prstGeom prst="rect">
            <a:avLst/>
          </a:prstGeom>
          <a:ln>
            <a:noFill/>
          </a:ln>
        </p:spPr>
      </p:pic>
      <p:sp>
        <p:nvSpPr>
          <p:cNvPr id="39" name="Line 1"/>
          <p:cNvSpPr/>
          <p:nvPr/>
        </p:nvSpPr>
        <p:spPr>
          <a:xfrm flipH="1">
            <a:off x="360" y="302760"/>
            <a:ext cx="7633440" cy="0"/>
          </a:xfrm>
          <a:prstGeom prst="line">
            <a:avLst/>
          </a:prstGeom>
          <a:ln w="7632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259640" y="443160"/>
            <a:ext cx="7557840" cy="197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/>
            <a:r>
              <a:rPr lang="en" sz="4000" b="1" i="0" dirty="0">
                <a:solidFill>
                  <a:srgbClr val="1F2328"/>
                </a:solidFill>
                <a:effectLst/>
                <a:latin typeface="-apple-system"/>
              </a:rPr>
              <a:t>Package for behavioral experiments in sentences parsing</a:t>
            </a:r>
          </a:p>
          <a:p>
            <a:pPr algn="ctr"/>
            <a:r>
              <a:rPr lang="en" sz="2800" i="0" dirty="0">
                <a:solidFill>
                  <a:srgbClr val="1F2328"/>
                </a:solidFill>
                <a:effectLst/>
                <a:latin typeface="-apple-system"/>
              </a:rPr>
              <a:t>Prof. Aya Meltzer</a:t>
            </a:r>
          </a:p>
        </p:txBody>
      </p:sp>
      <p:sp>
        <p:nvSpPr>
          <p:cNvPr id="79" name="CustomShape 2"/>
          <p:cNvSpPr/>
          <p:nvPr/>
        </p:nvSpPr>
        <p:spPr>
          <a:xfrm>
            <a:off x="1259640" y="2712600"/>
            <a:ext cx="7557840" cy="9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400" strike="noStrike" spc="-1" dirty="0" err="1">
                <a:solidFill>
                  <a:srgbClr val="000000"/>
                </a:solidFill>
                <a:latin typeface="Candara" panose="020E0502030303020204" pitchFamily="34" charset="0"/>
                <a:ea typeface="Cambria"/>
              </a:rPr>
              <a:t>Abeer</a:t>
            </a:r>
            <a:r>
              <a:rPr lang="en" sz="2400" strike="noStrike" spc="-1" dirty="0">
                <a:solidFill>
                  <a:srgbClr val="000000"/>
                </a:solidFill>
                <a:latin typeface="Candara" panose="020E0502030303020204" pitchFamily="34" charset="0"/>
                <a:ea typeface="Cambria"/>
              </a:rPr>
              <a:t> Assy, Sina </a:t>
            </a:r>
            <a:r>
              <a:rPr lang="en" sz="2400" strike="noStrike" spc="-1" dirty="0" err="1">
                <a:solidFill>
                  <a:srgbClr val="000000"/>
                </a:solidFill>
                <a:latin typeface="Candara" panose="020E0502030303020204" pitchFamily="34" charset="0"/>
                <a:ea typeface="Cambria"/>
              </a:rPr>
              <a:t>Kabaha</a:t>
            </a:r>
            <a:r>
              <a:rPr lang="en" sz="2400" strike="noStrike" spc="-1" dirty="0">
                <a:solidFill>
                  <a:srgbClr val="000000"/>
                </a:solidFill>
                <a:latin typeface="Candara" panose="020E0502030303020204" pitchFamily="34" charset="0"/>
                <a:ea typeface="Cambria"/>
              </a:rPr>
              <a:t>,</a:t>
            </a:r>
            <a:endParaRPr lang="en-US" sz="2400" strike="noStrike" spc="-1" dirty="0">
              <a:latin typeface="Candara" panose="020E050203030302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strike="noStrike" spc="-1" dirty="0">
                <a:solidFill>
                  <a:srgbClr val="000000"/>
                </a:solidFill>
                <a:latin typeface="Candara" panose="020E0502030303020204" pitchFamily="34" charset="0"/>
                <a:ea typeface="Cambria"/>
              </a:rPr>
              <a:t>Ella </a:t>
            </a:r>
            <a:r>
              <a:rPr lang="en-US" sz="2400" strike="noStrike" spc="-1" dirty="0" err="1">
                <a:solidFill>
                  <a:srgbClr val="000000"/>
                </a:solidFill>
                <a:latin typeface="Candara" panose="020E0502030303020204" pitchFamily="34" charset="0"/>
                <a:ea typeface="Cambria"/>
              </a:rPr>
              <a:t>Yakir</a:t>
            </a:r>
            <a:r>
              <a:rPr lang="en-US" sz="2400" strike="noStrike" spc="-1" dirty="0">
                <a:solidFill>
                  <a:srgbClr val="000000"/>
                </a:solidFill>
                <a:latin typeface="Candara" panose="020E0502030303020204" pitchFamily="34" charset="0"/>
                <a:ea typeface="Cambria"/>
              </a:rPr>
              <a:t>, </a:t>
            </a:r>
            <a:r>
              <a:rPr lang="en" sz="2400" i="0" dirty="0">
                <a:solidFill>
                  <a:srgbClr val="1F1F1F"/>
                </a:solidFill>
                <a:effectLst/>
                <a:latin typeface="Candara" panose="020E0502030303020204" pitchFamily="34" charset="0"/>
              </a:rPr>
              <a:t>Chen Levy </a:t>
            </a:r>
            <a:r>
              <a:rPr lang="en" sz="2400" i="0" dirty="0" err="1">
                <a:solidFill>
                  <a:srgbClr val="1F1F1F"/>
                </a:solidFill>
                <a:effectLst/>
                <a:latin typeface="Candara" panose="020E0502030303020204" pitchFamily="34" charset="0"/>
              </a:rPr>
              <a:t>Arviv</a:t>
            </a:r>
            <a:endParaRPr lang="en" sz="2400" i="0" dirty="0">
              <a:solidFill>
                <a:srgbClr val="5F6368"/>
              </a:solidFill>
              <a:effectLst/>
              <a:latin typeface="Candara" panose="020E050203030302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80" name="Picture 4"/>
          <p:cNvPicPr/>
          <p:nvPr/>
        </p:nvPicPr>
        <p:blipFill>
          <a:blip r:embed="rId2"/>
          <a:stretch/>
        </p:blipFill>
        <p:spPr>
          <a:xfrm>
            <a:off x="107984" y="99204"/>
            <a:ext cx="3559555" cy="687911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1259640" y="3771720"/>
            <a:ext cx="7557840" cy="12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 dirty="0" err="1">
                <a:solidFill>
                  <a:srgbClr val="000000"/>
                </a:solidFill>
                <a:latin typeface="Candara"/>
                <a:ea typeface="Cambria"/>
              </a:rPr>
              <a:t>Sagol</a:t>
            </a:r>
            <a:r>
              <a:rPr lang="en" sz="2400" b="0" strike="noStrike" spc="-1" dirty="0">
                <a:solidFill>
                  <a:srgbClr val="000000"/>
                </a:solidFill>
                <a:latin typeface="Candara"/>
                <a:ea typeface="Cambria"/>
              </a:rPr>
              <a:t> School of Neuroscience, 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 dirty="0">
                <a:solidFill>
                  <a:srgbClr val="000000"/>
                </a:solidFill>
                <a:latin typeface="Candara"/>
                <a:ea typeface="Cambria"/>
              </a:rPr>
              <a:t>Python Hackathon, 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 dirty="0">
                <a:solidFill>
                  <a:srgbClr val="000000"/>
                </a:solidFill>
                <a:latin typeface="Candara"/>
                <a:ea typeface="Cambria"/>
              </a:rPr>
              <a:t>August 2024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1259640" y="5124960"/>
            <a:ext cx="7557840" cy="42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 dirty="0">
                <a:solidFill>
                  <a:srgbClr val="000000"/>
                </a:solidFill>
                <a:latin typeface="Consolas"/>
                <a:ea typeface="Cambria"/>
              </a:rPr>
              <a:t>[Link to repository]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EDA1354-902A-DF53-67E3-644484C479C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312" y="2362055"/>
            <a:ext cx="9072000" cy="9464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Shortly, we had a lot of fun!!!</a:t>
            </a:r>
          </a:p>
        </p:txBody>
      </p:sp>
    </p:spTree>
    <p:extLst>
      <p:ext uri="{BB962C8B-B14F-4D97-AF65-F5344CB8AC3E}">
        <p14:creationId xmlns:p14="http://schemas.microsoft.com/office/powerpoint/2010/main" val="215098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5800" y="104976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mbria"/>
                <a:ea typeface="Cambria"/>
              </a:rPr>
              <a:t>Project Goal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92640" y="228636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8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Create a </a:t>
            </a:r>
            <a:r>
              <a:rPr lang="en" sz="2800" b="0" i="0" dirty="0">
                <a:solidFill>
                  <a:srgbClr val="1F2328"/>
                </a:solidFill>
                <a:effectLst/>
                <a:latin typeface="-apple-system"/>
              </a:rPr>
              <a:t>user-friendly interface -</a:t>
            </a:r>
            <a:r>
              <a:rPr lang="en" sz="28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 GUI that </a:t>
            </a:r>
            <a:r>
              <a:rPr lang="en" sz="2800" b="0" i="0" dirty="0">
                <a:solidFill>
                  <a:srgbClr val="1F2328"/>
                </a:solidFill>
                <a:effectLst/>
                <a:latin typeface="-apple-system"/>
              </a:rPr>
              <a:t>allows researchers to upload their experimental stimuli and make adjustments to the template Java-based code</a:t>
            </a:r>
            <a:r>
              <a:rPr lang="en" sz="2800" i="0" spc="-1" dirty="0">
                <a:solidFill>
                  <a:srgbClr val="000000"/>
                </a:solidFill>
                <a:effectLst/>
                <a:latin typeface="Candara"/>
              </a:rPr>
              <a:t>, used to run </a:t>
            </a:r>
            <a:r>
              <a:rPr lang="en" sz="2800" b="0" i="0" dirty="0">
                <a:solidFill>
                  <a:srgbClr val="1F2328"/>
                </a:solidFill>
                <a:effectLst/>
                <a:latin typeface="-apple-system"/>
              </a:rPr>
              <a:t>behavioral experiments in </a:t>
            </a:r>
            <a:r>
              <a:rPr lang="en" sz="2800" b="0" i="0" dirty="0" err="1">
                <a:solidFill>
                  <a:srgbClr val="1F2328"/>
                </a:solidFill>
                <a:effectLst/>
                <a:latin typeface="-apple-system"/>
              </a:rPr>
              <a:t>PCIbex</a:t>
            </a:r>
            <a:r>
              <a:rPr lang="en" sz="2800" b="0" i="0" dirty="0">
                <a:solidFill>
                  <a:srgbClr val="1F2328"/>
                </a:solidFill>
                <a:effectLst/>
                <a:latin typeface="-apple-system"/>
              </a:rPr>
              <a:t> platform. 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15739" y="509628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4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Project Demo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3" name="תמונה 2" descr="תמונה שמכילה טקסט, צילום מסך, גופן, מספר&#10;&#10;התיאור נוצר באופן אוטומטי">
            <a:extLst>
              <a:ext uri="{FF2B5EF4-FFF2-40B4-BE49-F238E27FC236}">
                <a16:creationId xmlns:a16="http://schemas.microsoft.com/office/drawing/2014/main" id="{23306C1B-B89D-6CC2-CDC2-49780398F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1" y="2485964"/>
            <a:ext cx="6066246" cy="2822442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73D8827-4294-BB9F-07B8-588AC5E5B8FC}"/>
              </a:ext>
            </a:extLst>
          </p:cNvPr>
          <p:cNvSpPr txBox="1"/>
          <p:nvPr/>
        </p:nvSpPr>
        <p:spPr>
          <a:xfrm>
            <a:off x="225223" y="1992332"/>
            <a:ext cx="17748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u="sng" dirty="0"/>
              <a:t>GUI  flow chart</a:t>
            </a:r>
            <a:endParaRPr lang="he-IL" u="sng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AA84A60-EB8A-E16F-6BCE-034632D19464}"/>
              </a:ext>
            </a:extLst>
          </p:cNvPr>
          <p:cNvSpPr txBox="1"/>
          <p:nvPr/>
        </p:nvSpPr>
        <p:spPr>
          <a:xfrm>
            <a:off x="6983971" y="1839633"/>
            <a:ext cx="22236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sng" dirty="0"/>
              <a:t>Template</a:t>
            </a:r>
            <a:r>
              <a:rPr lang="en-US" dirty="0"/>
              <a:t> java code 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F6C2DEB-25EA-D8EE-1AB4-3A1424F35DDB}"/>
              </a:ext>
            </a:extLst>
          </p:cNvPr>
          <p:cNvSpPr txBox="1"/>
          <p:nvPr/>
        </p:nvSpPr>
        <p:spPr>
          <a:xfrm>
            <a:off x="7171253" y="4066883"/>
            <a:ext cx="20363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sng" dirty="0"/>
              <a:t>Final</a:t>
            </a:r>
            <a:r>
              <a:rPr lang="en-US" dirty="0"/>
              <a:t> java code </a:t>
            </a:r>
            <a:endParaRPr lang="he-IL" dirty="0"/>
          </a:p>
        </p:txBody>
      </p:sp>
      <p:sp>
        <p:nvSpPr>
          <p:cNvPr id="10" name="חץ ימינה 9">
            <a:extLst>
              <a:ext uri="{FF2B5EF4-FFF2-40B4-BE49-F238E27FC236}">
                <a16:creationId xmlns:a16="http://schemas.microsoft.com/office/drawing/2014/main" id="{64CB79AE-7BC2-8C52-B9DA-9373B06EB980}"/>
              </a:ext>
            </a:extLst>
          </p:cNvPr>
          <p:cNvSpPr/>
          <p:nvPr/>
        </p:nvSpPr>
        <p:spPr>
          <a:xfrm>
            <a:off x="6274237" y="3091757"/>
            <a:ext cx="824795" cy="36933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FB6B3D0C-19F0-CC92-609D-ED4F05A04E11}"/>
              </a:ext>
            </a:extLst>
          </p:cNvPr>
          <p:cNvCxnSpPr/>
          <p:nvPr/>
        </p:nvCxnSpPr>
        <p:spPr>
          <a:xfrm>
            <a:off x="8001000" y="2613991"/>
            <a:ext cx="0" cy="1192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71E1E2D-8EE4-6412-DDBC-74202960721D}"/>
              </a:ext>
            </a:extLst>
          </p:cNvPr>
          <p:cNvSpPr txBox="1"/>
          <p:nvPr/>
        </p:nvSpPr>
        <p:spPr>
          <a:xfrm>
            <a:off x="7344410" y="2999921"/>
            <a:ext cx="131318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/>
              <a:t>Our Code!!</a:t>
            </a:r>
            <a:endParaRPr lang="he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FD2B1A27-4CB5-DCE1-748D-61C2A62CA26E}"/>
              </a:ext>
            </a:extLst>
          </p:cNvPr>
          <p:cNvSpPr txBox="1"/>
          <p:nvPr/>
        </p:nvSpPr>
        <p:spPr>
          <a:xfrm>
            <a:off x="6129896" y="2578793"/>
            <a:ext cx="98962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User instructions</a:t>
            </a:r>
            <a:endParaRPr lang="he-IL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92640" y="30168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mbria"/>
                <a:ea typeface="Cambria"/>
              </a:rPr>
              <a:t>Major Components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92640" y="150912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800" b="0" u="sng" strike="noStrike" spc="-1" dirty="0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 </a:t>
            </a:r>
            <a:r>
              <a:rPr lang="en" sz="2800" u="sng" spc="-1" dirty="0">
                <a:solidFill>
                  <a:srgbClr val="000000"/>
                </a:solidFill>
                <a:latin typeface="Candara"/>
                <a:ea typeface="DejaVu Sans"/>
              </a:rPr>
              <a:t>1</a:t>
            </a:r>
            <a:r>
              <a:rPr lang="en" sz="28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: GUI creation– [Chen </a:t>
            </a:r>
            <a:r>
              <a:rPr lang="en" sz="2800" b="0" strike="noStrike" spc="-1" dirty="0" err="1">
                <a:solidFill>
                  <a:srgbClr val="000000"/>
                </a:solidFill>
                <a:latin typeface="Candara"/>
                <a:ea typeface="DejaVu Sans"/>
              </a:rPr>
              <a:t>Arviv</a:t>
            </a:r>
            <a:r>
              <a:rPr lang="en" sz="28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]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800" b="0" u="sng" strike="noStrike" spc="-1" dirty="0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 2</a:t>
            </a:r>
            <a:r>
              <a:rPr lang="en" sz="2800" spc="-1" dirty="0">
                <a:solidFill>
                  <a:srgbClr val="000000"/>
                </a:solidFill>
                <a:latin typeface="Candara"/>
                <a:ea typeface="DejaVu Sans"/>
              </a:rPr>
              <a:t>: Input validation [</a:t>
            </a:r>
            <a:r>
              <a:rPr lang="en" sz="2800" spc="-1" dirty="0" err="1">
                <a:solidFill>
                  <a:srgbClr val="000000"/>
                </a:solidFill>
                <a:latin typeface="Candara"/>
                <a:ea typeface="DejaVu Sans"/>
              </a:rPr>
              <a:t>Abeer</a:t>
            </a:r>
            <a:r>
              <a:rPr lang="en" sz="2800" spc="-1" dirty="0">
                <a:solidFill>
                  <a:srgbClr val="000000"/>
                </a:solidFill>
                <a:latin typeface="Candara"/>
                <a:ea typeface="DejaVu Sans"/>
              </a:rPr>
              <a:t> Assy, Sina </a:t>
            </a:r>
            <a:r>
              <a:rPr lang="en" sz="2800" spc="-1" dirty="0" err="1">
                <a:solidFill>
                  <a:srgbClr val="000000"/>
                </a:solidFill>
                <a:latin typeface="Candara"/>
                <a:ea typeface="DejaVu Sans"/>
              </a:rPr>
              <a:t>Kabaha</a:t>
            </a:r>
            <a:r>
              <a:rPr lang="en" sz="2800" spc="-1" dirty="0">
                <a:solidFill>
                  <a:srgbClr val="000000"/>
                </a:solidFill>
                <a:latin typeface="Candara"/>
                <a:ea typeface="DejaVu Sans"/>
              </a:rPr>
              <a:t>]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800" b="0" u="sng" strike="noStrike" spc="-1" dirty="0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 3</a:t>
            </a:r>
            <a:r>
              <a:rPr lang="en" sz="2800" spc="-1" dirty="0">
                <a:solidFill>
                  <a:srgbClr val="000000"/>
                </a:solidFill>
                <a:latin typeface="Candara"/>
                <a:ea typeface="DejaVu Sans"/>
              </a:rPr>
              <a:t>: Implementation of the User’s input in the JavaScript code [Ella </a:t>
            </a:r>
            <a:r>
              <a:rPr lang="en" sz="2800" spc="-1" dirty="0" err="1">
                <a:solidFill>
                  <a:srgbClr val="000000"/>
                </a:solidFill>
                <a:latin typeface="Candara"/>
                <a:ea typeface="DejaVu Sans"/>
              </a:rPr>
              <a:t>Yakir</a:t>
            </a:r>
            <a:r>
              <a:rPr lang="en" sz="2800" spc="-1" dirty="0">
                <a:solidFill>
                  <a:srgbClr val="000000"/>
                </a:solidFill>
                <a:latin typeface="Candara"/>
                <a:ea typeface="DejaVu Sans"/>
              </a:rPr>
              <a:t>].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199535" y="636853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Major Components - Flowchart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92640" y="150912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35495" y="2449002"/>
            <a:ext cx="1736640" cy="11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GUI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2" name="Line 4"/>
          <p:cNvSpPr/>
          <p:nvPr/>
        </p:nvSpPr>
        <p:spPr>
          <a:xfrm>
            <a:off x="2474295" y="3039761"/>
            <a:ext cx="1314095" cy="6945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93" name="CustomShape 5"/>
          <p:cNvSpPr/>
          <p:nvPr/>
        </p:nvSpPr>
        <p:spPr>
          <a:xfrm>
            <a:off x="3889815" y="2455947"/>
            <a:ext cx="1736640" cy="11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pc="-1" dirty="0">
                <a:solidFill>
                  <a:srgbClr val="000000"/>
                </a:solidFill>
                <a:latin typeface="Arial"/>
              </a:rPr>
              <a:t>Input validation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" name="Line 6"/>
          <p:cNvSpPr/>
          <p:nvPr/>
        </p:nvSpPr>
        <p:spPr>
          <a:xfrm>
            <a:off x="5686636" y="3046706"/>
            <a:ext cx="146304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2" name="CustomShape 5">
            <a:extLst>
              <a:ext uri="{FF2B5EF4-FFF2-40B4-BE49-F238E27FC236}">
                <a16:creationId xmlns:a16="http://schemas.microsoft.com/office/drawing/2014/main" id="{5F47A6CC-C644-6B34-04F8-FD4327EBE5AC}"/>
              </a:ext>
            </a:extLst>
          </p:cNvPr>
          <p:cNvSpPr/>
          <p:nvPr/>
        </p:nvSpPr>
        <p:spPr>
          <a:xfrm>
            <a:off x="7149676" y="2449002"/>
            <a:ext cx="1736640" cy="11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pc="-1" dirty="0">
                <a:solidFill>
                  <a:srgbClr val="000000"/>
                </a:solidFill>
                <a:latin typeface="Arial"/>
              </a:rPr>
              <a:t>Implementation </a:t>
            </a:r>
          </a:p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t</a:t>
            </a:r>
            <a:r>
              <a:rPr lang="en" spc="-1" dirty="0">
                <a:solidFill>
                  <a:srgbClr val="000000"/>
                </a:solidFill>
                <a:latin typeface="Arial"/>
              </a:rPr>
              <a:t>o the </a:t>
            </a:r>
          </a:p>
          <a:p>
            <a:pPr algn="ctr">
              <a:lnSpc>
                <a:spcPct val="100000"/>
              </a:lnSpc>
            </a:pPr>
            <a:r>
              <a:rPr lang="en" spc="-1" dirty="0">
                <a:solidFill>
                  <a:srgbClr val="000000"/>
                </a:solidFill>
                <a:latin typeface="Arial"/>
              </a:rPr>
              <a:t>experimental</a:t>
            </a:r>
          </a:p>
          <a:p>
            <a:pPr algn="ctr">
              <a:lnSpc>
                <a:spcPct val="100000"/>
              </a:lnSpc>
            </a:pPr>
            <a:r>
              <a:rPr lang="en" spc="-1" dirty="0">
                <a:solidFill>
                  <a:srgbClr val="000000"/>
                </a:solidFill>
                <a:latin typeface="Arial"/>
              </a:rPr>
              <a:t> script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92640" y="30168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Data files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92640" y="150912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8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The data csv files allow user to access the data:</a:t>
            </a:r>
            <a:endParaRPr lang="en-US" sz="2800" b="0" strike="noStrike" spc="-1" dirty="0">
              <a:latin typeface="Arial"/>
            </a:endParaRP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AutoNum type="arabicParenR"/>
            </a:pPr>
            <a:r>
              <a:rPr lang="en-US" sz="2800" spc="-1" dirty="0" err="1">
                <a:latin typeface="Arial"/>
              </a:rPr>
              <a:t>experimental_file</a:t>
            </a:r>
            <a:endParaRPr lang="en-US" sz="2800" spc="-1" dirty="0">
              <a:latin typeface="Arial"/>
            </a:endParaRP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AutoNum type="arabicParenR"/>
            </a:pPr>
            <a:r>
              <a:rPr lang="en-US" sz="2800" spc="-1" dirty="0" err="1">
                <a:latin typeface="Arial"/>
              </a:rPr>
              <a:t>practice_file</a:t>
            </a:r>
            <a:endParaRPr lang="en-US" sz="28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spc="-1" dirty="0">
                <a:latin typeface="Arial"/>
              </a:rPr>
              <a:t>3) </a:t>
            </a:r>
            <a:r>
              <a:rPr lang="en-US" sz="2800" spc="-1" dirty="0" err="1">
                <a:latin typeface="Arial"/>
              </a:rPr>
              <a:t>Java_template_scripts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94392" y="144479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GUI Display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3" name="תמונה 2" descr="תמונה שמכילה טקסט, צילום מסך, תוכנה, תצוגה&#10;&#10;התיאור נוצר באופן אוטומטי">
            <a:extLst>
              <a:ext uri="{FF2B5EF4-FFF2-40B4-BE49-F238E27FC236}">
                <a16:creationId xmlns:a16="http://schemas.microsoft.com/office/drawing/2014/main" id="{A19534ED-B407-49E1-980E-5FD4582F6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1" y="954158"/>
            <a:ext cx="3436621" cy="2722134"/>
          </a:xfrm>
          <a:prstGeom prst="rect">
            <a:avLst/>
          </a:prstGeom>
        </p:spPr>
      </p:pic>
      <p:pic>
        <p:nvPicPr>
          <p:cNvPr id="5" name="תמונה 4" descr="תמונה שמכילה טקסט, צילום מסך, גופן&#10;&#10;התיאור נוצר באופן אוטומטי">
            <a:extLst>
              <a:ext uri="{FF2B5EF4-FFF2-40B4-BE49-F238E27FC236}">
                <a16:creationId xmlns:a16="http://schemas.microsoft.com/office/drawing/2014/main" id="{AB162A98-CC89-6CF6-0880-CD0EE1D02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27" y="2157528"/>
            <a:ext cx="3565611" cy="2722133"/>
          </a:xfrm>
          <a:prstGeom prst="rect">
            <a:avLst/>
          </a:prstGeom>
        </p:spPr>
      </p:pic>
      <p:pic>
        <p:nvPicPr>
          <p:cNvPr id="7" name="תמונה 6" descr="תמונה שמכילה טקסט, צילום מסך, תוכנה, דף אינטרנט&#10;&#10;התיאור נוצר באופן אוטומטי">
            <a:extLst>
              <a:ext uri="{FF2B5EF4-FFF2-40B4-BE49-F238E27FC236}">
                <a16:creationId xmlns:a16="http://schemas.microsoft.com/office/drawing/2014/main" id="{510B56D2-0EFE-25B7-FEEB-41F7516B6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78" y="2849027"/>
            <a:ext cx="3565611" cy="27221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92640" y="30168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Main Challenges and Difficulties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92640" y="150912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ndara"/>
              </a:rPr>
              <a:t>It was difficult  for us (beginners) to create a GUI but using ‘</a:t>
            </a:r>
            <a:r>
              <a:rPr lang="en-US" sz="2800" spc="-1" dirty="0" err="1">
                <a:solidFill>
                  <a:srgbClr val="000000"/>
                </a:solidFill>
                <a:latin typeface="Candara"/>
              </a:rPr>
              <a:t>Tkinter</a:t>
            </a:r>
            <a:r>
              <a:rPr lang="en-US" sz="2800" spc="-1" dirty="0">
                <a:solidFill>
                  <a:srgbClr val="000000"/>
                </a:solidFill>
                <a:latin typeface="Candara"/>
              </a:rPr>
              <a:t>’ package makes our life easier!</a:t>
            </a: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ndara"/>
              </a:rPr>
              <a:t> Creating tests was a little bit challenging!! But we were able at the end to come with some ideas that check the code’s accuracy. </a:t>
            </a: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ndara"/>
              </a:rPr>
              <a:t>However, checking the last Java script is done by running it in the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ndara"/>
              </a:rPr>
              <a:t>PCIbex</a:t>
            </a:r>
            <a:r>
              <a:rPr lang="en-US" sz="2800" spc="-1" dirty="0">
                <a:solidFill>
                  <a:srgbClr val="000000"/>
                </a:solidFill>
                <a:latin typeface="Candara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ndara"/>
                <a:sym typeface="Wingdings" pitchFamily="2" charset="2"/>
              </a:rPr>
              <a:t>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92640" y="30168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mbria"/>
                <a:ea typeface="Cambria"/>
              </a:rPr>
              <a:t>Concluding Remarks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92640" y="150912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Is the project usable?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latin typeface="Candara" panose="020E0502030303020204" pitchFamily="34" charset="0"/>
              </a:rPr>
              <a:t>YES, the code will be used in the lab to create final scripts for </a:t>
            </a:r>
            <a:r>
              <a:rPr lang="en" sz="2800" b="0" i="0" dirty="0">
                <a:solidFill>
                  <a:srgbClr val="1F2328"/>
                </a:solidFill>
                <a:effectLst/>
                <a:latin typeface="Candara" panose="020E0502030303020204" pitchFamily="34" charset="0"/>
              </a:rPr>
              <a:t>behavioral linguistic experiments </a:t>
            </a:r>
            <a:r>
              <a:rPr lang="en-US" sz="2800" b="0" strike="noStrike" spc="-1" dirty="0">
                <a:latin typeface="Candara" panose="020E0502030303020204" pitchFamily="34" charset="0"/>
              </a:rPr>
              <a:t>to be run </a:t>
            </a:r>
            <a:r>
              <a:rPr lang="en" sz="2800" b="0" i="0" dirty="0">
                <a:solidFill>
                  <a:srgbClr val="1F2328"/>
                </a:solidFill>
                <a:effectLst/>
                <a:latin typeface="Candara" panose="020E0502030303020204" pitchFamily="34" charset="0"/>
              </a:rPr>
              <a:t>in </a:t>
            </a:r>
            <a:r>
              <a:rPr lang="en" sz="2800" b="0" i="0" dirty="0" err="1">
                <a:solidFill>
                  <a:srgbClr val="1F2328"/>
                </a:solidFill>
                <a:effectLst/>
                <a:latin typeface="Candara" panose="020E0502030303020204" pitchFamily="34" charset="0"/>
              </a:rPr>
              <a:t>PCIbex</a:t>
            </a:r>
            <a:r>
              <a:rPr lang="en" sz="2800" dirty="0">
                <a:solidFill>
                  <a:srgbClr val="1F2328"/>
                </a:solidFill>
                <a:latin typeface="Candara" panose="020E0502030303020204" pitchFamily="34" charset="0"/>
              </a:rPr>
              <a:t>. </a:t>
            </a:r>
            <a:endParaRPr lang="en-US" sz="2800" b="0" strike="noStrike" spc="-1" dirty="0">
              <a:latin typeface="Candara" panose="020E0502030303020204" pitchFamily="34" charset="0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What’s left to do?</a:t>
            </a:r>
            <a:endParaRPr lang="en-US" sz="28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Candara" panose="020E0502030303020204" pitchFamily="34" charset="0"/>
              </a:rPr>
              <a:t>W</a:t>
            </a:r>
            <a:r>
              <a:rPr lang="en-US" sz="2800" b="0" strike="noStrike" spc="-1" dirty="0">
                <a:solidFill>
                  <a:srgbClr val="000000"/>
                </a:solidFill>
                <a:latin typeface="Candara" panose="020E0502030303020204" pitchFamily="34" charset="0"/>
              </a:rPr>
              <a:t>e</a:t>
            </a:r>
            <a:r>
              <a:rPr lang="en-US" sz="2800" b="0" strike="noStrike" spc="-1" dirty="0">
                <a:latin typeface="Candara" panose="020E0502030303020204" pitchFamily="34" charset="0"/>
              </a:rPr>
              <a:t> created a code that handle 2 experimental paradigms in total but it can be developed to deal with more paradigms based on the lab’s needs </a:t>
            </a:r>
            <a:r>
              <a:rPr lang="en-US" sz="2800" b="0" strike="noStrike" spc="-1" dirty="0">
                <a:latin typeface="Candara" panose="020E0502030303020204" pitchFamily="34" charset="0"/>
                <a:sym typeface="Wingdings" pitchFamily="2" charset="2"/>
              </a:rPr>
              <a:t> the template is THERE now!!!</a:t>
            </a:r>
            <a:endParaRPr lang="en-US" sz="2800" b="0" strike="noStrike" spc="-1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318</Words>
  <Application>Microsoft Macintosh PowerPoint</Application>
  <PresentationFormat>מותאם אישית</PresentationFormat>
  <Paragraphs>52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10</vt:i4>
      </vt:variant>
    </vt:vector>
  </HeadingPairs>
  <TitlesOfParts>
    <vt:vector size="19" baseType="lpstr">
      <vt:lpstr>-apple-system</vt:lpstr>
      <vt:lpstr>Arial</vt:lpstr>
      <vt:lpstr>Cambria</vt:lpstr>
      <vt:lpstr>Candara</vt:lpstr>
      <vt:lpstr>Consolas</vt:lpstr>
      <vt:lpstr>Symbol</vt:lpstr>
      <vt:lpstr>Wingdings</vt:lpstr>
      <vt:lpstr>Office Theme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sina kabaha</cp:lastModifiedBy>
  <cp:revision>13</cp:revision>
  <dcterms:created xsi:type="dcterms:W3CDTF">2019-06-11T17:34:15Z</dcterms:created>
  <dcterms:modified xsi:type="dcterms:W3CDTF">2024-08-20T22:26:18Z</dcterms:modified>
  <dc:language>en-US</dc:language>
</cp:coreProperties>
</file>