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5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蘋方-繁 標準體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蘋方-繁 標準體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99737"/>
            <a:ext cx="7543801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68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蘋方-繁 標準體" charset="-120"/>
          <a:ea typeface="蘋方-繁 標準體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 panose="020F0502020204030204" pitchFamily="34" charset="0"/>
        <a:buNone/>
        <a:defRPr sz="2400" kern="1200" baseline="0">
          <a:solidFill>
            <a:schemeClr val="tx1">
              <a:lumMod val="75000"/>
              <a:lumOff val="25000"/>
            </a:schemeClr>
          </a:solidFill>
          <a:latin typeface="蘋方-繁 標準體" charset="-120"/>
          <a:ea typeface="蘋方-繁 標準體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2000" kern="1200" baseline="0">
          <a:solidFill>
            <a:schemeClr val="tx1">
              <a:lumMod val="75000"/>
              <a:lumOff val="25000"/>
            </a:schemeClr>
          </a:solidFill>
          <a:latin typeface="蘋方-繁 標準體" charset="-120"/>
          <a:ea typeface="蘋方-繁 標準體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>
              <a:lumMod val="75000"/>
              <a:lumOff val="25000"/>
            </a:schemeClr>
          </a:solidFill>
          <a:latin typeface="蘋方-繁 標準體" charset="-120"/>
          <a:ea typeface="蘋方-繁 細體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>
              <a:lumMod val="75000"/>
              <a:lumOff val="25000"/>
            </a:schemeClr>
          </a:solidFill>
          <a:latin typeface="蘋方-繁 標準體" charset="-120"/>
          <a:ea typeface="蘋方-繁 細體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>
              <a:lumMod val="75000"/>
              <a:lumOff val="25000"/>
            </a:schemeClr>
          </a:solidFill>
          <a:latin typeface="蘋方-繁 標準體" charset="-120"/>
          <a:ea typeface="蘋方-繁 細體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K-means_clustering" TargetMode="External"/><Relationship Id="rId3" Type="http://schemas.openxmlformats.org/officeDocument/2006/relationships/hyperlink" Target="http://www.cs.princeton.edu/courses/archive/spr08/cos424/slides/clustering-1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khonov_regularization" TargetMode="External"/><Relationship Id="rId4" Type="http://schemas.openxmlformats.org/officeDocument/2006/relationships/hyperlink" Target="https://en.wikipedia.org/wiki/Lasso_(statistics)" TargetMode="External"/><Relationship Id="rId5" Type="http://schemas.openxmlformats.org/officeDocument/2006/relationships/hyperlink" Target="https://en.wikipedia.org/wiki/Lasso_(statistics)#Elastic_net" TargetMode="Externa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Huber_los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ss_functions_for_classification#Hinge_loss" TargetMode="External"/><Relationship Id="rId4" Type="http://schemas.openxmlformats.org/officeDocument/2006/relationships/hyperlink" Target="https://en.wikipedia.org/wiki/Loss_functions_for_classification#Cross_entropy_loss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oss_function#0-1_loss_func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MLlib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cap="none" dirty="0"/>
              <a:t>Apache Spark's scalable machine learning library</a:t>
            </a:r>
            <a:endParaRPr kumimoji="1"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74412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Clustering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charset="0"/>
                  <a:buChar char="•"/>
                </a:pPr>
                <a:r>
                  <a:rPr kumimoji="1" lang="en-US" altLang="zh-TW" dirty="0" smtClean="0"/>
                  <a:t>Unsupervised learning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kumimoji="1" lang="en-US" altLang="zh-TW" dirty="0" smtClean="0"/>
                  <a:t>Classification without training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  <m:t>𝑦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TW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kumimoji="1" lang="en-US" altLang="zh-TW" dirty="0" smtClean="0"/>
                  <a:t>Usually requires more model assumptions</a:t>
                </a:r>
                <a:endParaRPr kumimoji="1" lang="en-US" altLang="zh-TW" dirty="0"/>
              </a:p>
              <a:p>
                <a:pPr marL="342900" indent="-342900">
                  <a:buFont typeface="Arial" charset="0"/>
                  <a:buChar char="•"/>
                </a:pP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62" t="-12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50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Clustering in </a:t>
            </a:r>
            <a:r>
              <a:rPr kumimoji="1" lang="en-US" altLang="zh-TW" dirty="0" err="1" smtClean="0"/>
              <a:t>MLlib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TW" dirty="0" smtClean="0"/>
              <a:t>K-means </a:t>
            </a:r>
            <a:r>
              <a:rPr kumimoji="1" lang="en-US" altLang="zh-TW" dirty="0" smtClean="0">
                <a:hlinkClick r:id="rId2"/>
              </a:rPr>
              <a:t>[1]</a:t>
            </a:r>
            <a:r>
              <a:rPr kumimoji="1" lang="en-US" altLang="zh-TW" dirty="0" smtClean="0"/>
              <a:t>, </a:t>
            </a:r>
            <a:r>
              <a:rPr kumimoji="1" lang="en-US" altLang="zh-TW" dirty="0" smtClean="0">
                <a:hlinkClick r:id="rId3"/>
              </a:rPr>
              <a:t>[2]</a:t>
            </a:r>
            <a:endParaRPr kumimoji="1" lang="en-US" altLang="zh-TW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en-US" altLang="zh-TW" dirty="0" smtClean="0"/>
              <a:t>GMM (Gaussian Mixture Model)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mr-IN" altLang="zh-TW" dirty="0" smtClean="0"/>
              <a:t>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53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Recommendation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kumimoji="1" lang="zh-TW" altLang="en-US" dirty="0" smtClean="0"/>
              <a:t>非監督學習</a:t>
            </a:r>
            <a:endParaRPr kumimoji="1" lang="en-US" altLang="zh-TW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zh-TW" altLang="en-US" dirty="0" smtClean="0"/>
              <a:t>目標：</a:t>
            </a:r>
            <a:r>
              <a:rPr lang="zh-TW" altLang="en-US" dirty="0" smtClean="0"/>
              <a:t>根據用戶歷史行為結合其他用戶的相似決策建立模型，預測用戶對哪些物品可能感興趣（或用戶對物品的感興趣程度）</a:t>
            </a:r>
            <a:endParaRPr lang="en-US" altLang="zh-TW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en-US" altLang="zh-TW" dirty="0" smtClean="0"/>
              <a:t>Examples:</a:t>
            </a:r>
          </a:p>
          <a:p>
            <a:pPr marL="726948" lvl="1" indent="-342900">
              <a:buFont typeface="Arial" charset="0"/>
              <a:buChar char="•"/>
            </a:pPr>
            <a:r>
              <a:rPr kumimoji="1" lang="en-US" altLang="zh-TW" dirty="0" smtClean="0"/>
              <a:t>Amazon</a:t>
            </a:r>
            <a:r>
              <a:rPr kumimoji="1" lang="zh-TW" altLang="en-US" dirty="0" smtClean="0"/>
              <a:t>等購物網站</a:t>
            </a:r>
            <a:endParaRPr kumimoji="1" lang="en-US" altLang="zh-TW" dirty="0" smtClean="0"/>
          </a:p>
          <a:p>
            <a:pPr marL="342900" indent="-342900">
              <a:buFont typeface="Arial" charset="0"/>
              <a:buChar char="•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252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Recommendation in </a:t>
            </a:r>
            <a:r>
              <a:rPr kumimoji="1" lang="en-US" altLang="zh-TW" dirty="0" err="1" smtClean="0"/>
              <a:t>MLlib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Alternating </a:t>
            </a:r>
            <a:r>
              <a:rPr kumimoji="1" lang="en-US" altLang="zh-TW" dirty="0" smtClean="0"/>
              <a:t>least </a:t>
            </a:r>
            <a:r>
              <a:rPr kumimoji="1" lang="en-US" altLang="zh-TW" dirty="0"/>
              <a:t>squares (ALS</a:t>
            </a:r>
            <a:r>
              <a:rPr kumimoji="1" lang="en-US" altLang="zh-TW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TW" dirty="0" smtClean="0"/>
              <a:t>Model ratings R as product of user and movie feature matrices A and B</a:t>
            </a:r>
          </a:p>
          <a:p>
            <a:pPr marL="342900" indent="-342900">
              <a:buFont typeface="Arial" charset="0"/>
              <a:buChar char="•"/>
            </a:pPr>
            <a:endParaRPr kumimoji="1" lang="en-US" altLang="zh-TW" dirty="0"/>
          </a:p>
          <a:p>
            <a:pPr marL="342900" indent="-342900">
              <a:buFont typeface="Arial" charset="0"/>
              <a:buChar char="•"/>
            </a:pPr>
            <a:endParaRPr kumimoji="1" lang="en-US" altLang="zh-TW" dirty="0" smtClean="0"/>
          </a:p>
          <a:p>
            <a:pPr marL="342900" indent="-342900">
              <a:buFont typeface="Arial" charset="0"/>
              <a:buChar char="•"/>
            </a:pPr>
            <a:endParaRPr kumimoji="1" lang="en-US" altLang="zh-TW" dirty="0"/>
          </a:p>
          <a:p>
            <a:pPr marL="342900" indent="-342900">
              <a:buFont typeface="Arial" charset="0"/>
              <a:buChar char="•"/>
            </a:pPr>
            <a:endParaRPr kumimoji="1" lang="en-US" altLang="zh-TW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en-US" altLang="zh-TW" dirty="0" smtClean="0"/>
              <a:t>Solve A and B alternatively as </a:t>
            </a:r>
            <a:r>
              <a:rPr kumimoji="1" lang="en-US" altLang="zh-TW" smtClean="0"/>
              <a:t>regression problems</a:t>
            </a:r>
            <a:endParaRPr kumimoji="1" lang="en-US" altLang="zh-TW" dirty="0" smtClean="0"/>
          </a:p>
          <a:p>
            <a:pPr marL="342900" indent="-342900">
              <a:buFont typeface="Arial" charset="0"/>
              <a:buChar char="•"/>
            </a:pP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3481484"/>
            <a:ext cx="7312660" cy="196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4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</a:t>
            </a:r>
            <a:r>
              <a:rPr lang="en-US" altLang="zh-TW" dirty="0" err="1" smtClean="0"/>
              <a:t>MLlib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2099736"/>
            <a:ext cx="7543801" cy="4174063"/>
          </a:xfrm>
        </p:spPr>
        <p:txBody>
          <a:bodyPr/>
          <a:lstStyle/>
          <a:p>
            <a:r>
              <a:rPr lang="en-US" altLang="zh-TW" dirty="0" err="1"/>
              <a:t>MLlib</a:t>
            </a:r>
            <a:r>
              <a:rPr lang="en-US" altLang="zh-TW" dirty="0"/>
              <a:t> contains many algorithms and </a:t>
            </a:r>
            <a:r>
              <a:rPr lang="en-US" altLang="zh-TW" dirty="0" smtClean="0"/>
              <a:t>utilities: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TW" dirty="0"/>
              <a:t>Classification: </a:t>
            </a:r>
            <a:r>
              <a:rPr lang="en-US" altLang="zh-TW" u="sng" dirty="0"/>
              <a:t>logistic </a:t>
            </a:r>
            <a:r>
              <a:rPr lang="en-US" altLang="zh-TW" u="sng" dirty="0" smtClean="0"/>
              <a:t>regression</a:t>
            </a:r>
            <a:r>
              <a:rPr lang="en-US" altLang="zh-TW" dirty="0" smtClean="0"/>
              <a:t>, </a:t>
            </a:r>
            <a:r>
              <a:rPr lang="en-US" altLang="zh-TW" u="sng" dirty="0" smtClean="0"/>
              <a:t>SVM</a:t>
            </a:r>
            <a:r>
              <a:rPr lang="en-US" altLang="zh-TW" dirty="0" smtClean="0"/>
              <a:t>, </a:t>
            </a:r>
            <a:r>
              <a:rPr lang="is-IS" altLang="zh-TW" dirty="0" smtClean="0"/>
              <a:t>…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TW" dirty="0"/>
              <a:t>Regression: generalized </a:t>
            </a:r>
            <a:r>
              <a:rPr lang="en-US" altLang="zh-TW" u="sng" dirty="0"/>
              <a:t>linear regression</a:t>
            </a:r>
            <a:r>
              <a:rPr lang="en-US" altLang="zh-TW" dirty="0"/>
              <a:t>, </a:t>
            </a:r>
            <a:r>
              <a:rPr lang="is-IS" altLang="zh-TW" dirty="0" smtClean="0"/>
              <a:t>…</a:t>
            </a:r>
            <a:endParaRPr lang="en-US" altLang="zh-TW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TW" u="sng" dirty="0" smtClean="0"/>
              <a:t>Recommendation: alternating least squares (ALS)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TW" dirty="0" smtClean="0"/>
              <a:t>Clustering</a:t>
            </a:r>
            <a:r>
              <a:rPr lang="en-US" altLang="zh-TW" dirty="0"/>
              <a:t>: </a:t>
            </a:r>
            <a:r>
              <a:rPr lang="en-US" altLang="zh-TW" u="sng" dirty="0" smtClean="0"/>
              <a:t>K-means</a:t>
            </a:r>
            <a:r>
              <a:rPr lang="en-US" altLang="zh-TW" dirty="0" smtClean="0"/>
              <a:t>, </a:t>
            </a:r>
            <a:r>
              <a:rPr lang="is-IS" altLang="zh-TW" dirty="0" smtClean="0"/>
              <a:t>…</a:t>
            </a:r>
          </a:p>
          <a:p>
            <a:pPr marL="342900" indent="-342900">
              <a:buFont typeface="Arial" charset="0"/>
              <a:buChar char="•"/>
            </a:pPr>
            <a:r>
              <a:rPr lang="is-IS" altLang="zh-TW" u="sng" dirty="0" smtClean="0"/>
              <a:t>Machine learning pipeline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TW" dirty="0"/>
              <a:t>Distributed linear algebra: SVD, PCA</a:t>
            </a:r>
            <a:r>
              <a:rPr lang="en-US" altLang="zh-TW" dirty="0" smtClean="0"/>
              <a:t>, ...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TW" dirty="0" smtClean="0"/>
              <a:t>Optimization methods: SGD, L-BFGS, </a:t>
            </a:r>
            <a:r>
              <a:rPr lang="is-IS" altLang="zh-TW" dirty="0" smtClean="0"/>
              <a:t>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101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</a:t>
            </a:r>
            <a:r>
              <a:rPr kumimoji="1" lang="en-US" altLang="zh-TW" dirty="0" smtClean="0"/>
              <a:t>egression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charset="0"/>
                  <a:buChar char="•"/>
                </a:pPr>
                <a:r>
                  <a:rPr kumimoji="1" lang="en-US" altLang="zh-TW" dirty="0" smtClean="0"/>
                  <a:t>Supervised learning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kumimoji="1" lang="en-US" altLang="zh-TW" dirty="0"/>
                  <a:t>Goal: learn a </a:t>
                </a:r>
                <a:r>
                  <a:rPr kumimoji="1" lang="en-US" altLang="zh-TW" dirty="0" smtClean="0"/>
                  <a:t>mapping </a:t>
                </a:r>
                <a:r>
                  <a:rPr kumimoji="1" lang="en-US" altLang="zh-TW" dirty="0"/>
                  <a:t>from observations (features) </a:t>
                </a:r>
                <a:r>
                  <a:rPr kumimoji="1" lang="en-US" altLang="zh-TW" dirty="0" smtClean="0"/>
                  <a:t>to </a:t>
                </a:r>
                <a:r>
                  <a:rPr kumimoji="1" lang="en-US" altLang="zh-TW" u="sng" dirty="0" smtClean="0"/>
                  <a:t>continuous</a:t>
                </a:r>
                <a:r>
                  <a:rPr kumimoji="1" lang="en-US" altLang="zh-TW" dirty="0" smtClean="0"/>
                  <a:t> labels (i.e.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</a:rPr>
                      <m:t>𝑦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∈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kumimoji="1" lang="en-US" altLang="zh-TW" dirty="0" smtClean="0"/>
                  <a:t>)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kumimoji="1" lang="en-US" altLang="zh-TW" dirty="0" smtClean="0"/>
                  <a:t>Examples:</a:t>
                </a:r>
              </a:p>
              <a:p>
                <a:pPr marL="726948" lvl="1" indent="-342900">
                  <a:buFont typeface="Arial" charset="0"/>
                  <a:buChar char="•"/>
                </a:pPr>
                <a:r>
                  <a:rPr kumimoji="1" lang="en-US" altLang="zh-TW" dirty="0" smtClean="0"/>
                  <a:t>age recognition</a:t>
                </a:r>
              </a:p>
              <a:p>
                <a:pPr marL="726948" lvl="1" indent="-342900">
                  <a:buFont typeface="Arial" charset="0"/>
                  <a:buChar char="•"/>
                </a:pPr>
                <a:r>
                  <a:rPr kumimoji="1" lang="en-US" altLang="zh-TW" dirty="0" smtClean="0"/>
                  <a:t>smart factories</a:t>
                </a:r>
              </a:p>
              <a:p>
                <a:pPr marL="726948" lvl="1" indent="-342900">
                  <a:buFont typeface="Arial" charset="0"/>
                  <a:buChar char="•"/>
                </a:pPr>
                <a:r>
                  <a:rPr kumimoji="1" lang="is-IS" altLang="zh-TW" dirty="0" smtClean="0"/>
                  <a:t>…</a:t>
                </a:r>
                <a:endParaRPr kumimoji="1" lang="en-US" altLang="zh-TW" dirty="0" smtClean="0"/>
              </a:p>
              <a:p>
                <a:pPr marL="342900" indent="-342900">
                  <a:buFont typeface="Arial" charset="0"/>
                  <a:buChar char="•"/>
                </a:pP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62" t="-1212" r="-44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40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Regression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charset="0"/>
                  <a:buChar char="•"/>
                </a:pPr>
                <a:r>
                  <a:rPr kumimoji="1" lang="zh-TW" altLang="en-US" dirty="0" smtClean="0"/>
                  <a:t>常見的績效</a:t>
                </a:r>
                <a:r>
                  <a:rPr kumimoji="1" lang="zh-TW" altLang="en-US" dirty="0"/>
                  <a:t>指標</a:t>
                </a:r>
                <a14:m>
                  <m:oMath xmlns:m="http://schemas.openxmlformats.org/officeDocument/2006/math">
                    <m:r>
                      <a:rPr kumimoji="1" lang="en-US" altLang="zh-TW">
                        <a:latin typeface="Cambria Math" charset="0"/>
                        <a:ea typeface="PingFang TC" charset="-120"/>
                        <a:cs typeface="PingFang TC" charset="-120"/>
                      </a:rPr>
                      <m:t> </m:t>
                    </m:r>
                    <m:r>
                      <a:rPr kumimoji="1" lang="en-US" altLang="zh-TW" i="1">
                        <a:latin typeface="Cambria Math" charset="0"/>
                        <a:ea typeface="PingFang TC" charset="-120"/>
                        <a:cs typeface="PingFang TC" charset="-120"/>
                      </a:rPr>
                      <m:t>𝐿</m:t>
                    </m:r>
                    <m:d>
                      <m:dPr>
                        <m:ctrlPr>
                          <a:rPr kumimoji="1" lang="is-IS" altLang="zh-TW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  <m:t>𝑦</m:t>
                        </m:r>
                        <m:r>
                          <a:rPr kumimoji="1" lang="en-US" altLang="zh-TW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  <m:t>,</m:t>
                        </m:r>
                        <m:r>
                          <a:rPr kumimoji="1" lang="en-US" altLang="zh-TW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  <m:t>𝑓</m:t>
                        </m:r>
                        <m:d>
                          <m:dPr>
                            <m:ctrlPr>
                              <a:rPr kumimoji="1" lang="is-IS" altLang="zh-TW" i="1">
                                <a:latin typeface="Cambria Math" charset="0"/>
                                <a:ea typeface="PingFang TC" charset="-120"/>
                                <a:cs typeface="PingFang TC" charset="-120"/>
                              </a:rPr>
                            </m:ctrlPr>
                          </m:dPr>
                          <m:e>
                            <m:r>
                              <a:rPr kumimoji="1" lang="en-US" altLang="zh-TW" b="1" i="1">
                                <a:latin typeface="Cambria Math" charset="0"/>
                                <a:ea typeface="PingFang TC" charset="-120"/>
                                <a:cs typeface="PingFang TC" charset="-12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zh-TW" altLang="en-US" dirty="0" smtClean="0"/>
                  <a:t>：</a:t>
                </a:r>
                <a:endParaRPr kumimoji="1" lang="en-US" altLang="zh-TW" dirty="0" smtClean="0"/>
              </a:p>
              <a:p>
                <a:pPr marL="726948" lvl="1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is-IS" altLang="zh-TW" i="1">
                                <a:latin typeface="Cambria Math" charset="0"/>
                                <a:ea typeface="PingFang TC" charset="-120"/>
                                <a:cs typeface="PingFang TC" charset="-120"/>
                              </a:rPr>
                            </m:ctrlPr>
                          </m:d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PingFang TC" charset="-120"/>
                                <a:cs typeface="PingFang TC" charset="-120"/>
                              </a:rPr>
                              <m:t>𝑦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  <a:ea typeface="PingFang TC" charset="-120"/>
                                <a:cs typeface="PingFang TC" charset="-120"/>
                              </a:rPr>
                              <m:t>−</m:t>
                            </m:r>
                            <m:r>
                              <a:rPr kumimoji="1" lang="en-US" altLang="zh-TW" i="1">
                                <a:latin typeface="Cambria Math" charset="0"/>
                                <a:ea typeface="PingFang TC" charset="-120"/>
                                <a:cs typeface="PingFang TC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is-IS" altLang="zh-TW" i="1">
                                    <a:latin typeface="Cambria Math" charset="0"/>
                                    <a:ea typeface="PingFang TC" charset="-120"/>
                                    <a:cs typeface="PingFang TC" charset="-12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b="1" i="1">
                                    <a:latin typeface="Cambria Math" charset="0"/>
                                    <a:ea typeface="PingFang TC" charset="-120"/>
                                    <a:cs typeface="PingFang TC" charset="-12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TW" dirty="0" smtClean="0"/>
              </a:p>
              <a:p>
                <a:pPr marL="726948" lvl="1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hr-HR" altLang="zh-TW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  <m:t>𝑦</m:t>
                        </m:r>
                        <m:r>
                          <a:rPr kumimoji="1" lang="en-US" altLang="zh-TW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  <m:t>−</m:t>
                        </m:r>
                        <m:r>
                          <a:rPr kumimoji="1" lang="en-US" altLang="zh-TW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  <m:t>𝑓</m:t>
                        </m:r>
                        <m:d>
                          <m:dPr>
                            <m:ctrlPr>
                              <a:rPr kumimoji="1" lang="is-IS" altLang="zh-TW" i="1">
                                <a:latin typeface="Cambria Math" charset="0"/>
                                <a:ea typeface="PingFang TC" charset="-120"/>
                                <a:cs typeface="PingFang TC" charset="-120"/>
                              </a:rPr>
                            </m:ctrlPr>
                          </m:dPr>
                          <m:e>
                            <m:r>
                              <a:rPr kumimoji="1" lang="en-US" altLang="zh-TW" b="1" i="1">
                                <a:latin typeface="Cambria Math" charset="0"/>
                                <a:ea typeface="PingFang TC" charset="-120"/>
                                <a:cs typeface="PingFang TC" charset="-12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TW" dirty="0" smtClean="0"/>
              </a:p>
              <a:p>
                <a:pPr marL="726948" lvl="1" indent="-342900">
                  <a:buFont typeface="Arial" charset="0"/>
                  <a:buChar char="•"/>
                </a:pPr>
                <a:r>
                  <a:rPr kumimoji="1" lang="en-US" altLang="zh-TW" dirty="0" smtClean="0">
                    <a:hlinkClick r:id="rId2"/>
                  </a:rPr>
                  <a:t>Huber loss</a:t>
                </a:r>
                <a:endParaRPr kumimoji="1" lang="en-US" altLang="zh-TW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kumimoji="1" lang="zh-TW" altLang="en-US" dirty="0" smtClean="0"/>
                  <a:t>常見的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1" lang="en-US" altLang="zh-TW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kumimoji="1" lang="zh-TW" altLang="en-US" dirty="0" smtClean="0"/>
                  <a:t>：</a:t>
                </a:r>
                <a:endParaRPr kumimoji="1" lang="en-US" altLang="zh-TW" dirty="0" smtClean="0"/>
              </a:p>
              <a:p>
                <a:pPr marL="726948" lvl="1" indent="-342900">
                  <a:buFont typeface="Arial" charset="0"/>
                  <a:buChar char="•"/>
                </a:pPr>
                <a:r>
                  <a:rPr lang="en-US" altLang="zh-TW" dirty="0">
                    <a:hlinkClick r:id="rId3"/>
                  </a:rPr>
                  <a:t>Tikhonov </a:t>
                </a:r>
                <a:r>
                  <a:rPr lang="en-US" altLang="zh-TW" dirty="0" smtClean="0">
                    <a:hlinkClick r:id="rId3"/>
                  </a:rPr>
                  <a:t>(ridge) regularization</a:t>
                </a:r>
                <a:endParaRPr lang="en-US" altLang="zh-TW" dirty="0"/>
              </a:p>
              <a:p>
                <a:pPr marL="726948" lvl="1" indent="-342900">
                  <a:buFont typeface="Arial" charset="0"/>
                  <a:buChar char="•"/>
                </a:pPr>
                <a:r>
                  <a:rPr kumimoji="1" lang="en-US" altLang="zh-TW" dirty="0" smtClean="0">
                    <a:hlinkClick r:id="rId4"/>
                  </a:rPr>
                  <a:t>Lasso-type regularization</a:t>
                </a:r>
                <a:endParaRPr kumimoji="1" lang="en-US" altLang="zh-TW" dirty="0" smtClean="0"/>
              </a:p>
              <a:p>
                <a:pPr marL="909828" lvl="2" indent="-342900">
                  <a:buFont typeface="Arial" charset="0"/>
                  <a:buChar char="•"/>
                </a:pPr>
                <a:r>
                  <a:rPr kumimoji="1" lang="en-US" altLang="zh-TW" dirty="0" smtClean="0">
                    <a:hlinkClick r:id="rId5"/>
                  </a:rPr>
                  <a:t>Elastic net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6"/>
                <a:stretch>
                  <a:fillRect l="-2262" t="-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71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Regression in </a:t>
            </a:r>
            <a:r>
              <a:rPr kumimoji="1" lang="en-US" altLang="zh-TW" dirty="0" err="1" smtClean="0"/>
              <a:t>MLlib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charset="0"/>
                        <a:ea typeface="PingFang TC" charset="-120"/>
                        <a:cs typeface="PingFang TC" charset="-120"/>
                      </a:rPr>
                      <m:t>𝐿</m:t>
                    </m:r>
                    <m:d>
                      <m:dPr>
                        <m:ctrlPr>
                          <a:rPr kumimoji="1" lang="is-IS" altLang="zh-TW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  <m:t>𝑦</m:t>
                        </m:r>
                        <m:r>
                          <a:rPr kumimoji="1" lang="en-US" altLang="zh-TW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  <m:t>,</m:t>
                        </m:r>
                        <m:r>
                          <a:rPr kumimoji="1" lang="en-US" altLang="zh-TW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  <m:t>𝑓</m:t>
                        </m:r>
                        <m:d>
                          <m:dPr>
                            <m:ctrlPr>
                              <a:rPr kumimoji="1" lang="is-IS" altLang="zh-TW" i="1">
                                <a:latin typeface="Cambria Math" charset="0"/>
                                <a:ea typeface="PingFang TC" charset="-120"/>
                                <a:cs typeface="PingFang TC" charset="-120"/>
                              </a:rPr>
                            </m:ctrlPr>
                          </m:dPr>
                          <m:e>
                            <m:r>
                              <a:rPr kumimoji="1" lang="en-US" altLang="zh-TW" b="1" i="1">
                                <a:latin typeface="Cambria Math" charset="0"/>
                                <a:ea typeface="PingFang TC" charset="-120"/>
                                <a:cs typeface="PingFang TC" charset="-12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kumimoji="1" lang="en-US" altLang="zh-TW" b="1" i="1" smtClean="0">
                        <a:latin typeface="Cambria Math" charset="0"/>
                        <a:ea typeface="PingFang TC" charset="-120"/>
                        <a:cs typeface="PingFang TC" charset="-120"/>
                      </a:rPr>
                      <m:t>=</m:t>
                    </m:r>
                    <m:sSup>
                      <m:sSupPr>
                        <m:ctrlPr>
                          <a:rPr kumimoji="1" lang="en-US" altLang="zh-TW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is-IS" altLang="zh-TW" i="1">
                                <a:latin typeface="Cambria Math" charset="0"/>
                                <a:ea typeface="PingFang TC" charset="-120"/>
                                <a:cs typeface="PingFang TC" charset="-120"/>
                              </a:rPr>
                            </m:ctrlPr>
                          </m:d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PingFang TC" charset="-120"/>
                                <a:cs typeface="PingFang TC" charset="-120"/>
                              </a:rPr>
                              <m:t>𝑦</m:t>
                            </m:r>
                            <m:r>
                              <a:rPr kumimoji="1" lang="en-US" altLang="zh-TW" i="1">
                                <a:latin typeface="Cambria Math" charset="0"/>
                                <a:ea typeface="PingFang TC" charset="-120"/>
                                <a:cs typeface="PingFang TC" charset="-120"/>
                              </a:rPr>
                              <m:t>−</m:t>
                            </m:r>
                            <m:r>
                              <a:rPr kumimoji="1" lang="en-US" altLang="zh-TW" i="1">
                                <a:latin typeface="Cambria Math" charset="0"/>
                                <a:ea typeface="PingFang TC" charset="-120"/>
                                <a:cs typeface="PingFang TC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is-IS" altLang="zh-TW" i="1">
                                    <a:latin typeface="Cambria Math" charset="0"/>
                                    <a:ea typeface="PingFang TC" charset="-120"/>
                                    <a:cs typeface="PingFang TC" charset="-12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b="1" i="1">
                                    <a:latin typeface="Cambria Math" charset="0"/>
                                    <a:ea typeface="PingFang TC" charset="-120"/>
                                    <a:cs typeface="PingFang TC" charset="-12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1" lang="en-US" altLang="zh-TW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TW" dirty="0" smtClean="0"/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  <a:ea typeface="PingFang TC" charset="-120"/>
                        <a:cs typeface="PingFang TC" charset="-120"/>
                      </a:rPr>
                      <m:t>𝑓</m:t>
                    </m:r>
                    <m:d>
                      <m:dPr>
                        <m:ctrlPr>
                          <a:rPr kumimoji="1" lang="is-IS" altLang="zh-TW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</m:ctrlPr>
                      </m:dPr>
                      <m:e>
                        <m:r>
                          <a:rPr kumimoji="1" lang="en-US" altLang="zh-TW" b="1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  <m:t>𝒙</m:t>
                        </m:r>
                      </m:e>
                    </m:d>
                    <m:r>
                      <a:rPr kumimoji="1" lang="en-US" altLang="zh-TW" b="1" i="1" smtClean="0">
                        <a:latin typeface="Cambria Math" charset="0"/>
                        <a:ea typeface="PingFang TC" charset="-120"/>
                        <a:cs typeface="PingFang TC" charset="-120"/>
                      </a:rPr>
                      <m:t>=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kumimoji="1" lang="en-US" altLang="zh-TW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𝒙</m:t>
                    </m:r>
                    <m:r>
                      <a:rPr kumimoji="1" lang="en-US" altLang="zh-TW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  <m:r>
                      <a:rPr kumimoji="1" lang="en-US" altLang="zh-TW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</m:oMath>
                </a14:m>
                <a:r>
                  <a:rPr kumimoji="1" lang="en-US" altLang="zh-TW" dirty="0" smtClean="0"/>
                  <a:t> (linear of </a:t>
                </a:r>
                <a14:m>
                  <m:oMath xmlns:m="http://schemas.openxmlformats.org/officeDocument/2006/math">
                    <m:r>
                      <a:rPr kumimoji="1" lang="en-US" altLang="zh-TW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𝒙</m:t>
                    </m:r>
                  </m:oMath>
                </a14:m>
                <a:r>
                  <a:rPr kumimoji="1" lang="en-US" altLang="zh-TW" dirty="0" smtClean="0"/>
                  <a:t>)</a:t>
                </a:r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1" lang="en-US" altLang="zh-TW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kumimoji="1" lang="zh-TW" altLang="en-US" dirty="0" smtClean="0"/>
                  <a:t>：</a:t>
                </a:r>
                <a:r>
                  <a:rPr kumimoji="1" lang="en-US" altLang="zh-TW" dirty="0" smtClean="0"/>
                  <a:t>elastic net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1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Classification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charset="0"/>
                  <a:buChar char="•"/>
                </a:pPr>
                <a:r>
                  <a:rPr kumimoji="1" lang="en-US" altLang="zh-TW" dirty="0" smtClean="0"/>
                  <a:t>Supervised learning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kumimoji="1" lang="en-US" altLang="zh-TW" dirty="0"/>
                  <a:t>Goal: learn a mapping from observations (features) to </a:t>
                </a:r>
                <a:r>
                  <a:rPr kumimoji="1" lang="en-US" altLang="zh-TW" dirty="0" smtClean="0"/>
                  <a:t>its </a:t>
                </a:r>
                <a:r>
                  <a:rPr kumimoji="1" lang="en-US" altLang="zh-TW" i="1" dirty="0" smtClean="0"/>
                  <a:t>class</a:t>
                </a:r>
                <a:r>
                  <a:rPr kumimoji="1" lang="en-US" altLang="zh-TW" dirty="0" smtClean="0"/>
                  <a:t> labels </a:t>
                </a:r>
                <a:r>
                  <a:rPr kumimoji="1" lang="en-US" altLang="zh-TW" dirty="0"/>
                  <a:t>(i.e.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𝑦</m:t>
                    </m:r>
                    <m:r>
                      <a:rPr kumimoji="1" lang="en-US" altLang="zh-TW" i="1"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1, 2,…,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kumimoji="1" lang="en-US" altLang="zh-TW" dirty="0"/>
                  <a:t>)</a:t>
                </a:r>
                <a:endParaRPr kumimoji="1" lang="en-US" altLang="zh-TW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kumimoji="1" lang="en-US" altLang="zh-TW" dirty="0" smtClean="0"/>
                  <a:t>Examples:</a:t>
                </a:r>
              </a:p>
              <a:p>
                <a:pPr marL="726948" lvl="1" indent="-342900">
                  <a:buFont typeface="Arial" charset="0"/>
                  <a:buChar char="•"/>
                </a:pPr>
                <a:r>
                  <a:rPr kumimoji="1" lang="zh-TW" altLang="en-US" dirty="0" smtClean="0"/>
                  <a:t>身份辨認</a:t>
                </a:r>
                <a:endParaRPr kumimoji="1" lang="en-US" altLang="zh-TW" dirty="0" smtClean="0"/>
              </a:p>
              <a:p>
                <a:pPr marL="726948" lvl="1" indent="-342900">
                  <a:buFont typeface="Arial" charset="0"/>
                  <a:buChar char="•"/>
                </a:pPr>
                <a:r>
                  <a:rPr kumimoji="1" lang="zh-TW" altLang="en-US" dirty="0" smtClean="0"/>
                  <a:t>醫學診斷</a:t>
                </a:r>
                <a:endParaRPr kumimoji="1" lang="en-US" altLang="zh-TW" dirty="0" smtClean="0"/>
              </a:p>
              <a:p>
                <a:pPr marL="726948" lvl="1" indent="-342900">
                  <a:buFont typeface="Arial" charset="0"/>
                  <a:buChar char="•"/>
                </a:pPr>
                <a:r>
                  <a:rPr kumimoji="1" lang="zh-TW" altLang="en-US" dirty="0" smtClean="0"/>
                  <a:t>食品真偽辨認</a:t>
                </a:r>
                <a:endParaRPr kumimoji="1" lang="en-US" altLang="zh-TW" dirty="0" smtClean="0"/>
              </a:p>
              <a:p>
                <a:pPr marL="726948" lvl="1" indent="-342900">
                  <a:buFont typeface="Arial" charset="0"/>
                  <a:buChar char="•"/>
                </a:pPr>
                <a:r>
                  <a:rPr kumimoji="1" lang="is-IS" altLang="zh-TW" dirty="0" smtClean="0"/>
                  <a:t>…</a:t>
                </a:r>
                <a:endParaRPr kumimoji="1" lang="en-US" altLang="zh-TW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62" t="-1212" r="-44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05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Classification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charset="0"/>
                  <a:buChar char="•"/>
                </a:pPr>
                <a:r>
                  <a:rPr kumimoji="1" lang="zh-TW" altLang="en-US" dirty="0"/>
                  <a:t>常見的績效指標</a:t>
                </a:r>
                <a14:m>
                  <m:oMath xmlns:m="http://schemas.openxmlformats.org/officeDocument/2006/math">
                    <m:r>
                      <a:rPr kumimoji="1" lang="en-US" altLang="zh-TW">
                        <a:latin typeface="Cambria Math" charset="0"/>
                        <a:ea typeface="PingFang TC" charset="-120"/>
                        <a:cs typeface="PingFang TC" charset="-120"/>
                      </a:rPr>
                      <m:t> </m:t>
                    </m:r>
                    <m:r>
                      <a:rPr kumimoji="1" lang="en-US" altLang="zh-TW" i="1">
                        <a:latin typeface="Cambria Math" charset="0"/>
                        <a:ea typeface="PingFang TC" charset="-120"/>
                        <a:cs typeface="PingFang TC" charset="-120"/>
                      </a:rPr>
                      <m:t>𝐿</m:t>
                    </m:r>
                    <m:d>
                      <m:dPr>
                        <m:ctrlPr>
                          <a:rPr kumimoji="1" lang="is-IS" altLang="zh-TW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  <m:t>𝑦</m:t>
                        </m:r>
                        <m:r>
                          <a:rPr kumimoji="1" lang="en-US" altLang="zh-TW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  <m:t>,</m:t>
                        </m:r>
                        <m:r>
                          <a:rPr kumimoji="1" lang="en-US" altLang="zh-TW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  <m:t>𝑓</m:t>
                        </m:r>
                        <m:d>
                          <m:dPr>
                            <m:ctrlPr>
                              <a:rPr kumimoji="1" lang="is-IS" altLang="zh-TW" i="1">
                                <a:latin typeface="Cambria Math" charset="0"/>
                                <a:ea typeface="PingFang TC" charset="-120"/>
                                <a:cs typeface="PingFang TC" charset="-120"/>
                              </a:rPr>
                            </m:ctrlPr>
                          </m:dPr>
                          <m:e>
                            <m:r>
                              <a:rPr kumimoji="1" lang="en-US" altLang="zh-TW" b="1" i="1">
                                <a:latin typeface="Cambria Math" charset="0"/>
                                <a:ea typeface="PingFang TC" charset="-120"/>
                                <a:cs typeface="PingFang TC" charset="-12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zh-TW" altLang="en-US" dirty="0" smtClean="0"/>
                  <a:t>：</a:t>
                </a:r>
                <a:endParaRPr kumimoji="1" lang="en-US" altLang="zh-TW" dirty="0" smtClean="0"/>
              </a:p>
              <a:p>
                <a:pPr marL="726948" lvl="1" indent="-342900">
                  <a:buFont typeface="Arial" charset="0"/>
                  <a:buChar char="•"/>
                </a:pPr>
                <a:r>
                  <a:rPr kumimoji="1" lang="en-US" altLang="zh-TW" dirty="0" smtClean="0">
                    <a:hlinkClick r:id="rId2"/>
                  </a:rPr>
                  <a:t>0-1 loss</a:t>
                </a:r>
                <a:endParaRPr kumimoji="1" lang="en-US" altLang="zh-TW" dirty="0" smtClean="0"/>
              </a:p>
              <a:p>
                <a:pPr marL="726948" lvl="1" indent="-342900">
                  <a:buFont typeface="Arial" charset="0"/>
                  <a:buChar char="•"/>
                </a:pPr>
                <a:r>
                  <a:rPr kumimoji="1" lang="en-US" altLang="zh-TW" dirty="0">
                    <a:hlinkClick r:id="rId3"/>
                  </a:rPr>
                  <a:t>h</a:t>
                </a:r>
                <a:r>
                  <a:rPr kumimoji="1" lang="en-US" altLang="zh-TW" dirty="0" smtClean="0">
                    <a:hlinkClick r:id="rId3"/>
                  </a:rPr>
                  <a:t>inge loss</a:t>
                </a:r>
                <a:endParaRPr kumimoji="1" lang="en-US" altLang="zh-TW" dirty="0" smtClean="0"/>
              </a:p>
              <a:p>
                <a:pPr marL="726948" lvl="1" indent="-342900">
                  <a:buFont typeface="Arial" charset="0"/>
                  <a:buChar char="•"/>
                </a:pPr>
                <a:r>
                  <a:rPr kumimoji="1" lang="en-US" altLang="zh-TW" dirty="0" smtClean="0">
                    <a:hlinkClick r:id="rId4"/>
                  </a:rPr>
                  <a:t>corss entropy (softmax) loss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2262" t="-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25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Loss functions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795" y="2100263"/>
            <a:ext cx="569886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9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Classification in </a:t>
            </a:r>
            <a:r>
              <a:rPr kumimoji="1" lang="en-US" altLang="zh-TW" dirty="0" err="1" smtClean="0"/>
              <a:t>MLlib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kumimoji="1" lang="en-US" altLang="zh-TW" dirty="0" smtClean="0"/>
                  <a:t>Support vector machine (SVM)</a:t>
                </a:r>
              </a:p>
              <a:p>
                <a:pPr marL="726948" lvl="1" indent="-342900">
                  <a:buFont typeface="Arial" charset="0"/>
                  <a:buChar char="•"/>
                </a:pPr>
                <a:r>
                  <a:rPr kumimoji="1" lang="en-US" altLang="zh-TW" dirty="0" smtClean="0"/>
                  <a:t>hinge loss</a:t>
                </a:r>
              </a:p>
              <a:p>
                <a:pPr marL="726948" lvl="1" indent="-342900">
                  <a:buFont typeface="Arial" charset="0"/>
                  <a:buChar char="•"/>
                </a:pPr>
                <a:r>
                  <a:rPr kumimoji="1" lang="en-US" altLang="zh-TW" dirty="0" smtClean="0"/>
                  <a:t>only for binary classification (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</a:rPr>
                      <m:t>𝑐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=2</m:t>
                    </m:r>
                  </m:oMath>
                </a14:m>
                <a:r>
                  <a:rPr kumimoji="1" lang="en-US" altLang="zh-TW" dirty="0" smtClean="0"/>
                  <a:t>)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kumimoji="1" lang="en-US" altLang="zh-TW" dirty="0" smtClean="0"/>
                  <a:t>Logistic regression</a:t>
                </a:r>
              </a:p>
              <a:p>
                <a:pPr marL="726948" lvl="1" indent="-342900">
                  <a:buFont typeface="Arial" charset="0"/>
                  <a:buChar char="•"/>
                </a:pPr>
                <a:r>
                  <a:rPr kumimoji="1" lang="en-US" altLang="zh-TW" dirty="0" err="1" smtClean="0"/>
                  <a:t>softmax</a:t>
                </a:r>
                <a:r>
                  <a:rPr kumimoji="1" lang="en-US" altLang="zh-TW" dirty="0" smtClean="0"/>
                  <a:t> loss</a:t>
                </a:r>
              </a:p>
              <a:p>
                <a:pPr marL="726948" lvl="1" indent="-342900">
                  <a:buFont typeface="Arial" charset="0"/>
                  <a:buChar char="•"/>
                </a:pPr>
                <a:r>
                  <a:rPr kumimoji="1" lang="en-US" altLang="zh-TW" dirty="0" smtClean="0"/>
                  <a:t>support multiple classes (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𝑐</m:t>
                    </m:r>
                    <m:r>
                      <a:rPr kumimoji="1"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kumimoji="1" lang="en-US" altLang="zh-TW" i="1">
                        <a:latin typeface="Cambria Math" charset="0"/>
                      </a:rPr>
                      <m:t>2</m:t>
                    </m:r>
                  </m:oMath>
                </a14:m>
                <a:r>
                  <a:rPr kumimoji="1" lang="en-US" altLang="zh-TW" dirty="0" smtClean="0"/>
                  <a:t>)</a:t>
                </a:r>
                <a:endParaRPr kumimoji="1" lang="en-US" altLang="zh-TW" dirty="0"/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  <a:ea typeface="PingFang TC" charset="-120"/>
                        <a:cs typeface="PingFang TC" charset="-120"/>
                      </a:rPr>
                      <m:t>𝑓</m:t>
                    </m:r>
                    <m:d>
                      <m:dPr>
                        <m:ctrlPr>
                          <a:rPr kumimoji="1" lang="is-IS" altLang="zh-TW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</m:ctrlPr>
                      </m:dPr>
                      <m:e>
                        <m:r>
                          <a:rPr kumimoji="1" lang="en-US" altLang="zh-TW" b="1" i="1">
                            <a:latin typeface="Cambria Math" charset="0"/>
                            <a:ea typeface="PingFang TC" charset="-120"/>
                            <a:cs typeface="PingFang TC" charset="-120"/>
                          </a:rPr>
                          <m:t>𝒙</m:t>
                        </m:r>
                      </m:e>
                    </m:d>
                    <m:r>
                      <a:rPr kumimoji="1" lang="en-US" altLang="zh-TW" b="1" i="1">
                        <a:latin typeface="Cambria Math" charset="0"/>
                        <a:ea typeface="PingFang TC" charset="-120"/>
                        <a:cs typeface="PingFang TC" charset="-120"/>
                      </a:rPr>
                      <m:t>=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kumimoji="1" lang="en-US" altLang="zh-TW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𝒙</m:t>
                    </m:r>
                    <m:r>
                      <a:rPr kumimoji="1" lang="en-US" altLang="zh-TW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  <m:r>
                      <a:rPr kumimoji="1" lang="en-US" altLang="zh-TW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</m:oMath>
                </a14:m>
                <a:r>
                  <a:rPr kumimoji="1" lang="en-US" altLang="zh-TW" dirty="0"/>
                  <a:t> (linear of </a:t>
                </a:r>
                <a14:m>
                  <m:oMath xmlns:m="http://schemas.openxmlformats.org/officeDocument/2006/math">
                    <m:r>
                      <a:rPr kumimoji="1" lang="en-US" altLang="zh-TW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𝒙</m:t>
                    </m:r>
                  </m:oMath>
                </a14:m>
                <a:r>
                  <a:rPr kumimoji="1" lang="en-US" altLang="zh-TW" dirty="0" smtClean="0"/>
                  <a:t>)</a:t>
                </a:r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1" lang="en-US" altLang="zh-TW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kumimoji="1" lang="zh-TW" altLang="en-US" dirty="0" smtClean="0"/>
                  <a:t>：</a:t>
                </a:r>
                <a:r>
                  <a:rPr kumimoji="1" lang="en-US" altLang="zh-TW" dirty="0" smtClean="0"/>
                  <a:t>ridge </a:t>
                </a:r>
                <a:r>
                  <a:rPr kumimoji="1" lang="en-US" altLang="zh-TW" dirty="0"/>
                  <a:t>regularization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62" t="-12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05349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2" id="{7C1A0057-4A13-DC43-843C-43317D1F2D44}" vid="{328E022C-58F3-1649-A426-F0566D36882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空白簡報2</Template>
  <TotalTime>92</TotalTime>
  <Words>264</Words>
  <Application>Microsoft Macintosh PowerPoint</Application>
  <PresentationFormat>如螢幕大小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Calibri</vt:lpstr>
      <vt:lpstr>Calibri Light</vt:lpstr>
      <vt:lpstr>Cambria Math</vt:lpstr>
      <vt:lpstr>Mangal</vt:lpstr>
      <vt:lpstr>PingFang TC</vt:lpstr>
      <vt:lpstr>蘋方-繁 細體</vt:lpstr>
      <vt:lpstr>蘋方-繁 標準體</vt:lpstr>
      <vt:lpstr>Arial</vt:lpstr>
      <vt:lpstr>回顧</vt:lpstr>
      <vt:lpstr>MLlib</vt:lpstr>
      <vt:lpstr>What is MLlib</vt:lpstr>
      <vt:lpstr>Regression</vt:lpstr>
      <vt:lpstr>Regression</vt:lpstr>
      <vt:lpstr>Regression in MLlib</vt:lpstr>
      <vt:lpstr>Classification</vt:lpstr>
      <vt:lpstr>Classification</vt:lpstr>
      <vt:lpstr>Loss functions</vt:lpstr>
      <vt:lpstr>Classification in MLlib</vt:lpstr>
      <vt:lpstr>Clustering</vt:lpstr>
      <vt:lpstr>Clustering in MLlib</vt:lpstr>
      <vt:lpstr>Recommendation</vt:lpstr>
      <vt:lpstr>Recommendation in MLlib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MLlib</dc:title>
  <dc:creator>Microsoft Office 使用者</dc:creator>
  <cp:lastModifiedBy>Microsoft Office 使用者</cp:lastModifiedBy>
  <cp:revision>40</cp:revision>
  <dcterms:created xsi:type="dcterms:W3CDTF">2016-12-23T16:14:18Z</dcterms:created>
  <dcterms:modified xsi:type="dcterms:W3CDTF">2016-12-23T18:08:05Z</dcterms:modified>
</cp:coreProperties>
</file>