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5" r:id="rId4"/>
    <p:sldId id="267" r:id="rId5"/>
    <p:sldId id="27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C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003" y="-16648"/>
            <a:ext cx="12195003" cy="5131584"/>
            <a:chOff x="-3003" y="-16648"/>
            <a:chExt cx="9146319" cy="51315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03" y="-16648"/>
              <a:ext cx="9144000" cy="34381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-3003" y="-9734"/>
              <a:ext cx="9144000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-684" y="1735224"/>
              <a:ext cx="9144000" cy="3379712"/>
              <a:chOff x="0" y="1814345"/>
              <a:chExt cx="9144000" cy="337971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0" y="1928703"/>
                <a:ext cx="2673708" cy="249093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185823" y="2163772"/>
                <a:ext cx="2854740" cy="27131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67948" y="1814345"/>
                <a:ext cx="2854740" cy="28008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6368242" y="2449779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887846" y="5444165"/>
            <a:ext cx="416308" cy="416308"/>
            <a:chOff x="4125910" y="5085713"/>
            <a:chExt cx="546840" cy="546840"/>
          </a:xfrm>
        </p:grpSpPr>
        <p:sp>
          <p:nvSpPr>
            <p:cNvPr id="25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6" name="燕尾形 25">
              <a:hlinkClick r:id="" action="ppaction://hlinkshowjump?jump=nextslide"/>
            </p:cNvPr>
            <p:cNvSpPr/>
            <p:nvPr/>
          </p:nvSpPr>
          <p:spPr>
            <a:xfrm>
              <a:off x="4303845" y="5213845"/>
              <a:ext cx="217130" cy="290576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0" y="2034117"/>
            <a:ext cx="12192000" cy="2789767"/>
            <a:chOff x="0" y="2409825"/>
            <a:chExt cx="9144000" cy="2092325"/>
          </a:xfrm>
        </p:grpSpPr>
        <p:sp>
          <p:nvSpPr>
            <p:cNvPr id="7" name="MH_Others_1"/>
            <p:cNvSpPr>
              <a:spLocks noChangeArrowheads="1"/>
            </p:cNvSpPr>
            <p:nvPr/>
          </p:nvSpPr>
          <p:spPr bwMode="auto">
            <a:xfrm>
              <a:off x="2778125" y="3652838"/>
              <a:ext cx="263525" cy="263525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MH_Others_4"/>
            <p:cNvSpPr>
              <a:spLocks noChangeArrowheads="1"/>
            </p:cNvSpPr>
            <p:nvPr/>
          </p:nvSpPr>
          <p:spPr bwMode="auto">
            <a:xfrm>
              <a:off x="2068513" y="3040063"/>
              <a:ext cx="833437" cy="831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333750" y="2407971"/>
            <a:ext cx="5524500" cy="2042059"/>
            <a:chOff x="2628900" y="1930400"/>
            <a:chExt cx="3848100" cy="1422400"/>
          </a:xfrm>
        </p:grpSpPr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5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itchFamily="49" charset="-122"/>
                <a:buChar char=" "/>
                <a:defRPr sz="1600">
                  <a:solidFill>
                    <a:srgbClr val="7D7D7D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cxnSp>
          <p:nvCxnSpPr>
            <p:cNvPr id="11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 cmpd="sng">
              <a:solidFill>
                <a:srgbClr val="B0DAB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 anchor="ctr" anchorCtr="0"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435371" y="1423121"/>
            <a:ext cx="9321259" cy="0"/>
          </a:xfrm>
          <a:prstGeom prst="line">
            <a:avLst/>
          </a:prstGeom>
          <a:noFill/>
          <a:ln w="28575" cmpd="sng">
            <a:solidFill>
              <a:srgbClr val="A0E2E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003" y="-25357"/>
            <a:ext cx="12195003" cy="5160510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999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001" y="1019604"/>
              <a:ext cx="12190999" cy="4115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55602"/>
            <a:ext cx="10515600" cy="72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064484"/>
            <a:ext cx="10515600" cy="511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5964" y="3260551"/>
            <a:ext cx="10280073" cy="1669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2D9C9F">
                    <a:lumMod val="7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Ajax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$.ajax()</a:t>
            </a:r>
            <a:r>
              <a:rPr lang="zh-CN" altLang="en-US"/>
              <a:t>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4260"/>
            <a:ext cx="10515600" cy="4916170"/>
          </a:xfrm>
        </p:spPr>
        <p:txBody>
          <a:bodyPr>
            <a:normAutofit lnSpcReduction="20000"/>
          </a:bodyPr>
          <a:p>
            <a:r>
              <a:rPr lang="en-US" altLang="zh-CN"/>
              <a:t>$.ajax()</a:t>
            </a:r>
            <a:endParaRPr lang="en-US" altLang="zh-CN"/>
          </a:p>
          <a:p>
            <a:pPr lvl="1"/>
            <a:r>
              <a:rPr lang="en-US" altLang="zh-CN" sz="2000"/>
              <a:t>$.ajax()</a:t>
            </a:r>
            <a:r>
              <a:rPr lang="zh-CN" altLang="en-US" sz="2000"/>
              <a:t>只有一个参数，该参数是一条</a:t>
            </a:r>
            <a:r>
              <a:rPr lang="en-US" altLang="zh-CN" sz="2000"/>
              <a:t>json</a:t>
            </a:r>
            <a:r>
              <a:rPr lang="zh-CN" altLang="en-US" sz="2000"/>
              <a:t>数据，包含各配置及回调函数信息</a:t>
            </a:r>
            <a:endParaRPr lang="en-US" altLang="zh-CN" sz="2000"/>
          </a:p>
          <a:p>
            <a:r>
              <a:rPr lang="en-US" altLang="zh-CN"/>
              <a:t>url</a:t>
            </a:r>
            <a:endParaRPr lang="en-US" altLang="zh-CN"/>
          </a:p>
          <a:p>
            <a:pPr lvl="1"/>
            <a:r>
              <a:rPr lang="en-US" altLang="zh-CN" sz="2000"/>
              <a:t>String</a:t>
            </a:r>
            <a:endParaRPr lang="zh-CN" altLang="en-US" sz="2000"/>
          </a:p>
          <a:p>
            <a:pPr lvl="1"/>
            <a:r>
              <a:rPr lang="zh-CN" altLang="en-US" sz="2000"/>
              <a:t>请求数据地址</a:t>
            </a:r>
            <a:endParaRPr lang="en-US" altLang="zh-CN" sz="2000"/>
          </a:p>
          <a:p>
            <a:r>
              <a:rPr lang="en-US" altLang="zh-CN"/>
              <a:t>type</a:t>
            </a:r>
            <a:endParaRPr lang="en-US" altLang="zh-CN"/>
          </a:p>
          <a:p>
            <a:pPr lvl="1"/>
            <a:r>
              <a:rPr lang="en-US" altLang="zh-CN"/>
              <a:t>String</a:t>
            </a:r>
            <a:endParaRPr lang="en-US" altLang="zh-CN"/>
          </a:p>
          <a:p>
            <a:pPr lvl="1"/>
            <a:r>
              <a:rPr lang="zh-CN" altLang="en-US"/>
              <a:t>可以填写</a:t>
            </a:r>
            <a:r>
              <a:rPr lang="en-US" altLang="zh-CN"/>
              <a:t>GET/POST</a:t>
            </a:r>
            <a:r>
              <a:rPr lang="zh-CN" altLang="en-US"/>
              <a:t>，默认为</a:t>
            </a:r>
            <a:r>
              <a:rPr lang="en-US" altLang="zh-CN"/>
              <a:t>”GET”</a:t>
            </a:r>
            <a:endParaRPr lang="en-US" altLang="zh-CN"/>
          </a:p>
          <a:p>
            <a:pPr marL="0" indent="0">
              <a:buNone/>
            </a:pPr>
            <a:endParaRPr lang="zh-CN" altLang="en-US" sz="2000"/>
          </a:p>
          <a:p>
            <a:r>
              <a:rPr lang="en-US" altLang="zh-CN"/>
              <a:t>dataType</a:t>
            </a:r>
            <a:endParaRPr lang="en-US" altLang="zh-CN"/>
          </a:p>
          <a:p>
            <a:pPr lvl="1"/>
            <a:r>
              <a:rPr lang="en-US" altLang="zh-CN"/>
              <a:t>String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预期服务器返回的数据类型   </a:t>
            </a:r>
            <a:r>
              <a:rPr lang="en-US" altLang="zh-CN"/>
              <a:t>xml/html/script/json/jsonp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$.ajax()</a:t>
            </a:r>
            <a:r>
              <a:rPr lang="zh-CN" altLang="en-US">
                <a:sym typeface="+mn-ea"/>
              </a:rPr>
              <a:t>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data</a:t>
            </a:r>
            <a:endParaRPr lang="en-US" altLang="zh-CN"/>
          </a:p>
          <a:p>
            <a:pPr lvl="1"/>
            <a:r>
              <a:rPr lang="en-US" altLang="zh-CN"/>
              <a:t>Object</a:t>
            </a:r>
            <a:endParaRPr lang="en-US" altLang="zh-CN"/>
          </a:p>
          <a:p>
            <a:pPr lvl="1"/>
            <a:r>
              <a:rPr lang="zh-CN" altLang="en-US"/>
              <a:t>如：</a:t>
            </a:r>
            <a:r>
              <a:rPr lang="en-US" altLang="zh-CN"/>
              <a:t>{cat:”</a:t>
            </a:r>
            <a:r>
              <a:rPr lang="zh-CN" altLang="en-US"/>
              <a:t>12218%2C13586</a:t>
            </a:r>
            <a:r>
              <a:rPr lang="en-US" altLang="zh-CN"/>
              <a:t>”, go:”11”};</a:t>
            </a:r>
            <a:endParaRPr lang="en-US" altLang="zh-CN"/>
          </a:p>
          <a:p>
            <a:pPr lvl="1"/>
            <a:endParaRPr lang="zh-CN" altLang="en-US"/>
          </a:p>
          <a:p>
            <a:r>
              <a:rPr lang="en-US" altLang="zh-CN"/>
              <a:t>beforeSend</a:t>
            </a:r>
            <a:endParaRPr lang="en-US" altLang="zh-CN"/>
          </a:p>
          <a:p>
            <a:pPr lvl="1"/>
            <a:r>
              <a:rPr lang="en-US" altLang="zh-CN"/>
              <a:t>Function</a:t>
            </a:r>
            <a:endParaRPr lang="en-US" altLang="zh-CN"/>
          </a:p>
          <a:p>
            <a:pPr lvl="1"/>
            <a:r>
              <a:rPr lang="zh-CN" altLang="en-US"/>
              <a:t>发送请求执行函数，如：正在加载。。。</a:t>
            </a:r>
            <a:endParaRPr lang="zh-CN" altLang="en-US"/>
          </a:p>
          <a:p>
            <a:pPr lvl="1"/>
            <a:endParaRPr lang="en-US" altLang="zh-CN"/>
          </a:p>
          <a:p>
            <a:r>
              <a:rPr lang="en-US" altLang="zh-CN"/>
              <a:t>complete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Function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请求完成后回调函数（失败或成功均调用），参数：</a:t>
            </a:r>
            <a:r>
              <a:rPr lang="en-US" altLang="zh-CN">
                <a:sym typeface="+mn-ea"/>
              </a:rPr>
              <a:t>xhr</a:t>
            </a:r>
            <a:endParaRPr lang="en-US" altLang="zh-CN">
              <a:sym typeface="+mn-ea"/>
            </a:endParaRPr>
          </a:p>
          <a:p>
            <a:pPr lvl="1"/>
            <a:endParaRPr lang="zh-CN" altLang="en-US"/>
          </a:p>
          <a:p>
            <a:r>
              <a:rPr lang="en-US" altLang="zh-CN"/>
              <a:t>success</a:t>
            </a:r>
            <a:endParaRPr lang="en-US" altLang="zh-CN"/>
          </a:p>
          <a:p>
            <a:pPr lvl="1"/>
            <a:r>
              <a:rPr lang="en-US" altLang="zh-CN"/>
              <a:t>Function</a:t>
            </a:r>
            <a:endParaRPr lang="en-US" altLang="zh-CN"/>
          </a:p>
          <a:p>
            <a:pPr lvl="1"/>
            <a:r>
              <a:rPr lang="zh-CN" altLang="en-US"/>
              <a:t>请求成功后回调函数，参数：服务器返回数据，返回状态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$.ajax()</a:t>
            </a:r>
            <a:r>
              <a:rPr lang="zh-CN" altLang="en-US">
                <a:sym typeface="+mn-ea"/>
              </a:rPr>
              <a:t>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error</a:t>
            </a:r>
            <a:endParaRPr lang="en-US" altLang="zh-CN"/>
          </a:p>
          <a:p>
            <a:pPr lvl="1"/>
            <a:r>
              <a:rPr lang="en-US" altLang="zh-CN"/>
              <a:t>Function</a:t>
            </a:r>
            <a:endParaRPr lang="en-US" altLang="zh-CN"/>
          </a:p>
          <a:p>
            <a:pPr lvl="1"/>
            <a:r>
              <a:rPr lang="zh-CN" altLang="en-US"/>
              <a:t>请求失败时将调用此方法。参数：</a:t>
            </a:r>
            <a:r>
              <a:rPr lang="en-US" altLang="zh-CN"/>
              <a:t>xhr</a:t>
            </a:r>
            <a:r>
              <a:rPr lang="zh-CN" altLang="en-US"/>
              <a:t>，错误信息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en-US" altLang="zh-CN"/>
              <a:t>cache</a:t>
            </a:r>
            <a:endParaRPr lang="en-US" altLang="zh-CN"/>
          </a:p>
          <a:p>
            <a:pPr lvl="1"/>
            <a:r>
              <a:rPr lang="en-US" altLang="zh-CN"/>
              <a:t>Boolean</a:t>
            </a:r>
            <a:endParaRPr lang="en-US" altLang="zh-CN"/>
          </a:p>
          <a:p>
            <a:pPr lvl="1"/>
            <a:r>
              <a:rPr lang="zh-CN" altLang="en-US"/>
              <a:t>设置为</a:t>
            </a:r>
            <a:r>
              <a:rPr lang="en-US" altLang="zh-CN"/>
              <a:t>false</a:t>
            </a:r>
            <a:r>
              <a:rPr lang="zh-CN" altLang="en-US"/>
              <a:t>将不会从浏览器缓存中加载请求信息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r>
              <a:rPr lang="en-US" altLang="zh-CN"/>
              <a:t>async</a:t>
            </a:r>
            <a:endParaRPr lang="en-US" altLang="zh-CN"/>
          </a:p>
          <a:p>
            <a:pPr lvl="1"/>
            <a:r>
              <a:rPr lang="en-US" altLang="zh-CN"/>
              <a:t>Boolean</a:t>
            </a:r>
            <a:endParaRPr lang="en-US" altLang="zh-CN"/>
          </a:p>
          <a:p>
            <a:pPr lvl="1"/>
            <a:r>
              <a:rPr lang="zh-CN" altLang="en-US"/>
              <a:t>默认为异步请求，如需同步则设置为</a:t>
            </a:r>
            <a:r>
              <a:rPr lang="en-US" altLang="zh-CN"/>
              <a:t>false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WPS 演示</Application>
  <PresentationFormat>宽屏</PresentationFormat>
  <Paragraphs>49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黑体</vt:lpstr>
      <vt:lpstr>Webdings</vt:lpstr>
      <vt:lpstr>Calibri</vt:lpstr>
      <vt:lpstr>微软雅黑</vt:lpstr>
      <vt:lpstr>幼圆</vt:lpstr>
      <vt:lpstr>1_A000120140530A46PPBG</vt:lpstr>
      <vt:lpstr>PowerPoint 演示文稿</vt:lpstr>
      <vt:lpstr>$.ajax()解析</vt:lpstr>
      <vt:lpstr>$.ajax()解析</vt:lpstr>
      <vt:lpstr>$.ajax()解析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Smart</cp:lastModifiedBy>
  <cp:revision>94</cp:revision>
  <dcterms:created xsi:type="dcterms:W3CDTF">2015-05-05T08:02:00Z</dcterms:created>
  <dcterms:modified xsi:type="dcterms:W3CDTF">2016-08-25T06:52:16Z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