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003" y="-16648"/>
            <a:ext cx="12195003" cy="5131584"/>
            <a:chOff x="-3003" y="-16648"/>
            <a:chExt cx="9146319" cy="513158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03" y="-16648"/>
              <a:ext cx="9144000" cy="34381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-3003" y="-9734"/>
              <a:ext cx="9144000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-684" y="1735224"/>
              <a:ext cx="9144000" cy="3379712"/>
              <a:chOff x="0" y="1814345"/>
              <a:chExt cx="9144000" cy="337971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0" y="1928703"/>
                <a:ext cx="2673708" cy="249093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430774" y="2460737"/>
                <a:ext cx="2854740" cy="2733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185823" y="2163772"/>
                <a:ext cx="2854740" cy="27131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67948" y="1814345"/>
                <a:ext cx="2854740" cy="28008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6368242" y="2449779"/>
                <a:ext cx="2775758" cy="2522180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887846" y="5444165"/>
            <a:ext cx="416308" cy="416308"/>
            <a:chOff x="4125910" y="5085713"/>
            <a:chExt cx="546840" cy="546840"/>
          </a:xfrm>
        </p:grpSpPr>
        <p:sp>
          <p:nvSpPr>
            <p:cNvPr id="25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6" name="燕尾形 25">
              <a:hlinkClick r:id="" action="ppaction://hlinkshowjump?jump=nextslide"/>
            </p:cNvPr>
            <p:cNvSpPr/>
            <p:nvPr/>
          </p:nvSpPr>
          <p:spPr>
            <a:xfrm>
              <a:off x="4303845" y="5213845"/>
              <a:ext cx="217130" cy="290576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0" y="2034117"/>
            <a:ext cx="12192000" cy="2789767"/>
            <a:chOff x="0" y="2409825"/>
            <a:chExt cx="9144000" cy="2092325"/>
          </a:xfrm>
        </p:grpSpPr>
        <p:sp>
          <p:nvSpPr>
            <p:cNvPr id="7" name="MH_Others_1"/>
            <p:cNvSpPr>
              <a:spLocks noChangeArrowheads="1"/>
            </p:cNvSpPr>
            <p:nvPr/>
          </p:nvSpPr>
          <p:spPr bwMode="auto">
            <a:xfrm>
              <a:off x="2778125" y="3652838"/>
              <a:ext cx="263525" cy="263525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MH_Others_4"/>
            <p:cNvSpPr>
              <a:spLocks noChangeArrowheads="1"/>
            </p:cNvSpPr>
            <p:nvPr/>
          </p:nvSpPr>
          <p:spPr bwMode="auto">
            <a:xfrm>
              <a:off x="2068513" y="3040063"/>
              <a:ext cx="833437" cy="831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333750" y="2407971"/>
            <a:ext cx="5524500" cy="2042059"/>
            <a:chOff x="2628900" y="1930400"/>
            <a:chExt cx="3848100" cy="1422400"/>
          </a:xfrm>
        </p:grpSpPr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5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itchFamily="49" charset="-122"/>
                <a:buChar char=" "/>
                <a:defRPr sz="1600">
                  <a:solidFill>
                    <a:srgbClr val="7D7D7D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cxnSp>
          <p:nvCxnSpPr>
            <p:cNvPr id="11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 cmpd="sng">
              <a:solidFill>
                <a:srgbClr val="B0DAB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 anchor="ctr" anchorCtr="0"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435371" y="1423121"/>
            <a:ext cx="9321259" cy="0"/>
          </a:xfrm>
          <a:prstGeom prst="line">
            <a:avLst/>
          </a:prstGeom>
          <a:noFill/>
          <a:ln w="28575" cmpd="sng">
            <a:solidFill>
              <a:srgbClr val="A0E2E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3003" y="-25357"/>
            <a:ext cx="12195003" cy="5160510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999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001" y="1019604"/>
              <a:ext cx="12190999" cy="4115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55602"/>
            <a:ext cx="10515600" cy="72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064484"/>
            <a:ext cx="10515600" cy="511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ebdings" panose="05030102010509060703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5964" y="2763981"/>
            <a:ext cx="10280073" cy="1669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2D9C9F">
                    <a:lumMod val="7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Sass</a:t>
            </a:r>
            <a:endParaRPr lang="en-US" altLang="zh-CN" dirty="0"/>
          </a:p>
        </p:txBody>
      </p:sp>
      <p:sp>
        <p:nvSpPr>
          <p:cNvPr id="7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rgbClr val="47494B">
                <a:lumMod val="20000"/>
                <a:lumOff val="80000"/>
              </a:srgbClr>
            </a:solidFill>
          </a:ln>
        </p:spPr>
        <p:txBody>
          <a:bodyPr vert="horz" lIns="91440" tIns="45720" rIns="91440" bIns="45720" rtlCol="0" anchor="ctr" anchorCtr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D9C9F"/>
              </a:buClr>
              <a:buFont typeface="Webdings" panose="05030102010509060703" pitchFamily="18" charset="2"/>
              <a:buNone/>
              <a:defRPr sz="2400" kern="1200">
                <a:solidFill>
                  <a:srgbClr val="454749">
                    <a:lumMod val="60000"/>
                    <a:lumOff val="40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D9C9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2D9C9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css</a:t>
            </a:r>
            <a:r>
              <a:rPr lang="zh-CN" altLang="en-US" dirty="0"/>
              <a:t>预处理器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Sass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4260"/>
            <a:ext cx="10515600" cy="5637530"/>
          </a:xfrm>
        </p:spPr>
        <p:txBody>
          <a:bodyPr/>
          <a:p>
            <a:endParaRPr lang="zh-CN" altLang="en-US">
              <a:sym typeface="+mn-ea"/>
            </a:endParaRPr>
          </a:p>
          <a:p>
            <a:r>
              <a:rPr lang="en-US" altLang="zh-CN"/>
              <a:t>文件后缀名</a:t>
            </a:r>
            <a:endParaRPr lang="en-US" altLang="zh-CN"/>
          </a:p>
          <a:p>
            <a:pPr lvl="1"/>
            <a:r>
              <a:rPr lang="en-US" altLang="zh-CN"/>
              <a:t>.sass</a:t>
            </a:r>
            <a:r>
              <a:rPr lang="zh-CN" altLang="en-US"/>
              <a:t>：样式书写不使用大括号和分号</a:t>
            </a:r>
            <a:r>
              <a:rPr lang="en-US" altLang="zh-CN"/>
              <a:t>//</a:t>
            </a:r>
            <a:r>
              <a:rPr lang="zh-CN" altLang="en-US"/>
              <a:t>不推荐</a:t>
            </a:r>
            <a:endParaRPr lang="zh-CN" altLang="en-US"/>
          </a:p>
          <a:p>
            <a:pPr lvl="1"/>
            <a:r>
              <a:rPr lang="en-US" altLang="zh-CN"/>
              <a:t>.scss</a:t>
            </a:r>
            <a:r>
              <a:rPr lang="zh-CN" altLang="en-US"/>
              <a:t>：书写方式和</a:t>
            </a:r>
            <a:r>
              <a:rPr lang="en-US" altLang="zh-CN"/>
              <a:t>css</a:t>
            </a:r>
            <a:r>
              <a:rPr lang="zh-CN" altLang="en-US"/>
              <a:t>文件的方式相同（推荐）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en-US" altLang="zh-CN"/>
              <a:t>.</a:t>
            </a:r>
            <a:r>
              <a:rPr lang="zh-CN" altLang="en-US"/>
              <a:t>文件导入</a:t>
            </a:r>
            <a:endParaRPr lang="zh-CN" altLang="en-US"/>
          </a:p>
          <a:p>
            <a:pPr lvl="1"/>
            <a:r>
              <a:rPr lang="en-US" altLang="zh-CN"/>
              <a:t>@import</a:t>
            </a:r>
            <a:r>
              <a:rPr lang="zh-CN" altLang="en-US"/>
              <a:t>：导入的文件编译时将被合并，但是通过</a:t>
            </a:r>
            <a:r>
              <a:rPr lang="en-US" altLang="zh-CN"/>
              <a:t>@import “style.css” </a:t>
            </a:r>
            <a:r>
              <a:rPr lang="zh-CN" altLang="en-US"/>
              <a:t>则不会被合并，导入</a:t>
            </a:r>
            <a:r>
              <a:rPr lang="en-US" altLang="zh-CN"/>
              <a:t>sass</a:t>
            </a:r>
            <a:r>
              <a:rPr lang="zh-CN" altLang="en-US"/>
              <a:t>文件通常忽略文件的后缀名以区分一般的</a:t>
            </a:r>
            <a:r>
              <a:rPr lang="en-US" altLang="zh-CN"/>
              <a:t>css</a:t>
            </a:r>
            <a:r>
              <a:rPr lang="zh-CN" altLang="en-US"/>
              <a:t>引入</a:t>
            </a:r>
            <a:endParaRPr lang="zh-CN" altLang="en-US"/>
          </a:p>
          <a:p>
            <a:pPr lvl="1"/>
            <a:r>
              <a:rPr lang="zh-CN" altLang="en-US"/>
              <a:t>例：</a:t>
            </a:r>
            <a:r>
              <a:rPr lang="en-US" altLang="zh-CN"/>
              <a:t>@import “sass”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注释</a:t>
            </a:r>
            <a:endParaRPr lang="zh-CN" altLang="en-US"/>
          </a:p>
          <a:p>
            <a:pPr lvl="1"/>
            <a:r>
              <a:rPr lang="en-US" altLang="zh-CN"/>
              <a:t>css</a:t>
            </a:r>
            <a:r>
              <a:rPr lang="zh-CN" altLang="en-US"/>
              <a:t>注释：</a:t>
            </a:r>
            <a:r>
              <a:rPr lang="en-US" altLang="zh-CN"/>
              <a:t>/**/</a:t>
            </a:r>
            <a:endParaRPr lang="en-US" altLang="zh-CN"/>
          </a:p>
          <a:p>
            <a:pPr lvl="1"/>
            <a:r>
              <a:rPr lang="zh-CN" altLang="en-US"/>
              <a:t>双斜杠单行注释：</a:t>
            </a:r>
            <a:r>
              <a:rPr lang="en-US" altLang="zh-CN"/>
              <a:t>//</a:t>
            </a:r>
            <a:endParaRPr lang="zh-CN" altLang="en-US" sz="2000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Sass</a:t>
            </a:r>
            <a:r>
              <a:rPr lang="zh-CN" altLang="en-US"/>
              <a:t>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4260"/>
            <a:ext cx="10515600" cy="5342255"/>
          </a:xfrm>
        </p:spPr>
        <p:txBody>
          <a:bodyPr>
            <a:normAutofit lnSpcReduction="20000"/>
          </a:bodyPr>
          <a:p>
            <a:r>
              <a:rPr lang="zh-CN" altLang="en-US"/>
              <a:t>定义变量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变量必须以</a:t>
            </a:r>
            <a:r>
              <a:rPr lang="en-US" altLang="zh-CN">
                <a:sym typeface="+mn-ea"/>
              </a:rPr>
              <a:t>$</a:t>
            </a:r>
            <a:r>
              <a:rPr lang="zh-CN" altLang="en-US">
                <a:sym typeface="+mn-ea"/>
              </a:rPr>
              <a:t>开头，其后紧跟变量名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变量值和变量名使用</a:t>
            </a:r>
            <a:r>
              <a:rPr lang="en-US" altLang="zh-CN">
                <a:sym typeface="+mn-ea"/>
              </a:rPr>
              <a:t>(:)</a:t>
            </a:r>
            <a:r>
              <a:rPr lang="zh-CN" altLang="en-US">
                <a:sym typeface="+mn-ea"/>
              </a:rPr>
              <a:t>分隔</a:t>
            </a:r>
            <a:endParaRPr lang="zh-CN" altLang="en-US"/>
          </a:p>
          <a:p>
            <a:r>
              <a:rPr lang="zh-CN" altLang="en-US">
                <a:sym typeface="+mn-ea"/>
              </a:rPr>
              <a:t>特殊变量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变量作为属性或在某些特殊情况下等则必须要以#{$variables}形式使用</a:t>
            </a:r>
            <a:endParaRPr lang="zh-CN" altLang="en-US"/>
          </a:p>
          <a:p>
            <a:r>
              <a:rPr lang="zh-CN" altLang="en-US">
                <a:sym typeface="+mn-ea"/>
              </a:rPr>
              <a:t>多值变量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/>
              <a:t>list</a:t>
            </a:r>
            <a:r>
              <a:rPr lang="zh-CN" altLang="en-US"/>
              <a:t>格式：$px: 5px 10px 20px 30px;</a:t>
            </a:r>
            <a:endParaRPr lang="zh-CN" altLang="en-US"/>
          </a:p>
          <a:p>
            <a:pPr lvl="2"/>
            <a:r>
              <a:rPr lang="zh-CN" altLang="en-US" sz="1800"/>
              <a:t>使用：</a:t>
            </a:r>
            <a:r>
              <a:rPr lang="en-US" altLang="zh-CN" sz="1800"/>
              <a:t>nth($px, 1)</a:t>
            </a:r>
            <a:endParaRPr lang="en-US" altLang="zh-CN" sz="1800"/>
          </a:p>
          <a:p>
            <a:pPr lvl="1"/>
            <a:r>
              <a:rPr lang="en-US" altLang="zh-CN"/>
              <a:t>map</a:t>
            </a:r>
            <a:r>
              <a:rPr lang="zh-CN" altLang="en-US"/>
              <a:t>格式：</a:t>
            </a:r>
            <a:r>
              <a:rPr lang="en-US" altLang="zh-CN"/>
              <a:t>$heading: (h1: 2em, h2: 1.5em, h3: 1.2em);</a:t>
            </a:r>
            <a:endParaRPr lang="en-US" altLang="zh-CN"/>
          </a:p>
          <a:p>
            <a:pPr lvl="2"/>
            <a:r>
              <a:rPr lang="zh-CN" altLang="en-US" sz="1800"/>
              <a:t>使用：</a:t>
            </a:r>
            <a:r>
              <a:rPr lang="en-US" altLang="zh-CN" sz="1800"/>
              <a:t>@each $key,$value in $heading{ </a:t>
            </a:r>
            <a:endParaRPr lang="en-US" altLang="zh-CN" sz="1800"/>
          </a:p>
          <a:p>
            <a:pPr marL="2286000" lvl="5" indent="0">
              <a:buNone/>
            </a:pPr>
            <a:r>
              <a:rPr lang="en-US" altLang="zh-CN" sz="1800"/>
              <a:t>	</a:t>
            </a:r>
            <a:r>
              <a:rPr lang="en-US" altLang="zh-CN">
                <a:solidFill>
                  <a:schemeClr val="accent1"/>
                </a:solidFill>
              </a:rPr>
              <a:t>#{$key}{</a:t>
            </a:r>
            <a:endParaRPr lang="en-US" altLang="zh-CN">
              <a:solidFill>
                <a:schemeClr val="accent1"/>
              </a:solidFill>
            </a:endParaRPr>
          </a:p>
          <a:p>
            <a:pPr marL="2286000" lvl="5" indent="0">
              <a:buNone/>
            </a:pPr>
            <a:r>
              <a:rPr lang="en-US" altLang="zh-CN">
                <a:solidFill>
                  <a:schemeClr val="accent1"/>
                </a:solidFill>
              </a:rPr>
              <a:t>		font-size:$size</a:t>
            </a:r>
            <a:endParaRPr lang="en-US" altLang="zh-CN">
              <a:solidFill>
                <a:schemeClr val="accent1"/>
              </a:solidFill>
            </a:endParaRPr>
          </a:p>
          <a:p>
            <a:pPr marL="2286000" lvl="5" indent="0">
              <a:buNone/>
            </a:pPr>
            <a:r>
              <a:rPr lang="en-US" altLang="zh-CN">
                <a:solidFill>
                  <a:schemeClr val="accent1"/>
                </a:solidFill>
              </a:rPr>
              <a:t>	}</a:t>
            </a:r>
            <a:endParaRPr lang="en-US" altLang="zh-CN">
              <a:solidFill>
                <a:schemeClr val="accent1"/>
              </a:solidFill>
            </a:endParaRPr>
          </a:p>
          <a:p>
            <a:pPr marL="2286000" lvl="5" indent="0">
              <a:buNone/>
            </a:pPr>
            <a:r>
              <a:rPr lang="en-US" altLang="zh-CN">
                <a:solidFill>
                  <a:schemeClr val="accent1"/>
                </a:solidFill>
              </a:rPr>
              <a:t>}</a:t>
            </a:r>
            <a:endParaRPr lang="en-US" altLang="zh-CN">
              <a:solidFill>
                <a:schemeClr val="accent1"/>
              </a:solidFill>
            </a:endParaRPr>
          </a:p>
          <a:p>
            <a:pPr lvl="1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嵌套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选择器嵌套</a:t>
            </a:r>
            <a:endParaRPr lang="zh-CN" altLang="en-US"/>
          </a:p>
          <a:p>
            <a:pPr lvl="1"/>
            <a:r>
              <a:rPr lang="zh-CN" altLang="en-US" sz="2000"/>
              <a:t>例：选择器</a:t>
            </a:r>
            <a:r>
              <a:rPr lang="en-US" altLang="zh-CN" sz="2000"/>
              <a:t>{ color:#FFF; </a:t>
            </a:r>
            <a:r>
              <a:rPr lang="zh-CN" altLang="en-US" sz="2000"/>
              <a:t>选择器</a:t>
            </a:r>
            <a:r>
              <a:rPr lang="en-US" altLang="zh-CN" sz="2000"/>
              <a:t>{ height:30px }}</a:t>
            </a:r>
            <a:endParaRPr lang="en-US" altLang="zh-CN" sz="2000"/>
          </a:p>
          <a:p>
            <a:pPr lvl="1"/>
            <a:r>
              <a:rPr lang="en-US" altLang="zh-CN" sz="2000"/>
              <a:t>在选择器嵌套中，可以使用&amp;表示父元素选择器</a:t>
            </a:r>
            <a:endParaRPr lang="en-US" altLang="zh-CN" sz="2000"/>
          </a:p>
          <a:p>
            <a:pPr lvl="1"/>
            <a:endParaRPr lang="zh-CN" altLang="en-US" sz="2000"/>
          </a:p>
          <a:p>
            <a:r>
              <a:rPr lang="zh-CN" altLang="en-US"/>
              <a:t>属性嵌套</a:t>
            </a:r>
            <a:endParaRPr lang="zh-CN" altLang="en-US"/>
          </a:p>
          <a:p>
            <a:pPr lvl="1"/>
            <a:r>
              <a:rPr lang="zh-CN" altLang="en-US" sz="2000"/>
              <a:t>例：选择器</a:t>
            </a:r>
            <a:r>
              <a:rPr lang="en-US" altLang="zh-CN" sz="2000"/>
              <a:t>{border:{style:solid; left:{width:2px} right:{width:3px}}}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混合</a:t>
            </a:r>
            <a:r>
              <a:rPr lang="en-US" altLang="zh-CN"/>
              <a:t>(mixin)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@mixin</a:t>
            </a:r>
            <a:endParaRPr lang="en-US" altLang="zh-CN"/>
          </a:p>
          <a:p>
            <a:pPr lvl="1"/>
            <a:r>
              <a:rPr lang="zh-CN" altLang="en-US"/>
              <a:t>sass中使用@mixin声明混合，可以传递参数，参数名以$符号开始，多个参数以逗号分开，也可以给参数设置默认值。声明的@mixin通过@include来调用。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zh-CN" altLang="en-US"/>
              <a:t>无参数mixin</a:t>
            </a:r>
            <a:endParaRPr lang="zh-CN" altLang="en-US"/>
          </a:p>
          <a:p>
            <a:pPr lvl="1"/>
            <a:r>
              <a:rPr lang="zh-CN" altLang="en-US"/>
              <a:t>@mixin center-block {margin-left:auto;margin-right:auto;}</a:t>
            </a:r>
            <a:endParaRPr lang="zh-CN" altLang="en-US"/>
          </a:p>
          <a:p>
            <a:pPr lvl="1"/>
            <a:r>
              <a:rPr lang="zh-CN" altLang="en-US"/>
              <a:t>.demo{@include center-block;}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zh-CN" altLang="en-US"/>
              <a:t>有参数mixin</a:t>
            </a:r>
            <a:endParaRPr lang="zh-CN" altLang="en-US"/>
          </a:p>
          <a:p>
            <a:pPr lvl="1"/>
            <a:r>
              <a:rPr lang="zh-CN" altLang="en-US"/>
              <a:t>@mixin opacity($opacity:50) {opacity: $opacity / 100;filter: alpha(opacity=$opacity);</a:t>
            </a:r>
            <a:r>
              <a:rPr lang="en-US" altLang="zh-CN"/>
              <a:t>}</a:t>
            </a:r>
            <a:endParaRPr lang="en-US" altLang="zh-CN"/>
          </a:p>
          <a:p>
            <a:pPr lvl="1"/>
            <a:r>
              <a:rPr sz="2000"/>
              <a:t>.opacity{@include opacity;}</a:t>
            </a:r>
            <a:r>
              <a:rPr lang="en-US" sz="2000"/>
              <a:t>//</a:t>
            </a:r>
            <a:r>
              <a:rPr lang="zh-CN" altLang="en-US">
                <a:sym typeface="+mn-ea"/>
              </a:rPr>
              <a:t>参数使用</a:t>
            </a:r>
            <a:r>
              <a:rPr lang="zh-CN" altLang="en-US" sz="2000"/>
              <a:t>默认值</a:t>
            </a:r>
            <a:endParaRPr lang="zh-CN" altLang="en-US" sz="2000"/>
          </a:p>
          <a:p>
            <a:pPr lvl="1"/>
            <a:r>
              <a:rPr lang="zh-CN" altLang="en-US" sz="2000"/>
              <a:t>.opacity-80{@include opacity(80);</a:t>
            </a:r>
            <a:r>
              <a:rPr lang="en-US" altLang="zh-CN" sz="2000"/>
              <a:t>}</a:t>
            </a:r>
            <a:r>
              <a:rPr lang="zh-CN" altLang="en-US" sz="2000"/>
              <a:t>给传值参数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条件判断及循环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@if</a:t>
            </a:r>
            <a:endParaRPr lang="en-US" altLang="zh-CN"/>
          </a:p>
          <a:p>
            <a:pPr lvl="1"/>
            <a:r>
              <a:rPr lang="zh-CN" altLang="en-US"/>
              <a:t>@if可一个条件单独使用，也可以和@else结合多条件使用</a:t>
            </a:r>
            <a:endParaRPr lang="zh-CN" altLang="en-US"/>
          </a:p>
          <a:p>
            <a:pPr lvl="1"/>
            <a:r>
              <a:rPr lang="zh-CN" altLang="en-US"/>
              <a:t>例：</a:t>
            </a:r>
            <a:r>
              <a:rPr lang="en-US" altLang="zh-CN"/>
              <a:t>@if true {background-color:blue;}@else{background-color:red;}</a:t>
            </a:r>
            <a:endParaRPr lang="en-US" altLang="zh-CN"/>
          </a:p>
          <a:p>
            <a:pPr lvl="1"/>
            <a:endParaRPr lang="zh-CN" altLang="en-US"/>
          </a:p>
          <a:p>
            <a:r>
              <a:rPr lang="zh-CN" altLang="en-US"/>
              <a:t>三目判断</a:t>
            </a:r>
            <a:endParaRPr lang="zh-CN" altLang="en-US"/>
          </a:p>
          <a:p>
            <a:pPr lvl="1"/>
            <a:r>
              <a:rPr lang="zh-CN" altLang="en-US"/>
              <a:t>if($condition, $if_true, $if_false)； </a:t>
            </a:r>
            <a:r>
              <a:rPr lang="en-US" altLang="zh-CN"/>
              <a:t>//</a:t>
            </a:r>
            <a:r>
              <a:rPr lang="zh-CN" altLang="en-US"/>
              <a:t>条件，条件为真的值，条件为假的值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en-US" altLang="zh-CN"/>
              <a:t>for</a:t>
            </a:r>
            <a:r>
              <a:rPr lang="zh-CN" altLang="en-US"/>
              <a:t>循环</a:t>
            </a:r>
            <a:endParaRPr lang="zh-CN" altLang="en-US"/>
          </a:p>
          <a:p>
            <a:pPr lvl="1"/>
            <a:r>
              <a:rPr>
                <a:sym typeface="+mn-ea"/>
              </a:rPr>
              <a:t>@for $i from 1 through</a:t>
            </a:r>
            <a:r>
              <a:rPr lang="en-US">
                <a:sym typeface="+mn-ea"/>
              </a:rPr>
              <a:t>/to</a:t>
            </a:r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10</a:t>
            </a:r>
            <a:r>
              <a:rPr lang="zh-CN" altLang="en-US">
                <a:sym typeface="+mn-ea"/>
              </a:rPr>
              <a:t>；</a:t>
            </a:r>
            <a:r>
              <a:rPr lang="en-US" altLang="zh-CN">
                <a:sym typeface="+mn-ea"/>
              </a:rPr>
              <a:t>//through</a:t>
            </a:r>
            <a:r>
              <a:rPr lang="zh-CN" altLang="en-US">
                <a:sym typeface="+mn-ea"/>
              </a:rPr>
              <a:t>表示包括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to</a:t>
            </a:r>
            <a:r>
              <a:rPr lang="zh-CN" altLang="en-US">
                <a:sym typeface="+mn-ea"/>
              </a:rPr>
              <a:t>表示不包括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；</a:t>
            </a:r>
            <a:endParaRPr lang="zh-CN" altLang="en-US" sz="2000">
              <a:sym typeface="+mn-ea"/>
            </a:endParaRPr>
          </a:p>
          <a:p>
            <a:pPr lvl="1"/>
            <a:endParaRPr lang="zh-CN" altLang="en-US" sz="2000"/>
          </a:p>
          <a:p>
            <a:r>
              <a:rPr lang="en-US" altLang="zh-CN"/>
              <a:t>each</a:t>
            </a:r>
            <a:r>
              <a:rPr lang="zh-CN" altLang="en-US"/>
              <a:t>循环</a:t>
            </a:r>
            <a:endParaRPr lang="zh-CN" altLang="en-US"/>
          </a:p>
          <a:p>
            <a:pPr lvl="1"/>
            <a:r>
              <a:t>@</a:t>
            </a:r>
            <a:r>
              <a:rPr lang="en-US"/>
              <a:t>each $var in $list {.nav{color:$var;}}</a:t>
            </a:r>
            <a:r>
              <a:rPr lang="zh-CN" altLang="en-US"/>
              <a:t>；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官方函数</a:t>
            </a:r>
            <a:endParaRPr lang="zh-CN" altLang="en-US"/>
          </a:p>
          <a:p>
            <a:pPr lvl="1"/>
            <a:r>
              <a:rPr lang="zh-CN" altLang="en-US" sz="2000"/>
              <a:t>官方函数库链接：http://sass-lang.com/documentation/Sass/Script/Functions.html</a:t>
            </a:r>
            <a:endParaRPr lang="zh-CN" altLang="en-US" sz="2000"/>
          </a:p>
          <a:p>
            <a:pPr lvl="1"/>
            <a:endParaRPr lang="zh-CN" altLang="en-US" sz="2000"/>
          </a:p>
          <a:p>
            <a:r>
              <a:rPr lang="zh-CN" altLang="en-US"/>
              <a:t>自定义函数</a:t>
            </a:r>
            <a:endParaRPr lang="zh-CN" altLang="en-US"/>
          </a:p>
          <a:p>
            <a:pPr lvl="1"/>
            <a:r>
              <a:rPr lang="en-US" altLang="zh-CN"/>
              <a:t>@function </a:t>
            </a:r>
            <a:r>
              <a:rPr lang="zh-CN" altLang="en-US"/>
              <a:t>函数名</a:t>
            </a:r>
            <a:r>
              <a:rPr lang="en-US" altLang="zh-CN"/>
              <a:t>(</a:t>
            </a:r>
            <a:r>
              <a:rPr lang="zh-CN" altLang="en-US"/>
              <a:t>参数</a:t>
            </a:r>
            <a:r>
              <a:rPr lang="en-US" altLang="zh-CN"/>
              <a:t>){ </a:t>
            </a:r>
            <a:r>
              <a:rPr lang="zh-CN" altLang="en-US"/>
              <a:t>语句；</a:t>
            </a:r>
            <a:r>
              <a:rPr lang="en-US" altLang="zh-CN"/>
              <a:t>@return </a:t>
            </a:r>
            <a:r>
              <a:rPr lang="zh-CN" altLang="en-US"/>
              <a:t>返回值；</a:t>
            </a:r>
            <a:r>
              <a:rPr lang="en-US" altLang="zh-CN"/>
              <a:t> }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b"/>
  <p:tag name="KSO_WM_UNIT_INDEX" val="1"/>
  <p:tag name="KSO_WM_UNIT_ID" val="custom160463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4"/>
  <p:tag name="KSO_WM_UNIT_PRESET_TEXT_LEN" val="26"/>
</p:tagLst>
</file>

<file path=ppt/tags/tag6.xml><?xml version="1.0" encoding="utf-8"?>
<p:tagLst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1312</Words>
  <Application>WPS 演示</Application>
  <PresentationFormat>宽屏</PresentationFormat>
  <Paragraphs>84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黑体</vt:lpstr>
      <vt:lpstr>Webdings</vt:lpstr>
      <vt:lpstr>Calibri</vt:lpstr>
      <vt:lpstr>微软雅黑</vt:lpstr>
      <vt:lpstr>幼圆</vt:lpstr>
      <vt:lpstr>Arial Unicode MS</vt:lpstr>
      <vt:lpstr>1_A000120140530A46PPBG</vt:lpstr>
      <vt:lpstr>PowerPoint 演示文稿</vt:lpstr>
      <vt:lpstr>Sass文件</vt:lpstr>
      <vt:lpstr>Sass变量</vt:lpstr>
      <vt:lpstr>嵌套</vt:lpstr>
      <vt:lpstr>混合(mixin)</vt:lpstr>
      <vt:lpstr>条件判断及循环</vt:lpstr>
      <vt:lpstr>函数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Stronger丶</cp:lastModifiedBy>
  <cp:revision>118</cp:revision>
  <dcterms:created xsi:type="dcterms:W3CDTF">2015-05-05T08:02:00Z</dcterms:created>
  <dcterms:modified xsi:type="dcterms:W3CDTF">2018-09-21T03:32:32Z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