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4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9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2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6417" y="-129539"/>
            <a:ext cx="11782223" cy="6758940"/>
            <a:chOff x="196417" y="-129539"/>
            <a:chExt cx="11782223" cy="6758940"/>
          </a:xfrm>
        </p:grpSpPr>
        <p:grpSp>
          <p:nvGrpSpPr>
            <p:cNvPr id="101" name="Group 100"/>
            <p:cNvGrpSpPr/>
            <p:nvPr/>
          </p:nvGrpSpPr>
          <p:grpSpPr>
            <a:xfrm>
              <a:off x="196417" y="-129539"/>
              <a:ext cx="11782223" cy="6758940"/>
              <a:chOff x="196417" y="-129539"/>
              <a:chExt cx="11782223" cy="675894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12" t="5924" r="16977" b="5494"/>
              <a:stretch/>
            </p:blipFill>
            <p:spPr>
              <a:xfrm>
                <a:off x="3596640" y="-129539"/>
                <a:ext cx="5074920" cy="6758940"/>
              </a:xfrm>
              <a:prstGeom prst="rect">
                <a:avLst/>
              </a:prstGeom>
            </p:spPr>
          </p:pic>
          <p:cxnSp>
            <p:nvCxnSpPr>
              <p:cNvPr id="7" name="Straight Connector 6"/>
              <p:cNvCxnSpPr/>
              <p:nvPr/>
            </p:nvCxnSpPr>
            <p:spPr>
              <a:xfrm>
                <a:off x="8778240" y="383930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8778240" y="4189448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8778240" y="453542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8778240" y="488289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8778240" y="523214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778240" y="5577840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8778240" y="59253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8778240" y="62682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10312" y="383930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10312" y="418789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0312" y="453542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0312" y="488289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10312" y="523214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0312" y="5577840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10312" y="59253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10312" y="62682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/>
              <p:cNvSpPr/>
              <p:nvPr/>
            </p:nvSpPr>
            <p:spPr>
              <a:xfrm>
                <a:off x="2807208" y="3721608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P0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808670" y="4069080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P1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808670" y="4416552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P2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08670" y="4767742"/>
                <a:ext cx="457200" cy="228600"/>
              </a:xfrm>
              <a:prstGeom prst="roundRect">
                <a:avLst/>
              </a:prstGeom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P3</a:t>
                </a: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808670" y="511546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P4</a:t>
                </a: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2808670" y="546074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P5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807208" y="5803644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P6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8924544" y="546074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P7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8918574" y="510692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P8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2167128" y="372160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PB15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167128" y="4070857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PB14</a:t>
                </a: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2167128" y="4415949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PB13</a:t>
                </a: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167128" y="476519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PB12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2164461" y="510692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PB10</a:t>
                </a: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2164461" y="546074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PB11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164461" y="5805837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PA5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9473184" y="546074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PD12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9473184" y="510692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PD13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35661" y="6153912"/>
                <a:ext cx="2928747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3.3V Rail (250 mA supply Max)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8924544" y="6153912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GND Rail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8924544" y="5803643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VIN (3.6V - 5V)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527048" y="5803643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ADC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886968" y="5803643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DAC</a:t>
                </a: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1527048" y="5111496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UART 3</a:t>
                </a:r>
              </a:p>
              <a:p>
                <a:pPr algn="ctr"/>
                <a:r>
                  <a:rPr lang="en-US" sz="800" dirty="0"/>
                  <a:t>TX</a:t>
                </a: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1527048" y="545896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UART 3</a:t>
                </a:r>
              </a:p>
              <a:p>
                <a:pPr algn="ctr"/>
                <a:r>
                  <a:rPr lang="en-US" sz="800" dirty="0"/>
                  <a:t>RX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1527048" y="4415949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SPI 2</a:t>
                </a:r>
              </a:p>
              <a:p>
                <a:pPr algn="ctr"/>
                <a:r>
                  <a:rPr lang="en-US" sz="800" dirty="0"/>
                  <a:t>SCLK</a:t>
                </a: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527048" y="4069080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SPI 2</a:t>
                </a:r>
              </a:p>
              <a:p>
                <a:pPr algn="ctr"/>
                <a:r>
                  <a:rPr lang="en-US" sz="800" dirty="0"/>
                  <a:t>MISO</a:t>
                </a: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1527048" y="372570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SPI 2</a:t>
                </a:r>
              </a:p>
              <a:p>
                <a:pPr algn="ctr"/>
                <a:r>
                  <a:rPr lang="en-US" sz="800" dirty="0"/>
                  <a:t>MOSI</a:t>
                </a: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1527048" y="4765199"/>
                <a:ext cx="547178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SPI 2</a:t>
                </a:r>
              </a:p>
              <a:p>
                <a:pPr algn="ctr"/>
                <a:r>
                  <a:rPr lang="en-US" sz="800" dirty="0"/>
                  <a:t>SS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886968" y="5456124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I2C 2</a:t>
                </a:r>
              </a:p>
              <a:p>
                <a:pPr algn="ctr"/>
                <a:r>
                  <a:rPr lang="en-US" sz="800" dirty="0"/>
                  <a:t>SDA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882839" y="511546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I2C 2</a:t>
                </a:r>
              </a:p>
              <a:p>
                <a:pPr algn="ctr"/>
                <a:r>
                  <a:rPr lang="en-US" sz="800" dirty="0"/>
                  <a:t>SCL</a:t>
                </a: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10113264" y="545896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Servo 1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0113264" y="5106924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Servo 2</a:t>
                </a:r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417" y="347128"/>
                <a:ext cx="3067992" cy="910171"/>
              </a:xfrm>
              <a:prstGeom prst="rect">
                <a:avLst/>
              </a:prstGeom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1367226" y="1111944"/>
                <a:ext cx="1877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 Black" panose="020B0A04020102020204" pitchFamily="34" charset="0"/>
                  </a:rPr>
                  <a:t>OpenMV Cam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383315" y="1939679"/>
                <a:ext cx="1027397" cy="83099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LED1 – Red</a:t>
                </a:r>
              </a:p>
              <a:p>
                <a:r>
                  <a:rPr lang="en-US" sz="1200" dirty="0"/>
                  <a:t>LED2 – Green</a:t>
                </a:r>
              </a:p>
              <a:p>
                <a:r>
                  <a:rPr lang="en-US" sz="1200" dirty="0"/>
                  <a:t>LED3 – Blue</a:t>
                </a:r>
              </a:p>
              <a:p>
                <a:r>
                  <a:rPr lang="en-US" sz="1200" dirty="0"/>
                  <a:t>LED4 – IR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778238" y="2349498"/>
                <a:ext cx="1319785" cy="83099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Micro SD Slot</a:t>
                </a:r>
              </a:p>
              <a:p>
                <a:pPr algn="ctr"/>
                <a:r>
                  <a:rPr lang="en-US" sz="1200" dirty="0"/>
                  <a:t>SD &lt; 2GB Max</a:t>
                </a:r>
              </a:p>
              <a:p>
                <a:pPr algn="ctr"/>
                <a:r>
                  <a:rPr lang="en-US" sz="1200" dirty="0"/>
                  <a:t>SDHC &lt; 32GB Max</a:t>
                </a:r>
              </a:p>
              <a:p>
                <a:pPr algn="ctr"/>
                <a:r>
                  <a:rPr lang="en-US" sz="1200" dirty="0"/>
                  <a:t>SDXC </a:t>
                </a:r>
                <a:r>
                  <a:rPr lang="en-US" sz="1200"/>
                  <a:t>&lt; 2TB </a:t>
                </a:r>
                <a:r>
                  <a:rPr lang="en-US" sz="1200" dirty="0"/>
                  <a:t>Max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899349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Pin</a:t>
                </a:r>
              </a:p>
              <a:p>
                <a:pPr algn="ctr"/>
                <a:r>
                  <a:rPr lang="en-US" sz="1000" dirty="0"/>
                  <a:t>Name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9499679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CPU</a:t>
                </a:r>
              </a:p>
              <a:p>
                <a:pPr algn="ctr"/>
                <a:r>
                  <a:rPr lang="en-US" sz="1000" dirty="0"/>
                  <a:t>Name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787983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Pin</a:t>
                </a:r>
              </a:p>
              <a:p>
                <a:pPr algn="ctr"/>
                <a:r>
                  <a:rPr lang="en-US" sz="1000" dirty="0"/>
                  <a:t>Name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187653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CPU</a:t>
                </a:r>
              </a:p>
              <a:p>
                <a:pPr algn="ctr"/>
                <a:r>
                  <a:rPr lang="en-US" sz="1000" dirty="0"/>
                  <a:t>Name</a:t>
                </a: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8926703" y="4764024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Reset (Connect to GND to reset)</a:t>
                </a: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8926703" y="4416552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BOOT 0 (Connect to 3.3V for DFU mode)</a:t>
                </a: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8926703" y="4069080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ARM SWD Data (For Debugger access)</a:t>
                </a: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8924544" y="3721608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ARM SWD Clock (For Debugger access)</a:t>
                </a: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10753344" y="545896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TIM4 CH1</a:t>
                </a: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0756646" y="5106924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TIM4 CH2</a:t>
                </a:r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886968" y="372160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TM1</a:t>
                </a:r>
              </a:p>
              <a:p>
                <a:pPr algn="ctr"/>
                <a:r>
                  <a:rPr lang="en-US" sz="800" dirty="0"/>
                  <a:t>CH3N</a:t>
                </a: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888490" y="4069080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TM1</a:t>
                </a:r>
              </a:p>
              <a:p>
                <a:pPr algn="ctr"/>
                <a:r>
                  <a:rPr lang="en-US" sz="800" dirty="0"/>
                  <a:t>CH2N</a:t>
                </a: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882839" y="441594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TM1</a:t>
                </a:r>
              </a:p>
              <a:p>
                <a:pPr algn="ctr"/>
                <a:r>
                  <a:rPr lang="en-US" sz="800" dirty="0"/>
                  <a:t>CH1N</a:t>
                </a: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338328" y="5112995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TIM2</a:t>
                </a:r>
              </a:p>
              <a:p>
                <a:pPr algn="ctr"/>
                <a:r>
                  <a:rPr lang="en-US" sz="800" dirty="0"/>
                  <a:t>CH3</a:t>
                </a: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338328" y="5462245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TIM2</a:t>
                </a:r>
              </a:p>
              <a:p>
                <a:pPr algn="ctr"/>
                <a:r>
                  <a:rPr lang="en-US" sz="800" dirty="0"/>
                  <a:t>CH4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335661" y="5803643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TIM2</a:t>
                </a:r>
              </a:p>
              <a:p>
                <a:pPr algn="ctr"/>
                <a:r>
                  <a:rPr lang="en-US" sz="800" dirty="0"/>
                  <a:t>CH1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41445" y="3300762"/>
                <a:ext cx="12314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Peripherals / Timers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415016" y="3300984"/>
                <a:ext cx="12314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Peripherals / Timers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8778239" y="347128"/>
                <a:ext cx="3072385" cy="1015663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All pins are 5V tolerant</a:t>
                </a:r>
                <a:r>
                  <a:rPr lang="en-US" sz="1200" baseline="30000" dirty="0"/>
                  <a:t>1</a:t>
                </a:r>
                <a:r>
                  <a:rPr lang="en-US" sz="1200" dirty="0"/>
                  <a:t> with a 3.3V output</a:t>
                </a:r>
              </a:p>
              <a:p>
                <a:r>
                  <a:rPr lang="en-US" sz="1200" dirty="0"/>
                  <a:t>All pins can sink or source up to 25 mA</a:t>
                </a:r>
                <a:r>
                  <a:rPr lang="en-US" sz="1200" baseline="30000" dirty="0"/>
                  <a:t>2</a:t>
                </a:r>
              </a:p>
              <a:p>
                <a:endParaRPr lang="en-US" sz="1200" dirty="0"/>
              </a:p>
              <a:p>
                <a:r>
                  <a:rPr lang="en-US" sz="1200" baseline="30000" dirty="0"/>
                  <a:t>1 </a:t>
                </a:r>
                <a:r>
                  <a:rPr lang="en-US" sz="1200" dirty="0"/>
                  <a:t>P6 is not 5V tolerant in ADC or DAC mode</a:t>
                </a:r>
              </a:p>
              <a:p>
                <a:r>
                  <a:rPr lang="en-US" sz="1200" baseline="30000" dirty="0"/>
                  <a:t>2 </a:t>
                </a:r>
                <a:r>
                  <a:rPr lang="en-US" sz="1200" dirty="0"/>
                  <a:t>Up to 120mA in total between all pins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778238" y="1688795"/>
                <a:ext cx="3072385" cy="46166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Max current used wo/ µSD card &lt; 150 mA</a:t>
                </a:r>
              </a:p>
              <a:p>
                <a:r>
                  <a:rPr lang="en-US" sz="1200" dirty="0"/>
                  <a:t>Max current used w/ µSD card &lt; 250 mA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04740" y="1431924"/>
                <a:ext cx="2848857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50" dirty="0">
                    <a:cs typeface="Arial" panose="020B0604020202020204" pitchFamily="34" charset="0"/>
                  </a:rPr>
                  <a:t>By: Ibrahim Abdelkader &amp; Kwabena W. Agyeman</a:t>
                </a:r>
              </a:p>
              <a:p>
                <a:pPr algn="r"/>
                <a:r>
                  <a:rPr lang="en-US" sz="1050" dirty="0">
                    <a:cs typeface="Arial" panose="020B0604020202020204" pitchFamily="34" charset="0"/>
                  </a:rPr>
                  <a:t>https://openmv.io</a:t>
                </a:r>
              </a:p>
            </p:txBody>
          </p:sp>
        </p:grpSp>
        <p:sp>
          <p:nvSpPr>
            <p:cNvPr id="90" name="Rounded Rectangle 89"/>
            <p:cNvSpPr/>
            <p:nvPr/>
          </p:nvSpPr>
          <p:spPr>
            <a:xfrm>
              <a:off x="335661" y="4759607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CAN2</a:t>
              </a:r>
            </a:p>
            <a:p>
              <a:pPr algn="ctr"/>
              <a:r>
                <a:rPr lang="en-US" sz="800" dirty="0"/>
                <a:t>RX</a:t>
              </a: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335661" y="4418328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CAN2</a:t>
              </a:r>
            </a:p>
            <a:p>
              <a:pPr algn="ctr"/>
              <a:r>
                <a:rPr lang="en-US" sz="800" dirty="0"/>
                <a:t>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025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234</Words>
  <Application>Microsoft Office PowerPoint</Application>
  <PresentationFormat>Widescreen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44</cp:revision>
  <dcterms:created xsi:type="dcterms:W3CDTF">2016-05-19T00:38:48Z</dcterms:created>
  <dcterms:modified xsi:type="dcterms:W3CDTF">2020-06-07T21:46:17Z</dcterms:modified>
</cp:coreProperties>
</file>