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015A4-0F96-9A94-55CC-92D85179A472}" v="260" dt="2024-09-15T08:46:4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1714730"/>
            <a:ext cx="12192461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Today we're going to talk about </a:t>
            </a:r>
          </a:p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-----------</a:t>
            </a:r>
          </a:p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Serving 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1230745"/>
            <a:ext cx="1219246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How does a request reach another computer?</a:t>
            </a:r>
            <a:endParaRPr lang="en-US" dirty="0"/>
          </a:p>
          <a:p>
            <a:pPr algn="ctr"/>
            <a:endParaRPr lang="en-US" sz="5000" dirty="0">
              <a:latin typeface="Gabriola"/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latin typeface="Gabriola"/>
                <a:ea typeface="Calibri"/>
                <a:cs typeface="Calibri"/>
              </a:rPr>
              <a:t>DNS 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latin typeface="Gabriola"/>
                <a:ea typeface="Calibri"/>
                <a:cs typeface="Calibri"/>
              </a:rPr>
              <a:t>IP – Public and private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latin typeface="Gabriola"/>
                <a:ea typeface="Calibri"/>
                <a:cs typeface="Calibri"/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188658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336665"/>
            <a:ext cx="1219246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600" dirty="0">
                <a:latin typeface="Gabriola"/>
                <a:ea typeface="Calibri"/>
                <a:cs typeface="Calibri"/>
              </a:rPr>
              <a:t>Docker – The Most Important Whale</a:t>
            </a:r>
            <a:endParaRPr lang="en-US" sz="6600" dirty="0">
              <a:latin typeface="Aptos" panose="020B0004020202020204"/>
              <a:ea typeface="Calibri"/>
              <a:cs typeface="Calibri"/>
            </a:endParaRPr>
          </a:p>
          <a:p>
            <a:pPr algn="ctr"/>
            <a:r>
              <a:rPr lang="en-US" sz="6600" dirty="0">
                <a:latin typeface="Gabriola"/>
                <a:ea typeface="Calibri"/>
                <a:cs typeface="Calibri"/>
              </a:rPr>
              <a:t> In the World</a:t>
            </a:r>
            <a:endParaRPr lang="en-US" sz="6600"/>
          </a:p>
        </p:txBody>
      </p:sp>
      <p:pic>
        <p:nvPicPr>
          <p:cNvPr id="2" name="Picture 1" descr="Docker png images | PNGWing">
            <a:extLst>
              <a:ext uri="{FF2B5EF4-FFF2-40B4-BE49-F238E27FC236}">
                <a16:creationId xmlns:a16="http://schemas.microsoft.com/office/drawing/2014/main" id="{4080E169-59EB-E37B-3757-867BADD0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80" y="2843530"/>
            <a:ext cx="3799840" cy="3182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C69CC-4CB5-4BB9-C465-BE5190053968}"/>
              </a:ext>
            </a:extLst>
          </p:cNvPr>
          <p:cNvSpPr txBox="1"/>
          <p:nvPr/>
        </p:nvSpPr>
        <p:spPr>
          <a:xfrm>
            <a:off x="265043" y="6184347"/>
            <a:ext cx="33682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Gabriola"/>
              </a:rPr>
              <a:t>And... Kubernetes</a:t>
            </a:r>
          </a:p>
        </p:txBody>
      </p:sp>
    </p:spTree>
    <p:extLst>
      <p:ext uri="{BB962C8B-B14F-4D97-AF65-F5344CB8AC3E}">
        <p14:creationId xmlns:p14="http://schemas.microsoft.com/office/powerpoint/2010/main" val="26147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353290"/>
            <a:ext cx="12192461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It all begins, with the internet. </a:t>
            </a:r>
            <a:endParaRPr lang="en-US" dirty="0">
              <a:latin typeface="Aptos" panose="020B0004020202020204"/>
              <a:ea typeface="Calibri"/>
              <a:cs typeface="Calibri"/>
            </a:endParaRPr>
          </a:p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What is … internet?</a:t>
            </a:r>
            <a:endParaRPr lang="en-US" dirty="0"/>
          </a:p>
        </p:txBody>
      </p:sp>
      <p:pic>
        <p:nvPicPr>
          <p:cNvPr id="2" name="Picture 1" descr="Internet Law - Luzzatto and Luzzatto">
            <a:extLst>
              <a:ext uri="{FF2B5EF4-FFF2-40B4-BE49-F238E27FC236}">
                <a16:creationId xmlns:a16="http://schemas.microsoft.com/office/drawing/2014/main" id="{392698C1-E25F-6715-1E3E-FD59F9DA2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2310836"/>
            <a:ext cx="9733280" cy="37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353290"/>
            <a:ext cx="1219246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Underwater Cable</a:t>
            </a:r>
          </a:p>
        </p:txBody>
      </p:sp>
      <p:pic>
        <p:nvPicPr>
          <p:cNvPr id="3" name="Picture 2" descr="פרסום ראשון: אור ירוק לכבל החשמל התת־ימי בין אשקלון לחיפה | חדשות מעריב">
            <a:extLst>
              <a:ext uri="{FF2B5EF4-FFF2-40B4-BE49-F238E27FC236}">
                <a16:creationId xmlns:a16="http://schemas.microsoft.com/office/drawing/2014/main" id="{021C0F02-4A42-4911-9C0F-4D042CC5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0" y="1865376"/>
            <a:ext cx="8097520" cy="435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2177472"/>
            <a:ext cx="12192461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The cables go all the way from wherever up until it reaches es our houses. Specifically, it reaches 2 machines</a:t>
            </a:r>
            <a:endParaRPr lang="en-US" dirty="0">
              <a:latin typeface="Aptos" panose="020B0004020202020204"/>
              <a:ea typeface="Calibri"/>
              <a:cs typeface="Calibri"/>
            </a:endParaRPr>
          </a:p>
          <a:p>
            <a:pPr marL="914400" indent="-914400" algn="ctr">
              <a:buAutoNum type="arabicPeriod"/>
            </a:pPr>
            <a:endParaRPr lang="en-US" sz="3000" dirty="0">
              <a:latin typeface="Gabriol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96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evice with a black box and a black object with a yellow text&#10;&#10;Description automatically generated">
            <a:extLst>
              <a:ext uri="{FF2B5EF4-FFF2-40B4-BE49-F238E27FC236}">
                <a16:creationId xmlns:a16="http://schemas.microsoft.com/office/drawing/2014/main" id="{2D041AD8-9910-330A-E0B7-CBC6B643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1" y="2806867"/>
            <a:ext cx="6407728" cy="349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B964C-79BE-F657-41D9-C429CD3C4AD2}"/>
              </a:ext>
            </a:extLst>
          </p:cNvPr>
          <p:cNvSpPr txBox="1"/>
          <p:nvPr/>
        </p:nvSpPr>
        <p:spPr>
          <a:xfrm>
            <a:off x="2310" y="187036"/>
            <a:ext cx="12187381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cs typeface="Arial"/>
              </a:rPr>
              <a:t> Modem – </a:t>
            </a:r>
            <a:r>
              <a:rPr lang="en-US" sz="3000" dirty="0">
                <a:latin typeface="Gabriola"/>
                <a:cs typeface="Arial"/>
              </a:rPr>
              <a:t>connects your home to the ISP. Translated analog signal (electricity) to digital signal</a:t>
            </a:r>
          </a:p>
          <a:p>
            <a:pPr algn="ctr"/>
            <a:r>
              <a:rPr lang="en-US" sz="5000" dirty="0">
                <a:latin typeface="Gabriola"/>
                <a:cs typeface="Arial"/>
              </a:rPr>
              <a:t>Router – </a:t>
            </a:r>
            <a:r>
              <a:rPr lang="en-US" sz="3000" dirty="0">
                <a:latin typeface="Gabriola"/>
                <a:cs typeface="Arial"/>
              </a:rPr>
              <a:t>Distributed the internet from the modem to all devices at home. Either through Ethernet or through </a:t>
            </a:r>
            <a:r>
              <a:rPr lang="en-US" sz="3000" dirty="0" err="1">
                <a:latin typeface="Gabriola"/>
                <a:cs typeface="Arial"/>
              </a:rPr>
              <a:t>WiFi</a:t>
            </a:r>
            <a:endParaRPr lang="en-US" sz="3000" dirty="0">
              <a:latin typeface="Gabriol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35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1715653"/>
            <a:ext cx="1219246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Okay, devices are connected to each other. </a:t>
            </a:r>
            <a:endParaRPr lang="en-US" dirty="0">
              <a:latin typeface="Aptos" panose="020B0004020202020204"/>
              <a:ea typeface="Calibri"/>
              <a:cs typeface="Calibri"/>
            </a:endParaRPr>
          </a:p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How is this useful?</a:t>
            </a:r>
          </a:p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When computers are connected, they can communicate. This communication, is what the internet is.</a:t>
            </a:r>
          </a:p>
        </p:txBody>
      </p:sp>
    </p:spTree>
    <p:extLst>
      <p:ext uri="{BB962C8B-B14F-4D97-AF65-F5344CB8AC3E}">
        <p14:creationId xmlns:p14="http://schemas.microsoft.com/office/powerpoint/2010/main" val="220160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190BDF-54E4-BB15-4649-A08256C3D09E}"/>
              </a:ext>
            </a:extLst>
          </p:cNvPr>
          <p:cNvSpPr txBox="1"/>
          <p:nvPr/>
        </p:nvSpPr>
        <p:spPr>
          <a:xfrm>
            <a:off x="-3695" y="353290"/>
            <a:ext cx="121924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Browser</a:t>
            </a:r>
          </a:p>
          <a:p>
            <a:pPr algn="ctr"/>
            <a:endParaRPr lang="en-US" sz="5000" dirty="0">
              <a:latin typeface="Gabriola"/>
              <a:ea typeface="Calibri"/>
              <a:cs typeface="Calibri"/>
            </a:endParaRPr>
          </a:p>
          <a:p>
            <a:pPr algn="ctr"/>
            <a:r>
              <a:rPr lang="en-US" sz="4400" dirty="0">
                <a:latin typeface="Gabriola"/>
                <a:ea typeface="Calibri"/>
                <a:cs typeface="Calibri"/>
              </a:rPr>
              <a:t>A nice-looking HTTP client</a:t>
            </a:r>
          </a:p>
        </p:txBody>
      </p:sp>
      <p:pic>
        <p:nvPicPr>
          <p:cNvPr id="2" name="Picture 1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22F8540B-02D6-0474-7F77-E2C1D23D2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93" y="3433127"/>
            <a:ext cx="8375015" cy="2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9E08F56C-5238-2F1A-A574-B251786D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308389"/>
            <a:ext cx="10563225" cy="4933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90BDF-54E4-BB15-4649-A08256C3D09E}"/>
              </a:ext>
            </a:extLst>
          </p:cNvPr>
          <p:cNvSpPr txBox="1"/>
          <p:nvPr/>
        </p:nvSpPr>
        <p:spPr>
          <a:xfrm>
            <a:off x="-3695" y="353290"/>
            <a:ext cx="1219246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Browser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78008-9702-4582-B7BC-3844356AA9DA}"/>
              </a:ext>
            </a:extLst>
          </p:cNvPr>
          <p:cNvSpPr txBox="1"/>
          <p:nvPr/>
        </p:nvSpPr>
        <p:spPr>
          <a:xfrm>
            <a:off x="-3695" y="1230745"/>
            <a:ext cx="1219246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dirty="0">
                <a:latin typeface="Gabriola"/>
                <a:ea typeface="Calibri"/>
                <a:cs typeface="Calibri"/>
              </a:rPr>
              <a:t>Communication Protocols</a:t>
            </a:r>
          </a:p>
          <a:p>
            <a:pPr algn="ctr"/>
            <a:endParaRPr lang="en-US" sz="5000" dirty="0">
              <a:latin typeface="Gabriola"/>
              <a:ea typeface="Calibri"/>
              <a:cs typeface="Calibri"/>
            </a:endParaRPr>
          </a:p>
          <a:p>
            <a:pPr marL="685800" indent="-685800">
              <a:buFont typeface="Arial"/>
              <a:buChar char="•"/>
            </a:pPr>
            <a:r>
              <a:rPr lang="en-US" sz="4000" dirty="0">
                <a:latin typeface="Gabriola"/>
                <a:ea typeface="Calibri"/>
                <a:cs typeface="Calibri"/>
              </a:rPr>
              <a:t>HTTP</a:t>
            </a:r>
          </a:p>
          <a:p>
            <a:pPr marL="685800" indent="-685800">
              <a:buFont typeface="Arial"/>
              <a:buChar char="•"/>
            </a:pPr>
            <a:r>
              <a:rPr lang="en-US" sz="4000" dirty="0">
                <a:latin typeface="Gabriola"/>
                <a:ea typeface="Calibri"/>
                <a:cs typeface="Calibri"/>
              </a:rPr>
              <a:t>WebSocket</a:t>
            </a:r>
          </a:p>
          <a:p>
            <a:pPr marL="685800" indent="-685800">
              <a:buFont typeface="Arial"/>
              <a:buChar char="•"/>
            </a:pPr>
            <a:r>
              <a:rPr lang="en-US" sz="4000" err="1">
                <a:latin typeface="Gabriola"/>
                <a:ea typeface="Calibri"/>
                <a:cs typeface="Calibri"/>
              </a:rPr>
              <a:t>gRPC</a:t>
            </a:r>
            <a:endParaRPr lang="en-US" sz="4000">
              <a:latin typeface="Gabriol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18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146</cp:revision>
  <dcterms:created xsi:type="dcterms:W3CDTF">2024-09-12T18:25:21Z</dcterms:created>
  <dcterms:modified xsi:type="dcterms:W3CDTF">2024-09-15T09:29:02Z</dcterms:modified>
</cp:coreProperties>
</file>