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669881" y="2588280"/>
            <a:ext cx="10852238" cy="89916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lnSpc>
                <a:spcPct val="100000"/>
              </a:lnSpc>
              <a:defRPr spc="600" sz="5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669881" y="3566159"/>
            <a:ext cx="10852238" cy="950985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 sz="2400">
                <a:latin typeface="Arial"/>
                <a:ea typeface="Arial"/>
                <a:cs typeface="Arial"/>
                <a:sym typeface="Arial"/>
              </a:defRPr>
            </a:lvl1pPr>
            <a:lvl2pPr marL="0" indent="457200" algn="ctr">
              <a:lnSpc>
                <a:spcPct val="100000"/>
              </a:lnSpc>
              <a:buSzTx/>
              <a:buFontTx/>
              <a:buNone/>
              <a:defRPr spc="200" sz="2400">
                <a:latin typeface="Arial"/>
                <a:ea typeface="Arial"/>
                <a:cs typeface="Arial"/>
                <a:sym typeface="Arial"/>
              </a:defRPr>
            </a:lvl2pPr>
            <a:lvl3pPr marL="0" indent="914400" algn="ctr">
              <a:lnSpc>
                <a:spcPct val="100000"/>
              </a:lnSpc>
              <a:buSzTx/>
              <a:buFontTx/>
              <a:buNone/>
              <a:defRPr spc="200" sz="2400"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>
              <a:lnSpc>
                <a:spcPct val="100000"/>
              </a:lnSpc>
              <a:buSzTx/>
              <a:buFontTx/>
              <a:buNone/>
              <a:defRPr spc="200" sz="2400"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>
              <a:lnSpc>
                <a:spcPct val="100000"/>
              </a:lnSpc>
              <a:buSzTx/>
              <a:buFontTx/>
              <a:buNone/>
              <a:defRPr spc="200"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xfrm>
            <a:off x="669881" y="431999"/>
            <a:ext cx="10852238" cy="6480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lnSpc>
                <a:spcPct val="100000"/>
              </a:lnSpc>
              <a:defRPr b="1" spc="200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/>
          </p:nvPr>
        </p:nvSpPr>
        <p:spPr>
          <a:xfrm>
            <a:off x="669881" y="1295999"/>
            <a:ext cx="10852238" cy="50413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669929" y="3808729"/>
            <a:ext cx="10852238" cy="624846"/>
          </a:xfrm>
          <a:prstGeom prst="rect">
            <a:avLst/>
          </a:prstGeom>
        </p:spPr>
        <p:txBody>
          <a:bodyPr lIns="38100" tIns="38100" rIns="38100" bIns="38100" anchor="t"/>
          <a:lstStyle>
            <a:lvl1pPr>
              <a:lnSpc>
                <a:spcPct val="100000"/>
              </a:lnSpc>
              <a:defRPr spc="300" sz="36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30000"/>
              </a:lnSpc>
              <a:buSzTx/>
              <a:buFontTx/>
              <a:buNone/>
              <a:defRPr spc="150"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130000"/>
              </a:lnSpc>
              <a:buSzTx/>
              <a:buFontTx/>
              <a:buNone/>
              <a:defRPr spc="150"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130000"/>
              </a:lnSpc>
              <a:buSzTx/>
              <a:buFontTx/>
              <a:buNone/>
              <a:defRPr spc="150"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130000"/>
              </a:lnSpc>
              <a:buSzTx/>
              <a:buFontTx/>
              <a:buNone/>
              <a:defRPr spc="150"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130000"/>
              </a:lnSpc>
              <a:buSzTx/>
              <a:buFontTx/>
              <a:buNone/>
              <a:defRPr spc="150"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xfrm>
            <a:off x="669881" y="431999"/>
            <a:ext cx="10852238" cy="6480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lnSpc>
                <a:spcPct val="100000"/>
              </a:lnSpc>
              <a:defRPr b="1" spc="200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8" name="正文级别 1…"/>
          <p:cNvSpPr txBox="1"/>
          <p:nvPr>
            <p:ph type="body" sz="half" idx="1"/>
          </p:nvPr>
        </p:nvSpPr>
        <p:spPr>
          <a:xfrm>
            <a:off x="669929" y="1295999"/>
            <a:ext cx="5283243" cy="50400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/>
          <p:nvPr>
            <p:ph type="title"/>
          </p:nvPr>
        </p:nvSpPr>
        <p:spPr>
          <a:xfrm>
            <a:off x="669881" y="431999"/>
            <a:ext cx="10852238" cy="6480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lnSpc>
                <a:spcPct val="100000"/>
              </a:lnSpc>
              <a:defRPr b="1" spc="200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7" name="正文级别 1…"/>
          <p:cNvSpPr txBox="1"/>
          <p:nvPr>
            <p:ph type="body" sz="quarter" idx="1"/>
          </p:nvPr>
        </p:nvSpPr>
        <p:spPr>
          <a:xfrm>
            <a:off x="669929" y="1295999"/>
            <a:ext cx="5283243" cy="381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20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20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20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20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文本占位符 4"/>
          <p:cNvSpPr/>
          <p:nvPr>
            <p:ph type="body" sz="quarter" idx="13"/>
          </p:nvPr>
        </p:nvSpPr>
        <p:spPr>
          <a:xfrm>
            <a:off x="6235749" y="1295999"/>
            <a:ext cx="5283244" cy="381004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/>
          <p:nvPr>
            <p:ph type="title"/>
          </p:nvPr>
        </p:nvSpPr>
        <p:spPr>
          <a:xfrm>
            <a:off x="669881" y="431999"/>
            <a:ext cx="10852238" cy="6480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lnSpc>
                <a:spcPct val="100000"/>
              </a:lnSpc>
              <a:defRPr b="1" spc="200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图片占位符 2"/>
          <p:cNvSpPr/>
          <p:nvPr>
            <p:ph type="pic" sz="half" idx="13"/>
          </p:nvPr>
        </p:nvSpPr>
        <p:spPr>
          <a:xfrm>
            <a:off x="669929" y="1295999"/>
            <a:ext cx="5283243" cy="5040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2" name="正文级别 1…"/>
          <p:cNvSpPr txBox="1"/>
          <p:nvPr>
            <p:ph type="body" sz="half" idx="1"/>
          </p:nvPr>
        </p:nvSpPr>
        <p:spPr>
          <a:xfrm>
            <a:off x="6238924" y="1295999"/>
            <a:ext cx="5283243" cy="50400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标题文本"/>
          <p:cNvSpPr txBox="1"/>
          <p:nvPr>
            <p:ph type="title"/>
          </p:nvPr>
        </p:nvSpPr>
        <p:spPr>
          <a:xfrm>
            <a:off x="669881" y="431999"/>
            <a:ext cx="10852238" cy="6480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lnSpc>
                <a:spcPct val="100000"/>
              </a:lnSpc>
              <a:defRPr b="1" spc="200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/>
          <p:nvPr>
            <p:ph type="title"/>
          </p:nvPr>
        </p:nvSpPr>
        <p:spPr>
          <a:xfrm>
            <a:off x="10571135" y="952508"/>
            <a:ext cx="950985" cy="5388908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lnSpc>
                <a:spcPct val="100000"/>
              </a:lnSpc>
              <a:defRPr b="1" spc="200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2" name="正文级别 1…"/>
          <p:cNvSpPr txBox="1"/>
          <p:nvPr>
            <p:ph type="body" idx="1"/>
          </p:nvPr>
        </p:nvSpPr>
        <p:spPr>
          <a:xfrm>
            <a:off x="669925" y="952500"/>
            <a:ext cx="9828101" cy="5388908"/>
          </a:xfrm>
          <a:prstGeom prst="rect">
            <a:avLst/>
          </a:prstGeom>
        </p:spPr>
        <p:txBody>
          <a:bodyPr lIns="0" tIns="0" rIns="0" bIns="0"/>
          <a:lstStyle>
            <a:lvl1pPr indent="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文级别 1…"/>
          <p:cNvSpPr txBox="1"/>
          <p:nvPr>
            <p:ph type="body" idx="1"/>
          </p:nvPr>
        </p:nvSpPr>
        <p:spPr>
          <a:xfrm>
            <a:off x="669929" y="952508"/>
            <a:ext cx="10852238" cy="50400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lnSpc>
                <a:spcPct val="130000"/>
              </a:lnSpc>
              <a:defRPr spc="150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文本"/>
          <p:cNvSpPr txBox="1"/>
          <p:nvPr>
            <p:ph type="title"/>
          </p:nvPr>
        </p:nvSpPr>
        <p:spPr>
          <a:xfrm>
            <a:off x="669881" y="2588280"/>
            <a:ext cx="10852238" cy="89916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lnSpc>
                <a:spcPct val="100000"/>
              </a:lnSpc>
              <a:defRPr spc="600" sz="5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9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6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4"/>
          <p:cNvSpPr txBox="1"/>
          <p:nvPr>
            <p:ph type="title"/>
          </p:nvPr>
        </p:nvSpPr>
        <p:spPr>
          <a:xfrm>
            <a:off x="669930" y="3808729"/>
            <a:ext cx="10852237" cy="624846"/>
          </a:xfrm>
          <a:prstGeom prst="rect">
            <a:avLst/>
          </a:prstGeom>
        </p:spPr>
        <p:txBody>
          <a:bodyPr/>
          <a:lstStyle/>
          <a:p>
            <a:pPr/>
            <a:r>
              <a:t>Chameleon  </a:t>
            </a:r>
            <a:r>
              <a:t>&amp;&amp; Taro</a:t>
            </a:r>
          </a:p>
        </p:txBody>
      </p:sp>
      <p:sp>
        <p:nvSpPr>
          <p:cNvPr id="209" name="文本占位符 2"/>
          <p:cNvSpPr txBox="1"/>
          <p:nvPr>
            <p:ph type="body" sz="quarter" idx="1"/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/>
          <a:lstStyle>
            <a:lvl1pPr>
              <a:defRPr spc="1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小程序跨多端统一框架分享</a:t>
            </a:r>
          </a:p>
        </p:txBody>
      </p:sp>
      <p:sp>
        <p:nvSpPr>
          <p:cNvPr id="210" name="文本框 1"/>
          <p:cNvSpPr txBox="1"/>
          <p:nvPr/>
        </p:nvSpPr>
        <p:spPr>
          <a:xfrm>
            <a:off x="669929" y="2346325"/>
            <a:ext cx="1293626" cy="1308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108000"/>
              </a:lnSpc>
              <a:spcBef>
                <a:spcPts val="1000"/>
              </a:spcBef>
              <a:defRPr b="1" sz="7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untime 运行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defRPr spc="255" sz="3060"/>
            </a:lvl1pPr>
          </a:lstStyle>
          <a:p>
            <a:pPr>
              <a:defRPr>
                <a:effectLst/>
              </a:defRPr>
            </a:pPr>
            <a:r>
              <a:t>Runtime 运行时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副标题 2"/>
          <p:cNvSpPr txBox="1"/>
          <p:nvPr>
            <p:ph type="subTitle" sz="quarter" idx="1"/>
          </p:nvPr>
        </p:nvSpPr>
        <p:spPr>
          <a:xfrm>
            <a:off x="526415" y="610234"/>
            <a:ext cx="3608705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跨端框架评测 </a:t>
            </a:r>
          </a:p>
        </p:txBody>
      </p:sp>
      <p:sp>
        <p:nvSpPr>
          <p:cNvPr id="274" name="文本框 1"/>
          <p:cNvSpPr txBox="1"/>
          <p:nvPr/>
        </p:nvSpPr>
        <p:spPr>
          <a:xfrm>
            <a:off x="1747520" y="2837179"/>
            <a:ext cx="9294495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Taro </a:t>
            </a:r>
            <a:r>
              <a:t>《小程序多端框架全面测评》</a:t>
            </a:r>
            <a:r>
              <a:t>https://mp.weixin.qq.com/s/veC_DgjZnQXmjyVJvONZSQ</a:t>
            </a:r>
          </a:p>
        </p:txBody>
      </p:sp>
      <p:sp>
        <p:nvSpPr>
          <p:cNvPr id="275" name="文本框 3"/>
          <p:cNvSpPr txBox="1"/>
          <p:nvPr/>
        </p:nvSpPr>
        <p:spPr>
          <a:xfrm>
            <a:off x="2513329" y="3856990"/>
            <a:ext cx="65125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https://juejin.im/post/5ca1736af265da30ae314248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副标题 2"/>
          <p:cNvSpPr txBox="1"/>
          <p:nvPr>
            <p:ph type="subTitle" sz="quarter" idx="1"/>
          </p:nvPr>
        </p:nvSpPr>
        <p:spPr>
          <a:xfrm>
            <a:off x="526415" y="610234"/>
            <a:ext cx="3608705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原理</a:t>
            </a:r>
          </a:p>
        </p:txBody>
      </p:sp>
      <p:sp>
        <p:nvSpPr>
          <p:cNvPr id="279" name="文本框 6"/>
          <p:cNvSpPr txBox="1"/>
          <p:nvPr/>
        </p:nvSpPr>
        <p:spPr>
          <a:xfrm>
            <a:off x="625474" y="1455419"/>
            <a:ext cx="110280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600"/>
            </a:pPr>
            <a:r>
              <a:t>任何一份应用层的高级语言代码块分成几层：语言层（</a:t>
            </a:r>
            <a:r>
              <a:t>Language</a:t>
            </a:r>
            <a:r>
              <a:t>）、框架层（</a:t>
            </a:r>
            <a:r>
              <a:t>Framewrok</a:t>
            </a:r>
            <a:r>
              <a:t>）与库层（</a:t>
            </a:r>
            <a:r>
              <a:t>Library</a:t>
            </a:r>
            <a:r>
              <a:t>）</a:t>
            </a:r>
          </a:p>
        </p:txBody>
      </p:sp>
      <p:pic>
        <p:nvPicPr>
          <p:cNvPr id="28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714" y="2575560"/>
            <a:ext cx="9091932" cy="3495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485" y="1908175"/>
            <a:ext cx="7479031" cy="4563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副标题 2"/>
          <p:cNvSpPr txBox="1"/>
          <p:nvPr>
            <p:ph type="subTitle" sz="quarter" idx="1"/>
          </p:nvPr>
        </p:nvSpPr>
        <p:spPr>
          <a:xfrm>
            <a:off x="60960" y="640715"/>
            <a:ext cx="5470526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的问题 </a:t>
            </a:r>
            <a:r>
              <a:t>-- </a:t>
            </a:r>
            <a:r>
              <a:t>性能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副标题 2"/>
          <p:cNvSpPr txBox="1"/>
          <p:nvPr>
            <p:ph type="subTitle" sz="quarter" idx="1"/>
          </p:nvPr>
        </p:nvSpPr>
        <p:spPr>
          <a:xfrm>
            <a:off x="526415" y="610234"/>
            <a:ext cx="3608705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性能篇 </a:t>
            </a:r>
          </a:p>
        </p:txBody>
      </p:sp>
      <p:pic>
        <p:nvPicPr>
          <p:cNvPr id="28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2825" y="1580514"/>
            <a:ext cx="7625716" cy="489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副标题 2"/>
          <p:cNvSpPr txBox="1"/>
          <p:nvPr>
            <p:ph type="subTitle" sz="quarter" idx="1"/>
          </p:nvPr>
        </p:nvSpPr>
        <p:spPr>
          <a:xfrm>
            <a:off x="319404" y="538480"/>
            <a:ext cx="7524751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性能篇  </a:t>
            </a:r>
            <a:r>
              <a:t>-- </a:t>
            </a:r>
            <a:r>
              <a:t>什么是 </a:t>
            </a:r>
            <a:r>
              <a:t>mobx</a:t>
            </a:r>
            <a:r>
              <a:t> </a:t>
            </a:r>
          </a:p>
        </p:txBody>
      </p:sp>
      <p:pic>
        <p:nvPicPr>
          <p:cNvPr id="292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4015" y="2220595"/>
            <a:ext cx="5960746" cy="3234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635" y="2835275"/>
            <a:ext cx="4123691" cy="2277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副标题 2"/>
          <p:cNvSpPr txBox="1"/>
          <p:nvPr>
            <p:ph type="subTitle" sz="quarter" idx="1"/>
          </p:nvPr>
        </p:nvSpPr>
        <p:spPr>
          <a:xfrm>
            <a:off x="319404" y="538480"/>
            <a:ext cx="7524751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性能篇  </a:t>
            </a:r>
            <a:r>
              <a:t>-- </a:t>
            </a:r>
            <a:r>
              <a:t>为什么需要 </a:t>
            </a:r>
            <a:r>
              <a:t>mobx</a:t>
            </a:r>
            <a:r>
              <a:t> </a:t>
            </a:r>
          </a:p>
        </p:txBody>
      </p:sp>
      <p:sp>
        <p:nvSpPr>
          <p:cNvPr id="297" name="文本框 6"/>
          <p:cNvSpPr txBox="1"/>
          <p:nvPr/>
        </p:nvSpPr>
        <p:spPr>
          <a:xfrm>
            <a:off x="625474" y="1455419"/>
            <a:ext cx="11028047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600"/>
            </a:pPr>
            <a:r>
              <a:t>这里已一个简单的例子来说明为什么需要 </a:t>
            </a:r>
            <a:r>
              <a:t>mobx</a:t>
            </a:r>
            <a:r>
              <a:t>，简而言之，相当于我们在做 </a:t>
            </a:r>
            <a:r>
              <a:t>react </a:t>
            </a:r>
            <a:r>
              <a:t>的 </a:t>
            </a:r>
            <a:r>
              <a:t>vue</a:t>
            </a:r>
            <a:r>
              <a:t>化。</a:t>
            </a:r>
          </a:p>
          <a:p>
            <a:pPr>
              <a:lnSpc>
                <a:spcPct val="130000"/>
              </a:lnSpc>
              <a:defRPr sz="1600"/>
            </a:pPr>
            <a:r>
              <a:t>以该例子来说存在两个问题：</a:t>
            </a:r>
          </a:p>
          <a:p>
            <a:pPr>
              <a:lnSpc>
                <a:spcPct val="130000"/>
              </a:lnSpc>
              <a:defRPr sz="1600"/>
            </a:pPr>
            <a:r>
              <a:t>1. </a:t>
            </a:r>
            <a:r>
              <a:t>如何知道 </a:t>
            </a:r>
            <a:r>
              <a:t>this </a:t>
            </a:r>
            <a:r>
              <a:t>的这个属性就是</a:t>
            </a:r>
            <a:r>
              <a:t>state</a:t>
            </a:r>
            <a:r>
              <a:t>，而不是 </a:t>
            </a:r>
            <a:r>
              <a:t>property</a:t>
            </a:r>
          </a:p>
          <a:p>
            <a:pPr>
              <a:lnSpc>
                <a:spcPct val="130000"/>
              </a:lnSpc>
              <a:defRPr sz="1600"/>
            </a:pPr>
            <a:r>
              <a:t>2. </a:t>
            </a:r>
            <a:r>
              <a:t>如何消除 </a:t>
            </a:r>
            <a:r>
              <a:t>react </a:t>
            </a:r>
            <a:r>
              <a:t>和 </a:t>
            </a:r>
            <a:r>
              <a:t>vue </a:t>
            </a:r>
            <a:r>
              <a:t>的绑定差异</a:t>
            </a:r>
          </a:p>
        </p:txBody>
      </p:sp>
      <p:pic>
        <p:nvPicPr>
          <p:cNvPr id="29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569" y="3568065"/>
            <a:ext cx="2834006" cy="2206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组合 10"/>
          <p:cNvGrpSpPr/>
          <p:nvPr/>
        </p:nvGrpSpPr>
        <p:grpSpPr>
          <a:xfrm>
            <a:off x="5074920" y="4204334"/>
            <a:ext cx="5601970" cy="1397636"/>
            <a:chOff x="0" y="0"/>
            <a:chExt cx="5601969" cy="1397635"/>
          </a:xfrm>
        </p:grpSpPr>
        <p:pic>
          <p:nvPicPr>
            <p:cNvPr id="299" name="图片 4" descr="图片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4925"/>
              <a:ext cx="2769235" cy="1362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图片 5" descr="图片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10584" y="0"/>
              <a:ext cx="2191386" cy="1397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直接箭头连接符 7"/>
            <p:cNvSpPr/>
            <p:nvPr/>
          </p:nvSpPr>
          <p:spPr>
            <a:xfrm>
              <a:off x="2655569" y="829944"/>
              <a:ext cx="726440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文本框 9"/>
            <p:cNvSpPr txBox="1"/>
            <p:nvPr/>
          </p:nvSpPr>
          <p:spPr>
            <a:xfrm>
              <a:off x="2769234" y="393700"/>
              <a:ext cx="630212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转化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副标题 2"/>
          <p:cNvSpPr txBox="1"/>
          <p:nvPr>
            <p:ph type="subTitle" sz="quarter" idx="1"/>
          </p:nvPr>
        </p:nvSpPr>
        <p:spPr>
          <a:xfrm>
            <a:off x="526415" y="610234"/>
            <a:ext cx="8319769" cy="441326"/>
          </a:xfrm>
          <a:prstGeom prst="rect">
            <a:avLst/>
          </a:prstGeom>
        </p:spPr>
        <p:txBody>
          <a:bodyPr/>
          <a:lstStyle/>
          <a:p>
            <a:pPr defTabSz="365760">
              <a:spcBef>
                <a:spcPts val="400"/>
              </a:spcBef>
              <a:defRPr sz="1120"/>
            </a:pPr>
            <a:r>
              <a:t>Chameleon </a:t>
            </a:r>
            <a:r>
              <a:t>性能篇  </a:t>
            </a:r>
            <a:r>
              <a:t>-- </a:t>
            </a:r>
            <a:r>
              <a:t>为什么需要 </a:t>
            </a:r>
            <a:r>
              <a:t>mobx</a:t>
            </a:r>
            <a:r>
              <a:t> </a:t>
            </a:r>
          </a:p>
          <a:p>
            <a:pPr defTabSz="365760">
              <a:spcBef>
                <a:spcPts val="400"/>
              </a:spcBef>
              <a:defRPr sz="1120"/>
            </a:pPr>
            <a:r>
              <a:t> </a:t>
            </a:r>
          </a:p>
        </p:txBody>
      </p:sp>
      <p:pic>
        <p:nvPicPr>
          <p:cNvPr id="30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5850" y="1317625"/>
            <a:ext cx="4298316" cy="5243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229" y="2705100"/>
            <a:ext cx="2834006" cy="2206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副标题 2"/>
          <p:cNvSpPr txBox="1"/>
          <p:nvPr>
            <p:ph type="subTitle" sz="quarter" idx="1"/>
          </p:nvPr>
        </p:nvSpPr>
        <p:spPr>
          <a:xfrm>
            <a:off x="526415" y="610234"/>
            <a:ext cx="7138035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性能篇  </a:t>
            </a:r>
            <a:r>
              <a:t>-- </a:t>
            </a:r>
            <a:r>
              <a:t>为什么需要 </a:t>
            </a:r>
            <a:r>
              <a:t>mobx</a:t>
            </a:r>
            <a:r>
              <a:t> </a:t>
            </a:r>
          </a:p>
        </p:txBody>
      </p:sp>
      <p:pic>
        <p:nvPicPr>
          <p:cNvPr id="312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150" y="1397635"/>
            <a:ext cx="5512435" cy="511556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文本框 6"/>
          <p:cNvSpPr txBox="1"/>
          <p:nvPr/>
        </p:nvSpPr>
        <p:spPr>
          <a:xfrm>
            <a:off x="853439" y="2432050"/>
            <a:ext cx="5139056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1. </a:t>
            </a:r>
            <a:r>
              <a:t>小程序在初始化阶段会调用 </a:t>
            </a:r>
            <a:r>
              <a:t>reaction </a:t>
            </a:r>
            <a:r>
              <a:t>对我们的</a:t>
            </a:r>
            <a:r>
              <a:t>Page </a:t>
            </a:r>
            <a:r>
              <a:t>里的 </a:t>
            </a:r>
            <a:r>
              <a:t>data </a:t>
            </a:r>
            <a:r>
              <a:t>做数据监听并自动响应，这里响应函数其实是一种副作用，所以这里命名 </a:t>
            </a:r>
            <a:r>
              <a:t>sideEffect</a:t>
            </a:r>
            <a:r>
              <a:t>。而响应的条件是 </a:t>
            </a:r>
            <a:r>
              <a:t>dataExprFn</a:t>
            </a:r>
            <a:r>
              <a:t>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2.</a:t>
            </a:r>
            <a:r>
              <a:t>当我们的页面 </a:t>
            </a:r>
            <a:r>
              <a:t>data </a:t>
            </a:r>
            <a:r>
              <a:t>变化时，触发 </a:t>
            </a:r>
            <a:r>
              <a:t>dataExprFn</a:t>
            </a:r>
            <a:r>
              <a:t>，由于 </a:t>
            </a:r>
            <a:r>
              <a:t>Mobx </a:t>
            </a:r>
            <a:r>
              <a:t>会将观察者数据 </a:t>
            </a:r>
            <a:r>
              <a:t>observable </a:t>
            </a:r>
            <a:r>
              <a:t>化，变为可观察对象。所以 </a:t>
            </a:r>
            <a:r>
              <a:t>dataExprFn </a:t>
            </a:r>
            <a:r>
              <a:t>其实干的事情是 将 </a:t>
            </a:r>
            <a:r>
              <a:t>observable </a:t>
            </a:r>
            <a:r>
              <a:t>化的 </a:t>
            </a:r>
            <a:r>
              <a:t>data </a:t>
            </a:r>
            <a:r>
              <a:t>再 </a:t>
            </a:r>
            <a:r>
              <a:t>js </a:t>
            </a:r>
            <a:r>
              <a:t>化，如果 </a:t>
            </a:r>
            <a:r>
              <a:t>js </a:t>
            </a:r>
            <a:r>
              <a:t>化的数据和之前不一样，就调用 </a:t>
            </a:r>
            <a:r>
              <a:t>sideEffect </a:t>
            </a:r>
            <a:r>
              <a:t>副作用。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3.</a:t>
            </a:r>
            <a:r>
              <a:t>而 </a:t>
            </a:r>
            <a:r>
              <a:t>sideEffect </a:t>
            </a:r>
            <a:r>
              <a:t>干的事情是 对 </a:t>
            </a:r>
            <a:r>
              <a:t>js </a:t>
            </a:r>
            <a:r>
              <a:t>化的 </a:t>
            </a:r>
            <a:r>
              <a:t>data </a:t>
            </a:r>
            <a:r>
              <a:t>数据做 </a:t>
            </a:r>
            <a:r>
              <a:t>diff</a:t>
            </a:r>
            <a:r>
              <a:t>，如果 数据 </a:t>
            </a:r>
            <a:r>
              <a:t>diff </a:t>
            </a:r>
            <a:r>
              <a:t>后不一样，就做 </a:t>
            </a:r>
            <a:r>
              <a:t>setData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副标题 2"/>
          <p:cNvSpPr txBox="1"/>
          <p:nvPr>
            <p:ph type="subTitle" sz="quarter" idx="1"/>
          </p:nvPr>
        </p:nvSpPr>
        <p:spPr>
          <a:xfrm>
            <a:off x="526414" y="610234"/>
            <a:ext cx="9498967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Chameleon </a:t>
            </a:r>
            <a:r>
              <a:t>性能篇  </a:t>
            </a:r>
            <a:r>
              <a:t>-- mobx</a:t>
            </a:r>
            <a:r>
              <a:t> 使用不当，就会有性能问题</a:t>
            </a:r>
          </a:p>
        </p:txBody>
      </p:sp>
      <p:pic>
        <p:nvPicPr>
          <p:cNvPr id="31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8275" y="2575560"/>
            <a:ext cx="6236971" cy="268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文本框 3"/>
          <p:cNvSpPr txBox="1"/>
          <p:nvPr/>
        </p:nvSpPr>
        <p:spPr>
          <a:xfrm>
            <a:off x="859789" y="3120389"/>
            <a:ext cx="383413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事实上 </a:t>
            </a:r>
            <a:r>
              <a:t>toJS </a:t>
            </a:r>
            <a:r>
              <a:t>会对多种数据类型做不一样的处理，但这里只看 </a:t>
            </a:r>
            <a:r>
              <a:t>Array</a:t>
            </a:r>
            <a:r>
              <a:t>类型 吧，可以看到 </a:t>
            </a:r>
            <a:r>
              <a:t>toJS </a:t>
            </a:r>
            <a:r>
              <a:t>呈现了递归调用，尤其是还有 </a:t>
            </a:r>
            <a:r>
              <a:t>isObservable </a:t>
            </a:r>
            <a:r>
              <a:t>和 </a:t>
            </a:r>
            <a:r>
              <a:t>isObservableArray </a:t>
            </a:r>
            <a:r>
              <a:t>，以及遍历 </a:t>
            </a:r>
            <a:r>
              <a:t>toJS</a:t>
            </a:r>
            <a:r>
              <a:t>处理。 导致递归将性能问题大幅放大。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框 3"/>
          <p:cNvSpPr txBox="1"/>
          <p:nvPr/>
        </p:nvSpPr>
        <p:spPr>
          <a:xfrm>
            <a:off x="1878034" y="1979358"/>
            <a:ext cx="145069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b="1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13" name="文本框 4"/>
          <p:cNvSpPr txBox="1"/>
          <p:nvPr/>
        </p:nvSpPr>
        <p:spPr>
          <a:xfrm>
            <a:off x="2138877" y="1423026"/>
            <a:ext cx="929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目录</a:t>
            </a:r>
          </a:p>
        </p:txBody>
      </p:sp>
      <p:sp>
        <p:nvSpPr>
          <p:cNvPr id="214" name="直接连接符 7"/>
          <p:cNvSpPr/>
          <p:nvPr/>
        </p:nvSpPr>
        <p:spPr>
          <a:xfrm flipV="1">
            <a:off x="2059186" y="1956546"/>
            <a:ext cx="1088390" cy="12066"/>
          </a:xfrm>
          <a:prstGeom prst="line">
            <a:avLst/>
          </a:prstGeom>
          <a:ln w="1905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文本框 5"/>
          <p:cNvSpPr txBox="1"/>
          <p:nvPr/>
        </p:nvSpPr>
        <p:spPr>
          <a:xfrm>
            <a:off x="5365088" y="1497988"/>
            <a:ext cx="59522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MVVM演进脉络</a:t>
            </a:r>
          </a:p>
        </p:txBody>
      </p:sp>
      <p:sp>
        <p:nvSpPr>
          <p:cNvPr id="216" name="文本框 6"/>
          <p:cNvSpPr txBox="1"/>
          <p:nvPr/>
        </p:nvSpPr>
        <p:spPr>
          <a:xfrm>
            <a:off x="4621412" y="1423026"/>
            <a:ext cx="71755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800">
                <a:solidFill>
                  <a:srgbClr val="404040">
                    <a:alpha val="4200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7" name="文本框 8"/>
          <p:cNvSpPr txBox="1"/>
          <p:nvPr/>
        </p:nvSpPr>
        <p:spPr>
          <a:xfrm>
            <a:off x="5365088" y="2244270"/>
            <a:ext cx="59522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做一个跨端应用需要考虑什么问题</a:t>
            </a:r>
          </a:p>
        </p:txBody>
      </p:sp>
      <p:sp>
        <p:nvSpPr>
          <p:cNvPr id="218" name="文本框 9"/>
          <p:cNvSpPr txBox="1"/>
          <p:nvPr/>
        </p:nvSpPr>
        <p:spPr>
          <a:xfrm>
            <a:off x="4621412" y="2169309"/>
            <a:ext cx="71755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800">
                <a:solidFill>
                  <a:srgbClr val="404040">
                    <a:alpha val="4200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19" name="文本框 10"/>
          <p:cNvSpPr txBox="1"/>
          <p:nvPr/>
        </p:nvSpPr>
        <p:spPr>
          <a:xfrm>
            <a:off x="5365088" y="2990554"/>
            <a:ext cx="59522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Runtime 运行时</a:t>
            </a:r>
          </a:p>
        </p:txBody>
      </p:sp>
      <p:sp>
        <p:nvSpPr>
          <p:cNvPr id="220" name="文本框 11"/>
          <p:cNvSpPr txBox="1"/>
          <p:nvPr/>
        </p:nvSpPr>
        <p:spPr>
          <a:xfrm>
            <a:off x="4621412" y="2915591"/>
            <a:ext cx="71755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800">
                <a:solidFill>
                  <a:srgbClr val="404040">
                    <a:alpha val="4200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21" name="文本框 12"/>
          <p:cNvSpPr txBox="1"/>
          <p:nvPr/>
        </p:nvSpPr>
        <p:spPr>
          <a:xfrm>
            <a:off x="5365088" y="3709711"/>
            <a:ext cx="59522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如何填补跨端差异</a:t>
            </a:r>
          </a:p>
        </p:txBody>
      </p:sp>
      <p:sp>
        <p:nvSpPr>
          <p:cNvPr id="222" name="文本框 13"/>
          <p:cNvSpPr txBox="1"/>
          <p:nvPr/>
        </p:nvSpPr>
        <p:spPr>
          <a:xfrm>
            <a:off x="4621412" y="3661874"/>
            <a:ext cx="71755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2800">
                <a:solidFill>
                  <a:srgbClr val="404040">
                    <a:alpha val="4200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副标题 2"/>
          <p:cNvSpPr txBox="1"/>
          <p:nvPr>
            <p:ph type="subTitle" sz="quarter" idx="1"/>
          </p:nvPr>
        </p:nvSpPr>
        <p:spPr>
          <a:xfrm>
            <a:off x="941476" y="534034"/>
            <a:ext cx="3670758" cy="441326"/>
          </a:xfrm>
          <a:prstGeom prst="rect">
            <a:avLst/>
          </a:prstGeom>
        </p:spPr>
        <p:txBody>
          <a:bodyPr/>
          <a:lstStyle>
            <a:lvl1pPr defTabSz="603504">
              <a:spcBef>
                <a:spcPts val="600"/>
              </a:spcBef>
              <a:defRPr sz="1848"/>
            </a:lvl1pPr>
          </a:lstStyle>
          <a:p>
            <a:pPr/>
            <a:r>
              <a:t>Vue3  尤大起初设计思路参考mobx</a:t>
            </a:r>
          </a:p>
        </p:txBody>
      </p:sp>
      <p:pic>
        <p:nvPicPr>
          <p:cNvPr id="32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10" y="1637079"/>
            <a:ext cx="2599790" cy="4865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0523" y="1637079"/>
            <a:ext cx="3159047" cy="4865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7093" y="1782166"/>
            <a:ext cx="3670757" cy="457514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组件实例更新"/>
          <p:cNvSpPr txBox="1"/>
          <p:nvPr/>
        </p:nvSpPr>
        <p:spPr>
          <a:xfrm>
            <a:off x="5358129" y="1129030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组件实例更新</a:t>
            </a:r>
          </a:p>
        </p:txBody>
      </p:sp>
      <p:sp>
        <p:nvSpPr>
          <p:cNvPr id="326" name="watch"/>
          <p:cNvSpPr txBox="1"/>
          <p:nvPr/>
        </p:nvSpPr>
        <p:spPr>
          <a:xfrm>
            <a:off x="1645235" y="1155089"/>
            <a:ext cx="7230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watch</a:t>
            </a:r>
          </a:p>
        </p:txBody>
      </p:sp>
      <p:sp>
        <p:nvSpPr>
          <p:cNvPr id="327" name="计算属性"/>
          <p:cNvSpPr txBox="1"/>
          <p:nvPr/>
        </p:nvSpPr>
        <p:spPr>
          <a:xfrm>
            <a:off x="9663201" y="112903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计算属性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副标题 2"/>
          <p:cNvSpPr txBox="1"/>
          <p:nvPr>
            <p:ph type="subTitle" sz="quarter" idx="1"/>
          </p:nvPr>
        </p:nvSpPr>
        <p:spPr>
          <a:xfrm>
            <a:off x="526415" y="610234"/>
            <a:ext cx="6457951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Taro</a:t>
            </a:r>
            <a:r>
              <a:t> </a:t>
            </a:r>
            <a:r>
              <a:t>性能篇  </a:t>
            </a:r>
            <a:r>
              <a:t>-- setData </a:t>
            </a:r>
            <a:r>
              <a:t>性能优化策略</a:t>
            </a:r>
            <a:r>
              <a:t> </a:t>
            </a:r>
          </a:p>
        </p:txBody>
      </p:sp>
      <p:grpSp>
        <p:nvGrpSpPr>
          <p:cNvPr id="333" name="圆角矩形 1"/>
          <p:cNvGrpSpPr/>
          <p:nvPr/>
        </p:nvGrpSpPr>
        <p:grpSpPr>
          <a:xfrm>
            <a:off x="933450" y="2883535"/>
            <a:ext cx="5641975" cy="488316"/>
            <a:chOff x="0" y="0"/>
            <a:chExt cx="5641975" cy="488315"/>
          </a:xfrm>
        </p:grpSpPr>
        <p:sp>
          <p:nvSpPr>
            <p:cNvPr id="331" name="圆角矩形"/>
            <p:cNvSpPr/>
            <p:nvPr/>
          </p:nvSpPr>
          <p:spPr>
            <a:xfrm>
              <a:off x="0" y="0"/>
              <a:ext cx="5641975" cy="4883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在 nextTick 中异步执行 rerender"/>
            <p:cNvSpPr txBox="1"/>
            <p:nvPr/>
          </p:nvSpPr>
          <p:spPr>
            <a:xfrm>
              <a:off x="23837" y="39687"/>
              <a:ext cx="55943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在 </a:t>
              </a:r>
              <a:r>
                <a:t>nextTick </a:t>
              </a:r>
              <a:r>
                <a:t>中异步执行 </a:t>
              </a:r>
              <a:r>
                <a:t>rerender</a:t>
              </a:r>
            </a:p>
          </p:txBody>
        </p:sp>
      </p:grpSp>
      <p:grpSp>
        <p:nvGrpSpPr>
          <p:cNvPr id="336" name="圆角矩形 5"/>
          <p:cNvGrpSpPr/>
          <p:nvPr/>
        </p:nvGrpSpPr>
        <p:grpSpPr>
          <a:xfrm>
            <a:off x="934719" y="2121535"/>
            <a:ext cx="5641976" cy="488316"/>
            <a:chOff x="0" y="0"/>
            <a:chExt cx="5641975" cy="488315"/>
          </a:xfrm>
        </p:grpSpPr>
        <p:sp>
          <p:nvSpPr>
            <p:cNvPr id="334" name="圆角矩形"/>
            <p:cNvSpPr/>
            <p:nvPr/>
          </p:nvSpPr>
          <p:spPr>
            <a:xfrm>
              <a:off x="0" y="0"/>
              <a:ext cx="5641975" cy="4883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如果当前组件没有更新锁，放入 渲染队列"/>
            <p:cNvSpPr txBox="1"/>
            <p:nvPr/>
          </p:nvSpPr>
          <p:spPr>
            <a:xfrm>
              <a:off x="23837" y="39687"/>
              <a:ext cx="55943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如果当前组件没有更新锁，放入 渲染队列</a:t>
              </a:r>
            </a:p>
          </p:txBody>
        </p:sp>
      </p:grpSp>
      <p:grpSp>
        <p:nvGrpSpPr>
          <p:cNvPr id="339" name="圆角矩形 6"/>
          <p:cNvGrpSpPr/>
          <p:nvPr/>
        </p:nvGrpSpPr>
        <p:grpSpPr>
          <a:xfrm>
            <a:off x="934085" y="3680459"/>
            <a:ext cx="5641976" cy="488316"/>
            <a:chOff x="0" y="0"/>
            <a:chExt cx="5641975" cy="488315"/>
          </a:xfrm>
        </p:grpSpPr>
        <p:sp>
          <p:nvSpPr>
            <p:cNvPr id="337" name="圆角矩形"/>
            <p:cNvSpPr/>
            <p:nvPr/>
          </p:nvSpPr>
          <p:spPr>
            <a:xfrm>
              <a:off x="0" y="0"/>
              <a:ext cx="5641975" cy="4883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取出这个 tick 需要更新的所有组件逐一update"/>
            <p:cNvSpPr txBox="1"/>
            <p:nvPr/>
          </p:nvSpPr>
          <p:spPr>
            <a:xfrm>
              <a:off x="23837" y="39687"/>
              <a:ext cx="55943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取出这个 </a:t>
              </a:r>
              <a:r>
                <a:t>tick</a:t>
              </a:r>
              <a:r>
                <a:t> 需要更新的所有组件逐一</a:t>
              </a:r>
              <a:r>
                <a:t>update</a:t>
              </a:r>
            </a:p>
          </p:txBody>
        </p:sp>
      </p:grpSp>
      <p:grpSp>
        <p:nvGrpSpPr>
          <p:cNvPr id="342" name="圆角矩形 7"/>
          <p:cNvGrpSpPr/>
          <p:nvPr/>
        </p:nvGrpSpPr>
        <p:grpSpPr>
          <a:xfrm>
            <a:off x="934719" y="4500245"/>
            <a:ext cx="5641976" cy="488316"/>
            <a:chOff x="0" y="0"/>
            <a:chExt cx="5641975" cy="488315"/>
          </a:xfrm>
        </p:grpSpPr>
        <p:sp>
          <p:nvSpPr>
            <p:cNvPr id="340" name="圆角矩形"/>
            <p:cNvSpPr/>
            <p:nvPr/>
          </p:nvSpPr>
          <p:spPr>
            <a:xfrm>
              <a:off x="0" y="0"/>
              <a:ext cx="5641975" cy="4883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解除当前组件的更新锁，开始执行 diff"/>
            <p:cNvSpPr txBox="1"/>
            <p:nvPr/>
          </p:nvSpPr>
          <p:spPr>
            <a:xfrm>
              <a:off x="23837" y="39687"/>
              <a:ext cx="55943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解除当前组件的更新锁，开始执行 </a:t>
              </a:r>
              <a:r>
                <a:t>diff</a:t>
              </a:r>
            </a:p>
          </p:txBody>
        </p:sp>
      </p:grpSp>
      <p:grpSp>
        <p:nvGrpSpPr>
          <p:cNvPr id="345" name="圆角矩形 9"/>
          <p:cNvGrpSpPr/>
          <p:nvPr/>
        </p:nvGrpSpPr>
        <p:grpSpPr>
          <a:xfrm>
            <a:off x="933450" y="5375909"/>
            <a:ext cx="5641975" cy="488316"/>
            <a:chOff x="0" y="0"/>
            <a:chExt cx="5641975" cy="488315"/>
          </a:xfrm>
        </p:grpSpPr>
        <p:sp>
          <p:nvSpPr>
            <p:cNvPr id="343" name="圆角矩形"/>
            <p:cNvSpPr/>
            <p:nvPr/>
          </p:nvSpPr>
          <p:spPr>
            <a:xfrm>
              <a:off x="0" y="0"/>
              <a:ext cx="5641975" cy="4883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只更新diff的数据"/>
            <p:cNvSpPr txBox="1"/>
            <p:nvPr/>
          </p:nvSpPr>
          <p:spPr>
            <a:xfrm>
              <a:off x="23837" y="39687"/>
              <a:ext cx="55943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只更新</a:t>
              </a:r>
              <a:r>
                <a:t>diff</a:t>
              </a:r>
              <a:r>
                <a:t>的数据</a:t>
              </a:r>
            </a:p>
          </p:txBody>
        </p:sp>
      </p:grpSp>
      <p:sp>
        <p:nvSpPr>
          <p:cNvPr id="346" name="文本框 10"/>
          <p:cNvSpPr txBox="1"/>
          <p:nvPr/>
        </p:nvSpPr>
        <p:spPr>
          <a:xfrm>
            <a:off x="7512050" y="2747010"/>
            <a:ext cx="3834130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 </a:t>
            </a:r>
            <a:r>
              <a:t>相当于做了一层 </a:t>
            </a:r>
            <a:r>
              <a:t>throttle</a:t>
            </a:r>
          </a:p>
          <a:p>
            <a:pPr/>
          </a:p>
          <a:p>
            <a:pPr/>
            <a:r>
              <a:t>2. </a:t>
            </a:r>
            <a:r>
              <a:t>减少 数据的传输量</a:t>
            </a:r>
          </a:p>
          <a:p>
            <a:pPr/>
          </a:p>
          <a:p>
            <a:pPr/>
            <a:r>
              <a:t>缺点：</a:t>
            </a:r>
          </a:p>
          <a:p>
            <a:pPr/>
          </a:p>
          <a:p>
            <a:pPr/>
            <a:r>
              <a:t>这个自动 </a:t>
            </a:r>
            <a:r>
              <a:t>throttle </a:t>
            </a:r>
            <a:r>
              <a:t>的机制在需要高频 </a:t>
            </a:r>
            <a:r>
              <a:t>setData </a:t>
            </a:r>
            <a:r>
              <a:t>的场景会有问题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副标题 2"/>
          <p:cNvSpPr txBox="1"/>
          <p:nvPr>
            <p:ph type="subTitle" sz="quarter" idx="1"/>
          </p:nvPr>
        </p:nvSpPr>
        <p:spPr>
          <a:xfrm>
            <a:off x="526415" y="610234"/>
            <a:ext cx="6457951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Taro</a:t>
            </a:r>
            <a:r>
              <a:t> </a:t>
            </a:r>
            <a:r>
              <a:t>性能篇  </a:t>
            </a:r>
            <a:r>
              <a:t>— 依赖收集</a:t>
            </a:r>
          </a:p>
        </p:txBody>
      </p:sp>
      <p:sp>
        <p:nvSpPr>
          <p:cNvPr id="350" name="&lt;view&gt;{{a}}&lt;view&gt;"/>
          <p:cNvSpPr/>
          <p:nvPr/>
        </p:nvSpPr>
        <p:spPr>
          <a:xfrm>
            <a:off x="744760" y="2247900"/>
            <a:ext cx="2542730" cy="898922"/>
          </a:xfrm>
          <a:prstGeom prst="roundRect">
            <a:avLst>
              <a:gd name="adj" fmla="val 2119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67F59"/>
                </a:solidFill>
              </a:rPr>
              <a:t>&lt;</a:t>
            </a:r>
            <a:r>
              <a:t>view</a:t>
            </a:r>
            <a:r>
              <a:rPr>
                <a:solidFill>
                  <a:srgbClr val="A67F59"/>
                </a:solidFill>
              </a:rPr>
              <a:t>&gt;</a:t>
            </a:r>
            <a:r>
              <a:rPr>
                <a:solidFill>
                  <a:srgbClr val="999999"/>
                </a:solidFill>
              </a:rPr>
              <a:t>{{</a:t>
            </a:r>
            <a:r>
              <a:t>a</a:t>
            </a:r>
            <a:r>
              <a:rPr>
                <a:solidFill>
                  <a:srgbClr val="999999"/>
                </a:solidFill>
              </a:rPr>
              <a:t>}}</a:t>
            </a:r>
            <a:r>
              <a:rPr>
                <a:solidFill>
                  <a:srgbClr val="A67F59"/>
                </a:solidFill>
              </a:rPr>
              <a:t>&lt;</a:t>
            </a:r>
            <a:r>
              <a:t>view</a:t>
            </a:r>
            <a:r>
              <a:rPr>
                <a:solidFill>
                  <a:srgbClr val="A67F59"/>
                </a:solidFill>
              </a:rPr>
              <a:t>&gt;</a:t>
            </a:r>
          </a:p>
        </p:txBody>
      </p:sp>
      <p:sp>
        <p:nvSpPr>
          <p:cNvPr id="351" name="线条"/>
          <p:cNvSpPr/>
          <p:nvPr/>
        </p:nvSpPr>
        <p:spPr>
          <a:xfrm>
            <a:off x="3122634" y="2692400"/>
            <a:ext cx="1699348" cy="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$usedState = ['a']"/>
          <p:cNvSpPr/>
          <p:nvPr/>
        </p:nvSpPr>
        <p:spPr>
          <a:xfrm>
            <a:off x="5037360" y="2247900"/>
            <a:ext cx="2542730" cy="898922"/>
          </a:xfrm>
          <a:prstGeom prst="roundRect">
            <a:avLst>
              <a:gd name="adj" fmla="val 2119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$usedState </a:t>
            </a:r>
            <a:r>
              <a:rPr>
                <a:solidFill>
                  <a:srgbClr val="A67F59"/>
                </a:solidFill>
              </a:rPr>
              <a:t>=</a:t>
            </a:r>
            <a:r>
              <a:t> </a:t>
            </a:r>
            <a:r>
              <a:rPr>
                <a:solidFill>
                  <a:srgbClr val="999999"/>
                </a:solidFill>
              </a:rPr>
              <a:t>[</a:t>
            </a:r>
            <a:r>
              <a:rPr>
                <a:solidFill>
                  <a:srgbClr val="669900"/>
                </a:solidFill>
              </a:rPr>
              <a:t>'a'</a:t>
            </a:r>
            <a:r>
              <a:rPr>
                <a:solidFill>
                  <a:srgbClr val="999999"/>
                </a:solidFill>
              </a:rPr>
              <a:t>]</a:t>
            </a:r>
          </a:p>
        </p:txBody>
      </p:sp>
      <p:sp>
        <p:nvSpPr>
          <p:cNvPr id="353" name="{…"/>
          <p:cNvSpPr/>
          <p:nvPr/>
        </p:nvSpPr>
        <p:spPr>
          <a:xfrm>
            <a:off x="744760" y="4309109"/>
            <a:ext cx="2542730" cy="2205088"/>
          </a:xfrm>
          <a:prstGeom prst="roundRect">
            <a:avLst>
              <a:gd name="adj" fmla="val 8639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lnSpc>
                <a:spcPts val="3600"/>
              </a:lnSpc>
              <a:defRPr sz="1400">
                <a:solidFill>
                  <a:srgbClr val="9999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state </a:t>
            </a:r>
            <a:r>
              <a:rPr>
                <a:solidFill>
                  <a:srgbClr val="A67F59"/>
                </a:solidFill>
              </a:rPr>
              <a:t>=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</a:p>
          <a:p>
            <a:pPr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a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990055"/>
                </a:solidFill>
              </a:rPr>
              <a:t>1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b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990055"/>
                </a:solidFill>
              </a:rPr>
              <a:t>2</a:t>
            </a:r>
            <a:r>
              <a:rPr>
                <a:solidFill>
                  <a:srgbClr val="999999"/>
                </a:solidFill>
              </a:rPr>
              <a:t>,</a:t>
            </a:r>
          </a:p>
          <a:p>
            <a:pPr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</a:t>
            </a:r>
            <a:r>
              <a:rPr>
                <a:solidFill>
                  <a:srgbClr val="999999"/>
                </a:solidFill>
              </a:rPr>
              <a:t>:</a:t>
            </a:r>
            <a:r>
              <a:t> </a:t>
            </a:r>
            <a:r>
              <a:rPr>
                <a:solidFill>
                  <a:srgbClr val="990055"/>
                </a:solidFill>
              </a:rPr>
              <a:t>3</a:t>
            </a:r>
          </a:p>
          <a:p>
            <a:pPr defTabSz="457200">
              <a:lnSpc>
                <a:spcPts val="3600"/>
              </a:lnSpc>
              <a:defRPr sz="14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</a:t>
            </a:r>
          </a:p>
          <a:p>
            <a:pPr defTabSz="457200">
              <a:lnSpc>
                <a:spcPts val="3600"/>
              </a:lnSpc>
              <a:defRPr sz="1400">
                <a:solidFill>
                  <a:srgbClr val="9999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54" name="线条"/>
          <p:cNvSpPr/>
          <p:nvPr/>
        </p:nvSpPr>
        <p:spPr>
          <a:xfrm flipV="1">
            <a:off x="3105797" y="3167807"/>
            <a:ext cx="1737513" cy="173751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线条"/>
          <p:cNvSpPr/>
          <p:nvPr/>
        </p:nvSpPr>
        <p:spPr>
          <a:xfrm>
            <a:off x="7542234" y="2697360"/>
            <a:ext cx="169934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observer"/>
          <p:cNvSpPr txBox="1"/>
          <p:nvPr/>
        </p:nvSpPr>
        <p:spPr>
          <a:xfrm>
            <a:off x="9657740" y="2511940"/>
            <a:ext cx="9029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observer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副标题 2"/>
          <p:cNvSpPr txBox="1"/>
          <p:nvPr>
            <p:ph type="subTitle" sz="quarter" idx="1"/>
          </p:nvPr>
        </p:nvSpPr>
        <p:spPr>
          <a:xfrm>
            <a:off x="526415" y="610234"/>
            <a:ext cx="3608705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Taro</a:t>
            </a:r>
            <a:r>
              <a:t> </a:t>
            </a:r>
            <a:r>
              <a:t>性能篇 </a:t>
            </a:r>
          </a:p>
        </p:txBody>
      </p:sp>
      <p:pic>
        <p:nvPicPr>
          <p:cNvPr id="36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3175" y="1227455"/>
            <a:ext cx="5633721" cy="5109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415" y="2298700"/>
            <a:ext cx="5826760" cy="2966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副标题 2"/>
          <p:cNvSpPr txBox="1"/>
          <p:nvPr>
            <p:ph type="subTitle" sz="quarter" idx="1"/>
          </p:nvPr>
        </p:nvSpPr>
        <p:spPr>
          <a:xfrm>
            <a:off x="526415" y="610234"/>
            <a:ext cx="3608705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Taro</a:t>
            </a:r>
            <a:r>
              <a:t> </a:t>
            </a:r>
            <a:r>
              <a:t>其它</a:t>
            </a:r>
          </a:p>
        </p:txBody>
      </p:sp>
      <p:sp>
        <p:nvSpPr>
          <p:cNvPr id="365" name="页面栈只有 10 层"/>
          <p:cNvSpPr txBox="1"/>
          <p:nvPr/>
        </p:nvSpPr>
        <p:spPr>
          <a:xfrm>
            <a:off x="785101" y="1516380"/>
            <a:ext cx="1934998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4800"/>
              </a:lnSpc>
              <a:spcBef>
                <a:spcPts val="2000"/>
              </a:spcBef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页面栈只有 10 层</a:t>
            </a:r>
          </a:p>
        </p:txBody>
      </p:sp>
      <p:sp>
        <p:nvSpPr>
          <p:cNvPr id="366" name="可能因为页面数据缓存，小程序做了 10 层的限制"/>
          <p:cNvSpPr txBox="1"/>
          <p:nvPr/>
        </p:nvSpPr>
        <p:spPr>
          <a:xfrm>
            <a:off x="795070" y="2075179"/>
            <a:ext cx="45058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可能因为页面数据缓存，小程序做了 10 层的限制</a:t>
            </a:r>
          </a:p>
        </p:txBody>
      </p:sp>
      <p:pic>
        <p:nvPicPr>
          <p:cNvPr id="36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481" y="2768267"/>
            <a:ext cx="4881038" cy="3023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579" y="2202197"/>
            <a:ext cx="3206371" cy="4156107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网络请求设置最大请求队列"/>
          <p:cNvSpPr txBox="1"/>
          <p:nvPr/>
        </p:nvSpPr>
        <p:spPr>
          <a:xfrm>
            <a:off x="7246670" y="1643379"/>
            <a:ext cx="2542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网络请求设置最大请求队列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填补跨端差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defRPr spc="255" sz="3060"/>
            </a:lvl1pPr>
          </a:lstStyle>
          <a:p>
            <a:pPr>
              <a:defRPr>
                <a:effectLst/>
              </a:defRPr>
            </a:pPr>
            <a:r>
              <a:t>填补跨端差异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副标题 2"/>
          <p:cNvSpPr txBox="1"/>
          <p:nvPr>
            <p:ph type="subTitle" sz="quarter" idx="1"/>
          </p:nvPr>
        </p:nvSpPr>
        <p:spPr>
          <a:xfrm>
            <a:off x="730884" y="442594"/>
            <a:ext cx="3074672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差异性 </a:t>
            </a:r>
          </a:p>
        </p:txBody>
      </p:sp>
      <p:pic>
        <p:nvPicPr>
          <p:cNvPr id="37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7685" y="1526539"/>
            <a:ext cx="5511801" cy="489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副标题 2"/>
          <p:cNvSpPr txBox="1"/>
          <p:nvPr>
            <p:ph type="subTitle" sz="quarter" idx="1"/>
          </p:nvPr>
        </p:nvSpPr>
        <p:spPr>
          <a:xfrm>
            <a:off x="95250" y="442594"/>
            <a:ext cx="5231130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差异性：</a:t>
            </a:r>
            <a:r>
              <a:t>api </a:t>
            </a:r>
            <a:r>
              <a:t>封装</a:t>
            </a:r>
            <a:r>
              <a:t> </a:t>
            </a:r>
          </a:p>
        </p:txBody>
      </p:sp>
      <p:pic>
        <p:nvPicPr>
          <p:cNvPr id="37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0803" y="2332914"/>
            <a:ext cx="4473079" cy="71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186" y="2266698"/>
            <a:ext cx="4685869" cy="85149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文本框 6"/>
          <p:cNvSpPr txBox="1"/>
          <p:nvPr/>
        </p:nvSpPr>
        <p:spPr>
          <a:xfrm>
            <a:off x="1120775" y="1381125"/>
            <a:ext cx="9643110" cy="99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Taro </a:t>
            </a:r>
            <a:r>
              <a:t>以 微信小程序 </a:t>
            </a:r>
            <a:r>
              <a:t>api </a:t>
            </a:r>
            <a:r>
              <a:t>为标准， 对其他端的小程序的 </a:t>
            </a:r>
            <a:r>
              <a:t>apiDiff </a:t>
            </a:r>
            <a:r>
              <a:t>，然后其他端小程序在 </a:t>
            </a:r>
            <a:r>
              <a:t>api </a:t>
            </a:r>
            <a:r>
              <a:t>上也自觉往微信靠齐，让其它端更像微信小程序。</a:t>
            </a:r>
          </a:p>
        </p:txBody>
      </p:sp>
      <p:pic>
        <p:nvPicPr>
          <p:cNvPr id="382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9253" y="3698024"/>
            <a:ext cx="4058797" cy="2448776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文本框 6"/>
          <p:cNvSpPr txBox="1"/>
          <p:nvPr/>
        </p:nvSpPr>
        <p:spPr>
          <a:xfrm>
            <a:off x="2233870" y="4500971"/>
            <a:ext cx="2781301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变色龙则使用手动映射的方式，不过两者差异不大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副标题 2"/>
          <p:cNvSpPr txBox="1"/>
          <p:nvPr>
            <p:ph type="subTitle" sz="quarter" idx="1"/>
          </p:nvPr>
        </p:nvSpPr>
        <p:spPr>
          <a:xfrm>
            <a:off x="95250" y="442594"/>
            <a:ext cx="5231130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差异性：</a:t>
            </a:r>
            <a:r>
              <a:t>组件 </a:t>
            </a:r>
            <a:r>
              <a:t>封装</a:t>
            </a:r>
            <a:r>
              <a:t> </a:t>
            </a:r>
          </a:p>
        </p:txBody>
      </p:sp>
      <p:sp>
        <p:nvSpPr>
          <p:cNvPr id="387" name="文本框 6"/>
          <p:cNvSpPr txBox="1"/>
          <p:nvPr/>
        </p:nvSpPr>
        <p:spPr>
          <a:xfrm>
            <a:off x="1120775" y="1381125"/>
            <a:ext cx="9643110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在业务开发时不一致的地方需要环境变量判断差异分别调用，会造成端差异逻辑和产品逻辑混合在一起。</a:t>
            </a:r>
          </a:p>
        </p:txBody>
      </p:sp>
      <p:pic>
        <p:nvPicPr>
          <p:cNvPr id="38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969" y="2846717"/>
            <a:ext cx="2548781" cy="237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689" y="3292385"/>
            <a:ext cx="6236211" cy="148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副标题 2"/>
          <p:cNvSpPr txBox="1"/>
          <p:nvPr>
            <p:ph type="subTitle" sz="quarter" idx="1"/>
          </p:nvPr>
        </p:nvSpPr>
        <p:spPr>
          <a:xfrm>
            <a:off x="95250" y="442594"/>
            <a:ext cx="5231130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差异性：</a:t>
            </a:r>
            <a:r>
              <a:t>组件 </a:t>
            </a:r>
            <a:r>
              <a:t>封装</a:t>
            </a:r>
            <a:r>
              <a:t> </a:t>
            </a:r>
          </a:p>
        </p:txBody>
      </p:sp>
      <p:sp>
        <p:nvSpPr>
          <p:cNvPr id="393" name="文本框 6"/>
          <p:cNvSpPr txBox="1"/>
          <p:nvPr/>
        </p:nvSpPr>
        <p:spPr>
          <a:xfrm>
            <a:off x="1120775" y="1381125"/>
            <a:ext cx="9643110" cy="162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此外，它要跟随小程序更新，业务方会有双重依赖；其它端的和小程序不能保持一致，用户要各种差异化兼容，不利于维护。</a:t>
            </a:r>
          </a:p>
          <a:p>
            <a:pPr/>
          </a:p>
          <a:p>
            <a:pPr/>
            <a:r>
              <a:t>考虑统一性，又考虑差异性，且差异性不会影响可维护性；当各端差异确实太大，那就不要用一套代码实现多个端同一页面，而是统一公用组件。</a:t>
            </a:r>
          </a:p>
        </p:txBody>
      </p:sp>
      <p:pic>
        <p:nvPicPr>
          <p:cNvPr id="39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884" y="3408598"/>
            <a:ext cx="3969916" cy="25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taro build weapp"/>
          <p:cNvSpPr/>
          <p:nvPr/>
        </p:nvSpPr>
        <p:spPr>
          <a:xfrm>
            <a:off x="6083300" y="3512820"/>
            <a:ext cx="2464346" cy="428626"/>
          </a:xfrm>
          <a:prstGeom prst="roundRect">
            <a:avLst>
              <a:gd name="adj" fmla="val 44444"/>
            </a:avLst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taro build weapp</a:t>
            </a:r>
          </a:p>
        </p:txBody>
      </p:sp>
      <p:sp>
        <p:nvSpPr>
          <p:cNvPr id="396" name="interface"/>
          <p:cNvSpPr/>
          <p:nvPr/>
        </p:nvSpPr>
        <p:spPr>
          <a:xfrm>
            <a:off x="7632700" y="4451350"/>
            <a:ext cx="2576166" cy="428625"/>
          </a:xfrm>
          <a:prstGeom prst="roundRect">
            <a:avLst>
              <a:gd name="adj" fmla="val 44444"/>
            </a:avLst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interface</a:t>
            </a:r>
          </a:p>
        </p:txBody>
      </p:sp>
      <p:sp>
        <p:nvSpPr>
          <p:cNvPr id="397" name="weapp"/>
          <p:cNvSpPr/>
          <p:nvPr/>
        </p:nvSpPr>
        <p:spPr>
          <a:xfrm>
            <a:off x="6184900" y="5389879"/>
            <a:ext cx="2576166" cy="428626"/>
          </a:xfrm>
          <a:prstGeom prst="roundRect">
            <a:avLst>
              <a:gd name="adj" fmla="val 44444"/>
            </a:avLst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weapp</a:t>
            </a:r>
          </a:p>
        </p:txBody>
      </p:sp>
      <p:sp>
        <p:nvSpPr>
          <p:cNvPr id="398" name="alipay"/>
          <p:cNvSpPr/>
          <p:nvPr/>
        </p:nvSpPr>
        <p:spPr>
          <a:xfrm>
            <a:off x="9156700" y="5389879"/>
            <a:ext cx="2576166" cy="428626"/>
          </a:xfrm>
          <a:prstGeom prst="roundRect">
            <a:avLst>
              <a:gd name="adj" fmla="val 44444"/>
            </a:avLst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alipay</a:t>
            </a:r>
          </a:p>
        </p:txBody>
      </p:sp>
      <p:sp>
        <p:nvSpPr>
          <p:cNvPr id="399" name="线条"/>
          <p:cNvSpPr/>
          <p:nvPr/>
        </p:nvSpPr>
        <p:spPr>
          <a:xfrm>
            <a:off x="7378700" y="4061755"/>
            <a:ext cx="1513385" cy="25583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线条"/>
          <p:cNvSpPr/>
          <p:nvPr/>
        </p:nvSpPr>
        <p:spPr>
          <a:xfrm>
            <a:off x="9004300" y="4995128"/>
            <a:ext cx="1513385" cy="25583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线条"/>
          <p:cNvSpPr/>
          <p:nvPr/>
        </p:nvSpPr>
        <p:spPr>
          <a:xfrm flipH="1">
            <a:off x="7445375" y="4995128"/>
            <a:ext cx="1558926" cy="2598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链接并打包"/>
          <p:cNvSpPr/>
          <p:nvPr/>
        </p:nvSpPr>
        <p:spPr>
          <a:xfrm>
            <a:off x="7759700" y="6059804"/>
            <a:ext cx="2668439" cy="627758"/>
          </a:xfrm>
          <a:prstGeom prst="roundRect">
            <a:avLst>
              <a:gd name="adj" fmla="val 31433"/>
            </a:avLst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/>
            </a:solidFill>
            <a:miter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链接并打包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VVM 演进脉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defRPr spc="255" sz="3060">
                <a:effectLst>
                  <a:outerShdw sx="100000" sy="100000" kx="0" ky="0" algn="b" rotWithShape="0" blurRad="32385" dist="32385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MVVM 演进脉络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5" name="副标题 2"/>
          <p:cNvSpPr txBox="1"/>
          <p:nvPr>
            <p:ph type="subTitle" sz="quarter" idx="1"/>
          </p:nvPr>
        </p:nvSpPr>
        <p:spPr>
          <a:xfrm>
            <a:off x="333374" y="442594"/>
            <a:ext cx="3994786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Taro</a:t>
            </a:r>
            <a:r>
              <a:t>编译工作流 </a:t>
            </a:r>
          </a:p>
        </p:txBody>
      </p:sp>
      <p:grpSp>
        <p:nvGrpSpPr>
          <p:cNvPr id="408" name="圆角矩形 3"/>
          <p:cNvGrpSpPr/>
          <p:nvPr/>
        </p:nvGrpSpPr>
        <p:grpSpPr>
          <a:xfrm>
            <a:off x="478789" y="1558144"/>
            <a:ext cx="2567640" cy="470192"/>
            <a:chOff x="0" y="0"/>
            <a:chExt cx="2567638" cy="470190"/>
          </a:xfrm>
        </p:grpSpPr>
        <p:sp>
          <p:nvSpPr>
            <p:cNvPr id="406" name="圆角矩形"/>
            <p:cNvSpPr/>
            <p:nvPr/>
          </p:nvSpPr>
          <p:spPr>
            <a:xfrm>
              <a:off x="0" y="0"/>
              <a:ext cx="2567639" cy="47019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Code"/>
            <p:cNvSpPr txBox="1"/>
            <p:nvPr/>
          </p:nvSpPr>
          <p:spPr>
            <a:xfrm>
              <a:off x="22952" y="86780"/>
              <a:ext cx="2521735" cy="296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Code</a:t>
              </a:r>
            </a:p>
          </p:txBody>
        </p:sp>
      </p:grpSp>
      <p:pic>
        <p:nvPicPr>
          <p:cNvPr id="40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326" y="2946929"/>
            <a:ext cx="2462541" cy="20587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</p:spPr>
      </p:pic>
      <p:pic>
        <p:nvPicPr>
          <p:cNvPr id="41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7538" y="2389961"/>
            <a:ext cx="3198197" cy="34266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圆角矩形 3"/>
          <p:cNvGrpSpPr/>
          <p:nvPr/>
        </p:nvGrpSpPr>
        <p:grpSpPr>
          <a:xfrm>
            <a:off x="3645366" y="1567767"/>
            <a:ext cx="2462541" cy="450946"/>
            <a:chOff x="0" y="0"/>
            <a:chExt cx="2462539" cy="450944"/>
          </a:xfrm>
        </p:grpSpPr>
        <p:sp>
          <p:nvSpPr>
            <p:cNvPr id="411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AST语法树"/>
            <p:cNvSpPr txBox="1"/>
            <p:nvPr/>
          </p:nvSpPr>
          <p:spPr>
            <a:xfrm>
              <a:off x="220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AST语法树</a:t>
              </a:r>
            </a:p>
          </p:txBody>
        </p:sp>
      </p:grpSp>
      <p:grpSp>
        <p:nvGrpSpPr>
          <p:cNvPr id="416" name="圆角矩形 3"/>
          <p:cNvGrpSpPr/>
          <p:nvPr/>
        </p:nvGrpSpPr>
        <p:grpSpPr>
          <a:xfrm>
            <a:off x="6706844" y="1567767"/>
            <a:ext cx="2462541" cy="450946"/>
            <a:chOff x="0" y="0"/>
            <a:chExt cx="2462539" cy="450944"/>
          </a:xfrm>
        </p:grpSpPr>
        <p:sp>
          <p:nvSpPr>
            <p:cNvPr id="414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Dirty Work"/>
            <p:cNvSpPr txBox="1"/>
            <p:nvPr/>
          </p:nvSpPr>
          <p:spPr>
            <a:xfrm>
              <a:off x="347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Dirty Work</a:t>
              </a:r>
            </a:p>
          </p:txBody>
        </p:sp>
      </p:grpSp>
      <p:grpSp>
        <p:nvGrpSpPr>
          <p:cNvPr id="419" name="圆角矩形 3"/>
          <p:cNvGrpSpPr/>
          <p:nvPr/>
        </p:nvGrpSpPr>
        <p:grpSpPr>
          <a:xfrm>
            <a:off x="6706844" y="3203527"/>
            <a:ext cx="2462541" cy="450946"/>
            <a:chOff x="0" y="0"/>
            <a:chExt cx="2462539" cy="450944"/>
          </a:xfrm>
        </p:grpSpPr>
        <p:sp>
          <p:nvSpPr>
            <p:cNvPr id="417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constructor 转换"/>
            <p:cNvSpPr txBox="1"/>
            <p:nvPr/>
          </p:nvSpPr>
          <p:spPr>
            <a:xfrm>
              <a:off x="347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constructor 转换</a:t>
              </a:r>
            </a:p>
          </p:txBody>
        </p:sp>
      </p:grpSp>
      <p:grpSp>
        <p:nvGrpSpPr>
          <p:cNvPr id="422" name="圆角矩形 3"/>
          <p:cNvGrpSpPr/>
          <p:nvPr/>
        </p:nvGrpSpPr>
        <p:grpSpPr>
          <a:xfrm>
            <a:off x="6706844" y="3750808"/>
            <a:ext cx="2462541" cy="450945"/>
            <a:chOff x="0" y="0"/>
            <a:chExt cx="2462539" cy="450944"/>
          </a:xfrm>
        </p:grpSpPr>
        <p:sp>
          <p:nvSpPr>
            <p:cNvPr id="420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处理 props 语法"/>
            <p:cNvSpPr txBox="1"/>
            <p:nvPr/>
          </p:nvSpPr>
          <p:spPr>
            <a:xfrm>
              <a:off x="347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处理 props 语法</a:t>
              </a:r>
            </a:p>
          </p:txBody>
        </p:sp>
      </p:grpSp>
      <p:grpSp>
        <p:nvGrpSpPr>
          <p:cNvPr id="425" name="圆角矩形 3"/>
          <p:cNvGrpSpPr/>
          <p:nvPr/>
        </p:nvGrpSpPr>
        <p:grpSpPr>
          <a:xfrm>
            <a:off x="6706844" y="4298088"/>
            <a:ext cx="2462541" cy="450946"/>
            <a:chOff x="0" y="0"/>
            <a:chExt cx="2462539" cy="450944"/>
          </a:xfrm>
        </p:grpSpPr>
        <p:sp>
          <p:nvSpPr>
            <p:cNvPr id="423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处理 ref 引用"/>
            <p:cNvSpPr txBox="1"/>
            <p:nvPr/>
          </p:nvSpPr>
          <p:spPr>
            <a:xfrm>
              <a:off x="347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处理 ref 引用</a:t>
              </a:r>
            </a:p>
          </p:txBody>
        </p:sp>
      </p:grpSp>
      <p:pic>
        <p:nvPicPr>
          <p:cNvPr id="4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5618" y="2946929"/>
            <a:ext cx="2462541" cy="20587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</p:spPr>
      </p:pic>
      <p:grpSp>
        <p:nvGrpSpPr>
          <p:cNvPr id="429" name="圆角矩形 3"/>
          <p:cNvGrpSpPr/>
          <p:nvPr/>
        </p:nvGrpSpPr>
        <p:grpSpPr>
          <a:xfrm>
            <a:off x="9453068" y="1558144"/>
            <a:ext cx="2567640" cy="470192"/>
            <a:chOff x="0" y="0"/>
            <a:chExt cx="2567638" cy="470190"/>
          </a:xfrm>
        </p:grpSpPr>
        <p:sp>
          <p:nvSpPr>
            <p:cNvPr id="427" name="圆角矩形"/>
            <p:cNvSpPr/>
            <p:nvPr/>
          </p:nvSpPr>
          <p:spPr>
            <a:xfrm>
              <a:off x="0" y="0"/>
              <a:ext cx="2567639" cy="47019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wxml"/>
            <p:cNvSpPr txBox="1"/>
            <p:nvPr/>
          </p:nvSpPr>
          <p:spPr>
            <a:xfrm>
              <a:off x="22952" y="86780"/>
              <a:ext cx="2521735" cy="296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wxml</a:t>
              </a:r>
            </a:p>
          </p:txBody>
        </p:sp>
      </p:grpSp>
      <p:grpSp>
        <p:nvGrpSpPr>
          <p:cNvPr id="432" name="圆角矩形 3"/>
          <p:cNvGrpSpPr/>
          <p:nvPr/>
        </p:nvGrpSpPr>
        <p:grpSpPr>
          <a:xfrm>
            <a:off x="9505618" y="5187088"/>
            <a:ext cx="2462541" cy="450946"/>
            <a:chOff x="0" y="0"/>
            <a:chExt cx="2462539" cy="450944"/>
          </a:xfrm>
        </p:grpSpPr>
        <p:sp>
          <p:nvSpPr>
            <p:cNvPr id="430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解析ast，本质是字符串拼接"/>
            <p:cNvSpPr txBox="1"/>
            <p:nvPr/>
          </p:nvSpPr>
          <p:spPr>
            <a:xfrm>
              <a:off x="347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解析ast，本质是字符串拼接</a:t>
              </a:r>
            </a:p>
          </p:txBody>
        </p:sp>
      </p:grpSp>
      <p:grpSp>
        <p:nvGrpSpPr>
          <p:cNvPr id="435" name="圆角矩形 3"/>
          <p:cNvGrpSpPr/>
          <p:nvPr/>
        </p:nvGrpSpPr>
        <p:grpSpPr>
          <a:xfrm>
            <a:off x="6706844" y="4845369"/>
            <a:ext cx="2462541" cy="450945"/>
            <a:chOff x="0" y="0"/>
            <a:chExt cx="2462539" cy="450944"/>
          </a:xfrm>
        </p:grpSpPr>
        <p:sp>
          <p:nvSpPr>
            <p:cNvPr id="433" name="圆角矩形"/>
            <p:cNvSpPr/>
            <p:nvPr/>
          </p:nvSpPr>
          <p:spPr>
            <a:xfrm>
              <a:off x="0" y="0"/>
              <a:ext cx="2462540" cy="4509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解析表达式语法"/>
            <p:cNvSpPr txBox="1"/>
            <p:nvPr/>
          </p:nvSpPr>
          <p:spPr>
            <a:xfrm>
              <a:off x="34712" y="63051"/>
              <a:ext cx="2418515" cy="32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解析表达式语法</a:t>
              </a:r>
            </a:p>
          </p:txBody>
        </p:sp>
      </p:grpSp>
      <p:grpSp>
        <p:nvGrpSpPr>
          <p:cNvPr id="438" name="圆角矩形 3"/>
          <p:cNvGrpSpPr/>
          <p:nvPr/>
        </p:nvGrpSpPr>
        <p:grpSpPr>
          <a:xfrm>
            <a:off x="9453068" y="2104244"/>
            <a:ext cx="2567640" cy="470192"/>
            <a:chOff x="0" y="0"/>
            <a:chExt cx="2567638" cy="470190"/>
          </a:xfrm>
        </p:grpSpPr>
        <p:sp>
          <p:nvSpPr>
            <p:cNvPr id="436" name="圆角矩形"/>
            <p:cNvSpPr/>
            <p:nvPr/>
          </p:nvSpPr>
          <p:spPr>
            <a:xfrm>
              <a:off x="0" y="0"/>
              <a:ext cx="2567639" cy="47019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小程序 js"/>
            <p:cNvSpPr txBox="1"/>
            <p:nvPr/>
          </p:nvSpPr>
          <p:spPr>
            <a:xfrm>
              <a:off x="22952" y="86780"/>
              <a:ext cx="2521735" cy="296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小程序 js</a:t>
              </a:r>
            </a:p>
          </p:txBody>
        </p:sp>
      </p:grpSp>
      <p:sp>
        <p:nvSpPr>
          <p:cNvPr id="439" name="变色龙稍微复杂一些，不过大同小异"/>
          <p:cNvSpPr txBox="1"/>
          <p:nvPr/>
        </p:nvSpPr>
        <p:spPr>
          <a:xfrm>
            <a:off x="4456429" y="6094729"/>
            <a:ext cx="3761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变色龙稍微复杂一些，不过大同小异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" name="副标题 2"/>
          <p:cNvSpPr txBox="1"/>
          <p:nvPr>
            <p:ph type="subTitle" sz="quarter" idx="1"/>
          </p:nvPr>
        </p:nvSpPr>
        <p:spPr>
          <a:xfrm>
            <a:off x="488314" y="572134"/>
            <a:ext cx="4482467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Taro 转 H5 端的问题 — 抹平跨端</a:t>
            </a:r>
          </a:p>
        </p:txBody>
      </p:sp>
      <p:sp>
        <p:nvSpPr>
          <p:cNvPr id="443" name="如果有一些功能是小程序独有的，但是 H5 却没有，如何弥补跨端差异？  答案是学习babel，使用polyfill的方案。所以在抹平跨端上 Taro 做了很多 dirty work。"/>
          <p:cNvSpPr txBox="1"/>
          <p:nvPr/>
        </p:nvSpPr>
        <p:spPr>
          <a:xfrm>
            <a:off x="1052830" y="1285239"/>
            <a:ext cx="1041366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如果有一些功能是小程序独有的，但是 H5 却没有，如何弥补跨端差异？  答案是学习babel，使用polyfill的方案。所以在抹平跨端上 Taro 做了很多 dirty work。</a:t>
            </a:r>
          </a:p>
        </p:txBody>
      </p:sp>
      <p:pic>
        <p:nvPicPr>
          <p:cNvPr id="444" name="8m21pha83l.png" descr="8m21pha83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494" y="2283460"/>
            <a:ext cx="6540906" cy="3960756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image-"/>
          <p:cNvSpPr txBox="1"/>
          <p:nvPr/>
        </p:nvSpPr>
        <p:spPr>
          <a:xfrm>
            <a:off x="-381534" y="0"/>
            <a:ext cx="763068" cy="87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algn="ctr" defTabSz="457200">
              <a:lnSpc>
                <a:spcPts val="3600"/>
              </a:lnSpc>
              <a:defRPr sz="1400">
                <a:solidFill>
                  <a:srgbClr val="999999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image-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8" name="副标题 2"/>
          <p:cNvSpPr txBox="1"/>
          <p:nvPr>
            <p:ph type="subTitle" sz="quarter" idx="1"/>
          </p:nvPr>
        </p:nvSpPr>
        <p:spPr>
          <a:xfrm>
            <a:off x="513714" y="572134"/>
            <a:ext cx="4482467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Taro 转 H5 端的问题 — 路由</a:t>
            </a:r>
          </a:p>
        </p:txBody>
      </p:sp>
      <p:sp>
        <p:nvSpPr>
          <p:cNvPr id="449" name="只需要调用 wx.navigateTo, wx.navigateBack, wx.redirectTo 等官方 API，就可以实现页面的跳转、回退、重定向，而不需要关心页面栈的细节。…"/>
          <p:cNvSpPr txBox="1"/>
          <p:nvPr/>
        </p:nvSpPr>
        <p:spPr>
          <a:xfrm>
            <a:off x="1052830" y="1285239"/>
            <a:ext cx="1041366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只需要调用 </a:t>
            </a:r>
            <a:r>
              <a:rPr sz="1400"/>
              <a:t>wx.navigateTo</a:t>
            </a:r>
            <a:r>
              <a:t>, </a:t>
            </a:r>
            <a:r>
              <a:rPr sz="1400"/>
              <a:t>wx.navigateBack</a:t>
            </a:r>
            <a:r>
              <a:t>, </a:t>
            </a:r>
            <a:r>
              <a:rPr sz="1400"/>
              <a:t>wx.redirectTo </a:t>
            </a:r>
            <a:r>
              <a:t>等官方 API，就可以实现页面的跳转、回退、重定向，而不需要关心页面栈的细节。</a:t>
            </a:r>
          </a:p>
          <a:p>
            <a:pPr/>
            <a:r>
              <a:t>同时，在页面栈发生路由变化时，还会触发相应页面的生命周期。</a:t>
            </a:r>
          </a:p>
        </p:txBody>
      </p:sp>
      <p:sp>
        <p:nvSpPr>
          <p:cNvPr id="450" name="image-"/>
          <p:cNvSpPr txBox="1"/>
          <p:nvPr/>
        </p:nvSpPr>
        <p:spPr>
          <a:xfrm>
            <a:off x="-381534" y="0"/>
            <a:ext cx="763068" cy="87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algn="ctr" defTabSz="457200">
              <a:lnSpc>
                <a:spcPts val="3600"/>
              </a:lnSpc>
              <a:defRPr sz="1400">
                <a:solidFill>
                  <a:srgbClr val="999999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image-</a:t>
            </a:r>
          </a:p>
        </p:txBody>
      </p:sp>
      <p:pic>
        <p:nvPicPr>
          <p:cNvPr id="45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908300"/>
            <a:ext cx="8382000" cy="2387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@tarojs/router实现中还有一些小细节需要处理。比如如何加入compomentDidShow之类原本不存在的生命周期？"/>
          <p:cNvSpPr txBox="1"/>
          <p:nvPr/>
        </p:nvSpPr>
        <p:spPr>
          <a:xfrm>
            <a:off x="983860" y="5504179"/>
            <a:ext cx="102242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 sz="1600">
                <a:solidFill>
                  <a:srgbClr val="777777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sz="1400">
                <a:latin typeface="Menlo"/>
                <a:ea typeface="Menlo"/>
                <a:cs typeface="Menlo"/>
                <a:sym typeface="Menlo"/>
              </a:rPr>
              <a:t>@tarojs/router</a:t>
            </a:r>
            <a:r>
              <a:t>实现中还有一些小细节需要处理。比如如何加入</a:t>
            </a:r>
            <a:r>
              <a:rPr sz="1400">
                <a:latin typeface="Menlo"/>
                <a:ea typeface="Menlo"/>
                <a:cs typeface="Menlo"/>
                <a:sym typeface="Menlo"/>
              </a:rPr>
              <a:t>compomentDidShow</a:t>
            </a:r>
            <a:r>
              <a:t>之类原本不存在的生命周期？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副标题 2"/>
          <p:cNvSpPr txBox="1"/>
          <p:nvPr>
            <p:ph type="subTitle" sz="quarter" idx="1"/>
          </p:nvPr>
        </p:nvSpPr>
        <p:spPr>
          <a:xfrm>
            <a:off x="513714" y="572134"/>
            <a:ext cx="4482467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Taro 转 H5 端的问题 </a:t>
            </a:r>
          </a:p>
        </p:txBody>
      </p:sp>
      <p:sp>
        <p:nvSpPr>
          <p:cNvPr id="456" name="image-"/>
          <p:cNvSpPr txBox="1"/>
          <p:nvPr/>
        </p:nvSpPr>
        <p:spPr>
          <a:xfrm>
            <a:off x="-381534" y="0"/>
            <a:ext cx="763068" cy="87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algn="ctr" defTabSz="457200">
              <a:lnSpc>
                <a:spcPts val="3600"/>
              </a:lnSpc>
              <a:defRPr sz="1400">
                <a:solidFill>
                  <a:srgbClr val="999999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image-</a:t>
            </a:r>
          </a:p>
        </p:txBody>
      </p:sp>
      <p:pic>
        <p:nvPicPr>
          <p:cNvPr id="45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687" y="1804130"/>
            <a:ext cx="5677596" cy="3249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选择 Nerv 而不是 React 的原因是 Nerv 比较…"/>
          <p:cNvSpPr txBox="1"/>
          <p:nvPr/>
        </p:nvSpPr>
        <p:spPr>
          <a:xfrm>
            <a:off x="6666230" y="1840229"/>
            <a:ext cx="5202211" cy="348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选择 Nerv 而不是 React 的原因是 Nerv 比较</a:t>
            </a:r>
          </a:p>
          <a:p>
            <a:pPr/>
            <a:r>
              <a:t>简单，且 Nerv 是 Jd 的框架，方便修改，但</a:t>
            </a:r>
          </a:p>
          <a:p>
            <a:pPr/>
            <a:r>
              <a:t>是复杂应用的性能存疑。。</a:t>
            </a:r>
          </a:p>
          <a:p>
            <a:pPr/>
          </a:p>
          <a:p>
            <a:pPr/>
            <a:r>
              <a:t>假如 React 有一个特性是基于 Fiber的，其它</a:t>
            </a:r>
            <a:br/>
            <a:r>
              <a:t>端就绝对无法支持这个特性，因为 MVVM 框架</a:t>
            </a:r>
          </a:p>
          <a:p>
            <a:pPr/>
            <a:r>
              <a:t>之间的底层实现差异也很大，所以选择用尽量简单</a:t>
            </a:r>
          </a:p>
          <a:p>
            <a:pPr/>
            <a:r>
              <a:t>的 MVVM框架，如 Nerv。</a:t>
            </a:r>
          </a:p>
          <a:p>
            <a:pPr/>
          </a:p>
          <a:p>
            <a:pPr/>
            <a:r>
              <a:t>换言之，目前跨端框架，几乎都不敢在 Weex，RN</a:t>
            </a:r>
          </a:p>
          <a:p>
            <a:pPr/>
            <a:r>
              <a:t>上炫耀自己的优点。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1" name="副标题 2"/>
          <p:cNvSpPr txBox="1"/>
          <p:nvPr>
            <p:ph type="subTitle" sz="quarter" idx="1"/>
          </p:nvPr>
        </p:nvSpPr>
        <p:spPr>
          <a:xfrm>
            <a:off x="234314" y="559434"/>
            <a:ext cx="6339346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Taro 和 变色龙 是大坑， 还有很不少的问题</a:t>
            </a:r>
          </a:p>
        </p:txBody>
      </p:sp>
      <p:sp>
        <p:nvSpPr>
          <p:cNvPr id="462" name="image-"/>
          <p:cNvSpPr txBox="1"/>
          <p:nvPr/>
        </p:nvSpPr>
        <p:spPr>
          <a:xfrm>
            <a:off x="-381534" y="0"/>
            <a:ext cx="763068" cy="87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lnSpc>
                <a:spcPts val="4100"/>
              </a:lnSpc>
              <a:defRPr sz="1600">
                <a:solidFill>
                  <a:srgbClr val="333333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</a:p>
          <a:p>
            <a:pPr algn="ctr" defTabSz="457200">
              <a:lnSpc>
                <a:spcPts val="3600"/>
              </a:lnSpc>
              <a:defRPr sz="1400">
                <a:solidFill>
                  <a:srgbClr val="999999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image-</a:t>
            </a:r>
          </a:p>
        </p:txBody>
      </p:sp>
      <p:sp>
        <p:nvSpPr>
          <p:cNvPr id="463" name="1. 变色龙的性能问题非常严重，当然 mpvue 之类的框架问题也很严重，目前 Taro 的性能最佳"/>
          <p:cNvSpPr txBox="1"/>
          <p:nvPr/>
        </p:nvSpPr>
        <p:spPr>
          <a:xfrm>
            <a:off x="862330" y="1471930"/>
            <a:ext cx="953511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 变色龙的性能问题非常严重，当然 mpvue 之类的框架问题也很严重，目前 Taro 的性能最佳</a:t>
            </a:r>
          </a:p>
        </p:txBody>
      </p:sp>
      <p:sp>
        <p:nvSpPr>
          <p:cNvPr id="464" name="2. Taro 和 变色龙 的错误调试很吃力，Taro 的变量在小程序中都被编译过，小程序中出错无法定位…"/>
          <p:cNvSpPr txBox="1"/>
          <p:nvPr/>
        </p:nvSpPr>
        <p:spPr>
          <a:xfrm>
            <a:off x="862330" y="2056129"/>
            <a:ext cx="1004701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Taro 和 变色龙 的错误调试很吃力，Taro 的变量在小程序中都被编译过，小程序中出错无法定位</a:t>
            </a:r>
          </a:p>
          <a:p>
            <a:pPr/>
            <a:r>
              <a:t>到 Taro 代码。</a:t>
            </a:r>
          </a:p>
        </p:txBody>
      </p:sp>
      <p:sp>
        <p:nvSpPr>
          <p:cNvPr id="465" name="3. Taro 支持的 React 语法目前有很多坑… 因为是他们自己实现的，离真实的 React 和 性能都有不少差距"/>
          <p:cNvSpPr txBox="1"/>
          <p:nvPr/>
        </p:nvSpPr>
        <p:spPr>
          <a:xfrm>
            <a:off x="862330" y="3065779"/>
            <a:ext cx="1060433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Taro 支持的 React 语法目前有很多坑… 因为是他们自己实现的，离真实的 React 和 性能都有不少差距</a:t>
            </a:r>
          </a:p>
        </p:txBody>
      </p:sp>
      <p:sp>
        <p:nvSpPr>
          <p:cNvPr id="466" name="4. 多端差异并没有被完全抹除，代码中依然会充斥着大量兼容代码，某种程度在某些地方反而加重心智负担"/>
          <p:cNvSpPr txBox="1"/>
          <p:nvPr/>
        </p:nvSpPr>
        <p:spPr>
          <a:xfrm>
            <a:off x="862330" y="3837940"/>
            <a:ext cx="1089243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4. 多端差异并没有被完全抹除，代码中依然会充斥着大量兼容代码，某种程度在某些地方反而加重心智负担</a:t>
            </a:r>
          </a:p>
        </p:txBody>
      </p:sp>
      <p:sp>
        <p:nvSpPr>
          <p:cNvPr id="467" name="可以尝试，但不建议用在 设计高要求或者高性能 的应用上"/>
          <p:cNvSpPr txBox="1"/>
          <p:nvPr/>
        </p:nvSpPr>
        <p:spPr>
          <a:xfrm>
            <a:off x="2651449" y="5302250"/>
            <a:ext cx="595688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可以尝试，但不建议用在 设计高要求或者高性能 的应用上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0" name="副标题 2"/>
          <p:cNvSpPr txBox="1"/>
          <p:nvPr>
            <p:ph type="subTitle" sz="quarter" idx="1"/>
          </p:nvPr>
        </p:nvSpPr>
        <p:spPr>
          <a:xfrm>
            <a:off x="492124" y="640715"/>
            <a:ext cx="4482467" cy="441326"/>
          </a:xfrm>
          <a:prstGeom prst="rect">
            <a:avLst/>
          </a:prstGeom>
        </p:spPr>
        <p:txBody>
          <a:bodyPr/>
          <a:lstStyle>
            <a:lvl1pPr defTabSz="658368">
              <a:spcBef>
                <a:spcPts val="700"/>
              </a:spcBef>
              <a:defRPr sz="2016"/>
            </a:lvl1pPr>
          </a:lstStyle>
          <a:p>
            <a:pPr/>
            <a:r>
              <a:t>理想中的 跨端方案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副标题 2"/>
          <p:cNvSpPr txBox="1"/>
          <p:nvPr>
            <p:ph type="subTitle" sz="quarter" idx="1"/>
          </p:nvPr>
        </p:nvSpPr>
        <p:spPr>
          <a:xfrm>
            <a:off x="526414" y="610234"/>
            <a:ext cx="2979422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MVVM </a:t>
            </a:r>
            <a:r>
              <a:t>背景</a:t>
            </a:r>
          </a:p>
        </p:txBody>
      </p:sp>
      <p:sp>
        <p:nvSpPr>
          <p:cNvPr id="228" name="文本框 5"/>
          <p:cNvSpPr txBox="1"/>
          <p:nvPr/>
        </p:nvSpPr>
        <p:spPr>
          <a:xfrm>
            <a:off x="625474" y="1396364"/>
            <a:ext cx="11028047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b="1" sz="1600"/>
            </a:pPr>
            <a:r>
              <a:t>Chameleon </a:t>
            </a:r>
            <a:r>
              <a:t>框架的切入点是利用了 </a:t>
            </a:r>
            <a:r>
              <a:t>MVVM </a:t>
            </a:r>
            <a:r>
              <a:t>架构</a:t>
            </a:r>
            <a:r>
              <a:rPr b="0"/>
              <a:t>，</a:t>
            </a:r>
            <a:r>
              <a:rPr b="0"/>
              <a:t>MVVM </a:t>
            </a:r>
            <a:r>
              <a:rPr b="0"/>
              <a:t>中的关键是它通过 </a:t>
            </a:r>
            <a:r>
              <a:rPr b="0"/>
              <a:t>ViewModel </a:t>
            </a:r>
            <a:r>
              <a:rPr b="0"/>
              <a:t>这一层将界面和逻辑层彻底隔离开来，负责关联界面表现和逻辑处理层的响应事件（</a:t>
            </a:r>
            <a:r>
              <a:rPr b="0"/>
              <a:t>update/notify</a:t>
            </a:r>
            <a:r>
              <a:rPr b="0"/>
              <a:t>）关系，这一</a:t>
            </a:r>
            <a:r>
              <a:rPr b="0"/>
              <a:t>“</a:t>
            </a:r>
            <a:r>
              <a:rPr b="0"/>
              <a:t>隔离层</a:t>
            </a:r>
            <a:r>
              <a:rPr b="0"/>
              <a:t>”</a:t>
            </a:r>
            <a:r>
              <a:rPr b="0"/>
              <a:t>上下通信足够规范、足够纯净单一。</a:t>
            </a:r>
          </a:p>
        </p:txBody>
      </p:sp>
      <p:sp>
        <p:nvSpPr>
          <p:cNvPr id="229" name="直接连接符 10"/>
          <p:cNvSpPr/>
          <p:nvPr/>
        </p:nvSpPr>
        <p:spPr>
          <a:xfrm flipH="1">
            <a:off x="5693410" y="2465069"/>
            <a:ext cx="1" cy="3493771"/>
          </a:xfrm>
          <a:prstGeom prst="line">
            <a:avLst/>
          </a:prstGeom>
          <a:ln w="15875">
            <a:solidFill>
              <a:srgbClr val="D0CECE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3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2489" y="2301239"/>
            <a:ext cx="8218171" cy="3821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副标题 2"/>
          <p:cNvSpPr txBox="1"/>
          <p:nvPr>
            <p:ph type="subTitle" sz="quarter" idx="1"/>
          </p:nvPr>
        </p:nvSpPr>
        <p:spPr>
          <a:xfrm>
            <a:off x="526414" y="610234"/>
            <a:ext cx="10181592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各种 </a:t>
            </a:r>
            <a:r>
              <a:t>MVVM </a:t>
            </a:r>
            <a:r>
              <a:t>方案 </a:t>
            </a:r>
            <a:r>
              <a:t>-- </a:t>
            </a:r>
            <a:r>
              <a:t>React Native</a:t>
            </a:r>
            <a:r>
              <a:t>、</a:t>
            </a:r>
            <a:r>
              <a:t>Weex </a:t>
            </a:r>
            <a:r>
              <a:t>与快应用的 </a:t>
            </a:r>
            <a:r>
              <a:t>MVVM</a:t>
            </a:r>
          </a:p>
        </p:txBody>
      </p:sp>
      <p:sp>
        <p:nvSpPr>
          <p:cNvPr id="234" name="直接连接符 10"/>
          <p:cNvSpPr/>
          <p:nvPr/>
        </p:nvSpPr>
        <p:spPr>
          <a:xfrm flipH="1">
            <a:off x="5693410" y="2465069"/>
            <a:ext cx="1" cy="3493771"/>
          </a:xfrm>
          <a:prstGeom prst="line">
            <a:avLst/>
          </a:prstGeom>
          <a:ln w="15875">
            <a:solidFill>
              <a:srgbClr val="D0CECE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3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739" y="2954654"/>
            <a:ext cx="7813676" cy="328676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文本框 4"/>
          <p:cNvSpPr txBox="1"/>
          <p:nvPr/>
        </p:nvSpPr>
        <p:spPr>
          <a:xfrm>
            <a:off x="625474" y="1396364"/>
            <a:ext cx="11028047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600"/>
            </a:pPr>
            <a:r>
              <a:t>开发者编写的代码在虚拟机（</a:t>
            </a:r>
            <a:r>
              <a:t>V8</a:t>
            </a:r>
            <a:r>
              <a:t>、</a:t>
            </a:r>
            <a:r>
              <a:t>JavaScriptCore</a:t>
            </a:r>
            <a:r>
              <a:t>）里面运行，虚拟机容器里面包含扩展的系统基础接口。运行时，将描述界面的数据通过通信层传递给 </a:t>
            </a:r>
            <a:r>
              <a:t>Android</a:t>
            </a:r>
            <a:r>
              <a:t>、</a:t>
            </a:r>
            <a:r>
              <a:t>iOS </a:t>
            </a:r>
            <a:r>
              <a:t>端的渲染引擎，用户触摸界面时，通过通信层传递给虚拟机里面的业务处理代码，业务处理代码可能调用网络、储存与媒体等接口，最后再次反馈到界面。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副标题 2"/>
          <p:cNvSpPr txBox="1"/>
          <p:nvPr>
            <p:ph type="subTitle" sz="quarter" idx="1"/>
          </p:nvPr>
        </p:nvSpPr>
        <p:spPr>
          <a:xfrm>
            <a:off x="594359" y="442594"/>
            <a:ext cx="10181592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各种 </a:t>
            </a:r>
            <a:r>
              <a:t>MVVM </a:t>
            </a:r>
            <a:r>
              <a:t>方案 </a:t>
            </a:r>
            <a:r>
              <a:t>-- </a:t>
            </a:r>
            <a:r>
              <a:t>Flutter </a:t>
            </a:r>
            <a:r>
              <a:t>的 </a:t>
            </a:r>
            <a:r>
              <a:t>MVVM</a:t>
            </a:r>
          </a:p>
        </p:txBody>
      </p:sp>
      <p:sp>
        <p:nvSpPr>
          <p:cNvPr id="240" name="直接连接符 10"/>
          <p:cNvSpPr/>
          <p:nvPr/>
        </p:nvSpPr>
        <p:spPr>
          <a:xfrm flipH="1">
            <a:off x="5685155" y="3464559"/>
            <a:ext cx="1" cy="3493771"/>
          </a:xfrm>
          <a:prstGeom prst="line">
            <a:avLst/>
          </a:prstGeom>
          <a:ln w="15875">
            <a:solidFill>
              <a:srgbClr val="D0CECE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文本框 4"/>
          <p:cNvSpPr txBox="1"/>
          <p:nvPr/>
        </p:nvSpPr>
        <p:spPr>
          <a:xfrm>
            <a:off x="625474" y="911860"/>
            <a:ext cx="11028047" cy="317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600"/>
            </a:pPr>
            <a:r>
              <a:t>Flutter </a:t>
            </a:r>
            <a:r>
              <a:t>和 </a:t>
            </a:r>
            <a:r>
              <a:t>RN </a:t>
            </a:r>
            <a:r>
              <a:t>的最大区别在于将</a:t>
            </a:r>
            <a:r>
              <a:t>“JavascriptCore/V8+JS”</a:t>
            </a:r>
            <a:r>
              <a:t>替换成</a:t>
            </a:r>
            <a:r>
              <a:t>“C++ </a:t>
            </a:r>
            <a:r>
              <a:t>实现的 </a:t>
            </a:r>
            <a:r>
              <a:t>engine+Dart </a:t>
            </a:r>
            <a:r>
              <a:t>实现的 </a:t>
            </a:r>
            <a:r>
              <a:t>Framework+</a:t>
            </a:r>
            <a:r>
              <a:t>静态类型 </a:t>
            </a:r>
            <a:r>
              <a:t>Dart+</a:t>
            </a:r>
            <a:r>
              <a:t>编译成机器码</a:t>
            </a:r>
            <a:r>
              <a:t>”</a:t>
            </a:r>
            <a:r>
              <a:t>。</a:t>
            </a:r>
          </a:p>
          <a:p>
            <a:pPr>
              <a:lnSpc>
                <a:spcPct val="130000"/>
              </a:lnSpc>
              <a:defRPr sz="1600"/>
            </a:pPr>
          </a:p>
          <a:p>
            <a:pPr>
              <a:lnSpc>
                <a:spcPct val="130000"/>
              </a:lnSpc>
              <a:defRPr sz="1600"/>
            </a:pPr>
            <a:r>
              <a:t>“In Flutter, almost everything is a widget.”</a:t>
            </a:r>
            <a:r>
              <a:t>，</a:t>
            </a:r>
            <a:r>
              <a:t>widget </a:t>
            </a:r>
            <a:r>
              <a:t>的调用从 </a:t>
            </a:r>
            <a:r>
              <a:t>RN </a:t>
            </a:r>
            <a:r>
              <a:t>的 </a:t>
            </a:r>
            <a:r>
              <a:t>JSX </a:t>
            </a:r>
            <a:r>
              <a:t>变成 </a:t>
            </a:r>
            <a:r>
              <a:t>Flutter </a:t>
            </a:r>
            <a:r>
              <a:t>的 </a:t>
            </a:r>
            <a:r>
              <a:t>widget </a:t>
            </a:r>
            <a:r>
              <a:t>调用，</a:t>
            </a:r>
            <a:r>
              <a:t>UI </a:t>
            </a:r>
            <a:r>
              <a:t>的外观描述从 </a:t>
            </a:r>
            <a:r>
              <a:t>RN </a:t>
            </a:r>
            <a:r>
              <a:t>的 </a:t>
            </a:r>
            <a:r>
              <a:t>CSS</a:t>
            </a:r>
            <a:r>
              <a:t>（文本样式、布局模型、盒模型）到定制化 </a:t>
            </a:r>
            <a:r>
              <a:t>Flutter Widget</a:t>
            </a:r>
            <a:r>
              <a:t>。逻辑层通过 </a:t>
            </a:r>
            <a:r>
              <a:t>setState </a:t>
            </a:r>
            <a:r>
              <a:t>通知视图层更新，一定程度上这也是为什么 </a:t>
            </a:r>
            <a:r>
              <a:t>Flutter </a:t>
            </a:r>
            <a:r>
              <a:t>敢说能转成 </a:t>
            </a:r>
            <a:r>
              <a:t>Web </a:t>
            </a:r>
            <a:r>
              <a:t>框架的原因，业务代码不会深度依赖任何一端特有的</a:t>
            </a:r>
            <a:r>
              <a:t>“</a:t>
            </a:r>
            <a:r>
              <a:t>视图模型</a:t>
            </a:r>
            <a:r>
              <a:t>”</a:t>
            </a:r>
            <a:r>
              <a:t>。</a:t>
            </a:r>
          </a:p>
          <a:p>
            <a:pPr>
              <a:lnSpc>
                <a:spcPct val="130000"/>
              </a:lnSpc>
              <a:defRPr sz="1600"/>
            </a:pPr>
          </a:p>
          <a:p>
            <a:pPr>
              <a:lnSpc>
                <a:spcPct val="130000"/>
              </a:lnSpc>
              <a:defRPr sz="1600"/>
            </a:pPr>
            <a:r>
              <a:t>Flutter </a:t>
            </a:r>
            <a:r>
              <a:t>之所以比 </a:t>
            </a:r>
            <a:r>
              <a:t>Weex </a:t>
            </a:r>
            <a:r>
              <a:t>和 </a:t>
            </a:r>
            <a:r>
              <a:t>RN </a:t>
            </a:r>
            <a:r>
              <a:t>执行速度快，主要原因是前者是编译型，客户端机器运行前已经是 </a:t>
            </a:r>
            <a:r>
              <a:t>CPU </a:t>
            </a:r>
            <a:r>
              <a:t>可识别的机器码；后者是解释型，到客户端运行前是字符串，边编译边执行，虽然做了 </a:t>
            </a:r>
            <a:r>
              <a:t>JIT </a:t>
            </a:r>
            <a:r>
              <a:t>尽量优化，差距还是较大。</a:t>
            </a:r>
          </a:p>
        </p:txBody>
      </p:sp>
      <p:pic>
        <p:nvPicPr>
          <p:cNvPr id="24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389" y="4480560"/>
            <a:ext cx="4511676" cy="201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4245" y="4480560"/>
            <a:ext cx="5977891" cy="2245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副标题 2"/>
          <p:cNvSpPr txBox="1"/>
          <p:nvPr>
            <p:ph type="subTitle" sz="quarter" idx="1"/>
          </p:nvPr>
        </p:nvSpPr>
        <p:spPr>
          <a:xfrm>
            <a:off x="526414" y="610234"/>
            <a:ext cx="10181592" cy="441326"/>
          </a:xfrm>
          <a:prstGeom prst="rect">
            <a:avLst/>
          </a:prstGeom>
        </p:spPr>
        <p:txBody>
          <a:bodyPr/>
          <a:lstStyle/>
          <a:p>
            <a:pPr defTabSz="658368">
              <a:spcBef>
                <a:spcPts val="700"/>
              </a:spcBef>
              <a:defRPr sz="2016"/>
            </a:pPr>
            <a:r>
              <a:t>各种 </a:t>
            </a:r>
            <a:r>
              <a:t>MVVM </a:t>
            </a:r>
            <a:r>
              <a:t>方案 </a:t>
            </a:r>
            <a:r>
              <a:t>-- </a:t>
            </a:r>
            <a:r>
              <a:t>小程序的 </a:t>
            </a:r>
            <a:r>
              <a:t>MVVM</a:t>
            </a:r>
          </a:p>
        </p:txBody>
      </p:sp>
      <p:sp>
        <p:nvSpPr>
          <p:cNvPr id="247" name="文本框 6"/>
          <p:cNvSpPr txBox="1"/>
          <p:nvPr/>
        </p:nvSpPr>
        <p:spPr>
          <a:xfrm>
            <a:off x="818514" y="5426709"/>
            <a:ext cx="11028047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600"/>
            </a:pPr>
            <a:r>
              <a:t>小程序本质上和 </a:t>
            </a:r>
            <a:r>
              <a:t>Weex</a:t>
            </a:r>
            <a:r>
              <a:t>、</a:t>
            </a:r>
            <a:r>
              <a:t>React Native </a:t>
            </a:r>
            <a:r>
              <a:t>的设计思路基本一样，最大区别在于前者还是用浏览器 </a:t>
            </a:r>
            <a:r>
              <a:t>WebView </a:t>
            </a:r>
            <a:r>
              <a:t>做渲染引擎，而后者是单独实现了渲染引擎</a:t>
            </a:r>
          </a:p>
        </p:txBody>
      </p:sp>
      <p:pic>
        <p:nvPicPr>
          <p:cNvPr id="24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3475" y="1866264"/>
            <a:ext cx="10398125" cy="312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做一个跨端应用需要考虑什么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defRPr spc="255" sz="3060"/>
            </a:lvl1pPr>
          </a:lstStyle>
          <a:p>
            <a:pPr>
              <a:defRPr>
                <a:effectLst/>
              </a:defRPr>
            </a:pPr>
            <a:r>
              <a:t>做一个跨端应用需要考虑什么问题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8"/>
          <p:cNvSpPr/>
          <p:nvPr/>
        </p:nvSpPr>
        <p:spPr>
          <a:xfrm>
            <a:off x="625475" y="883919"/>
            <a:ext cx="2781300" cy="198121"/>
          </a:xfrm>
          <a:prstGeom prst="rect">
            <a:avLst/>
          </a:prstGeom>
          <a:solidFill>
            <a:srgbClr val="9DC3E6">
              <a:alpha val="4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副标题 2"/>
          <p:cNvSpPr txBox="1"/>
          <p:nvPr>
            <p:ph type="subTitle" sz="quarter" idx="1"/>
          </p:nvPr>
        </p:nvSpPr>
        <p:spPr>
          <a:xfrm>
            <a:off x="526415" y="610234"/>
            <a:ext cx="3608705" cy="441326"/>
          </a:xfrm>
          <a:prstGeom prst="rect">
            <a:avLst/>
          </a:prstGeom>
        </p:spPr>
        <p:txBody>
          <a:bodyPr/>
          <a:lstStyle>
            <a:lvl1pPr algn="l" defTabSz="429768">
              <a:lnSpc>
                <a:spcPct val="100000"/>
              </a:lnSpc>
              <a:spcBef>
                <a:spcPts val="0"/>
              </a:spcBef>
              <a:defRPr spc="141" sz="1692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做一个跨端应用需要考虑什么问题</a:t>
            </a:r>
          </a:p>
        </p:txBody>
      </p:sp>
      <p:sp>
        <p:nvSpPr>
          <p:cNvPr id="254" name="1.小程序有 &lt;View&gt; 组件，h5 没有，如何抹平差异"/>
          <p:cNvSpPr txBox="1"/>
          <p:nvPr/>
        </p:nvSpPr>
        <p:spPr>
          <a:xfrm>
            <a:off x="671830" y="1573530"/>
            <a:ext cx="51468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1.小程序有 &lt;View&gt; 组件，h5 没有，如何抹平差异</a:t>
            </a:r>
          </a:p>
        </p:txBody>
      </p:sp>
      <p:sp>
        <p:nvSpPr>
          <p:cNvPr id="255" name="需要集中式的 component 库"/>
          <p:cNvSpPr txBox="1"/>
          <p:nvPr/>
        </p:nvSpPr>
        <p:spPr>
          <a:xfrm>
            <a:off x="7517130" y="1573530"/>
            <a:ext cx="298284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需要集中式的 component 库</a:t>
            </a:r>
          </a:p>
        </p:txBody>
      </p:sp>
      <p:sp>
        <p:nvSpPr>
          <p:cNvPr id="256" name="2.小程序 和 h5 的生命周期有差异，mvvm 语法差异"/>
          <p:cNvSpPr txBox="1"/>
          <p:nvPr/>
        </p:nvSpPr>
        <p:spPr>
          <a:xfrm>
            <a:off x="671830" y="2221229"/>
            <a:ext cx="53178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2.小程序 和 h5 的生命周期有差异，mvvm 语法差异</a:t>
            </a:r>
          </a:p>
        </p:txBody>
      </p:sp>
      <p:sp>
        <p:nvSpPr>
          <p:cNvPr id="257" name="需要 runtime 运行时库"/>
          <p:cNvSpPr txBox="1"/>
          <p:nvPr/>
        </p:nvSpPr>
        <p:spPr>
          <a:xfrm>
            <a:off x="7517130" y="2221229"/>
            <a:ext cx="242239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 runtime 运行时库</a:t>
            </a:r>
          </a:p>
        </p:txBody>
      </p:sp>
      <p:sp>
        <p:nvSpPr>
          <p:cNvPr id="258" name="3.跨端之间的 template 也有很大差异，需要编译期转换模板"/>
          <p:cNvSpPr txBox="1"/>
          <p:nvPr/>
        </p:nvSpPr>
        <p:spPr>
          <a:xfrm>
            <a:off x="671830" y="2868930"/>
            <a:ext cx="618157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3.跨端之间的 template 也有很大差异，需要编译期转换模板</a:t>
            </a:r>
          </a:p>
        </p:txBody>
      </p:sp>
      <p:sp>
        <p:nvSpPr>
          <p:cNvPr id="259" name="需要 n个 模板转换库"/>
          <p:cNvSpPr txBox="1"/>
          <p:nvPr/>
        </p:nvSpPr>
        <p:spPr>
          <a:xfrm>
            <a:off x="7517130" y="2868930"/>
            <a:ext cx="219558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 n个 模板转换库</a:t>
            </a:r>
          </a:p>
        </p:txBody>
      </p:sp>
      <p:sp>
        <p:nvSpPr>
          <p:cNvPr id="260" name="4.小程序 和 h5 的 api 有差距，如 小程序 request 对应 h5 的 fetch"/>
          <p:cNvSpPr txBox="1"/>
          <p:nvPr/>
        </p:nvSpPr>
        <p:spPr>
          <a:xfrm>
            <a:off x="671830" y="3516629"/>
            <a:ext cx="683690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4.小程序 和 h5 的 api 有差距，如 小程序 request 对应 h5 的 fetch</a:t>
            </a:r>
          </a:p>
        </p:txBody>
      </p:sp>
      <p:sp>
        <p:nvSpPr>
          <p:cNvPr id="261" name="需要 api 转换库"/>
          <p:cNvSpPr txBox="1"/>
          <p:nvPr/>
        </p:nvSpPr>
        <p:spPr>
          <a:xfrm>
            <a:off x="8177530" y="3516629"/>
            <a:ext cx="169753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 api 转换库</a:t>
            </a:r>
          </a:p>
        </p:txBody>
      </p:sp>
      <p:sp>
        <p:nvSpPr>
          <p:cNvPr id="262" name="5.构建时如何运用多态协议，构建每个端各自需要的库和代码"/>
          <p:cNvSpPr txBox="1"/>
          <p:nvPr/>
        </p:nvSpPr>
        <p:spPr>
          <a:xfrm>
            <a:off x="671830" y="4164329"/>
            <a:ext cx="62515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5.构建时如何运用多态协议，构建每个端各自需要的库和代码</a:t>
            </a:r>
          </a:p>
        </p:txBody>
      </p:sp>
      <p:sp>
        <p:nvSpPr>
          <p:cNvPr id="263" name="需要独立的 cli 库"/>
          <p:cNvSpPr txBox="1"/>
          <p:nvPr/>
        </p:nvSpPr>
        <p:spPr>
          <a:xfrm>
            <a:off x="7618730" y="4164329"/>
            <a:ext cx="185927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需要独立的 cli 库</a:t>
            </a:r>
          </a:p>
        </p:txBody>
      </p:sp>
      <p:sp>
        <p:nvSpPr>
          <p:cNvPr id="264" name="6. 假如跨端框架要支持 Redux，小程序没有 Redux，怎么办"/>
          <p:cNvSpPr txBox="1"/>
          <p:nvPr/>
        </p:nvSpPr>
        <p:spPr>
          <a:xfrm>
            <a:off x="671830" y="4812029"/>
            <a:ext cx="608848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6. 假如跨端框架要支持 Redux，小程序没有 Redux，怎么办</a:t>
            </a:r>
          </a:p>
        </p:txBody>
      </p:sp>
      <p:sp>
        <p:nvSpPr>
          <p:cNvPr id="265" name="需要为 Redux 实现特有的兼容库"/>
          <p:cNvSpPr txBox="1"/>
          <p:nvPr/>
        </p:nvSpPr>
        <p:spPr>
          <a:xfrm>
            <a:off x="7647187" y="4812029"/>
            <a:ext cx="337173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需要为 Redux 实现特有的兼容库</a:t>
            </a:r>
          </a:p>
        </p:txBody>
      </p:sp>
      <p:sp>
        <p:nvSpPr>
          <p:cNvPr id="266" name="7. H5 原生没有 小程序的 基于栈的路由系统，怎么办"/>
          <p:cNvSpPr txBox="1"/>
          <p:nvPr/>
        </p:nvSpPr>
        <p:spPr>
          <a:xfrm>
            <a:off x="718376" y="5370829"/>
            <a:ext cx="542489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7. H5 原生没有 小程序的 基于栈的路由系统，怎么办</a:t>
            </a:r>
          </a:p>
        </p:txBody>
      </p:sp>
      <p:sp>
        <p:nvSpPr>
          <p:cNvPr id="267" name="需要实现路由库"/>
          <p:cNvSpPr txBox="1"/>
          <p:nvPr/>
        </p:nvSpPr>
        <p:spPr>
          <a:xfrm>
            <a:off x="7647187" y="5370829"/>
            <a:ext cx="1704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需要实现路由库</a:t>
            </a:r>
          </a:p>
        </p:txBody>
      </p:sp>
      <p:sp>
        <p:nvSpPr>
          <p:cNvPr id="268" name="这样的问题还有很多很多，所以跨端应用是一个大坑，自然会伴随很多问题"/>
          <p:cNvSpPr txBox="1"/>
          <p:nvPr/>
        </p:nvSpPr>
        <p:spPr>
          <a:xfrm>
            <a:off x="2724975" y="6107430"/>
            <a:ext cx="7647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这样的问题还有很多很多，所以跨端应用是一个大坑，自然会伴随很多问题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