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程序"/>
          <p:cNvSpPr txBox="1"/>
          <p:nvPr>
            <p:ph type="ctrTitle"/>
          </p:nvPr>
        </p:nvSpPr>
        <p:spPr>
          <a:xfrm>
            <a:off x="355600" y="10795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小程序</a:t>
            </a:r>
          </a:p>
        </p:txBody>
      </p:sp>
      <p:sp>
        <p:nvSpPr>
          <p:cNvPr id="120" name="陈铭嘉"/>
          <p:cNvSpPr txBox="1"/>
          <p:nvPr>
            <p:ph type="subTitle" sz="quarter" idx="1"/>
          </p:nvPr>
        </p:nvSpPr>
        <p:spPr>
          <a:xfrm>
            <a:off x="355600" y="5892800"/>
            <a:ext cx="12293600" cy="1295400"/>
          </a:xfrm>
          <a:prstGeom prst="rect">
            <a:avLst/>
          </a:prstGeom>
        </p:spPr>
        <p:txBody>
          <a:bodyPr/>
          <a:lstStyle/>
          <a:p>
            <a:pPr/>
            <a:r>
              <a:t>陈铭嘉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hamele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Chameleon</a:t>
            </a:r>
          </a:p>
        </p:txBody>
      </p:sp>
      <p:sp>
        <p:nvSpPr>
          <p:cNvPr id="148" name="hook 映射（适配器模式-多端兼容）"/>
          <p:cNvSpPr txBox="1"/>
          <p:nvPr>
            <p:ph type="body" sz="half" idx="1"/>
          </p:nvPr>
        </p:nvSpPr>
        <p:spPr>
          <a:xfrm>
            <a:off x="825500" y="2349500"/>
            <a:ext cx="6348165" cy="6299200"/>
          </a:xfrm>
          <a:prstGeom prst="rect">
            <a:avLst/>
          </a:prstGeom>
        </p:spPr>
        <p:txBody>
          <a:bodyPr/>
          <a:lstStyle>
            <a:lvl1pPr marL="520700" indent="-520700">
              <a:defRPr sz="3600"/>
            </a:lvl1pPr>
          </a:lstStyle>
          <a:p>
            <a:pPr/>
            <a:r>
              <a:t>hook 映射（适配器模式-多端兼容）</a:t>
            </a:r>
          </a:p>
        </p:txBody>
      </p:sp>
      <p:pic>
        <p:nvPicPr>
          <p:cNvPr id="14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2377" y="2616200"/>
            <a:ext cx="4192844" cy="629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ameleon"/>
          <p:cNvSpPr txBox="1"/>
          <p:nvPr>
            <p:ph type="title"/>
          </p:nvPr>
        </p:nvSpPr>
        <p:spPr>
          <a:xfrm>
            <a:off x="355600" y="-139700"/>
            <a:ext cx="12293600" cy="2438400"/>
          </a:xfrm>
          <a:prstGeom prst="rect">
            <a:avLst/>
          </a:prstGeom>
        </p:spPr>
        <p:txBody>
          <a:bodyPr/>
          <a:lstStyle/>
          <a:p>
            <a:pPr/>
            <a:r>
              <a:t>Chameleon</a:t>
            </a:r>
          </a:p>
        </p:txBody>
      </p:sp>
      <p:pic>
        <p:nvPicPr>
          <p:cNvPr id="15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8684" y="3480047"/>
            <a:ext cx="6484816" cy="5663953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双向绑定-属性映射"/>
          <p:cNvSpPr txBox="1"/>
          <p:nvPr/>
        </p:nvSpPr>
        <p:spPr>
          <a:xfrm>
            <a:off x="7199200" y="2200073"/>
            <a:ext cx="39150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双向绑定-属性映射</a:t>
            </a:r>
          </a:p>
        </p:txBody>
      </p:sp>
      <p:sp>
        <p:nvSpPr>
          <p:cNvPr id="154" name="Diff 算法"/>
          <p:cNvSpPr txBox="1"/>
          <p:nvPr/>
        </p:nvSpPr>
        <p:spPr>
          <a:xfrm>
            <a:off x="2008410" y="2200073"/>
            <a:ext cx="179978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Diff 算法</a:t>
            </a:r>
          </a:p>
        </p:txBody>
      </p:sp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761" y="3908874"/>
            <a:ext cx="5047078" cy="480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基于深度遍历，而非patch"/>
          <p:cNvSpPr txBox="1"/>
          <p:nvPr/>
        </p:nvSpPr>
        <p:spPr>
          <a:xfrm>
            <a:off x="1317674" y="3162423"/>
            <a:ext cx="35114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基于深度遍历，而非patch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hameleon"/>
          <p:cNvSpPr txBox="1"/>
          <p:nvPr>
            <p:ph type="title"/>
          </p:nvPr>
        </p:nvSpPr>
        <p:spPr>
          <a:xfrm>
            <a:off x="355600" y="-76200"/>
            <a:ext cx="12293600" cy="2438400"/>
          </a:xfrm>
          <a:prstGeom prst="rect">
            <a:avLst/>
          </a:prstGeom>
        </p:spPr>
        <p:txBody>
          <a:bodyPr/>
          <a:lstStyle/>
          <a:p>
            <a:pPr/>
            <a:r>
              <a:t>Chameleon</a:t>
            </a:r>
          </a:p>
        </p:txBody>
      </p:sp>
      <p:sp>
        <p:nvSpPr>
          <p:cNvPr id="159" name="疑问…"/>
          <p:cNvSpPr txBox="1"/>
          <p:nvPr/>
        </p:nvSpPr>
        <p:spPr>
          <a:xfrm>
            <a:off x="880343" y="2514599"/>
            <a:ext cx="225251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疑问</a:t>
            </a:r>
          </a:p>
          <a:p>
            <a:pPr/>
            <a:r>
              <a:t>1.性能问题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23" name="1.小程序的代码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1.小程序的代码包</a:t>
            </a:r>
          </a:p>
          <a:p>
            <a:pPr/>
            <a:r>
              <a:t>2.如何 Hack 一个小程序</a:t>
            </a:r>
          </a:p>
          <a:p>
            <a:pPr/>
            <a:r>
              <a:t>3.从 Hack 别人的东西中学到了什么</a:t>
            </a:r>
          </a:p>
          <a:p>
            <a:pPr/>
            <a:r>
              <a:t>4.Taro &amp;&amp; Chameleon 原理介绍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小程序代码底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小程序代码底层</a:t>
            </a:r>
          </a:p>
        </p:txBody>
      </p:sp>
      <p:sp>
        <p:nvSpPr>
          <p:cNvPr id="126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小程序代码运行机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小程序代码运行机制</a:t>
            </a:r>
          </a:p>
        </p:txBody>
      </p:sp>
      <p:pic>
        <p:nvPicPr>
          <p:cNvPr id="12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69359"/>
            <a:ext cx="13004800" cy="3913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滴滴出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滴滴出行</a:t>
            </a:r>
          </a:p>
        </p:txBody>
      </p:sp>
      <p:sp>
        <p:nvSpPr>
          <p:cNvPr id="132" name="Chameleon  框架的最佳实践（新老并行）"/>
          <p:cNvSpPr txBox="1"/>
          <p:nvPr>
            <p:ph type="body" idx="1"/>
          </p:nvPr>
        </p:nvSpPr>
        <p:spPr>
          <a:xfrm>
            <a:off x="279400" y="1244600"/>
            <a:ext cx="11023452" cy="6299200"/>
          </a:xfrm>
          <a:prstGeom prst="rect">
            <a:avLst/>
          </a:prstGeom>
        </p:spPr>
        <p:txBody>
          <a:bodyPr/>
          <a:lstStyle/>
          <a:p>
            <a:pPr/>
            <a:r>
              <a:t>Chameleon  框架的最佳实践（新老并行）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京东商城&amp;拼多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京东商城&amp;拼多多</a:t>
            </a:r>
          </a:p>
        </p:txBody>
      </p:sp>
      <p:sp>
        <p:nvSpPr>
          <p:cNvPr id="135" name="正文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a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Taro</a:t>
            </a:r>
          </a:p>
        </p:txBody>
      </p:sp>
      <p:sp>
        <p:nvSpPr>
          <p:cNvPr id="138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hamele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Chameleon</a:t>
            </a:r>
          </a:p>
        </p:txBody>
      </p:sp>
      <p:sp>
        <p:nvSpPr>
          <p:cNvPr id="141" name="Vue 语法"/>
          <p:cNvSpPr txBox="1"/>
          <p:nvPr>
            <p:ph type="body" idx="1"/>
          </p:nvPr>
        </p:nvSpPr>
        <p:spPr>
          <a:xfrm>
            <a:off x="355600" y="2730500"/>
            <a:ext cx="12028042" cy="6299200"/>
          </a:xfrm>
          <a:prstGeom prst="rect">
            <a:avLst/>
          </a:prstGeom>
        </p:spPr>
        <p:txBody>
          <a:bodyPr/>
          <a:lstStyle/>
          <a:p>
            <a:pPr/>
            <a:r>
              <a:t>Vue 语法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hameleon"/>
          <p:cNvSpPr txBox="1"/>
          <p:nvPr>
            <p:ph type="title"/>
          </p:nvPr>
        </p:nvSpPr>
        <p:spPr>
          <a:xfrm>
            <a:off x="241300" y="76200"/>
            <a:ext cx="12293600" cy="2438400"/>
          </a:xfrm>
          <a:prstGeom prst="rect">
            <a:avLst/>
          </a:prstGeom>
        </p:spPr>
        <p:txBody>
          <a:bodyPr/>
          <a:lstStyle/>
          <a:p>
            <a:pPr/>
            <a:r>
              <a:t>Chameleon</a:t>
            </a:r>
          </a:p>
        </p:txBody>
      </p:sp>
      <p:pic>
        <p:nvPicPr>
          <p:cNvPr id="14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892" y="2862427"/>
            <a:ext cx="7956508" cy="603534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Vue 层语法编译"/>
          <p:cNvSpPr txBox="1"/>
          <p:nvPr/>
        </p:nvSpPr>
        <p:spPr>
          <a:xfrm>
            <a:off x="483579" y="3657600"/>
            <a:ext cx="322384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Vue 层语法编译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