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4"/>
    <p:sldMasterId id="2147483726" r:id="rId5"/>
    <p:sldMasterId id="2147483707" r:id="rId6"/>
    <p:sldMasterId id="2147483688" r:id="rId7"/>
    <p:sldMasterId id="2147483771" r:id="rId8"/>
  </p:sldMasterIdLst>
  <p:notesMasterIdLst>
    <p:notesMasterId r:id="rId76"/>
  </p:notesMasterIdLst>
  <p:handoutMasterIdLst>
    <p:handoutMasterId r:id="rId77"/>
  </p:handoutMasterIdLst>
  <p:sldIdLst>
    <p:sldId id="44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324" r:id="rId29"/>
    <p:sldId id="415" r:id="rId30"/>
    <p:sldId id="458" r:id="rId31"/>
    <p:sldId id="456" r:id="rId32"/>
    <p:sldId id="453" r:id="rId33"/>
    <p:sldId id="455" r:id="rId34"/>
    <p:sldId id="457" r:id="rId35"/>
    <p:sldId id="449" r:id="rId36"/>
    <p:sldId id="450" r:id="rId37"/>
    <p:sldId id="451" r:id="rId38"/>
    <p:sldId id="452" r:id="rId39"/>
    <p:sldId id="459" r:id="rId40"/>
    <p:sldId id="444" r:id="rId41"/>
    <p:sldId id="445" r:id="rId42"/>
    <p:sldId id="369" r:id="rId43"/>
    <p:sldId id="370" r:id="rId44"/>
    <p:sldId id="373" r:id="rId45"/>
    <p:sldId id="374" r:id="rId46"/>
    <p:sldId id="442" r:id="rId47"/>
    <p:sldId id="446" r:id="rId48"/>
    <p:sldId id="448" r:id="rId49"/>
    <p:sldId id="443" r:id="rId50"/>
    <p:sldId id="447" r:id="rId51"/>
    <p:sldId id="376" r:id="rId52"/>
    <p:sldId id="377" r:id="rId53"/>
    <p:sldId id="382" r:id="rId54"/>
    <p:sldId id="381" r:id="rId55"/>
    <p:sldId id="380" r:id="rId56"/>
    <p:sldId id="384" r:id="rId57"/>
    <p:sldId id="410" r:id="rId58"/>
    <p:sldId id="408" r:id="rId59"/>
    <p:sldId id="441" r:id="rId60"/>
    <p:sldId id="412" r:id="rId61"/>
    <p:sldId id="413" r:id="rId62"/>
    <p:sldId id="414" r:id="rId63"/>
    <p:sldId id="461" r:id="rId64"/>
    <p:sldId id="464" r:id="rId65"/>
    <p:sldId id="465" r:id="rId66"/>
    <p:sldId id="466" r:id="rId67"/>
    <p:sldId id="467" r:id="rId68"/>
    <p:sldId id="468" r:id="rId69"/>
    <p:sldId id="469" r:id="rId70"/>
    <p:sldId id="470" r:id="rId71"/>
    <p:sldId id="463" r:id="rId72"/>
    <p:sldId id="460" r:id="rId73"/>
    <p:sldId id="462" r:id="rId74"/>
    <p:sldId id="318" r:id="rId75"/>
  </p:sldIdLst>
  <p:sldSz cx="12204700" cy="6859588"/>
  <p:notesSz cx="6794500" cy="9931400"/>
  <p:defaultTextStyle>
    <a:defPPr>
      <a:defRPr lang="ja-JP"/>
    </a:defPPr>
    <a:lvl1pPr marL="0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4554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89106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33659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78213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22766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67319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811873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56426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iri Kato" initials="D.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C8C8C8"/>
    <a:srgbClr val="003366"/>
    <a:srgbClr val="717171"/>
    <a:srgbClr val="B2B2B2"/>
    <a:srgbClr val="B3B3B3"/>
    <a:srgbClr val="B1B1B1"/>
    <a:srgbClr val="B0B0B0"/>
    <a:srgbClr val="AFAFAF"/>
    <a:srgbClr val="AAAAA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93687" autoAdjust="0"/>
  </p:normalViewPr>
  <p:slideViewPr>
    <p:cSldViewPr snapToGrid="0" snapToObjects="1">
      <p:cViewPr varScale="1">
        <p:scale>
          <a:sx n="84" d="100"/>
          <a:sy n="84" d="100"/>
        </p:scale>
        <p:origin x="-738" y="-84"/>
      </p:cViewPr>
      <p:guideLst>
        <p:guide orient="horz" pos="4048"/>
        <p:guide orient="horz" pos="227"/>
        <p:guide orient="horz" pos="568"/>
        <p:guide orient="horz" pos="3929"/>
        <p:guide orient="horz" pos="682"/>
        <p:guide orient="horz" pos="2161"/>
        <p:guide pos="3844"/>
        <p:guide pos="271"/>
        <p:guide pos="454"/>
        <p:guide pos="7234"/>
        <p:guide pos="7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49" d="100"/>
          <a:sy n="49" d="100"/>
        </p:scale>
        <p:origin x="-2922" y="-102"/>
      </p:cViewPr>
      <p:guideLst>
        <p:guide orient="horz" pos="3128"/>
        <p:guide pos="214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3.xml"/><Relationship Id="rId82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4389-FDA7-DD41-A374-B1DA747FDC5A}" type="datetimeFigureOut">
              <a:rPr kumimoji="1" lang="ja-JP" altLang="en-US" smtClean="0"/>
              <a:pPr/>
              <a:t>2015/12/23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3614E-5182-F847-8C8B-1C22E58109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3404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D1A7-AB37-4B52-BC42-F90D4DEB2F36}" type="datetimeFigureOut">
              <a:rPr kumimoji="1" lang="ja-JP" altLang="en-US" smtClean="0"/>
              <a:pPr/>
              <a:t>2015/12/23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262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6B5EF-E6B2-4482-B3E1-BC282756F2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70841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24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84138" y="744538"/>
            <a:ext cx="6626225" cy="37242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8C7C6-A291-A744-9CAF-2A4F32D9A00D}" type="slidenum">
              <a:rPr lang="ja-JP" altLang="en-US" smtClean="0"/>
              <a:pPr/>
              <a:t>67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4" y="302967"/>
            <a:ext cx="1438171" cy="361621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375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7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48755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0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364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0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7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074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0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441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7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5844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20" y="2979592"/>
            <a:ext cx="3595262" cy="898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477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sp>
        <p:nvSpPr>
          <p:cNvPr id="15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4" y="302967"/>
            <a:ext cx="1438171" cy="36162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8017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7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11821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423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89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81186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7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84478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7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325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1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156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12204700" cy="6427488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34782" y="357802"/>
            <a:ext cx="10330750" cy="812988"/>
          </a:xfrm>
          <a:prstGeom prst="rect">
            <a:avLst/>
          </a:prstGeom>
        </p:spPr>
        <p:txBody>
          <a:bodyPr lIns="122008" tIns="61004" rIns="122008" bIns="61004"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334783" y="1367683"/>
            <a:ext cx="11535135" cy="4894868"/>
          </a:xfrm>
          <a:prstGeom prst="rect">
            <a:avLst/>
          </a:prstGeom>
        </p:spPr>
        <p:txBody>
          <a:bodyPr lIns="122008" tIns="61004" rIns="122008" bIns="61004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84122" y="1800420"/>
            <a:ext cx="10446070" cy="720167"/>
          </a:xfrm>
          <a:prstGeom prst="rect">
            <a:avLst/>
          </a:prstGeom>
        </p:spPr>
        <p:txBody>
          <a:bodyPr lIns="119970" tIns="0" rIns="119970" bIns="0" anchor="b" anchorCtr="0">
            <a:noAutofit/>
          </a:bodyPr>
          <a:lstStyle>
            <a:lvl1pPr algn="ctr">
              <a:defRPr sz="32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84122" y="2880667"/>
            <a:ext cx="10446070" cy="10802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884122" y="4681084"/>
            <a:ext cx="10446070" cy="897808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30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3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884122" y="5761334"/>
            <a:ext cx="10446070" cy="465708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90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3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4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46816"/>
          <a:stretch/>
        </p:blipFill>
        <p:spPr bwMode="auto">
          <a:xfrm>
            <a:off x="334782" y="360087"/>
            <a:ext cx="1268520" cy="23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12204700" cy="6427488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34784" y="357802"/>
            <a:ext cx="10330750" cy="812988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334798" y="1367685"/>
            <a:ext cx="11535135" cy="489486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12204700" cy="6427488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334798" y="1367685"/>
            <a:ext cx="5623485" cy="4894868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6246449" y="1367685"/>
            <a:ext cx="5623485" cy="489486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12204700" cy="6427688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2"/>
          <a:stretch/>
        </p:blipFill>
        <p:spPr bwMode="black">
          <a:xfrm>
            <a:off x="10955400" y="192045"/>
            <a:ext cx="1056043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334785" y="1367684"/>
            <a:ext cx="11535137" cy="489486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12204700" cy="6427688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2"/>
          <a:stretch/>
        </p:blipFill>
        <p:spPr bwMode="black">
          <a:xfrm>
            <a:off x="10955400" y="192045"/>
            <a:ext cx="1056043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334798" y="1367684"/>
            <a:ext cx="5623485" cy="489486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246434" y="1367699"/>
            <a:ext cx="5623484" cy="48948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0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7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485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gal end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gray">
          <a:xfrm>
            <a:off x="480500" y="6010991"/>
            <a:ext cx="11243700" cy="7201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140272">
              <a:lnSpc>
                <a:spcPts val="1334"/>
              </a:lnSpc>
              <a:spcAft>
                <a:spcPts val="534"/>
              </a:spcAft>
            </a:pPr>
            <a:r>
              <a:rPr lang="en-US" altLang="ja-JP" sz="900" noProof="1" smtClean="0">
                <a:solidFill>
                  <a:srgbClr val="646464"/>
                </a:solidFill>
                <a:latin typeface="Arial" pitchFamily="34" charset="0"/>
                <a:ea typeface="メイリオ"/>
                <a:cs typeface="Arial" pitchFamily="34" charset="0"/>
              </a:rPr>
              <a:t>SONY is a registered trademark of Sony Corporation.</a:t>
            </a:r>
          </a:p>
          <a:p>
            <a:pPr algn="ctr" defTabSz="1140272">
              <a:lnSpc>
                <a:spcPts val="1334"/>
              </a:lnSpc>
              <a:spcAft>
                <a:spcPts val="534"/>
              </a:spcAft>
            </a:pPr>
            <a:r>
              <a:rPr lang="en-US" altLang="ja-JP" sz="900" noProof="1" smtClean="0">
                <a:solidFill>
                  <a:srgbClr val="646464"/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 defTabSz="1140272">
              <a:lnSpc>
                <a:spcPts val="1334"/>
              </a:lnSpc>
              <a:spcAft>
                <a:spcPts val="534"/>
              </a:spcAft>
            </a:pPr>
            <a:r>
              <a:rPr lang="en-US" altLang="ja-JP" sz="900" noProof="1" smtClean="0">
                <a:solidFill>
                  <a:srgbClr val="646464"/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00476" y="2880371"/>
            <a:ext cx="3603750" cy="1044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3" y="6427590"/>
            <a:ext cx="12204001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08" tIns="45703" rIns="91408" bIns="45703" rtlCol="0" anchor="ctr"/>
          <a:lstStyle/>
          <a:p>
            <a:pPr algn="ctr" defTabSz="1140272"/>
            <a:endParaRPr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1" y="6535579"/>
            <a:ext cx="0" cy="216023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4" y="360366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8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20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7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1" y="6519603"/>
            <a:ext cx="1048514" cy="262129"/>
          </a:xfrm>
          <a:prstGeom prst="rect">
            <a:avLst/>
          </a:prstGeom>
        </p:spPr>
      </p:pic>
      <p:sp>
        <p:nvSpPr>
          <p:cNvPr id="14" name="フッター プレースホルダー 3"/>
          <p:cNvSpPr txBox="1">
            <a:spLocks/>
          </p:cNvSpPr>
          <p:nvPr userDrawn="1"/>
        </p:nvSpPr>
        <p:spPr>
          <a:xfrm>
            <a:off x="8028026" y="6535591"/>
            <a:ext cx="2880000" cy="215999"/>
          </a:xfrm>
          <a:prstGeom prst="rect">
            <a:avLst/>
          </a:prstGeom>
        </p:spPr>
        <p:txBody>
          <a:bodyPr wrap="square" lIns="71975" tIns="0" rIns="7197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039"/>
            <a:r>
              <a:rPr lang="en-US" altLang="ja-JP" dirty="0" smtClean="0">
                <a:solidFill>
                  <a:srgbClr val="646464"/>
                </a:solidFill>
                <a:latin typeface="SST" pitchFamily="34" charset="0"/>
                <a:ea typeface="SST Japanese Pro Regular" pitchFamily="34" charset="-128"/>
                <a:cs typeface="メイリオ"/>
              </a:rPr>
              <a:t>(Supplementary information)</a:t>
            </a:r>
            <a:endParaRPr lang="en-US" altLang="ja-JP" dirty="0">
              <a:solidFill>
                <a:srgbClr val="646464"/>
              </a:solidFill>
              <a:latin typeface="SST" pitchFamily="34" charset="0"/>
              <a:ea typeface="SST Japanese Pro Regular" pitchFamily="34" charset="-128"/>
              <a:cs typeface="メイリオ"/>
            </a:endParaRPr>
          </a:p>
        </p:txBody>
      </p:sp>
      <p:sp>
        <p:nvSpPr>
          <p:cNvPr id="20" name="フッター プレースホルダー 3"/>
          <p:cNvSpPr txBox="1">
            <a:spLocks/>
          </p:cNvSpPr>
          <p:nvPr userDrawn="1"/>
        </p:nvSpPr>
        <p:spPr>
          <a:xfrm>
            <a:off x="3006007" y="6535591"/>
            <a:ext cx="4860000" cy="21599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646464"/>
                </a:solidFill>
                <a:latin typeface="SST" pitchFamily="34" charset="0"/>
                <a:ea typeface="メイリオ" pitchFamily="50" charset="-128"/>
                <a:cs typeface="メイリオ" pitchFamily="50" charset="-128"/>
              </a:rPr>
              <a:t>Department      Copyright</a:t>
            </a:r>
            <a:endParaRPr lang="en-US" altLang="ja-JP" dirty="0">
              <a:solidFill>
                <a:srgbClr val="646464"/>
              </a:solidFill>
              <a:latin typeface="SST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日付プレースホルダー 2"/>
          <p:cNvSpPr txBox="1">
            <a:spLocks/>
          </p:cNvSpPr>
          <p:nvPr userDrawn="1"/>
        </p:nvSpPr>
        <p:spPr>
          <a:xfrm>
            <a:off x="2069904" y="6535591"/>
            <a:ext cx="776117" cy="21599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646464"/>
                </a:solidFill>
                <a:latin typeface="SST" pitchFamily="34" charset="0"/>
              </a:rPr>
              <a:t>yy.mm.dd</a:t>
            </a:r>
            <a:endParaRPr lang="en-US" altLang="ja-JP" dirty="0">
              <a:solidFill>
                <a:srgbClr val="646464"/>
              </a:solidFill>
              <a:latin typeface="SST" pitchFamily="34" charset="0"/>
            </a:endParaRPr>
          </a:p>
        </p:txBody>
      </p:sp>
      <p:sp>
        <p:nvSpPr>
          <p:cNvPr id="24" name="スライド番号プレースホルダー 4"/>
          <p:cNvSpPr txBox="1">
            <a:spLocks/>
          </p:cNvSpPr>
          <p:nvPr userDrawn="1"/>
        </p:nvSpPr>
        <p:spPr>
          <a:xfrm>
            <a:off x="1421831" y="6545016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mtClean="0">
                <a:latin typeface="SST" pitchFamily="34" charset="0"/>
              </a:rPr>
              <a:pPr/>
              <a:t>&lt;#&gt;</a:t>
            </a:fld>
            <a:endParaRPr lang="ja-JP" altLang="en-US" dirty="0">
              <a:latin typeface="SST" pitchFamily="34" charset="0"/>
            </a:endParaRPr>
          </a:p>
        </p:txBody>
      </p:sp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8005" y="6425999"/>
            <a:ext cx="1295403" cy="4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487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1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264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2" y="302402"/>
            <a:ext cx="1438171" cy="361621"/>
          </a:xfrm>
          <a:prstGeom prst="rect">
            <a:avLst/>
          </a:prstGeom>
        </p:spPr>
      </p:pic>
      <p:sp>
        <p:nvSpPr>
          <p:cNvPr id="20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6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741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2659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0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861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20" y="2979592"/>
            <a:ext cx="3595262" cy="898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537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2" y="302402"/>
            <a:ext cx="1438171" cy="361621"/>
          </a:xfrm>
          <a:prstGeom prst="rect">
            <a:avLst/>
          </a:prstGeom>
        </p:spPr>
      </p:pic>
      <p:sp>
        <p:nvSpPr>
          <p:cNvPr id="14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0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1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699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xtHeaderSecClass"/>
          <p:cNvSpPr txBox="1"/>
          <p:nvPr userDrawn="1"/>
        </p:nvSpPr>
        <p:spPr>
          <a:xfrm>
            <a:off x="11315700" y="6639877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750" smtClean="0">
                <a:solidFill>
                  <a:srgbClr val="000000"/>
                </a:solidFill>
                <a:latin typeface="Arial"/>
              </a:rPr>
              <a:t>Confidential</a:t>
            </a:r>
            <a:endParaRPr kumimoji="1" lang="ja-JP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9877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750" b="0" smtClean="0">
                <a:solidFill>
                  <a:srgbClr val="7F7F7F"/>
                </a:solidFill>
                <a:latin typeface="Arial"/>
              </a:rPr>
              <a:t>PA1</a:t>
            </a:r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9877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9877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750" b="0" smtClean="0">
                <a:solidFill>
                  <a:srgbClr val="7F7F7F"/>
                </a:solidFill>
                <a:latin typeface="Arial"/>
              </a:rPr>
              <a:t>2015/02/25</a:t>
            </a:r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CVLPage"/>
          <p:cNvSpPr txBox="1"/>
          <p:nvPr userDrawn="1"/>
        </p:nvSpPr>
        <p:spPr>
          <a:xfrm>
            <a:off x="93598" y="6639877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F9438BA1-4FD0-4288-ADC3-2FCA83B3F8C3}" type="slidenum">
              <a:rPr kumimoji="1" lang="ja-JP" altLang="en-US" sz="750" b="0" smtClean="0">
                <a:solidFill>
                  <a:srgbClr val="7F7F7F"/>
                </a:solidFill>
                <a:latin typeface="Arial"/>
              </a:rPr>
              <a:pPr algn="r"/>
              <a:t>&lt;#&gt;</a:t>
            </a:fld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36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52" r:id="rId2"/>
    <p:sldLayoutId id="2147483756" r:id="rId3"/>
    <p:sldLayoutId id="2147483760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324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4" r:id="rId2"/>
    <p:sldLayoutId id="2147483738" r:id="rId3"/>
    <p:sldLayoutId id="2147483742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531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66" r:id="rId2"/>
    <p:sldLayoutId id="2147483767" r:id="rId3"/>
    <p:sldLayoutId id="2147483764" r:id="rId4"/>
    <p:sldLayoutId id="2147483765" r:id="rId5"/>
    <p:sldLayoutId id="2147483763" r:id="rId6"/>
    <p:sldLayoutId id="214748372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017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68" r:id="rId2"/>
    <p:sldLayoutId id="2147483769" r:id="rId3"/>
    <p:sldLayoutId id="2147483770" r:id="rId4"/>
    <p:sldLayoutId id="2147483694" r:id="rId5"/>
    <p:sldLayoutId id="2147483698" r:id="rId6"/>
    <p:sldLayoutId id="2147483706" r:id="rId7"/>
    <p:sldLayoutId id="2147483781" r:id="rId8"/>
    <p:sldLayoutId id="214748378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4784" y="357800"/>
            <a:ext cx="10330750" cy="8129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34785" y="1367684"/>
            <a:ext cx="11535137" cy="4894866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10907352" y="6427688"/>
            <a:ext cx="1297350" cy="43190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0" rIns="121891" bIns="0" rtlCol="0" anchor="ctr">
            <a:noAutofit/>
          </a:bodyPr>
          <a:lstStyle/>
          <a:p>
            <a:pPr algn="ctr" defTabSz="1140272"/>
            <a:endParaRPr kumimoji="0" lang="en-US" sz="1300" dirty="0" err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432450" y="6539961"/>
            <a:ext cx="0" cy="2160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11018132" y="6566573"/>
            <a:ext cx="1186568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r>
              <a:rPr kumimoji="0" lang="en-US" altLang="ja-JP" sz="1000" dirty="0" smtClean="0">
                <a:solidFill>
                  <a:srgbClr val="000000"/>
                </a:solidFill>
                <a:latin typeface="Arial"/>
              </a:rPr>
              <a:t>Confidential</a:t>
            </a:r>
            <a:endParaRPr kumimoji="0"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1306921" y="6566573"/>
            <a:ext cx="2580277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Right"/>
          <p:cNvSpPr txBox="1"/>
          <p:nvPr userDrawn="1"/>
        </p:nvSpPr>
        <p:spPr>
          <a:xfrm>
            <a:off x="3973815" y="6566573"/>
            <a:ext cx="6184054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r>
              <a:rPr lang="en-US" altLang="ja-JP" sz="1000" dirty="0" smtClean="0">
                <a:solidFill>
                  <a:srgbClr val="7F7F7F"/>
                </a:solidFill>
                <a:latin typeface="Arial"/>
              </a:rPr>
              <a:t>&lt;the title of the document&gt;</a:t>
            </a:r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Date"/>
          <p:cNvSpPr txBox="1"/>
          <p:nvPr userDrawn="1"/>
        </p:nvSpPr>
        <p:spPr>
          <a:xfrm>
            <a:off x="514121" y="6566573"/>
            <a:ext cx="706346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r>
              <a:rPr lang="en-US" altLang="ja-JP" sz="1000" dirty="0" err="1" smtClean="0">
                <a:solidFill>
                  <a:srgbClr val="7F7F7F"/>
                </a:solidFill>
                <a:latin typeface="Arial"/>
              </a:rPr>
              <a:t>yyyy</a:t>
            </a:r>
            <a:r>
              <a:rPr lang="en-US" altLang="ja-JP" sz="1000" dirty="0" smtClean="0">
                <a:solidFill>
                  <a:srgbClr val="7F7F7F"/>
                </a:solidFill>
                <a:latin typeface="Arial"/>
              </a:rPr>
              <a:t>-mm-</a:t>
            </a:r>
            <a:r>
              <a:rPr lang="en-US" altLang="ja-JP" sz="1000" dirty="0" err="1" smtClean="0">
                <a:solidFill>
                  <a:srgbClr val="7F7F7F"/>
                </a:solidFill>
                <a:latin typeface="Arial"/>
              </a:rPr>
              <a:t>dd</a:t>
            </a:r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124928" y="6566573"/>
            <a:ext cx="249856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1140272"/>
            <a:fld id="{5B54CDA8-8702-4BD9-A4E5-6AE4928CED9C}" type="slidenum">
              <a:rPr lang="ja-JP" altLang="en-US" sz="1000" smtClean="0">
                <a:solidFill>
                  <a:srgbClr val="7F7F7F"/>
                </a:solidFill>
                <a:latin typeface="Arial"/>
              </a:rPr>
              <a:pPr algn="r" defTabSz="1140272"/>
              <a:t>&lt;#&gt;</a:t>
            </a:fld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140272" rtl="0" eaLnBrk="1" latinLnBrk="0" hangingPunct="1">
        <a:lnSpc>
          <a:spcPts val="3200"/>
        </a:lnSpc>
        <a:spcBef>
          <a:spcPct val="0"/>
        </a:spcBef>
        <a:buNone/>
        <a:defRPr kumimoji="1" sz="32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899" indent="-287899" algn="l" defTabSz="1140272" rtl="0" eaLnBrk="1" latinLnBrk="0" hangingPunct="1">
        <a:spcBef>
          <a:spcPts val="801"/>
        </a:spcBef>
        <a:buClr>
          <a:schemeClr val="bg1"/>
        </a:buClr>
        <a:buFont typeface="HelveticaNeueLT Pro 45 Lt" pitchFamily="34" charset="0"/>
        <a:buChar char="•"/>
        <a:defRPr kumimoji="1"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23775" indent="-239919" algn="l" defTabSz="1140272" rtl="0" eaLnBrk="1" latinLnBrk="0" hangingPunct="1">
        <a:spcBef>
          <a:spcPts val="534"/>
        </a:spcBef>
        <a:buClr>
          <a:schemeClr val="bg1"/>
        </a:buClr>
        <a:buFont typeface="HelveticaNeueLT Pro 45 Lt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59673" indent="-239919" algn="l" defTabSz="114027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552" indent="-239919" algn="l" defTabSz="114027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434" indent="-239919" algn="l" defTabSz="114027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747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05887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025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46158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0135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272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710409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80545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50684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818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90952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61094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6102350" y="6426200"/>
            <a:ext cx="4752528" cy="43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720000" y="6083400"/>
            <a:ext cx="10764000" cy="153888"/>
          </a:xfrm>
        </p:spPr>
        <p:txBody>
          <a:bodyPr/>
          <a:lstStyle/>
          <a:p>
            <a:r>
              <a:rPr lang="en-US" altLang="ja-JP" dirty="0"/>
              <a:t>Copyright </a:t>
            </a:r>
            <a:r>
              <a:rPr lang="en-US" altLang="ja-JP" dirty="0" smtClean="0"/>
              <a:t>2013 </a:t>
            </a:r>
            <a:r>
              <a:rPr lang="en-US" altLang="ja-JP" dirty="0"/>
              <a:t>Sony </a:t>
            </a:r>
            <a:r>
              <a:rPr lang="en-US" altLang="ja-JP" dirty="0" smtClean="0"/>
              <a:t>Corporation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>
          <a:xfrm>
            <a:off x="720000" y="1989636"/>
            <a:ext cx="10764000" cy="576263"/>
          </a:xfrm>
        </p:spPr>
        <p:txBody>
          <a:bodyPr/>
          <a:lstStyle/>
          <a:p>
            <a:r>
              <a:rPr lang="en-US" altLang="ja-JP" dirty="0" err="1" smtClean="0"/>
              <a:t>Cammw</a:t>
            </a:r>
            <a:r>
              <a:rPr lang="en-US" altLang="ja-JP" dirty="0" smtClean="0"/>
              <a:t> API Specification </a:t>
            </a:r>
            <a:r>
              <a:rPr lang="en-US" altLang="ja-JP" dirty="0" err="1" smtClean="0"/>
              <a:t>Appedix</a:t>
            </a:r>
            <a:endParaRPr lang="ja-JP" altLang="en-US" dirty="0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410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b="1" dirty="0" err="1" smtClean="0"/>
              <a:t>cammw_camera_close</a:t>
            </a:r>
            <a:r>
              <a:rPr lang="en-US" altLang="ja-JP" sz="2800" b="1" dirty="0" smtClean="0"/>
              <a:t> (Idle-&gt;Init)</a:t>
            </a:r>
            <a:endParaRPr kumimoji="1" lang="ja-JP" altLang="en-US" sz="28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5104" y="1170790"/>
            <a:ext cx="4080576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すべてのリソースを解放する。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23" name="正方形/長方形 22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ISP</a:t>
            </a:r>
            <a:endParaRPr lang="ja-JP" altLang="en-US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24" name="正方形/長方形 23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7" name="正方形/長方形 26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8" name="正方形/長方形 27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32" name="正方形/長方形 31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33" name="正方形/長方形 32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34" name="正方形/長方形 33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b="1" dirty="0" err="1" smtClean="0"/>
              <a:t>cammw_camera_set_config</a:t>
            </a:r>
            <a:r>
              <a:rPr kumimoji="1" lang="en-US" altLang="ja-JP" sz="2800" b="1" dirty="0" smtClean="0"/>
              <a:t> (Idle)</a:t>
            </a:r>
            <a:br>
              <a:rPr kumimoji="1" lang="en-US" altLang="ja-JP" sz="2800" b="1" dirty="0" smtClean="0"/>
            </a:br>
            <a:r>
              <a:rPr lang="en-US" altLang="ja-JP" sz="2800" b="1" dirty="0" smtClean="0"/>
              <a:t> CAMMW_CAMERA_CFG_ID_SENSOR_MODE_CTRL</a:t>
            </a:r>
            <a:endParaRPr kumimoji="1" lang="ja-JP" altLang="en-US" sz="28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0" name="正方形/長方形 69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1" name="正方形/長方形 70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86" name="正方形/長方形 85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52737" y="1240492"/>
            <a:ext cx="6093512" cy="446365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設定は</a:t>
            </a:r>
            <a:r>
              <a:rPr kumimoji="1" lang="en-US" altLang="ja-JP" dirty="0" err="1" smtClean="0"/>
              <a:t>Straeming</a:t>
            </a:r>
            <a:r>
              <a:rPr kumimoji="1" lang="en-US" altLang="ja-JP" dirty="0" smtClean="0"/>
              <a:t>/Capturing</a:t>
            </a:r>
            <a:r>
              <a:rPr kumimoji="1" lang="ja-JP" altLang="en-US" dirty="0" smtClean="0"/>
              <a:t>開始時に反映する。</a:t>
            </a:r>
            <a:endParaRPr kumimoji="1" lang="ja-JP" altLang="en-US" dirty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52737" y="1692002"/>
            <a:ext cx="6309341" cy="446365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Pixel Readout/Digital Process</a:t>
            </a:r>
            <a:r>
              <a:rPr kumimoji="1" lang="ja-JP" altLang="en-US" dirty="0" smtClean="0"/>
              <a:t>などの設定を行う。</a:t>
            </a:r>
            <a:endParaRPr kumimoji="1" lang="ja-JP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b="1" dirty="0" err="1" smtClean="0"/>
              <a:t>cammw_camera_set_config</a:t>
            </a:r>
            <a:r>
              <a:rPr kumimoji="1" lang="en-US" altLang="ja-JP" sz="2800" b="1" dirty="0" smtClean="0"/>
              <a:t> (Idle/Streaming)</a:t>
            </a:r>
            <a:br>
              <a:rPr kumimoji="1" lang="en-US" altLang="ja-JP" sz="2800" b="1" dirty="0" smtClean="0"/>
            </a:br>
            <a:r>
              <a:rPr lang="en-US" altLang="ja-JP" sz="2800" b="1" dirty="0" smtClean="0"/>
              <a:t> CAMMW_CAMERA_CFG_ID_SENSOR_FRAME_RATE</a:t>
            </a:r>
            <a:endParaRPr kumimoji="1" lang="ja-JP" altLang="en-US" sz="28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52737" y="1240492"/>
            <a:ext cx="8150026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設定は</a:t>
            </a:r>
            <a:r>
              <a:rPr kumimoji="1" lang="en-US" altLang="ja-JP" dirty="0" err="1" smtClean="0"/>
              <a:t>Straeming</a:t>
            </a:r>
            <a:r>
              <a:rPr kumimoji="1" lang="en-US" altLang="ja-JP" dirty="0" smtClean="0"/>
              <a:t>/Capturing</a:t>
            </a:r>
            <a:r>
              <a:rPr kumimoji="1" lang="ja-JP" altLang="en-US" dirty="0" smtClean="0"/>
              <a:t>開始時または次の</a:t>
            </a:r>
            <a:r>
              <a:rPr kumimoji="1" lang="en-US" altLang="ja-JP" dirty="0" smtClean="0"/>
              <a:t>SOF</a:t>
            </a:r>
            <a:r>
              <a:rPr kumimoji="1" lang="ja-JP" altLang="en-US" dirty="0" smtClean="0"/>
              <a:t>時に反映する。</a:t>
            </a:r>
            <a:endParaRPr kumimoji="1" lang="ja-JP" altLang="en-US" dirty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52736" y="1692003"/>
            <a:ext cx="12022636" cy="779881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V</a:t>
            </a:r>
            <a:r>
              <a:rPr kumimoji="1" lang="ja-JP" altLang="en-US" dirty="0" smtClean="0"/>
              <a:t>ブランク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総ライン数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を調整し、最大のフレームレートを制限する。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センサーモード毎に決まる最大フレームレート以上の設定は最大フレームレートに制限される。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b="1" dirty="0" err="1" smtClean="0"/>
              <a:t>cammw_camera_set_config</a:t>
            </a:r>
            <a:r>
              <a:rPr kumimoji="1" lang="en-US" altLang="ja-JP" sz="2800" b="1" dirty="0" smtClean="0"/>
              <a:t> (Idle/Streaming)</a:t>
            </a:r>
            <a:br>
              <a:rPr kumimoji="1" lang="en-US" altLang="ja-JP" sz="2800" b="1" dirty="0" smtClean="0"/>
            </a:br>
            <a:r>
              <a:rPr lang="en-US" altLang="ja-JP" sz="2800" b="1" dirty="0" smtClean="0"/>
              <a:t> CAMMW_CAMERA_CFG_ID_SENSOR_TEST_PATTERN</a:t>
            </a:r>
            <a:endParaRPr kumimoji="1" lang="ja-JP" altLang="en-US" sz="28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52737" y="1240492"/>
            <a:ext cx="8150026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設定は</a:t>
            </a:r>
            <a:r>
              <a:rPr kumimoji="1" lang="en-US" altLang="ja-JP" dirty="0" err="1" smtClean="0"/>
              <a:t>Straeming</a:t>
            </a:r>
            <a:r>
              <a:rPr kumimoji="1" lang="en-US" altLang="ja-JP" dirty="0" smtClean="0"/>
              <a:t>/Capturing</a:t>
            </a:r>
            <a:r>
              <a:rPr kumimoji="1" lang="ja-JP" altLang="en-US" dirty="0" smtClean="0"/>
              <a:t>開始時または次の</a:t>
            </a:r>
            <a:r>
              <a:rPr kumimoji="1" lang="en-US" altLang="ja-JP" dirty="0" smtClean="0"/>
              <a:t>SOF</a:t>
            </a:r>
            <a:r>
              <a:rPr kumimoji="1" lang="ja-JP" altLang="en-US" dirty="0" smtClean="0"/>
              <a:t>時に反映する。</a:t>
            </a:r>
            <a:endParaRPr kumimoji="1" lang="ja-JP" altLang="en-US" dirty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52737" y="1692002"/>
            <a:ext cx="5449896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センサーよりテストパターンを出力する。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b="1" dirty="0" err="1" smtClean="0"/>
              <a:t>cammw_camera_set_config</a:t>
            </a:r>
            <a:r>
              <a:rPr kumimoji="1" lang="en-US" altLang="ja-JP" sz="2800" b="1" dirty="0" smtClean="0"/>
              <a:t> (Idle/Streaming)</a:t>
            </a:r>
            <a:br>
              <a:rPr kumimoji="1" lang="en-US" altLang="ja-JP" sz="2800" b="1" dirty="0" smtClean="0"/>
            </a:br>
            <a:r>
              <a:rPr lang="en-US" altLang="ja-JP" sz="2800" b="1" dirty="0" smtClean="0"/>
              <a:t> CAMMW_CAMERA_CFG_ID_BAYER_EXPOSURE_CTRL</a:t>
            </a:r>
            <a:endParaRPr kumimoji="1" lang="ja-JP" altLang="en-US" sz="28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52737" y="1240492"/>
            <a:ext cx="8150026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設定は</a:t>
            </a:r>
            <a:r>
              <a:rPr kumimoji="1" lang="en-US" altLang="ja-JP" dirty="0" err="1" smtClean="0"/>
              <a:t>Straeming</a:t>
            </a:r>
            <a:r>
              <a:rPr kumimoji="1" lang="en-US" altLang="ja-JP" dirty="0" smtClean="0"/>
              <a:t>/Capturing</a:t>
            </a:r>
            <a:r>
              <a:rPr kumimoji="1" lang="ja-JP" altLang="en-US" dirty="0" smtClean="0"/>
              <a:t>開始時または次の</a:t>
            </a:r>
            <a:r>
              <a:rPr kumimoji="1" lang="en-US" altLang="ja-JP" dirty="0" smtClean="0"/>
              <a:t>SOF</a:t>
            </a:r>
            <a:r>
              <a:rPr kumimoji="1" lang="ja-JP" altLang="en-US" dirty="0" smtClean="0"/>
              <a:t>時に反映する。</a:t>
            </a:r>
            <a:endParaRPr kumimoji="1" lang="ja-JP" altLang="en-US" dirty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52737" y="1692003"/>
            <a:ext cx="11308793" cy="779881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センサーの</a:t>
            </a:r>
            <a:r>
              <a:rPr kumimoji="1" lang="en-US" altLang="ja-JP" dirty="0" smtClean="0"/>
              <a:t>Exposure/Gain</a:t>
            </a:r>
            <a:r>
              <a:rPr kumimoji="1" lang="ja-JP" altLang="en-US" dirty="0" smtClean="0"/>
              <a:t>を設定する。最大フレームレート間隔より長い</a:t>
            </a: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値を設定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した場合は、自動的にフレームレート間隔が拡張される。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1" name="正方形/長方形 40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b="1" dirty="0" err="1" smtClean="0"/>
              <a:t>cammw_camera_set_config</a:t>
            </a:r>
            <a:r>
              <a:rPr kumimoji="1" lang="en-US" altLang="ja-JP" sz="2800" b="1" dirty="0" smtClean="0"/>
              <a:t> (Idle/Streaming)</a:t>
            </a:r>
            <a:br>
              <a:rPr kumimoji="1" lang="en-US" altLang="ja-JP" sz="2800" b="1" dirty="0" smtClean="0"/>
            </a:br>
            <a:r>
              <a:rPr lang="en-US" altLang="ja-JP" sz="2800" b="1" dirty="0" smtClean="0"/>
              <a:t> CAMMW_CAMERA_CFG_ID_BAYER_LENS_CTRL</a:t>
            </a:r>
            <a:endParaRPr kumimoji="1" lang="ja-JP" altLang="en-US" sz="28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52737" y="1240492"/>
            <a:ext cx="11349187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設定は</a:t>
            </a:r>
            <a:r>
              <a:rPr kumimoji="1" lang="en-US" altLang="ja-JP" dirty="0" smtClean="0"/>
              <a:t>Idle</a:t>
            </a:r>
            <a:r>
              <a:rPr kumimoji="1" lang="ja-JP" altLang="en-US" dirty="0" smtClean="0"/>
              <a:t>期間中は即時反映する。</a:t>
            </a:r>
            <a:r>
              <a:rPr kumimoji="1" lang="en-US" altLang="ja-JP" dirty="0" smtClean="0"/>
              <a:t>Streaming</a:t>
            </a:r>
            <a:r>
              <a:rPr kumimoji="1" lang="ja-JP" altLang="en-US" dirty="0" smtClean="0"/>
              <a:t>中は次の</a:t>
            </a:r>
            <a:r>
              <a:rPr kumimoji="1" lang="en-US" altLang="ja-JP" dirty="0" smtClean="0"/>
              <a:t>STATS_FOCUS</a:t>
            </a:r>
            <a:r>
              <a:rPr kumimoji="1" lang="ja-JP" altLang="en-US" dirty="0" smtClean="0"/>
              <a:t>通知時に反映される。</a:t>
            </a:r>
            <a:endParaRPr kumimoji="1" lang="ja-JP" altLang="en-US" dirty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52737" y="1692002"/>
            <a:ext cx="4375836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Lens</a:t>
            </a:r>
            <a:r>
              <a:rPr kumimoji="1" lang="ja-JP" altLang="en-US" dirty="0" smtClean="0"/>
              <a:t>位置のコントロールを行う。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4" name="正方形/長方形 33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b="1" dirty="0" err="1" smtClean="0"/>
              <a:t>cammw_camera_set_config</a:t>
            </a:r>
            <a:r>
              <a:rPr kumimoji="1" lang="en-US" altLang="ja-JP" sz="2800" b="1" dirty="0" smtClean="0"/>
              <a:t> (Idle)</a:t>
            </a:r>
            <a:br>
              <a:rPr kumimoji="1" lang="en-US" altLang="ja-JP" sz="2800" b="1" dirty="0" smtClean="0"/>
            </a:br>
            <a:r>
              <a:rPr lang="en-US" altLang="ja-JP" sz="2800" b="1" dirty="0" smtClean="0"/>
              <a:t> CAMMW_CAMERA_CFG_ID_BAYER_STROBE_CTRL</a:t>
            </a:r>
            <a:endParaRPr kumimoji="1" lang="ja-JP" altLang="en-US" sz="28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52737" y="1240492"/>
            <a:ext cx="4962075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設定は、</a:t>
            </a:r>
            <a:r>
              <a:rPr kumimoji="1" lang="en-US" altLang="ja-JP" dirty="0" smtClean="0"/>
              <a:t>Capturing</a:t>
            </a:r>
            <a:r>
              <a:rPr kumimoji="1" lang="ja-JP" altLang="en-US" dirty="0" smtClean="0"/>
              <a:t>開始時に行われる。</a:t>
            </a:r>
            <a:endParaRPr kumimoji="1" lang="ja-JP" altLang="en-US" dirty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52737" y="1692002"/>
            <a:ext cx="11126929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次の</a:t>
            </a:r>
            <a:r>
              <a:rPr kumimoji="1" lang="en-US" altLang="ja-JP" dirty="0" smtClean="0"/>
              <a:t>Capture</a:t>
            </a:r>
            <a:r>
              <a:rPr kumimoji="1" lang="ja-JP" altLang="en-US" dirty="0" smtClean="0"/>
              <a:t>開始時の露光開始タイミングで</a:t>
            </a:r>
            <a:r>
              <a:rPr kumimoji="1" lang="en-US" altLang="ja-JP" dirty="0" smtClean="0"/>
              <a:t>Strobe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Sync</a:t>
            </a:r>
            <a:r>
              <a:rPr kumimoji="1" lang="ja-JP" altLang="en-US" dirty="0" smtClean="0"/>
              <a:t>信号を出力するように設定する。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1" name="正方形/長方形 40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err="1" smtClean="0"/>
              <a:t>cammw_camera_set_config</a:t>
            </a:r>
            <a:r>
              <a:rPr kumimoji="1" lang="en-US" altLang="ja-JP" sz="2800" dirty="0" smtClean="0"/>
              <a:t> (Idle/Streaming)</a:t>
            </a:r>
            <a:br>
              <a:rPr kumimoji="1" lang="en-US" altLang="ja-JP" sz="2800" dirty="0" smtClean="0"/>
            </a:br>
            <a:r>
              <a:rPr lang="en-US" altLang="ja-JP" sz="2800" dirty="0" smtClean="0"/>
              <a:t> CAMMW_CAMERA_CFG_ID_BAYER_WB_GAIN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52737" y="1240492"/>
            <a:ext cx="8150026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設定は</a:t>
            </a:r>
            <a:r>
              <a:rPr kumimoji="1" lang="en-US" altLang="ja-JP" dirty="0" err="1" smtClean="0"/>
              <a:t>Straeming</a:t>
            </a:r>
            <a:r>
              <a:rPr kumimoji="1" lang="en-US" altLang="ja-JP" dirty="0" smtClean="0"/>
              <a:t>/Capturing</a:t>
            </a:r>
            <a:r>
              <a:rPr kumimoji="1" lang="ja-JP" altLang="en-US" dirty="0" smtClean="0"/>
              <a:t>開始時または次の</a:t>
            </a:r>
            <a:r>
              <a:rPr kumimoji="1" lang="en-US" altLang="ja-JP" dirty="0" smtClean="0"/>
              <a:t>SOF</a:t>
            </a:r>
            <a:r>
              <a:rPr kumimoji="1" lang="ja-JP" altLang="en-US" dirty="0" smtClean="0"/>
              <a:t>時に反映する。</a:t>
            </a:r>
            <a:endParaRPr kumimoji="1" lang="ja-JP" altLang="en-US" dirty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52737" y="1692003"/>
            <a:ext cx="10009308" cy="779881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Binning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SVE</a:t>
            </a:r>
            <a:r>
              <a:rPr kumimoji="1" lang="ja-JP" altLang="en-US" dirty="0" smtClean="0"/>
              <a:t>時の動体色つき</a:t>
            </a:r>
            <a:r>
              <a:rPr kumimoji="1" lang="en-US" altLang="ja-JP" dirty="0" smtClean="0"/>
              <a:t>Artifact</a:t>
            </a:r>
            <a:r>
              <a:rPr kumimoji="1" lang="ja-JP" altLang="en-US" dirty="0" smtClean="0"/>
              <a:t>回避のため</a:t>
            </a:r>
            <a:r>
              <a:rPr kumimoji="1" lang="en-US" altLang="ja-JP" dirty="0" smtClean="0"/>
              <a:t>ISP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WB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Gain</a:t>
            </a:r>
            <a:r>
              <a:rPr kumimoji="1" lang="ja-JP" altLang="en-US" dirty="0" smtClean="0"/>
              <a:t>を伝えて、動体部に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色がつかないようにする。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b="1" dirty="0" err="1" smtClean="0"/>
              <a:t>cammw_camera_set_config</a:t>
            </a:r>
            <a:r>
              <a:rPr kumimoji="1" lang="en-US" altLang="ja-JP" sz="2800" b="1" dirty="0" smtClean="0"/>
              <a:t> (Idle/Streaming)</a:t>
            </a:r>
            <a:br>
              <a:rPr kumimoji="1" lang="en-US" altLang="ja-JP" sz="2800" b="1" dirty="0" smtClean="0"/>
            </a:br>
            <a:r>
              <a:rPr lang="en-US" altLang="ja-JP" sz="2800" b="1" dirty="0" smtClean="0"/>
              <a:t> CAMMW_CAMERA_CFG_ID_ISP_ZOOM</a:t>
            </a:r>
            <a:endParaRPr kumimoji="1" lang="ja-JP" altLang="en-US" sz="28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52737" y="1240492"/>
            <a:ext cx="7876161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設定は</a:t>
            </a:r>
            <a:r>
              <a:rPr kumimoji="1" lang="en-US" altLang="ja-JP" dirty="0" err="1" smtClean="0"/>
              <a:t>Straeming</a:t>
            </a:r>
            <a:r>
              <a:rPr kumimoji="1" lang="en-US" altLang="ja-JP" dirty="0" smtClean="0"/>
              <a:t>/Capturing</a:t>
            </a:r>
            <a:r>
              <a:rPr kumimoji="1" lang="ja-JP" altLang="en-US" dirty="0" smtClean="0"/>
              <a:t>開始時、次の</a:t>
            </a:r>
            <a:r>
              <a:rPr kumimoji="1" lang="en-US" altLang="ja-JP" dirty="0" smtClean="0"/>
              <a:t>SOF</a:t>
            </a:r>
            <a:r>
              <a:rPr kumimoji="1" lang="ja-JP" altLang="en-US" dirty="0" smtClean="0"/>
              <a:t>時に反映する。</a:t>
            </a:r>
            <a:endParaRPr kumimoji="1" lang="ja-JP" altLang="en-US" dirty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8164524" y="2171638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52737" y="1692003"/>
            <a:ext cx="11426468" cy="779881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ISP</a:t>
            </a:r>
            <a:r>
              <a:rPr kumimoji="1" lang="ja-JP" altLang="en-US" dirty="0" err="1" smtClean="0"/>
              <a:t>での</a:t>
            </a:r>
            <a:r>
              <a:rPr kumimoji="1" lang="en-US" altLang="ja-JP" dirty="0" smtClean="0"/>
              <a:t>Zoom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Crop</a:t>
            </a:r>
            <a:r>
              <a:rPr kumimoji="1" lang="ja-JP" altLang="en-US" dirty="0" smtClean="0"/>
              <a:t>を設定する。</a:t>
            </a:r>
            <a:r>
              <a:rPr kumimoji="1" lang="en-US" altLang="ja-JP" dirty="0" smtClean="0"/>
              <a:t>ISP</a:t>
            </a:r>
            <a:r>
              <a:rPr kumimoji="1" lang="ja-JP" altLang="en-US" dirty="0" smtClean="0"/>
              <a:t>側の制限によりズームしきれなかった分は、</a:t>
            </a:r>
            <a:r>
              <a:rPr kumimoji="1" lang="en-US" altLang="ja-JP" dirty="0" smtClean="0"/>
              <a:t>crop</a:t>
            </a:r>
            <a:r>
              <a:rPr kumimoji="1" lang="ja-JP" altLang="en-US" dirty="0" smtClean="0"/>
              <a:t>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上位に伝える</a:t>
            </a:r>
            <a:endParaRPr kumimoji="1" lang="en-US" altLang="ja-JP" dirty="0" smtClean="0"/>
          </a:p>
        </p:txBody>
      </p:sp>
      <p:sp>
        <p:nvSpPr>
          <p:cNvPr id="32" name="正方形/長方形 31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3" name="正方形/長方形 32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4" name="正方形/長方形 33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b="1" dirty="0" err="1" smtClean="0"/>
              <a:t>cammw_camera_set_config</a:t>
            </a:r>
            <a:r>
              <a:rPr lang="en-US" altLang="ja-JP" sz="2400" b="1" dirty="0" smtClean="0"/>
              <a:t> (Idle/Streaming)</a:t>
            </a:r>
            <a:br>
              <a:rPr lang="en-US" altLang="ja-JP" sz="2400" b="1" dirty="0" smtClean="0"/>
            </a:br>
            <a:r>
              <a:rPr lang="en-US" altLang="ja-JP" sz="2400" b="1" dirty="0" smtClean="0"/>
              <a:t> CAMMW_CAMERA_CFG_ID_ISP_STATS_BAYER/FOCUS/HIST</a:t>
            </a:r>
            <a:endParaRPr lang="ja-JP" altLang="en-US" sz="24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52737" y="1240492"/>
            <a:ext cx="7602297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設定は</a:t>
            </a:r>
            <a:r>
              <a:rPr kumimoji="1" lang="en-US" altLang="ja-JP" dirty="0" err="1" smtClean="0"/>
              <a:t>Straeming</a:t>
            </a:r>
            <a:r>
              <a:rPr kumimoji="1" lang="en-US" altLang="ja-JP" dirty="0" smtClean="0"/>
              <a:t>/Capturing</a:t>
            </a:r>
            <a:r>
              <a:rPr kumimoji="1" lang="ja-JP" altLang="en-US" dirty="0" smtClean="0"/>
              <a:t>開始時、次の</a:t>
            </a:r>
            <a:r>
              <a:rPr kumimoji="1" lang="en-US" altLang="ja-JP" dirty="0" smtClean="0"/>
              <a:t>SOF</a:t>
            </a:r>
            <a:r>
              <a:rPr kumimoji="1" lang="ja-JP" altLang="en-US" dirty="0" smtClean="0"/>
              <a:t>時に反映する。</a:t>
            </a:r>
            <a:endParaRPr kumimoji="1" lang="ja-JP" altLang="en-US" dirty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6670500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52737" y="1692002"/>
            <a:ext cx="4416488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Stats</a:t>
            </a:r>
            <a:r>
              <a:rPr kumimoji="1" lang="ja-JP" altLang="en-US" dirty="0" smtClean="0"/>
              <a:t>の枠サイズなどを設定する。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3" name="正方形/長方形 32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4" name="正方形/長方形 33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571663" y="1622300"/>
            <a:ext cx="0" cy="114416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95857" y="1313169"/>
            <a:ext cx="1477497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RAW Data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564422" y="1622300"/>
            <a:ext cx="0" cy="11441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587157" y="1313169"/>
            <a:ext cx="1485286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Stats Data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6319541" y="1622301"/>
            <a:ext cx="10259" cy="114416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7064483" y="1622301"/>
            <a:ext cx="0" cy="114416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9029659" y="1622302"/>
            <a:ext cx="10093" cy="114416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843403" y="1313169"/>
            <a:ext cx="1407999" cy="446365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YUV Data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347842" y="1848055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8119217" y="1622302"/>
            <a:ext cx="0" cy="146453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664038" y="1396547"/>
            <a:ext cx="1419733" cy="446365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err="1" smtClean="0"/>
              <a:t>setConfig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35413" y="1396547"/>
            <a:ext cx="1419733" cy="446365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err="1" smtClean="0"/>
              <a:t>setConfig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0097060" y="1622302"/>
            <a:ext cx="10093" cy="114416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45" name="正方形/長方形 4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46" name="正方形/長方形 45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8" name="正方形/長方形 47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50" name="正方形/長方形 49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52" name="正方形/長方形 51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3" name="正方形/長方形 52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4" name="正方形/長方形 53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5" name="正方形/長方形 54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6" name="正方形/長方形 55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7" name="正方形/長方形 56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8" name="正方形/長方形 57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9" name="正方形/長方形 58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b="1" dirty="0" err="1" smtClean="0"/>
              <a:t>cammw_camera_set_config</a:t>
            </a:r>
            <a:r>
              <a:rPr kumimoji="1" lang="en-US" altLang="ja-JP" sz="2800" b="1" dirty="0" smtClean="0"/>
              <a:t> (Idle)</a:t>
            </a:r>
            <a:br>
              <a:rPr kumimoji="1" lang="en-US" altLang="ja-JP" sz="2800" b="1" dirty="0" smtClean="0"/>
            </a:br>
            <a:r>
              <a:rPr lang="en-US" altLang="ja-JP" sz="2800" b="1" dirty="0" smtClean="0"/>
              <a:t> CAMMW_CAMERA_CFG_ID_ISP_IQ_PARAMS</a:t>
            </a:r>
            <a:endParaRPr kumimoji="1" lang="ja-JP" altLang="en-US" sz="28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52737" y="1240492"/>
            <a:ext cx="7602297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設定は</a:t>
            </a:r>
            <a:r>
              <a:rPr kumimoji="1" lang="en-US" altLang="ja-JP" dirty="0" err="1" smtClean="0"/>
              <a:t>Straeming</a:t>
            </a:r>
            <a:r>
              <a:rPr kumimoji="1" lang="en-US" altLang="ja-JP" dirty="0" smtClean="0"/>
              <a:t>/Capturing</a:t>
            </a:r>
            <a:r>
              <a:rPr kumimoji="1" lang="ja-JP" altLang="en-US" dirty="0" smtClean="0"/>
              <a:t>開始時、次の</a:t>
            </a:r>
            <a:r>
              <a:rPr kumimoji="1" lang="en-US" altLang="ja-JP" dirty="0" smtClean="0"/>
              <a:t>SOF</a:t>
            </a:r>
            <a:r>
              <a:rPr kumimoji="1" lang="ja-JP" altLang="en-US" dirty="0" smtClean="0"/>
              <a:t>時に反映する。</a:t>
            </a:r>
            <a:endParaRPr kumimoji="1" lang="ja-JP" altLang="en-US" dirty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575392" y="2143510"/>
            <a:ext cx="0" cy="123877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52737" y="1692002"/>
            <a:ext cx="3823828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ISP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Pipeline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IQ</a:t>
            </a:r>
            <a:r>
              <a:rPr kumimoji="1" lang="ja-JP" altLang="en-US" dirty="0" smtClean="0"/>
              <a:t>設定を行う。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3" name="正方形/長方形 32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4" name="正方形/長方形 33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6102350" y="6426200"/>
            <a:ext cx="4752528" cy="43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20000" y="5734800"/>
            <a:ext cx="10764000" cy="215444"/>
          </a:xfrm>
        </p:spPr>
        <p:txBody>
          <a:bodyPr/>
          <a:lstStyle/>
          <a:p>
            <a:r>
              <a:rPr lang="en-US" altLang="zh-TW" dirty="0" smtClean="0"/>
              <a:t>Imaging Technology, Research Labs Tokyo, Technology</a:t>
            </a:r>
            <a:endParaRPr lang="zh-TW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720000" y="6083400"/>
            <a:ext cx="10764000" cy="153888"/>
          </a:xfrm>
        </p:spPr>
        <p:txBody>
          <a:bodyPr/>
          <a:lstStyle/>
          <a:p>
            <a:r>
              <a:rPr lang="en-US" altLang="ja-JP" dirty="0"/>
              <a:t>Copyright </a:t>
            </a:r>
            <a:r>
              <a:rPr lang="en-US" altLang="ja-JP" dirty="0" smtClean="0"/>
              <a:t>2013 </a:t>
            </a:r>
            <a:r>
              <a:rPr lang="en-US" altLang="ja-JP" dirty="0"/>
              <a:t>Sony </a:t>
            </a:r>
            <a:r>
              <a:rPr lang="en-US" altLang="ja-JP" dirty="0" smtClean="0"/>
              <a:t>Corporation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>
          <a:xfrm>
            <a:off x="720000" y="1989636"/>
            <a:ext cx="10764000" cy="576263"/>
          </a:xfrm>
        </p:spPr>
        <p:txBody>
          <a:bodyPr/>
          <a:lstStyle/>
          <a:p>
            <a:r>
              <a:rPr lang="en-US" altLang="ja-JP" dirty="0" smtClean="0"/>
              <a:t>Aegis </a:t>
            </a:r>
            <a:r>
              <a:rPr lang="en-US" altLang="ja-JP" dirty="0" smtClean="0"/>
              <a:t>Camera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720000" y="2915965"/>
            <a:ext cx="10764000" cy="307777"/>
          </a:xfrm>
        </p:spPr>
        <p:txBody>
          <a:bodyPr/>
          <a:lstStyle/>
          <a:p>
            <a:r>
              <a:rPr lang="en-US" altLang="ja-JP" dirty="0" smtClean="0"/>
              <a:t>Aegis </a:t>
            </a:r>
            <a:r>
              <a:rPr lang="en-US" altLang="ja-JP" dirty="0" smtClean="0"/>
              <a:t>Camera</a:t>
            </a:r>
            <a:endParaRPr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10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Camera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Software Stack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31799" y="5427922"/>
            <a:ext cx="11200220" cy="324292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dirty="0" smtClean="0">
                <a:solidFill>
                  <a:prstClr val="white"/>
                </a:solidFill>
              </a:rPr>
              <a:t>Kernel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659222" y="4997302"/>
            <a:ext cx="10728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4925535" y="4929640"/>
            <a:ext cx="223284" cy="19138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54872" y="4997302"/>
            <a:ext cx="1553630" cy="27699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smtClean="0">
                <a:solidFill>
                  <a:prstClr val="black"/>
                </a:solidFill>
                <a:latin typeface="SST"/>
                <a:ea typeface="SST Japanese Pro Regular"/>
              </a:rPr>
              <a:t>/dev/v4l2-subdevX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59849" y="900116"/>
            <a:ext cx="10672169" cy="39705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CameraClient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9423991" y="4915509"/>
            <a:ext cx="223284" cy="19138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995852" y="5092995"/>
            <a:ext cx="1553630" cy="27699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smtClean="0">
                <a:solidFill>
                  <a:prstClr val="black"/>
                </a:solidFill>
                <a:latin typeface="SST"/>
                <a:ea typeface="SST Japanese Pro Regular"/>
              </a:rPr>
              <a:t>/dev/v4l2-subdevX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11894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CameraSensor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6496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CameraIsp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018028" y="1297172"/>
            <a:ext cx="0" cy="1972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53" idx="2"/>
            <a:endCxn id="11" idx="0"/>
          </p:cNvCxnSpPr>
          <p:nvPr/>
        </p:nvCxnSpPr>
        <p:spPr>
          <a:xfrm>
            <a:off x="5037177" y="4486111"/>
            <a:ext cx="0" cy="443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endCxn id="29" idx="0"/>
          </p:cNvCxnSpPr>
          <p:nvPr/>
        </p:nvCxnSpPr>
        <p:spPr>
          <a:xfrm>
            <a:off x="9535633" y="3580091"/>
            <a:ext cx="0" cy="1335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965095" y="4486110"/>
            <a:ext cx="734496" cy="369332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open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745252" y="4546177"/>
            <a:ext cx="734496" cy="369332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open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754375" y="5943600"/>
            <a:ext cx="1248467" cy="37214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dirty="0" smtClean="0">
                <a:solidFill>
                  <a:prstClr val="white"/>
                </a:solidFill>
              </a:rPr>
              <a:t>Sensor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922950" y="5943600"/>
            <a:ext cx="1248467" cy="37214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dirty="0" smtClean="0">
                <a:solidFill>
                  <a:prstClr val="white"/>
                </a:solidFill>
              </a:rPr>
              <a:t>ISP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699591" y="5752214"/>
            <a:ext cx="0" cy="191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4247709" y="3907980"/>
            <a:ext cx="1578935" cy="578131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5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dirty="0" smtClean="0">
                <a:solidFill>
                  <a:prstClr val="white"/>
                </a:solidFill>
              </a:rPr>
              <a:t>Resource Mgr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5215627" y="3620933"/>
            <a:ext cx="611016" cy="287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5368106" y="3633211"/>
            <a:ext cx="3516103" cy="27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118948" y="3580092"/>
            <a:ext cx="1035648" cy="369361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Reserve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5368106" y="4915509"/>
            <a:ext cx="223284" cy="19138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6158576" y="4901609"/>
            <a:ext cx="223284" cy="19138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46" name="直線矢印コネクタ 45"/>
          <p:cNvCxnSpPr>
            <a:stCxn id="53" idx="2"/>
            <a:endCxn id="43" idx="0"/>
          </p:cNvCxnSpPr>
          <p:nvPr/>
        </p:nvCxnSpPr>
        <p:spPr>
          <a:xfrm>
            <a:off x="5037177" y="4486111"/>
            <a:ext cx="442571" cy="429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44" idx="0"/>
          </p:cNvCxnSpPr>
          <p:nvPr/>
        </p:nvCxnSpPr>
        <p:spPr>
          <a:xfrm>
            <a:off x="6270218" y="3580091"/>
            <a:ext cx="0" cy="132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/楕円 59"/>
          <p:cNvSpPr/>
          <p:nvPr/>
        </p:nvSpPr>
        <p:spPr>
          <a:xfrm>
            <a:off x="8884210" y="4929640"/>
            <a:ext cx="223284" cy="19138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62" name="直線矢印コネクタ 61"/>
          <p:cNvCxnSpPr>
            <a:endCxn id="60" idx="0"/>
          </p:cNvCxnSpPr>
          <p:nvPr/>
        </p:nvCxnSpPr>
        <p:spPr>
          <a:xfrm>
            <a:off x="8995852" y="3633211"/>
            <a:ext cx="0" cy="1296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8884209" y="3949453"/>
            <a:ext cx="2747809" cy="35169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5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CameraIspPipeline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68" name="直線矢印コネクタ 67"/>
          <p:cNvCxnSpPr>
            <a:stCxn id="53" idx="2"/>
            <a:endCxn id="11" idx="0"/>
          </p:cNvCxnSpPr>
          <p:nvPr/>
        </p:nvCxnSpPr>
        <p:spPr>
          <a:xfrm>
            <a:off x="5037177" y="4486111"/>
            <a:ext cx="0" cy="443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3" idx="2"/>
            <a:endCxn id="60" idx="0"/>
          </p:cNvCxnSpPr>
          <p:nvPr/>
        </p:nvCxnSpPr>
        <p:spPr>
          <a:xfrm>
            <a:off x="5037177" y="4486111"/>
            <a:ext cx="3958675" cy="443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53" idx="2"/>
            <a:endCxn id="44" idx="0"/>
          </p:cNvCxnSpPr>
          <p:nvPr/>
        </p:nvCxnSpPr>
        <p:spPr>
          <a:xfrm>
            <a:off x="5037177" y="4486111"/>
            <a:ext cx="1233041" cy="415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53" idx="2"/>
            <a:endCxn id="29" idx="0"/>
          </p:cNvCxnSpPr>
          <p:nvPr/>
        </p:nvCxnSpPr>
        <p:spPr>
          <a:xfrm>
            <a:off x="5037177" y="4486111"/>
            <a:ext cx="4498456" cy="429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6722120" y="4259674"/>
            <a:ext cx="635056" cy="369302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8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ioctl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647276" y="4259674"/>
            <a:ext cx="635056" cy="369302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8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ioctl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018030" y="3949453"/>
            <a:ext cx="2546937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CameraSensorHardware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V="1">
            <a:off x="11034944" y="1297172"/>
            <a:ext cx="0" cy="197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11034944" y="1437264"/>
            <a:ext cx="920519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sendEvent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6752382" y="158484"/>
            <a:ext cx="2131827" cy="20188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ja-JP" altLang="en-US" sz="1600" dirty="0" smtClean="0">
                <a:solidFill>
                  <a:prstClr val="white"/>
                </a:solidFill>
              </a:rPr>
              <a:t>自前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6752382" y="548421"/>
            <a:ext cx="2131828" cy="18500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5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smtClean="0">
                <a:solidFill>
                  <a:prstClr val="white"/>
                </a:solidFill>
              </a:rPr>
              <a:t>Q</a:t>
            </a:r>
            <a:r>
              <a:rPr lang="ja-JP" altLang="en-US" sz="1600" dirty="0" smtClean="0">
                <a:solidFill>
                  <a:prstClr val="white"/>
                </a:solidFill>
              </a:rPr>
              <a:t>のコードが混ざる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418158" y="3949453"/>
            <a:ext cx="2546937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CameraFocusHardware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41815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CameraFocus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2209153" y="1297172"/>
            <a:ext cx="0" cy="1972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2209156" y="3640388"/>
            <a:ext cx="0" cy="30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54" idx="2"/>
            <a:endCxn id="44" idx="2"/>
          </p:cNvCxnSpPr>
          <p:nvPr/>
        </p:nvCxnSpPr>
        <p:spPr>
          <a:xfrm>
            <a:off x="2691627" y="4301147"/>
            <a:ext cx="3466949" cy="696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2691627" y="3620933"/>
            <a:ext cx="2053625" cy="28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8702298" y="1297172"/>
            <a:ext cx="0" cy="1972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1034944" y="1714233"/>
            <a:ext cx="957002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sendBuffer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702298" y="1437264"/>
            <a:ext cx="2343344" cy="1015632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closeStream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powerUp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powerDown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setConfig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getConfig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startStreaming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stopStreaming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convertBuf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queueBuffer</a:t>
            </a:r>
            <a:endParaRPr lang="en-US" altLang="ja-JP" sz="1200" dirty="0" smtClean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018030" y="1437264"/>
            <a:ext cx="2523650" cy="1384964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powerUp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powerDown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setConfig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getConfig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getSensorInfo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prepareStreaming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startStreaming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stopStreaming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stopStreaming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updateSensor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getConfig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convertBuf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updateFocus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convertBuf</a:t>
            </a:r>
            <a:endParaRPr lang="en-US" altLang="ja-JP" sz="1200" dirty="0" smtClean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09156" y="1437264"/>
            <a:ext cx="2049866" cy="830966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powerUp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powerDown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setConfig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getConfig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initFocus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updateFocusPos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updateFocus</a:t>
            </a:r>
            <a:endParaRPr lang="en-US" altLang="ja-JP" sz="1200" dirty="0" smtClean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Camera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Metadata handling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959849" y="900116"/>
            <a:ext cx="10672169" cy="39705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CameraClient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11894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CameraSensor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6496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CameraIsp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018028" y="1297172"/>
            <a:ext cx="0" cy="1972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V="1">
            <a:off x="11034944" y="1297172"/>
            <a:ext cx="0" cy="197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11034944" y="1437264"/>
            <a:ext cx="920519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sendEvent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6752382" y="158484"/>
            <a:ext cx="2131827" cy="20188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ja-JP" altLang="en-US" sz="1600" dirty="0" smtClean="0">
                <a:solidFill>
                  <a:prstClr val="white"/>
                </a:solidFill>
              </a:rPr>
              <a:t>自前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6752382" y="548421"/>
            <a:ext cx="2131828" cy="18500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5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smtClean="0">
                <a:solidFill>
                  <a:prstClr val="white"/>
                </a:solidFill>
              </a:rPr>
              <a:t>Q</a:t>
            </a:r>
            <a:r>
              <a:rPr lang="ja-JP" altLang="en-US" sz="1600" dirty="0" smtClean="0">
                <a:solidFill>
                  <a:prstClr val="white"/>
                </a:solidFill>
              </a:rPr>
              <a:t>のコードが混ざる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41815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CameraFocus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2209153" y="1297172"/>
            <a:ext cx="0" cy="1972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1034944" y="1714233"/>
            <a:ext cx="957002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sendBuffer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018030" y="1437264"/>
            <a:ext cx="1169305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updateSensor</a:t>
            </a:r>
            <a:endParaRPr lang="en-US" altLang="ja-JP" sz="1200" dirty="0" smtClean="0">
              <a:solidFill>
                <a:prstClr val="black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09156" y="1437264"/>
            <a:ext cx="1346789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updateFocusPos</a:t>
            </a:r>
            <a:endParaRPr lang="en-US" altLang="ja-JP" sz="12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Camera Sensor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Handling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959849" y="900116"/>
            <a:ext cx="10672169" cy="39705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CameraClient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11894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CameraSensor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6496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CameraIsp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018028" y="1297172"/>
            <a:ext cx="0" cy="1972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4247709" y="3907980"/>
            <a:ext cx="1578935" cy="578131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5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dirty="0" smtClean="0">
                <a:solidFill>
                  <a:prstClr val="white"/>
                </a:solidFill>
              </a:rPr>
              <a:t>Resource Mgr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5215627" y="3620933"/>
            <a:ext cx="611016" cy="287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5368106" y="3633211"/>
            <a:ext cx="3516103" cy="27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118948" y="3580092"/>
            <a:ext cx="1035648" cy="369361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Reserve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018030" y="3949453"/>
            <a:ext cx="2546937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CameraSensorHardware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V="1">
            <a:off x="11034944" y="1297172"/>
            <a:ext cx="0" cy="197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11034944" y="1437264"/>
            <a:ext cx="920519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sendEvent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6752382" y="158484"/>
            <a:ext cx="2131827" cy="20188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ja-JP" altLang="en-US" sz="1600" dirty="0" smtClean="0">
                <a:solidFill>
                  <a:prstClr val="white"/>
                </a:solidFill>
              </a:rPr>
              <a:t>自前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6752382" y="548421"/>
            <a:ext cx="2131828" cy="18500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5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smtClean="0">
                <a:solidFill>
                  <a:prstClr val="white"/>
                </a:solidFill>
              </a:rPr>
              <a:t>Q</a:t>
            </a:r>
            <a:r>
              <a:rPr lang="ja-JP" altLang="en-US" sz="1600" dirty="0" smtClean="0">
                <a:solidFill>
                  <a:prstClr val="white"/>
                </a:solidFill>
              </a:rPr>
              <a:t>のコードが混ざる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1034944" y="1714233"/>
            <a:ext cx="957002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sendBuffer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018030" y="1437264"/>
            <a:ext cx="2523650" cy="1384964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powerUp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powerDown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setConfig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getConfig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getSensorInfo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prepareStreaming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startStreaming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stopStreaming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stopStreaming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updateSensor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getConfig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convertBuf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updateFocus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convertBuf</a:t>
            </a:r>
            <a:endParaRPr lang="en-US" altLang="ja-JP" sz="1200" dirty="0" smtClean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Camera Sensor handling (</a:t>
            </a:r>
            <a:r>
              <a:rPr lang="en-US" altLang="ja-JP" dirty="0" err="1" smtClean="0"/>
              <a:t>PowerUp</a:t>
            </a:r>
            <a:r>
              <a:rPr lang="ja-JP" altLang="en-US" dirty="0" smtClean="0"/>
              <a:t> </a:t>
            </a:r>
            <a:r>
              <a:rPr lang="en-US" altLang="ja-JP" dirty="0" smtClean="0"/>
              <a:t>&amp; </a:t>
            </a:r>
            <a:r>
              <a:rPr lang="en-US" altLang="ja-JP" dirty="0" err="1" smtClean="0"/>
              <a:t>StartStreaming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22020" y="1116092"/>
            <a:ext cx="188214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CameraClient</a:t>
            </a:r>
            <a:endParaRPr kumimoji="1" lang="ja-JP" altLang="en-US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5273611" y="1116092"/>
            <a:ext cx="186690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CameraSensor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4" idx="2"/>
          </p:cNvCxnSpPr>
          <p:nvPr/>
        </p:nvCxnSpPr>
        <p:spPr>
          <a:xfrm>
            <a:off x="1863090" y="1542812"/>
            <a:ext cx="19622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5" idx="2"/>
          </p:cNvCxnSpPr>
          <p:nvPr/>
        </p:nvCxnSpPr>
        <p:spPr>
          <a:xfrm>
            <a:off x="6207061" y="1542812"/>
            <a:ext cx="1905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9071895" y="1116092"/>
            <a:ext cx="2501796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CameraSensorHardware</a:t>
            </a:r>
            <a:endParaRPr kumimoji="1" lang="ja-JP" altLang="en-US" sz="16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0264711" y="1542812"/>
            <a:ext cx="3810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882711" y="1809512"/>
            <a:ext cx="43053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193351" y="1394014"/>
            <a:ext cx="1321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powerUp</a:t>
            </a:r>
            <a:endParaRPr lang="en-US" altLang="ja-JP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26111" y="2132678"/>
            <a:ext cx="52314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119431" y="1809512"/>
            <a:ext cx="213360" cy="323166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18206" y="1717180"/>
            <a:ext cx="19362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reserveSensor</a:t>
            </a:r>
            <a:endParaRPr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87889" y="2241843"/>
            <a:ext cx="1321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powerUp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6119431" y="2132677"/>
            <a:ext cx="213360" cy="66277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6226111" y="2657341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1863090" y="4360491"/>
            <a:ext cx="43053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860386" y="3944993"/>
            <a:ext cx="24132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prepareStreaming</a:t>
            </a:r>
            <a:endParaRPr lang="en-US" altLang="ja-JP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6099810" y="4360490"/>
            <a:ext cx="213360" cy="1619785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1882712" y="3072839"/>
            <a:ext cx="43053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561410" y="2657341"/>
            <a:ext cx="341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setConfig</a:t>
            </a:r>
            <a:r>
              <a:rPr kumimoji="1" lang="en-US" altLang="ja-JP" dirty="0" smtClean="0"/>
              <a:t>(SENSOR_MODE)</a:t>
            </a:r>
            <a:endParaRPr lang="en-US" altLang="ja-JP" dirty="0" smtClean="0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863090" y="3688644"/>
            <a:ext cx="43053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2860386" y="3273146"/>
            <a:ext cx="19148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getSensorInfo</a:t>
            </a:r>
            <a:endParaRPr lang="en-US" altLang="ja-JP" dirty="0" smtClean="0"/>
          </a:p>
        </p:txBody>
      </p:sp>
      <p:sp>
        <p:nvSpPr>
          <p:cNvPr id="75" name="正方形/長方形 74"/>
          <p:cNvSpPr/>
          <p:nvPr/>
        </p:nvSpPr>
        <p:spPr>
          <a:xfrm>
            <a:off x="6119431" y="3072839"/>
            <a:ext cx="213360" cy="323166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6119431" y="3688644"/>
            <a:ext cx="213360" cy="323166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332791" y="3688644"/>
            <a:ext cx="403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設定</a:t>
            </a:r>
            <a:r>
              <a:rPr lang="ja-JP" altLang="en-US" sz="1600" dirty="0" smtClean="0"/>
              <a:t>されている</a:t>
            </a:r>
            <a:r>
              <a:rPr lang="en-US" altLang="ja-JP" sz="1600" dirty="0" err="1" smtClean="0"/>
              <a:t>SensorMode</a:t>
            </a:r>
            <a:r>
              <a:rPr lang="ja-JP" altLang="en-US" sz="1600" dirty="0" smtClean="0"/>
              <a:t>の情報を返す</a:t>
            </a:r>
            <a:endParaRPr kumimoji="1" lang="ja-JP" altLang="en-US" sz="16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141217" y="4089347"/>
            <a:ext cx="24132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prepareStreaming</a:t>
            </a:r>
            <a:endParaRPr lang="en-US" altLang="ja-JP" dirty="0" smtClean="0"/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6226111" y="4504845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1863090" y="4920343"/>
            <a:ext cx="43053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2860386" y="4504845"/>
            <a:ext cx="2011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startStreaming</a:t>
            </a:r>
            <a:endParaRPr lang="en-US" altLang="ja-JP" dirty="0" smtClean="0"/>
          </a:p>
        </p:txBody>
      </p:sp>
      <p:sp>
        <p:nvSpPr>
          <p:cNvPr id="82" name="正方形/長方形 81"/>
          <p:cNvSpPr/>
          <p:nvPr/>
        </p:nvSpPr>
        <p:spPr>
          <a:xfrm>
            <a:off x="6100381" y="5564778"/>
            <a:ext cx="213360" cy="644435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141217" y="5564778"/>
            <a:ext cx="2011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startStreaming</a:t>
            </a:r>
            <a:endParaRPr lang="en-US" altLang="ja-JP" dirty="0" smtClean="0"/>
          </a:p>
        </p:txBody>
      </p:sp>
      <p:cxnSp>
        <p:nvCxnSpPr>
          <p:cNvPr id="84" name="直線矢印コネクタ 83"/>
          <p:cNvCxnSpPr/>
          <p:nvPr/>
        </p:nvCxnSpPr>
        <p:spPr>
          <a:xfrm>
            <a:off x="6226111" y="5980276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6332791" y="4504845"/>
            <a:ext cx="57025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setFramerate</a:t>
            </a:r>
            <a:r>
              <a:rPr lang="en-US" altLang="ja-JP" dirty="0" smtClean="0"/>
              <a:t>/Exposure/</a:t>
            </a:r>
            <a:r>
              <a:rPr lang="en-US" altLang="ja-JP" dirty="0" err="1" smtClean="0"/>
              <a:t>TestPattern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PdafCtrl</a:t>
            </a:r>
            <a:endParaRPr lang="en-US" altLang="ja-JP" dirty="0" smtClean="0"/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6226111" y="4920343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6226111" y="5335841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6332791" y="4920343"/>
            <a:ext cx="21493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setStrobe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setNr</a:t>
            </a:r>
            <a:endParaRPr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Camera Sensor</a:t>
            </a:r>
            <a:r>
              <a:rPr lang="ja-JP" altLang="en-US" dirty="0" smtClean="0"/>
              <a:t> </a:t>
            </a:r>
            <a:r>
              <a:rPr lang="en-US" altLang="ja-JP" dirty="0" smtClean="0"/>
              <a:t>handling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UpdateSensor</a:t>
            </a:r>
            <a:r>
              <a:rPr lang="en-US" altLang="ja-JP" dirty="0" smtClean="0"/>
              <a:t>)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922020" y="1116092"/>
            <a:ext cx="188214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CameraClient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4" idx="2"/>
          </p:cNvCxnSpPr>
          <p:nvPr/>
        </p:nvCxnSpPr>
        <p:spPr>
          <a:xfrm>
            <a:off x="1863090" y="1542812"/>
            <a:ext cx="19622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6207061" y="1542812"/>
            <a:ext cx="1905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0264711" y="1542812"/>
            <a:ext cx="3810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1863090" y="1821180"/>
            <a:ext cx="957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63090" y="1542812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SOF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1890331" y="2236678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193351" y="1821180"/>
            <a:ext cx="19078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updateSensor</a:t>
            </a:r>
            <a:endParaRPr lang="en-US" altLang="ja-JP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6100381" y="2452120"/>
            <a:ext cx="213360" cy="292977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226111" y="2867618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6741906" y="2452120"/>
            <a:ext cx="35579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setFrameRate</a:t>
            </a:r>
            <a:r>
              <a:rPr lang="en-US" altLang="ja-JP" dirty="0" smtClean="0"/>
              <a:t> (Obsolete ??)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226111" y="2082789"/>
            <a:ext cx="4028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このフレームで設定されている</a:t>
            </a:r>
            <a:r>
              <a:rPr kumimoji="1" lang="en-US" altLang="ja-JP" sz="1400" dirty="0" smtClean="0"/>
              <a:t>Metadata</a:t>
            </a:r>
            <a:r>
              <a:rPr kumimoji="1" lang="ja-JP" altLang="en-US" sz="1400" dirty="0" smtClean="0"/>
              <a:t>を返却</a:t>
            </a:r>
            <a:endParaRPr kumimoji="1" lang="en-US" altLang="ja-JP" sz="14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5273611" y="1116092"/>
            <a:ext cx="186690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CameraSensor</a:t>
            </a:r>
            <a:endParaRPr kumimoji="1" lang="ja-JP" altLang="en-US" sz="1600" dirty="0"/>
          </a:p>
        </p:txBody>
      </p:sp>
      <p:sp>
        <p:nvSpPr>
          <p:cNvPr id="31" name="正方形/長方形 30"/>
          <p:cNvSpPr/>
          <p:nvPr/>
        </p:nvSpPr>
        <p:spPr>
          <a:xfrm>
            <a:off x="9071895" y="1116092"/>
            <a:ext cx="2501796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CameraSensorHardware</a:t>
            </a:r>
            <a:endParaRPr kumimoji="1" lang="ja-JP" altLang="en-US" sz="1600" dirty="0"/>
          </a:p>
        </p:txBody>
      </p:sp>
      <p:sp>
        <p:nvSpPr>
          <p:cNvPr id="32" name="正方形/長方形 31"/>
          <p:cNvSpPr/>
          <p:nvPr/>
        </p:nvSpPr>
        <p:spPr>
          <a:xfrm>
            <a:off x="6100381" y="2236678"/>
            <a:ext cx="213360" cy="21544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226111" y="3431161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741906" y="3015663"/>
            <a:ext cx="16914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setExposure</a:t>
            </a:r>
            <a:endParaRPr lang="en-US" altLang="ja-JP" dirty="0" smtClean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6226111" y="3953691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741906" y="3538193"/>
            <a:ext cx="19436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setTestPattern</a:t>
            </a:r>
            <a:endParaRPr lang="en-US" altLang="ja-JP" dirty="0" smtClean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226111" y="4545874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741906" y="4130376"/>
            <a:ext cx="15332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setPdafCtrl</a:t>
            </a:r>
            <a:endParaRPr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Camera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Focus Handling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959849" y="900116"/>
            <a:ext cx="10672169" cy="39705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CameraClient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6496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CameraIsp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247709" y="3907980"/>
            <a:ext cx="1578935" cy="578131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5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dirty="0" smtClean="0">
                <a:solidFill>
                  <a:prstClr val="white"/>
                </a:solidFill>
              </a:rPr>
              <a:t>Resource Mgr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V="1">
            <a:off x="11034944" y="1297172"/>
            <a:ext cx="0" cy="197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11034944" y="1437264"/>
            <a:ext cx="920519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sendEvent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6752382" y="158484"/>
            <a:ext cx="2131827" cy="20188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ja-JP" altLang="en-US" sz="1600" dirty="0" smtClean="0">
                <a:solidFill>
                  <a:prstClr val="white"/>
                </a:solidFill>
              </a:rPr>
              <a:t>自前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6752382" y="548421"/>
            <a:ext cx="2131828" cy="18500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5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smtClean="0">
                <a:solidFill>
                  <a:prstClr val="white"/>
                </a:solidFill>
              </a:rPr>
              <a:t>Q</a:t>
            </a:r>
            <a:r>
              <a:rPr lang="ja-JP" altLang="en-US" sz="1600" dirty="0" smtClean="0">
                <a:solidFill>
                  <a:prstClr val="white"/>
                </a:solidFill>
              </a:rPr>
              <a:t>のコードが混ざる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418158" y="3949453"/>
            <a:ext cx="2546937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CameraFocusHardware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41815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CameraFocus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2209153" y="1297172"/>
            <a:ext cx="0" cy="1972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2209156" y="3640388"/>
            <a:ext cx="0" cy="30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2691627" y="3620933"/>
            <a:ext cx="2053625" cy="28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1034944" y="1714233"/>
            <a:ext cx="957002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sendBuffer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09156" y="1437264"/>
            <a:ext cx="2049866" cy="830966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powerUp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powerDown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setConfig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getConfig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initFocus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updateFocusPos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updateFocus</a:t>
            </a:r>
            <a:endParaRPr lang="en-US" altLang="ja-JP" sz="1200" dirty="0" smtClean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Camera Focus handling 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PowerUp</a:t>
            </a:r>
            <a:r>
              <a:rPr lang="ja-JP" altLang="en-US" sz="2000" dirty="0" smtClean="0"/>
              <a:t>時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922020" y="1116092"/>
            <a:ext cx="188214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CameraClient</a:t>
            </a:r>
            <a:endParaRPr kumimoji="1" lang="ja-JP" altLang="en-US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5273611" y="1116092"/>
            <a:ext cx="186690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CameraFocus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4" idx="2"/>
          </p:cNvCxnSpPr>
          <p:nvPr/>
        </p:nvCxnSpPr>
        <p:spPr>
          <a:xfrm>
            <a:off x="1863090" y="1542812"/>
            <a:ext cx="19622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5" idx="2"/>
          </p:cNvCxnSpPr>
          <p:nvPr/>
        </p:nvCxnSpPr>
        <p:spPr>
          <a:xfrm>
            <a:off x="6207061" y="1542812"/>
            <a:ext cx="1905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9071895" y="1116092"/>
            <a:ext cx="2385631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CameraFocusHardware</a:t>
            </a:r>
            <a:endParaRPr kumimoji="1" lang="ja-JP" altLang="en-US" sz="16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0264711" y="1542812"/>
            <a:ext cx="3810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882711" y="1809512"/>
            <a:ext cx="43053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193351" y="1394014"/>
            <a:ext cx="1321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powerUp</a:t>
            </a:r>
            <a:endParaRPr lang="en-US" altLang="ja-JP" dirty="0" smtClean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890331" y="2449592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6188011" y="1958310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119431" y="1809512"/>
            <a:ext cx="213360" cy="32316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18206" y="1542812"/>
            <a:ext cx="1321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powerUp</a:t>
            </a:r>
            <a:endParaRPr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93351" y="2034094"/>
            <a:ext cx="1284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initFocus</a:t>
            </a:r>
            <a:endParaRPr lang="en-US" altLang="ja-JP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6112388" y="2449592"/>
            <a:ext cx="213360" cy="2480548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6226111" y="2865090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656306" y="2449592"/>
            <a:ext cx="1284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initFocus</a:t>
            </a:r>
            <a:endParaRPr lang="en-US" altLang="ja-JP" dirty="0" smtClean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6226111" y="4514642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741906" y="4099144"/>
            <a:ext cx="30699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moveFocus</a:t>
            </a:r>
            <a:r>
              <a:rPr lang="en-US" altLang="ja-JP" dirty="0" smtClean="0"/>
              <a:t> or </a:t>
            </a:r>
            <a:r>
              <a:rPr lang="en-US" altLang="ja-JP" dirty="0" err="1" smtClean="0"/>
              <a:t>setFocus</a:t>
            </a:r>
            <a:endParaRPr lang="en-US" altLang="ja-JP" dirty="0" smtClean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890331" y="3356402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193351" y="2940904"/>
            <a:ext cx="1358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setConfig</a:t>
            </a:r>
            <a:endParaRPr lang="en-US" altLang="ja-JP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414260" y="2893145"/>
            <a:ext cx="19716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Focus</a:t>
            </a:r>
            <a:r>
              <a:rPr lang="ja-JP" altLang="en-US" dirty="0" smtClean="0"/>
              <a:t>の初期化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414260" y="4514642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最初の設定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2711" y="4099144"/>
            <a:ext cx="258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FocusInit</a:t>
            </a:r>
            <a:r>
              <a:rPr kumimoji="1" lang="ja-JP" altLang="en-US" sz="1400" dirty="0" smtClean="0"/>
              <a:t>中のメタデータには</a:t>
            </a:r>
            <a:endParaRPr kumimoji="1" lang="en-US" altLang="ja-JP" sz="1400" dirty="0" smtClean="0"/>
          </a:p>
          <a:p>
            <a:r>
              <a:rPr lang="en-US" altLang="ja-JP" sz="1400" dirty="0" err="1" smtClean="0"/>
              <a:t>mLensReady</a:t>
            </a:r>
            <a:r>
              <a:rPr lang="en-US" altLang="ja-JP" sz="1400" dirty="0" smtClean="0"/>
              <a:t>= FALSE</a:t>
            </a:r>
            <a:r>
              <a:rPr lang="ja-JP" altLang="en-US" sz="1400" dirty="0" smtClean="0"/>
              <a:t>が返る。</a:t>
            </a:r>
            <a:endParaRPr kumimoji="1" lang="en-US" altLang="ja-JP" sz="1400" dirty="0" smtClean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890331" y="4099144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193351" y="3683646"/>
            <a:ext cx="22184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updateFocusPos</a:t>
            </a:r>
            <a:endParaRPr lang="en-US" altLang="ja-JP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920811" y="5345638"/>
            <a:ext cx="2316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Init</a:t>
            </a:r>
            <a:r>
              <a:rPr lang="ja-JP" altLang="en-US" sz="1400" dirty="0" smtClean="0"/>
              <a:t>完了後の</a:t>
            </a:r>
            <a:r>
              <a:rPr lang="en-US" altLang="ja-JP" sz="1400" dirty="0" smtClean="0"/>
              <a:t>Metadata</a:t>
            </a:r>
            <a:r>
              <a:rPr lang="ja-JP" altLang="en-US" sz="1400" dirty="0" err="1" smtClean="0"/>
              <a:t>には</a:t>
            </a:r>
            <a:endParaRPr lang="en-US" altLang="ja-JP" sz="1400" dirty="0" smtClean="0"/>
          </a:p>
          <a:p>
            <a:r>
              <a:rPr kumimoji="1" lang="en-US" altLang="ja-JP" sz="1400" dirty="0" err="1" smtClean="0"/>
              <a:t>mLensReady</a:t>
            </a:r>
            <a:r>
              <a:rPr kumimoji="1" lang="en-US" altLang="ja-JP" sz="1400" dirty="0" smtClean="0"/>
              <a:t>=TRUE</a:t>
            </a:r>
            <a:r>
              <a:rPr kumimoji="1" lang="ja-JP" altLang="en-US" sz="1400" dirty="0" smtClean="0"/>
              <a:t>が返る</a:t>
            </a:r>
            <a:endParaRPr kumimoji="1" lang="en-US" altLang="ja-JP" sz="1400" dirty="0" smtClean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1928431" y="5345638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231451" y="4930140"/>
            <a:ext cx="22184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updateFocusPos</a:t>
            </a:r>
            <a:endParaRPr lang="en-US" altLang="ja-JP" dirty="0" smtClean="0"/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1882711" y="3775086"/>
            <a:ext cx="957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63090" y="3475897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SOF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/>
          <p:nvPr/>
        </p:nvCxnSpPr>
        <p:spPr>
          <a:xfrm flipH="1">
            <a:off x="1882711" y="5021580"/>
            <a:ext cx="957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863090" y="4722391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SOF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Camera Focus handling </a:t>
            </a:r>
            <a:r>
              <a:rPr lang="en-US" altLang="ja-JP" sz="2000" dirty="0" smtClean="0"/>
              <a:t>(</a:t>
            </a:r>
            <a:r>
              <a:rPr lang="en-US" altLang="ja-JP" sz="2000" dirty="0" smtClean="0"/>
              <a:t>Stats</a:t>
            </a:r>
            <a:r>
              <a:rPr lang="ja-JP" altLang="en-US" sz="2000" dirty="0" smtClean="0"/>
              <a:t>駆動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FocusSkill</a:t>
            </a:r>
            <a:r>
              <a:rPr lang="en-US" altLang="ja-JP" sz="2000" dirty="0" smtClean="0"/>
              <a:t>!=</a:t>
            </a:r>
            <a:r>
              <a:rPr lang="en-US" altLang="ja-JP" sz="2000" dirty="0" err="1" smtClean="0"/>
              <a:t>SensorSync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922020" y="1116092"/>
            <a:ext cx="188214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CameraClient</a:t>
            </a:r>
            <a:endParaRPr kumimoji="1" lang="ja-JP" altLang="en-US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5273611" y="1116092"/>
            <a:ext cx="186690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CameraFocus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4" idx="2"/>
          </p:cNvCxnSpPr>
          <p:nvPr/>
        </p:nvCxnSpPr>
        <p:spPr>
          <a:xfrm>
            <a:off x="1863090" y="1542812"/>
            <a:ext cx="19622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5" idx="2"/>
          </p:cNvCxnSpPr>
          <p:nvPr/>
        </p:nvCxnSpPr>
        <p:spPr>
          <a:xfrm>
            <a:off x="6207061" y="1542812"/>
            <a:ext cx="1905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9071895" y="1116092"/>
            <a:ext cx="2385631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CameraFocusHardware</a:t>
            </a:r>
            <a:endParaRPr kumimoji="1" lang="ja-JP" altLang="en-US" sz="16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0264711" y="1542812"/>
            <a:ext cx="3810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1863090" y="1821180"/>
            <a:ext cx="957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63090" y="1542812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SOF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/>
          <p:nvPr/>
        </p:nvCxnSpPr>
        <p:spPr>
          <a:xfrm flipH="1">
            <a:off x="1882711" y="4606082"/>
            <a:ext cx="957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882711" y="2236678"/>
            <a:ext cx="258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FocusInit</a:t>
            </a:r>
            <a:r>
              <a:rPr kumimoji="1" lang="ja-JP" altLang="en-US" sz="1400" dirty="0" smtClean="0"/>
              <a:t>中のメタデータには</a:t>
            </a:r>
            <a:endParaRPr kumimoji="1" lang="en-US" altLang="ja-JP" sz="1400" dirty="0" smtClean="0"/>
          </a:p>
          <a:p>
            <a:r>
              <a:rPr lang="en-US" altLang="ja-JP" sz="1400" dirty="0" err="1" smtClean="0"/>
              <a:t>mLensReady</a:t>
            </a:r>
            <a:r>
              <a:rPr lang="en-US" altLang="ja-JP" sz="1400" dirty="0" smtClean="0"/>
              <a:t>= FALSE</a:t>
            </a:r>
            <a:r>
              <a:rPr lang="ja-JP" altLang="en-US" sz="1400" dirty="0" smtClean="0"/>
              <a:t>が返る。</a:t>
            </a:r>
            <a:endParaRPr kumimoji="1" lang="en-US" altLang="ja-JP" sz="1400" dirty="0" smtClean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1890331" y="2236678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193351" y="1821180"/>
            <a:ext cx="22184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updateFocusPos</a:t>
            </a:r>
            <a:endParaRPr lang="en-US" altLang="ja-JP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6100381" y="2236678"/>
            <a:ext cx="213360" cy="735122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226111" y="2430780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6741906" y="2028929"/>
            <a:ext cx="17527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readLensPos</a:t>
            </a:r>
            <a:endParaRPr lang="en-US" altLang="ja-JP" dirty="0" smtClean="0"/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1890331" y="3710940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193351" y="3295442"/>
            <a:ext cx="1358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setConfig</a:t>
            </a:r>
            <a:endParaRPr lang="en-US" altLang="ja-JP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6119431" y="3710940"/>
            <a:ext cx="213360" cy="479644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332791" y="3710940"/>
            <a:ext cx="466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mRequestList</a:t>
            </a:r>
            <a:r>
              <a:rPr kumimoji="1" lang="ja-JP" altLang="en-US" sz="1400" dirty="0" smtClean="0"/>
              <a:t>に追加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 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設定位置が前回と一緒の場合は</a:t>
            </a:r>
            <a:r>
              <a:rPr lang="en-US" altLang="ja-JP" sz="1400" dirty="0" smtClean="0"/>
              <a:t>Queue</a:t>
            </a:r>
            <a:r>
              <a:rPr lang="ja-JP" altLang="en-US" sz="1400" dirty="0" err="1" smtClean="0"/>
              <a:t>には</a:t>
            </a:r>
            <a:r>
              <a:rPr lang="ja-JP" altLang="en-US" sz="1400" dirty="0" smtClean="0"/>
              <a:t>入れない。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890331" y="4190584"/>
            <a:ext cx="7723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stats</a:t>
            </a:r>
            <a:endParaRPr kumimoji="1" lang="ja-JP" altLang="en-US" dirty="0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1890331" y="5021580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596159" y="4606082"/>
            <a:ext cx="35232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updateFocus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Timing_Stats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  <p:sp>
        <p:nvSpPr>
          <p:cNvPr id="69" name="正方形/長方形 68"/>
          <p:cNvSpPr/>
          <p:nvPr/>
        </p:nvSpPr>
        <p:spPr>
          <a:xfrm>
            <a:off x="6119431" y="4964192"/>
            <a:ext cx="213360" cy="73512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6226111" y="5372100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140511" y="4964192"/>
            <a:ext cx="12652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setFocus</a:t>
            </a:r>
            <a:endParaRPr lang="en-US" altLang="ja-JP" dirty="0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332791" y="5391537"/>
            <a:ext cx="3290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mRequestList</a:t>
            </a:r>
            <a:r>
              <a:rPr kumimoji="1" lang="ja-JP" altLang="en-US" sz="1400" dirty="0" smtClean="0"/>
              <a:t>の中身を取り出して設定</a:t>
            </a:r>
            <a:endParaRPr kumimoji="1" lang="en-US" altLang="ja-JP" sz="1400" dirty="0" smtClean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623179" y="2452121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HW</a:t>
            </a:r>
            <a:r>
              <a:rPr kumimoji="1" lang="ja-JP" altLang="en-US" sz="1400" dirty="0" smtClean="0"/>
              <a:t>から読みだした値を返す</a:t>
            </a:r>
            <a:endParaRPr kumimoji="1" lang="en-US" altLang="ja-JP" sz="1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状態遷移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 bwMode="invGray">
          <a:xfrm>
            <a:off x="5008135" y="1980263"/>
            <a:ext cx="1220470" cy="7253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/>
          </a:bodyPr>
          <a:lstStyle/>
          <a:p>
            <a:pPr algn="ctr"/>
            <a:r>
              <a:rPr lang="en-US" altLang="ja-JP" sz="1900" dirty="0" smtClean="0">
                <a:latin typeface="HelveticaNeueLT Pro 55 Roman" pitchFamily="34" charset="0"/>
              </a:rPr>
              <a:t>Idle</a:t>
            </a:r>
            <a:endParaRPr lang="ja-JP" altLang="en-US" sz="1900" dirty="0" smtClean="0">
              <a:latin typeface="HelveticaNeueLT Pro 55 Roman" pitchFamily="34" charset="0"/>
            </a:endParaRPr>
          </a:p>
        </p:txBody>
      </p:sp>
      <p:sp>
        <p:nvSpPr>
          <p:cNvPr id="5" name="円/楕円 4"/>
          <p:cNvSpPr/>
          <p:nvPr/>
        </p:nvSpPr>
        <p:spPr bwMode="invGray">
          <a:xfrm>
            <a:off x="5497375" y="855397"/>
            <a:ext cx="241990" cy="241795"/>
          </a:xfrm>
          <a:prstGeom prst="ellipse">
            <a:avLst/>
          </a:prstGeom>
          <a:solidFill>
            <a:schemeClr val="tx1"/>
          </a:solidFill>
          <a:ln w="25400">
            <a:noFill/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250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4" name="円/楕円 13"/>
          <p:cNvSpPr/>
          <p:nvPr/>
        </p:nvSpPr>
        <p:spPr bwMode="invGray">
          <a:xfrm>
            <a:off x="925874" y="4803786"/>
            <a:ext cx="1999046" cy="8935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/>
          </a:bodyPr>
          <a:lstStyle/>
          <a:p>
            <a:pPr algn="ctr"/>
            <a:r>
              <a:rPr lang="en-US" altLang="ja-JP" sz="1900" dirty="0" smtClean="0">
                <a:latin typeface="HelveticaNeueLT Pro 55 Roman" pitchFamily="34" charset="0"/>
              </a:rPr>
              <a:t>Streaming</a:t>
            </a:r>
            <a:endParaRPr lang="ja-JP" altLang="en-US" sz="1900" dirty="0" smtClean="0">
              <a:latin typeface="HelveticaNeueLT Pro 55 Roman" pitchFamily="34" charset="0"/>
            </a:endParaRPr>
          </a:p>
        </p:txBody>
      </p:sp>
      <p:sp>
        <p:nvSpPr>
          <p:cNvPr id="15" name="円/楕円 14"/>
          <p:cNvSpPr/>
          <p:nvPr/>
        </p:nvSpPr>
        <p:spPr bwMode="invGray">
          <a:xfrm>
            <a:off x="9666009" y="4803786"/>
            <a:ext cx="1999046" cy="8935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/>
          </a:bodyPr>
          <a:lstStyle/>
          <a:p>
            <a:pPr algn="ctr"/>
            <a:r>
              <a:rPr lang="en-US" altLang="ja-JP" sz="1900" dirty="0" smtClean="0">
                <a:latin typeface="HelveticaNeueLT Pro 55 Roman" pitchFamily="34" charset="0"/>
              </a:rPr>
              <a:t>Capturing</a:t>
            </a:r>
            <a:endParaRPr lang="ja-JP" altLang="en-US" sz="1900" dirty="0" smtClean="0">
              <a:latin typeface="HelveticaNeueLT Pro 55 Roman" pitchFamily="34" charset="0"/>
            </a:endParaRPr>
          </a:p>
        </p:txBody>
      </p:sp>
      <p:cxnSp>
        <p:nvCxnSpPr>
          <p:cNvPr id="17" name="図形 16"/>
          <p:cNvCxnSpPr>
            <a:stCxn id="4" idx="2"/>
            <a:endCxn id="14" idx="1"/>
          </p:cNvCxnSpPr>
          <p:nvPr/>
        </p:nvCxnSpPr>
        <p:spPr>
          <a:xfrm rot="10800000" flipV="1">
            <a:off x="1218630" y="2342955"/>
            <a:ext cx="3789507" cy="2591693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18"/>
          <p:cNvCxnSpPr>
            <a:stCxn id="14" idx="6"/>
            <a:endCxn id="4" idx="3"/>
          </p:cNvCxnSpPr>
          <p:nvPr/>
        </p:nvCxnSpPr>
        <p:spPr>
          <a:xfrm flipV="1">
            <a:off x="2924920" y="2599416"/>
            <a:ext cx="2261950" cy="2651164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図形 24"/>
          <p:cNvCxnSpPr>
            <a:stCxn id="15" idx="2"/>
            <a:endCxn id="4" idx="5"/>
          </p:cNvCxnSpPr>
          <p:nvPr/>
        </p:nvCxnSpPr>
        <p:spPr>
          <a:xfrm rot="10800000">
            <a:off x="6049873" y="2599417"/>
            <a:ext cx="3616138" cy="2651164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図形 27"/>
          <p:cNvCxnSpPr>
            <a:stCxn id="4" idx="6"/>
            <a:endCxn id="15" idx="0"/>
          </p:cNvCxnSpPr>
          <p:nvPr/>
        </p:nvCxnSpPr>
        <p:spPr>
          <a:xfrm>
            <a:off x="6228606" y="2342954"/>
            <a:ext cx="4436926" cy="2460831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648802" y="2599416"/>
            <a:ext cx="3779354" cy="369421"/>
          </a:xfrm>
          <a:prstGeom prst="rect">
            <a:avLst/>
          </a:prstGeom>
          <a:solidFill>
            <a:schemeClr val="bg1"/>
          </a:solidFill>
        </p:spPr>
        <p:txBody>
          <a:bodyPr wrap="none" lIns="122008" tIns="61004" rIns="122008" bIns="61004" rtlCol="0">
            <a:spAutoFit/>
          </a:bodyPr>
          <a:lstStyle/>
          <a:p>
            <a:pPr algn="ctr"/>
            <a:r>
              <a:rPr lang="en-US" altLang="ja-JP" sz="1600" dirty="0" err="1" smtClean="0"/>
              <a:t>cammw_camera_isp_start_capturing</a:t>
            </a:r>
            <a:r>
              <a:rPr lang="en-US" altLang="ja-JP" sz="1600" dirty="0" smtClean="0"/>
              <a:t>()</a:t>
            </a:r>
            <a:endParaRPr lang="ja-JP" altLang="en-US" sz="1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08202" y="2599416"/>
            <a:ext cx="3831035" cy="369421"/>
          </a:xfrm>
          <a:prstGeom prst="rect">
            <a:avLst/>
          </a:prstGeom>
          <a:solidFill>
            <a:schemeClr val="bg1"/>
          </a:solidFill>
        </p:spPr>
        <p:txBody>
          <a:bodyPr wrap="none" lIns="122008" tIns="61004" rIns="122008" bIns="61004" rtlCol="0">
            <a:spAutoFit/>
          </a:bodyPr>
          <a:lstStyle/>
          <a:p>
            <a:pPr algn="ctr"/>
            <a:r>
              <a:rPr lang="en-US" altLang="ja-JP" sz="1600" dirty="0" err="1" smtClean="0"/>
              <a:t>cammw_camera_isp_start_streaming</a:t>
            </a:r>
            <a:r>
              <a:rPr lang="en-US" altLang="ja-JP" sz="1600" dirty="0" smtClean="0"/>
              <a:t>()</a:t>
            </a:r>
            <a:endParaRPr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889963" y="4352276"/>
            <a:ext cx="3818531" cy="369421"/>
          </a:xfrm>
          <a:prstGeom prst="rect">
            <a:avLst/>
          </a:prstGeom>
          <a:solidFill>
            <a:schemeClr val="bg1"/>
          </a:solidFill>
        </p:spPr>
        <p:txBody>
          <a:bodyPr wrap="none" lIns="122008" tIns="61004" rIns="122008" bIns="61004" rtlCol="0">
            <a:spAutoFit/>
          </a:bodyPr>
          <a:lstStyle/>
          <a:p>
            <a:pPr algn="ctr"/>
            <a:r>
              <a:rPr lang="en-US" altLang="ja-JP" sz="1600" dirty="0" err="1" smtClean="0"/>
              <a:t>cammw_camera_isp_stop_streaming</a:t>
            </a:r>
            <a:r>
              <a:rPr lang="en-US" altLang="ja-JP" sz="1600" dirty="0" smtClean="0"/>
              <a:t>()</a:t>
            </a:r>
            <a:endParaRPr lang="ja-JP" altLang="en-US" sz="1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81929" y="4352276"/>
            <a:ext cx="3766851" cy="369421"/>
          </a:xfrm>
          <a:prstGeom prst="rect">
            <a:avLst/>
          </a:prstGeom>
          <a:solidFill>
            <a:schemeClr val="bg1"/>
          </a:solidFill>
        </p:spPr>
        <p:txBody>
          <a:bodyPr wrap="none" lIns="122008" tIns="61004" rIns="122008" bIns="61004" rtlCol="0">
            <a:spAutoFit/>
          </a:bodyPr>
          <a:lstStyle/>
          <a:p>
            <a:pPr algn="ctr"/>
            <a:r>
              <a:rPr lang="en-US" altLang="ja-JP" sz="1600" dirty="0" err="1" smtClean="0"/>
              <a:t>cammw_camera_isp_stop_capturing</a:t>
            </a:r>
            <a:r>
              <a:rPr lang="en-US" altLang="ja-JP" sz="1600" dirty="0" smtClean="0"/>
              <a:t>()</a:t>
            </a:r>
            <a:endParaRPr lang="ja-JP" altLang="en-US" sz="1600" dirty="0"/>
          </a:p>
        </p:txBody>
      </p:sp>
      <p:cxnSp>
        <p:nvCxnSpPr>
          <p:cNvPr id="47" name="直線矢印コネクタ 46"/>
          <p:cNvCxnSpPr>
            <a:stCxn id="5" idx="4"/>
            <a:endCxn id="4" idx="0"/>
          </p:cNvCxnSpPr>
          <p:nvPr/>
        </p:nvCxnSpPr>
        <p:spPr>
          <a:xfrm>
            <a:off x="5618370" y="1097191"/>
            <a:ext cx="0" cy="88307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 bwMode="invGray">
          <a:xfrm>
            <a:off x="5618371" y="5887147"/>
            <a:ext cx="241990" cy="2417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250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cxnSp>
        <p:nvCxnSpPr>
          <p:cNvPr id="52" name="直線矢印コネクタ 51"/>
          <p:cNvCxnSpPr>
            <a:stCxn id="4" idx="4"/>
            <a:endCxn id="50" idx="0"/>
          </p:cNvCxnSpPr>
          <p:nvPr/>
        </p:nvCxnSpPr>
        <p:spPr>
          <a:xfrm>
            <a:off x="5618370" y="2705645"/>
            <a:ext cx="120995" cy="318150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53"/>
          <p:cNvCxnSpPr>
            <a:stCxn id="15" idx="3"/>
            <a:endCxn id="50" idx="6"/>
          </p:cNvCxnSpPr>
          <p:nvPr/>
        </p:nvCxnSpPr>
        <p:spPr>
          <a:xfrm rot="5400000">
            <a:off x="7688796" y="3738077"/>
            <a:ext cx="441534" cy="4098402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55"/>
          <p:cNvCxnSpPr>
            <a:stCxn id="14" idx="5"/>
            <a:endCxn id="50" idx="2"/>
          </p:cNvCxnSpPr>
          <p:nvPr/>
        </p:nvCxnSpPr>
        <p:spPr>
          <a:xfrm rot="16200000" flipH="1">
            <a:off x="3904500" y="4294175"/>
            <a:ext cx="441534" cy="2986205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365663" y="1365537"/>
            <a:ext cx="2505415" cy="369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22008" tIns="61004" rIns="122008" bIns="61004" rtlCol="0">
            <a:spAutoFit/>
          </a:bodyPr>
          <a:lstStyle/>
          <a:p>
            <a:pPr algn="ctr"/>
            <a:r>
              <a:rPr lang="en-US" altLang="ja-JP" sz="1600" dirty="0" err="1" smtClean="0"/>
              <a:t>cammw_camera_open</a:t>
            </a:r>
            <a:r>
              <a:rPr lang="en-US" altLang="ja-JP" sz="1600" dirty="0" smtClean="0"/>
              <a:t>()</a:t>
            </a:r>
            <a:endParaRPr lang="ja-JP" altLang="en-US" sz="16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21879" y="5782291"/>
            <a:ext cx="2505415" cy="369421"/>
          </a:xfrm>
          <a:prstGeom prst="rect">
            <a:avLst/>
          </a:prstGeom>
          <a:solidFill>
            <a:schemeClr val="bg1"/>
          </a:solidFill>
        </p:spPr>
        <p:txBody>
          <a:bodyPr wrap="none" lIns="122008" tIns="61004" rIns="122008" bIns="61004" rtlCol="0">
            <a:spAutoFit/>
          </a:bodyPr>
          <a:lstStyle/>
          <a:p>
            <a:pPr algn="ctr"/>
            <a:r>
              <a:rPr lang="en-US" altLang="ja-JP" sz="1600" dirty="0" err="1" smtClean="0"/>
              <a:t>cammw_camera_close</a:t>
            </a:r>
            <a:r>
              <a:rPr lang="en-US" altLang="ja-JP" sz="1600" dirty="0" smtClean="0"/>
              <a:t>()</a:t>
            </a:r>
            <a:endParaRPr lang="ja-JP" altLang="en-US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704693" y="5782290"/>
            <a:ext cx="2505415" cy="369421"/>
          </a:xfrm>
          <a:prstGeom prst="rect">
            <a:avLst/>
          </a:prstGeom>
          <a:solidFill>
            <a:schemeClr val="bg1"/>
          </a:solidFill>
        </p:spPr>
        <p:txBody>
          <a:bodyPr wrap="none" lIns="122008" tIns="61004" rIns="122008" bIns="61004" rtlCol="0">
            <a:spAutoFit/>
          </a:bodyPr>
          <a:lstStyle/>
          <a:p>
            <a:pPr algn="ctr"/>
            <a:r>
              <a:rPr lang="en-US" altLang="ja-JP" sz="1600" dirty="0" err="1" smtClean="0"/>
              <a:t>cammw_camera_close</a:t>
            </a:r>
            <a:r>
              <a:rPr lang="en-US" altLang="ja-JP" sz="1600" dirty="0" smtClean="0"/>
              <a:t>()</a:t>
            </a:r>
            <a:endParaRPr lang="ja-JP" altLang="en-US" sz="16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380640" y="5245863"/>
            <a:ext cx="2505415" cy="369421"/>
          </a:xfrm>
          <a:prstGeom prst="rect">
            <a:avLst/>
          </a:prstGeom>
          <a:solidFill>
            <a:schemeClr val="bg1"/>
          </a:solidFill>
        </p:spPr>
        <p:txBody>
          <a:bodyPr wrap="none" lIns="122008" tIns="61004" rIns="122008" bIns="61004" rtlCol="0">
            <a:spAutoFit/>
          </a:bodyPr>
          <a:lstStyle/>
          <a:p>
            <a:pPr algn="ctr"/>
            <a:r>
              <a:rPr lang="en-US" altLang="ja-JP" sz="1600" dirty="0" err="1" smtClean="0"/>
              <a:t>cammw_camera_close</a:t>
            </a:r>
            <a:r>
              <a:rPr lang="en-US" altLang="ja-JP" sz="1600" dirty="0" smtClean="0"/>
              <a:t>()</a:t>
            </a:r>
            <a:endParaRPr lang="ja-JP" altLang="en-US" sz="16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84335" y="485980"/>
            <a:ext cx="1068071" cy="369418"/>
          </a:xfrm>
          <a:prstGeom prst="rect">
            <a:avLst/>
          </a:prstGeom>
          <a:noFill/>
          <a:ln>
            <a:noFill/>
          </a:ln>
        </p:spPr>
        <p:txBody>
          <a:bodyPr wrap="none" lIns="122008" tIns="61004" rIns="122008" bIns="61004" rtlCol="0">
            <a:spAutoFit/>
          </a:bodyPr>
          <a:lstStyle/>
          <a:p>
            <a:pPr algn="ctr"/>
            <a:r>
              <a:rPr lang="ja-JP" altLang="en-US" sz="1600" dirty="0" smtClean="0"/>
              <a:t>初期状態</a:t>
            </a:r>
            <a:endParaRPr lang="ja-JP" altLang="en-US" sz="16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205335" y="6151709"/>
            <a:ext cx="1068070" cy="369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22008" tIns="61004" rIns="122008" bIns="61004" rtlCol="0">
            <a:spAutoFit/>
          </a:bodyPr>
          <a:lstStyle/>
          <a:p>
            <a:pPr algn="ctr"/>
            <a:r>
              <a:rPr lang="ja-JP" altLang="en-US" sz="1600" dirty="0" smtClean="0"/>
              <a:t>終了状態</a:t>
            </a:r>
            <a:endParaRPr lang="ja-JP" altLang="en-US" sz="1600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Camera Focus handling 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Config</a:t>
            </a:r>
            <a:r>
              <a:rPr lang="ja-JP" altLang="en-US" sz="2000" dirty="0" smtClean="0"/>
              <a:t>駆動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FocusSkill</a:t>
            </a:r>
            <a:r>
              <a:rPr lang="en-US" altLang="ja-JP" sz="2000" dirty="0" smtClean="0"/>
              <a:t>=</a:t>
            </a:r>
            <a:r>
              <a:rPr lang="en-US" altLang="ja-JP" sz="2000" dirty="0" smtClean="0"/>
              <a:t>=</a:t>
            </a:r>
            <a:r>
              <a:rPr lang="en-US" altLang="ja-JP" sz="2000" dirty="0" err="1" smtClean="0"/>
              <a:t>SensorSync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922020" y="1116092"/>
            <a:ext cx="188214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CameraClient</a:t>
            </a:r>
            <a:endParaRPr kumimoji="1" lang="ja-JP" altLang="en-US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5273611" y="1116092"/>
            <a:ext cx="186690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CameraFocus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4" idx="2"/>
          </p:cNvCxnSpPr>
          <p:nvPr/>
        </p:nvCxnSpPr>
        <p:spPr>
          <a:xfrm>
            <a:off x="1863090" y="1542812"/>
            <a:ext cx="19622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5" idx="2"/>
          </p:cNvCxnSpPr>
          <p:nvPr/>
        </p:nvCxnSpPr>
        <p:spPr>
          <a:xfrm>
            <a:off x="6207061" y="1542812"/>
            <a:ext cx="1905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9071895" y="1116092"/>
            <a:ext cx="2385631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CameraFocusHardware</a:t>
            </a:r>
            <a:endParaRPr kumimoji="1" lang="ja-JP" altLang="en-US" sz="16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0264711" y="1542812"/>
            <a:ext cx="3810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1863090" y="1821180"/>
            <a:ext cx="957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63090" y="1542812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SOF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/>
          <p:nvPr/>
        </p:nvCxnSpPr>
        <p:spPr>
          <a:xfrm flipH="1">
            <a:off x="1882711" y="4606082"/>
            <a:ext cx="957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882711" y="2236678"/>
            <a:ext cx="258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FocusInit</a:t>
            </a:r>
            <a:r>
              <a:rPr kumimoji="1" lang="ja-JP" altLang="en-US" sz="1400" dirty="0" smtClean="0"/>
              <a:t>中のメタデータには</a:t>
            </a:r>
            <a:endParaRPr kumimoji="1" lang="en-US" altLang="ja-JP" sz="1400" dirty="0" smtClean="0"/>
          </a:p>
          <a:p>
            <a:r>
              <a:rPr lang="en-US" altLang="ja-JP" sz="1400" dirty="0" err="1" smtClean="0"/>
              <a:t>mLensReady</a:t>
            </a:r>
            <a:r>
              <a:rPr lang="en-US" altLang="ja-JP" sz="1400" dirty="0" smtClean="0"/>
              <a:t>= FALSE</a:t>
            </a:r>
            <a:r>
              <a:rPr lang="ja-JP" altLang="en-US" sz="1400" dirty="0" smtClean="0"/>
              <a:t>が返る。</a:t>
            </a:r>
            <a:endParaRPr kumimoji="1" lang="en-US" altLang="ja-JP" sz="1400" dirty="0" smtClean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1890331" y="2236678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193351" y="1821180"/>
            <a:ext cx="22184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updateFocusPos</a:t>
            </a:r>
            <a:endParaRPr lang="en-US" altLang="ja-JP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6100381" y="2236678"/>
            <a:ext cx="213360" cy="735122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226111" y="2430780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6741906" y="2028929"/>
            <a:ext cx="17527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readLensPos</a:t>
            </a:r>
            <a:endParaRPr lang="en-US" altLang="ja-JP" dirty="0" smtClean="0"/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1890331" y="3710940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193351" y="3295442"/>
            <a:ext cx="1358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setConfig</a:t>
            </a:r>
            <a:endParaRPr lang="en-US" altLang="ja-JP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6119431" y="3710940"/>
            <a:ext cx="213360" cy="479644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890331" y="4190584"/>
            <a:ext cx="9099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STATS</a:t>
            </a:r>
            <a:endParaRPr kumimoji="1" lang="ja-JP" altLang="en-US" dirty="0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1890331" y="5021580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596159" y="4606082"/>
            <a:ext cx="35232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updateFocus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Timing_Stats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  <p:sp>
        <p:nvSpPr>
          <p:cNvPr id="69" name="正方形/長方形 68"/>
          <p:cNvSpPr/>
          <p:nvPr/>
        </p:nvSpPr>
        <p:spPr>
          <a:xfrm>
            <a:off x="6119431" y="4964192"/>
            <a:ext cx="213360" cy="73512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6226111" y="4018717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741906" y="3610809"/>
            <a:ext cx="15917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moveFocus</a:t>
            </a:r>
            <a:endParaRPr lang="en-US" altLang="ja-JP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15131" y="245212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前回の設定値を返す</a:t>
            </a:r>
            <a:endParaRPr kumimoji="1" lang="en-US" altLang="ja-JP" sz="1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Camera Focus handling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同期駆動 </a:t>
            </a:r>
            <a:r>
              <a:rPr lang="en-US" altLang="ja-JP" sz="2000" dirty="0" err="1" smtClean="0"/>
              <a:t>lens_ctrl.move_timing</a:t>
            </a:r>
            <a:r>
              <a:rPr lang="en-US" altLang="ja-JP" sz="2000" dirty="0" smtClean="0"/>
              <a:t>==NOTIF_FRAME)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922020" y="1116092"/>
            <a:ext cx="188214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CameraClient</a:t>
            </a:r>
            <a:endParaRPr kumimoji="1" lang="ja-JP" altLang="en-US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5273611" y="1116092"/>
            <a:ext cx="186690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CameraFocus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4" idx="2"/>
          </p:cNvCxnSpPr>
          <p:nvPr/>
        </p:nvCxnSpPr>
        <p:spPr>
          <a:xfrm>
            <a:off x="1863090" y="1542812"/>
            <a:ext cx="19622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5" idx="2"/>
          </p:cNvCxnSpPr>
          <p:nvPr/>
        </p:nvCxnSpPr>
        <p:spPr>
          <a:xfrm>
            <a:off x="6207061" y="1542812"/>
            <a:ext cx="1905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9071895" y="1116092"/>
            <a:ext cx="2385631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CameraFocusHardware</a:t>
            </a:r>
            <a:endParaRPr kumimoji="1" lang="ja-JP" altLang="en-US" sz="16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0264711" y="1542812"/>
            <a:ext cx="3810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1863090" y="1821180"/>
            <a:ext cx="957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63090" y="1542812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SOF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/>
          <p:nvPr/>
        </p:nvCxnSpPr>
        <p:spPr>
          <a:xfrm flipH="1">
            <a:off x="1882711" y="4606082"/>
            <a:ext cx="957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882711" y="2236678"/>
            <a:ext cx="258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FocusInit</a:t>
            </a:r>
            <a:r>
              <a:rPr kumimoji="1" lang="ja-JP" altLang="en-US" sz="1400" dirty="0" smtClean="0"/>
              <a:t>中のメタデータには</a:t>
            </a:r>
            <a:endParaRPr kumimoji="1" lang="en-US" altLang="ja-JP" sz="1400" dirty="0" smtClean="0"/>
          </a:p>
          <a:p>
            <a:r>
              <a:rPr lang="en-US" altLang="ja-JP" sz="1400" dirty="0" err="1" smtClean="0"/>
              <a:t>mLensReady</a:t>
            </a:r>
            <a:r>
              <a:rPr lang="en-US" altLang="ja-JP" sz="1400" dirty="0" smtClean="0"/>
              <a:t>= FALSE</a:t>
            </a:r>
            <a:r>
              <a:rPr lang="ja-JP" altLang="en-US" sz="1400" dirty="0" smtClean="0"/>
              <a:t>が返る。</a:t>
            </a:r>
            <a:endParaRPr kumimoji="1" lang="en-US" altLang="ja-JP" sz="1400" dirty="0" smtClean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1890331" y="2236678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193351" y="1821180"/>
            <a:ext cx="22184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updateFocusPos</a:t>
            </a:r>
            <a:endParaRPr lang="en-US" altLang="ja-JP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6100381" y="2236678"/>
            <a:ext cx="213360" cy="735122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226111" y="2430780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6741906" y="2028929"/>
            <a:ext cx="17527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readLensPos</a:t>
            </a:r>
            <a:endParaRPr lang="en-US" altLang="ja-JP" dirty="0" smtClean="0"/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1890331" y="3710940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193351" y="3295442"/>
            <a:ext cx="1358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setConfig</a:t>
            </a:r>
            <a:endParaRPr lang="en-US" altLang="ja-JP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6119431" y="3710940"/>
            <a:ext cx="213360" cy="479644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890331" y="4190584"/>
            <a:ext cx="6663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EOF</a:t>
            </a:r>
            <a:endParaRPr kumimoji="1" lang="ja-JP" altLang="en-US" dirty="0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1890331" y="5021580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596159" y="4606082"/>
            <a:ext cx="34006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updateFocus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Timing_EOF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  <p:sp>
        <p:nvSpPr>
          <p:cNvPr id="69" name="正方形/長方形 68"/>
          <p:cNvSpPr/>
          <p:nvPr/>
        </p:nvSpPr>
        <p:spPr>
          <a:xfrm>
            <a:off x="6119431" y="4964192"/>
            <a:ext cx="213360" cy="73512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26111" y="5429488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741906" y="5021580"/>
            <a:ext cx="316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moveFocus</a:t>
            </a:r>
            <a:r>
              <a:rPr lang="en-US" altLang="ja-JP" dirty="0" smtClean="0"/>
              <a:t> or </a:t>
            </a:r>
            <a:r>
              <a:rPr lang="en-US" altLang="ja-JP" dirty="0" err="1" smtClean="0"/>
              <a:t>setConfig</a:t>
            </a:r>
            <a:endParaRPr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32791" y="3710940"/>
            <a:ext cx="466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mRequestList</a:t>
            </a:r>
            <a:r>
              <a:rPr kumimoji="1" lang="ja-JP" altLang="en-US" sz="1400" dirty="0" smtClean="0"/>
              <a:t>に追加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 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設定位置が前回と一緒の場合は</a:t>
            </a:r>
            <a:r>
              <a:rPr lang="en-US" altLang="ja-JP" sz="1400" dirty="0" smtClean="0"/>
              <a:t>Queue</a:t>
            </a:r>
            <a:r>
              <a:rPr lang="ja-JP" altLang="en-US" sz="1400" dirty="0" err="1" smtClean="0"/>
              <a:t>には</a:t>
            </a:r>
            <a:r>
              <a:rPr lang="ja-JP" altLang="en-US" sz="1400" dirty="0" smtClean="0"/>
              <a:t>入れない。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32791" y="5391537"/>
            <a:ext cx="360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mRequestList</a:t>
            </a:r>
            <a:r>
              <a:rPr kumimoji="1" lang="ja-JP" altLang="en-US" sz="1400" dirty="0" smtClean="0"/>
              <a:t>の</a:t>
            </a:r>
            <a:r>
              <a:rPr lang="ja-JP" altLang="en-US" sz="1400" dirty="0" smtClean="0"/>
              <a:t>中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EOF</a:t>
            </a:r>
            <a:r>
              <a:rPr lang="ja-JP" altLang="en-US" sz="1400" dirty="0" smtClean="0"/>
              <a:t>駆動のものを設定</a:t>
            </a:r>
            <a:endParaRPr kumimoji="1" lang="en-US" altLang="ja-JP" sz="1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Camera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ISP/Stats Handling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959849" y="900116"/>
            <a:ext cx="10672169" cy="39705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CameraClient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11894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CameraSensor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64968" y="3269239"/>
            <a:ext cx="3206345" cy="35169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CameraIsp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018028" y="1297172"/>
            <a:ext cx="0" cy="1972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4247709" y="3907980"/>
            <a:ext cx="1578935" cy="578131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5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dirty="0" smtClean="0">
                <a:solidFill>
                  <a:prstClr val="white"/>
                </a:solidFill>
              </a:rPr>
              <a:t>Resource Mgr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5368106" y="3633211"/>
            <a:ext cx="3516103" cy="27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8995852" y="3633211"/>
            <a:ext cx="0" cy="1296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8884209" y="3949453"/>
            <a:ext cx="2747809" cy="35169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5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err="1" smtClean="0">
                <a:solidFill>
                  <a:prstClr val="white"/>
                </a:solidFill>
              </a:rPr>
              <a:t>CameraIspPipeline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V="1">
            <a:off x="11034944" y="1297172"/>
            <a:ext cx="0" cy="197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11034944" y="1437264"/>
            <a:ext cx="920519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sendEvent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6752382" y="158484"/>
            <a:ext cx="2131827" cy="20188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ja-JP" altLang="en-US" sz="1600" dirty="0" smtClean="0">
                <a:solidFill>
                  <a:prstClr val="white"/>
                </a:solidFill>
              </a:rPr>
              <a:t>自前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6752382" y="548421"/>
            <a:ext cx="2131828" cy="18500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5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smtClean="0">
                <a:solidFill>
                  <a:prstClr val="white"/>
                </a:solidFill>
              </a:rPr>
              <a:t>Q</a:t>
            </a:r>
            <a:r>
              <a:rPr lang="ja-JP" altLang="en-US" sz="1600" dirty="0" smtClean="0">
                <a:solidFill>
                  <a:prstClr val="white"/>
                </a:solidFill>
              </a:rPr>
              <a:t>のコードが混ざる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8702298" y="1297172"/>
            <a:ext cx="0" cy="1972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1034944" y="1714233"/>
            <a:ext cx="957002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  <a:latin typeface="SST"/>
                <a:ea typeface="SST Japanese Pro Regular"/>
              </a:rPr>
              <a:t>sendBuffer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702298" y="1437264"/>
            <a:ext cx="2343344" cy="1015632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closeStream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powerUp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powerDown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setConfig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getConfig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startStreaming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stopStreaming</a:t>
            </a:r>
            <a:endParaRPr lang="en-US" altLang="ja-JP" sz="1200" dirty="0" smtClean="0">
              <a:solidFill>
                <a:prstClr val="black"/>
              </a:solidFill>
            </a:endParaRPr>
          </a:p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convertBuf</a:t>
            </a:r>
            <a:r>
              <a:rPr lang="en-US" altLang="ja-JP" sz="1200" dirty="0" smtClean="0">
                <a:solidFill>
                  <a:prstClr val="black"/>
                </a:solidFill>
              </a:rPr>
              <a:t>/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queueBuffer</a:t>
            </a:r>
            <a:endParaRPr lang="en-US" altLang="ja-JP" sz="1200" dirty="0" smtClean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018030" y="1437264"/>
            <a:ext cx="953668" cy="276969"/>
          </a:xfrm>
          <a:prstGeom prst="rect">
            <a:avLst/>
          </a:prstGeom>
          <a:noFill/>
        </p:spPr>
        <p:txBody>
          <a:bodyPr wrap="none" lIns="91413" tIns="45705" rIns="91413" bIns="45705" rtlCol="0">
            <a:spAutoFit/>
          </a:bodyPr>
          <a:lstStyle/>
          <a:p>
            <a:pPr defTabSz="1088996"/>
            <a:r>
              <a:rPr lang="en-US" altLang="ja-JP" sz="1200" dirty="0" err="1" smtClean="0">
                <a:solidFill>
                  <a:prstClr val="black"/>
                </a:solidFill>
              </a:rPr>
              <a:t>convertBuf</a:t>
            </a:r>
            <a:endParaRPr lang="en-US" altLang="ja-JP" sz="12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General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Handling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821180" y="1158240"/>
            <a:ext cx="111252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760720" y="1158240"/>
            <a:ext cx="186690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CameraClient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4" idx="2"/>
          </p:cNvCxnSpPr>
          <p:nvPr/>
        </p:nvCxnSpPr>
        <p:spPr>
          <a:xfrm flipH="1">
            <a:off x="2369820" y="1584960"/>
            <a:ext cx="762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2"/>
          </p:cNvCxnSpPr>
          <p:nvPr/>
        </p:nvCxnSpPr>
        <p:spPr>
          <a:xfrm>
            <a:off x="6694170" y="1584960"/>
            <a:ext cx="1905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9913620" y="1158240"/>
            <a:ext cx="175260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CameraIsp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0751820" y="1584960"/>
            <a:ext cx="3810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369820" y="1851660"/>
            <a:ext cx="43053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680460" y="1436162"/>
            <a:ext cx="2391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openPort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BufNum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BufInfo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2377440" y="2491740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680460" y="2174826"/>
            <a:ext cx="1946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setConfig</a:t>
            </a:r>
            <a:endParaRPr kumimoji="1" lang="en-US" altLang="ja-JP" dirty="0" smtClean="0"/>
          </a:p>
          <a:p>
            <a:r>
              <a:rPr lang="en-US" altLang="ja-JP" dirty="0" smtClean="0"/>
              <a:t>(Skip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枠など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377440" y="4188187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680460" y="3807351"/>
            <a:ext cx="283923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startStreaming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これ以降</a:t>
            </a:r>
            <a:r>
              <a:rPr lang="en-US" altLang="ja-JP" dirty="0" err="1" smtClean="0"/>
              <a:t>Buf</a:t>
            </a:r>
            <a:r>
              <a:rPr lang="ja-JP" altLang="en-US" dirty="0" smtClean="0"/>
              <a:t>があれば</a:t>
            </a:r>
            <a:endParaRPr lang="en-US" altLang="ja-JP" dirty="0" smtClean="0"/>
          </a:p>
          <a:p>
            <a:r>
              <a:rPr kumimoji="1" lang="en-US" altLang="ja-JP" dirty="0" smtClean="0"/>
              <a:t>Notify</a:t>
            </a:r>
            <a:r>
              <a:rPr kumimoji="1" lang="ja-JP" altLang="en-US" dirty="0" smtClean="0"/>
              <a:t>される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6713220" y="4869180"/>
            <a:ext cx="4038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430282" y="4453682"/>
            <a:ext cx="33596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PipelineBuf</a:t>
            </a:r>
            <a:r>
              <a:rPr kumimoji="1" lang="en-US" altLang="ja-JP" dirty="0" smtClean="0"/>
              <a:t>(Platform</a:t>
            </a:r>
            <a:r>
              <a:rPr kumimoji="1" lang="ja-JP" altLang="en-US" dirty="0" smtClean="0"/>
              <a:t>依存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606540" y="4869180"/>
            <a:ext cx="213360" cy="87630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>
            <a:stCxn id="27" idx="2"/>
          </p:cNvCxnSpPr>
          <p:nvPr/>
        </p:nvCxnSpPr>
        <p:spPr>
          <a:xfrm flipH="1">
            <a:off x="2377440" y="5745480"/>
            <a:ext cx="43357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2377440" y="3200400"/>
            <a:ext cx="429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680460" y="2831068"/>
            <a:ext cx="19800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queueBuf</a:t>
            </a:r>
            <a:endParaRPr kumimoji="1" lang="en-US" altLang="ja-JP" dirty="0" smtClean="0"/>
          </a:p>
          <a:p>
            <a:r>
              <a:rPr lang="en-US" altLang="ja-JP" dirty="0" smtClean="0"/>
              <a:t>(Buffer</a:t>
            </a:r>
            <a:r>
              <a:rPr lang="ja-JP" altLang="en-US" dirty="0" smtClean="0"/>
              <a:t>の登録</a:t>
            </a:r>
            <a:r>
              <a:rPr lang="en-US" altLang="ja-JP" dirty="0" smtClean="0"/>
              <a:t>) 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73780" y="5376148"/>
            <a:ext cx="15321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notifyBuf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StatsData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12857" y="4869180"/>
            <a:ext cx="363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HW</a:t>
            </a:r>
            <a:r>
              <a:rPr lang="ja-JP" altLang="en-US" sz="1400" dirty="0" smtClean="0"/>
              <a:t>データから</a:t>
            </a:r>
            <a:r>
              <a:rPr lang="en-US" altLang="ja-JP" sz="1400" dirty="0" smtClean="0"/>
              <a:t>Aegis</a:t>
            </a:r>
            <a:r>
              <a:rPr lang="ja-JP" altLang="en-US" sz="1400" dirty="0" smtClean="0"/>
              <a:t>のフォーマットに変換</a:t>
            </a:r>
            <a:endParaRPr lang="en-US" altLang="ja-JP" sz="1400" dirty="0" smtClean="0"/>
          </a:p>
          <a:p>
            <a:r>
              <a:rPr lang="en-US" altLang="ja-JP" sz="1400" dirty="0" smtClean="0"/>
              <a:t>(Platform</a:t>
            </a:r>
            <a:r>
              <a:rPr lang="ja-JP" altLang="en-US" sz="1400" dirty="0" smtClean="0"/>
              <a:t>依存の</a:t>
            </a:r>
            <a:r>
              <a:rPr lang="en-US" altLang="ja-JP" sz="1400" dirty="0" err="1" smtClean="0"/>
              <a:t>convertBuf</a:t>
            </a:r>
            <a:r>
              <a:rPr lang="en-US" altLang="ja-JP" sz="1400" dirty="0" smtClean="0"/>
              <a:t>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819900" y="2913490"/>
            <a:ext cx="26066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cammw_camer_s</a:t>
            </a:r>
            <a:r>
              <a:rPr kumimoji="1" lang="en-US" altLang="ja-JP" sz="1200" dirty="0" err="1" smtClean="0"/>
              <a:t>tats_cfg_t</a:t>
            </a:r>
            <a:r>
              <a:rPr kumimoji="1" lang="en-US" altLang="ja-JP" sz="1200" dirty="0" smtClean="0"/>
              <a:t> {</a:t>
            </a:r>
          </a:p>
          <a:p>
            <a:r>
              <a:rPr lang="en-US" altLang="ja-JP" sz="1200" dirty="0" smtClean="0"/>
              <a:t> </a:t>
            </a:r>
            <a:r>
              <a:rPr lang="en-US" altLang="ja-JP" sz="1200" dirty="0" smtClean="0"/>
              <a:t>    </a:t>
            </a:r>
            <a:r>
              <a:rPr lang="en-US" altLang="ja-JP" sz="1200" dirty="0" err="1" smtClean="0"/>
              <a:t>cammw_camera_cfg_hdr_t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hdr</a:t>
            </a:r>
            <a:r>
              <a:rPr lang="en-US" altLang="ja-JP" sz="1200" dirty="0" smtClean="0"/>
              <a:t>;</a:t>
            </a:r>
          </a:p>
          <a:p>
            <a:r>
              <a:rPr kumimoji="1" lang="en-US" altLang="ja-JP" sz="1200" dirty="0" smtClean="0"/>
              <a:t> </a:t>
            </a:r>
            <a:r>
              <a:rPr kumimoji="1" lang="en-US" altLang="ja-JP" sz="1200" dirty="0" smtClean="0"/>
              <a:t>    uint32_t </a:t>
            </a:r>
            <a:r>
              <a:rPr kumimoji="1" lang="en-US" altLang="ja-JP" sz="1200" dirty="0" err="1" smtClean="0"/>
              <a:t>skipNum</a:t>
            </a:r>
            <a:r>
              <a:rPr lang="en-US" altLang="ja-JP" sz="1200" dirty="0" smtClean="0"/>
              <a:t>;</a:t>
            </a:r>
          </a:p>
          <a:p>
            <a:r>
              <a:rPr kumimoji="1" lang="en-US" altLang="ja-JP" sz="1200" dirty="0" smtClean="0"/>
              <a:t> </a:t>
            </a:r>
            <a:r>
              <a:rPr kumimoji="1" lang="en-US" altLang="ja-JP" sz="1200" dirty="0" smtClean="0"/>
              <a:t>    </a:t>
            </a:r>
            <a:r>
              <a:rPr kumimoji="1" lang="en-US" altLang="ja-JP" sz="1200" dirty="0" err="1" smtClean="0"/>
              <a:t>cammw_rect_t</a:t>
            </a:r>
            <a:r>
              <a:rPr kumimoji="1" lang="en-US" altLang="ja-JP" sz="1200" dirty="0" smtClean="0"/>
              <a:t> window;</a:t>
            </a:r>
          </a:p>
          <a:p>
            <a:r>
              <a:rPr lang="en-US" altLang="ja-JP" sz="1200" dirty="0" smtClean="0"/>
              <a:t>};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37" idx="1"/>
            <a:endCxn id="18" idx="3"/>
          </p:cNvCxnSpPr>
          <p:nvPr/>
        </p:nvCxnSpPr>
        <p:spPr>
          <a:xfrm flipH="1" flipV="1">
            <a:off x="5626827" y="2544158"/>
            <a:ext cx="1193073" cy="877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6812857" y="5376148"/>
            <a:ext cx="39389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6675120" y="2174826"/>
            <a:ext cx="4076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6606540" y="1851660"/>
            <a:ext cx="213360" cy="323166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781800" y="1744980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PipelineBuf</a:t>
            </a:r>
            <a:r>
              <a:rPr kumimoji="1" lang="ja-JP" altLang="en-US" sz="1400" dirty="0" smtClean="0"/>
              <a:t>に載せ換え</a:t>
            </a:r>
            <a:endParaRPr kumimoji="1" lang="ja-JP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Stats Skip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821180" y="1158240"/>
            <a:ext cx="111252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2"/>
          </p:cNvCxnSpPr>
          <p:nvPr/>
        </p:nvCxnSpPr>
        <p:spPr>
          <a:xfrm flipH="1">
            <a:off x="2369820" y="1584960"/>
            <a:ext cx="762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6675120" y="1584960"/>
            <a:ext cx="3810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0751820" y="1584960"/>
            <a:ext cx="3810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6713220" y="4869180"/>
            <a:ext cx="4038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6606540" y="4869180"/>
            <a:ext cx="213360" cy="87630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6713220" y="1889760"/>
            <a:ext cx="4038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894243" y="2944922"/>
            <a:ext cx="28575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PipelineBuf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FrameID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606540" y="1889760"/>
            <a:ext cx="213360" cy="87630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>
            <a:stCxn id="25" idx="2"/>
          </p:cNvCxnSpPr>
          <p:nvPr/>
        </p:nvCxnSpPr>
        <p:spPr>
          <a:xfrm flipH="1">
            <a:off x="2377440" y="2766060"/>
            <a:ext cx="43357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573780" y="2396728"/>
            <a:ext cx="15321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notifyBuf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StatsData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6713220" y="3360420"/>
            <a:ext cx="4038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606540" y="3360420"/>
            <a:ext cx="213360" cy="87630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19900" y="1889760"/>
            <a:ext cx="260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FrameID</a:t>
            </a:r>
            <a:r>
              <a:rPr kumimoji="1" lang="en-US" altLang="ja-JP" sz="1400" dirty="0" smtClean="0"/>
              <a:t> % (</a:t>
            </a:r>
            <a:r>
              <a:rPr kumimoji="1" lang="en-US" altLang="ja-JP" sz="1400" dirty="0" err="1" smtClean="0"/>
              <a:t>skipNum</a:t>
            </a:r>
            <a:r>
              <a:rPr kumimoji="1" lang="en-US" altLang="ja-JP" sz="1400" dirty="0" smtClean="0"/>
              <a:t> + 1) == 0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819900" y="3463082"/>
            <a:ext cx="2562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FrameID</a:t>
            </a:r>
            <a:r>
              <a:rPr kumimoji="1" lang="en-US" altLang="ja-JP" sz="1400" dirty="0" smtClean="0"/>
              <a:t> % (</a:t>
            </a:r>
            <a:r>
              <a:rPr kumimoji="1" lang="en-US" altLang="ja-JP" sz="1400" dirty="0" err="1" smtClean="0"/>
              <a:t>skipNum</a:t>
            </a:r>
            <a:r>
              <a:rPr kumimoji="1" lang="en-US" altLang="ja-JP" sz="1400" dirty="0" smtClean="0"/>
              <a:t> + 1) != 0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19900" y="4869180"/>
            <a:ext cx="2562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FrameID</a:t>
            </a:r>
            <a:r>
              <a:rPr kumimoji="1" lang="en-US" altLang="ja-JP" sz="1400" dirty="0" smtClean="0"/>
              <a:t> % (</a:t>
            </a:r>
            <a:r>
              <a:rPr kumimoji="1" lang="en-US" altLang="ja-JP" sz="1400" dirty="0" err="1" smtClean="0"/>
              <a:t>skipNum</a:t>
            </a:r>
            <a:r>
              <a:rPr kumimoji="1" lang="en-US" altLang="ja-JP" sz="1400" dirty="0" smtClean="0"/>
              <a:t> + 1) != 0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058794" y="692366"/>
            <a:ext cx="41883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skipNum</a:t>
            </a:r>
            <a:r>
              <a:rPr kumimoji="1" lang="en-US" altLang="ja-JP" dirty="0" smtClean="0"/>
              <a:t> == -1</a:t>
            </a:r>
            <a:r>
              <a:rPr kumimoji="1" lang="ja-JP" altLang="en-US" dirty="0" smtClean="0"/>
              <a:t>ならば</a:t>
            </a:r>
            <a:r>
              <a:rPr kumimoji="1" lang="en-US" altLang="ja-JP" dirty="0" smtClean="0"/>
              <a:t>Skip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f</a:t>
            </a:r>
            <a:r>
              <a:rPr kumimoji="1" lang="en-US" altLang="ja-JP" dirty="0" smtClean="0"/>
              <a:t>orever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760720" y="1158240"/>
            <a:ext cx="186690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CameraClient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9913620" y="1158240"/>
            <a:ext cx="1752600" cy="4267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CameraIsp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6819900" y="2396728"/>
            <a:ext cx="39319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533948" y="2088951"/>
            <a:ext cx="1084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convertBuf</a:t>
            </a:r>
            <a:endParaRPr kumimoji="1" lang="en-US" altLang="ja-JP" sz="140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94243" y="1474262"/>
            <a:ext cx="28575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PipelineBuf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FrameID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932343" y="4453682"/>
            <a:ext cx="28575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PipelineBuf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FrameID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BayerStats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setting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5307" y="1176235"/>
            <a:ext cx="4944110" cy="415498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dirty="0" err="1" smtClean="0"/>
              <a:t>cammw_camera_stats_bayer_setting_t</a:t>
            </a:r>
            <a:endParaRPr lang="ja-JP" altLang="en-US" dirty="0"/>
          </a:p>
        </p:txBody>
      </p:sp>
      <p:sp>
        <p:nvSpPr>
          <p:cNvPr id="284" name="正方形/長方形 283"/>
          <p:cNvSpPr/>
          <p:nvPr/>
        </p:nvSpPr>
        <p:spPr>
          <a:xfrm>
            <a:off x="582297" y="1975558"/>
            <a:ext cx="4802505" cy="364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6" name="直線矢印コネクタ 285"/>
          <p:cNvCxnSpPr/>
          <p:nvPr/>
        </p:nvCxnSpPr>
        <p:spPr>
          <a:xfrm>
            <a:off x="582295" y="2331829"/>
            <a:ext cx="4111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テキスト ボックス 286"/>
          <p:cNvSpPr txBox="1"/>
          <p:nvPr/>
        </p:nvSpPr>
        <p:spPr>
          <a:xfrm>
            <a:off x="235307" y="2331831"/>
            <a:ext cx="150893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rgn_h_offset</a:t>
            </a:r>
            <a:r>
              <a:rPr lang="en-US" altLang="ja-JP" sz="1200" dirty="0" smtClean="0"/>
              <a:t> 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cxnSp>
        <p:nvCxnSpPr>
          <p:cNvPr id="289" name="直線矢印コネクタ 288"/>
          <p:cNvCxnSpPr/>
          <p:nvPr/>
        </p:nvCxnSpPr>
        <p:spPr>
          <a:xfrm>
            <a:off x="993421" y="1975558"/>
            <a:ext cx="0" cy="356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テキスト ボックス 289"/>
          <p:cNvSpPr txBox="1"/>
          <p:nvPr/>
        </p:nvSpPr>
        <p:spPr>
          <a:xfrm>
            <a:off x="993421" y="1975558"/>
            <a:ext cx="145604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rgn_v_offset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291" name="右中かっこ 290"/>
          <p:cNvSpPr/>
          <p:nvPr/>
        </p:nvSpPr>
        <p:spPr>
          <a:xfrm rot="16200000">
            <a:off x="2909850" y="258404"/>
            <a:ext cx="155448" cy="3988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2551238" y="1975558"/>
            <a:ext cx="1300484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rgn_width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293" name="右中かっこ 292"/>
          <p:cNvSpPr/>
          <p:nvPr/>
        </p:nvSpPr>
        <p:spPr>
          <a:xfrm>
            <a:off x="4981726" y="2330279"/>
            <a:ext cx="155448" cy="2949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5137174" y="3672058"/>
            <a:ext cx="1395062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rgn_height</a:t>
            </a:r>
            <a:r>
              <a:rPr lang="en-US" altLang="ja-JP" sz="1200" dirty="0" smtClean="0"/>
              <a:t> 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grpSp>
        <p:nvGrpSpPr>
          <p:cNvPr id="295" name="グループ化 294"/>
          <p:cNvGrpSpPr/>
          <p:nvPr/>
        </p:nvGrpSpPr>
        <p:grpSpPr>
          <a:xfrm>
            <a:off x="6936879" y="2331831"/>
            <a:ext cx="3988305" cy="2947791"/>
            <a:chOff x="993421" y="2325510"/>
            <a:chExt cx="6333078" cy="4680833"/>
          </a:xfrm>
        </p:grpSpPr>
        <p:sp>
          <p:nvSpPr>
            <p:cNvPr id="296" name="正方形/長方形 295"/>
            <p:cNvSpPr/>
            <p:nvPr/>
          </p:nvSpPr>
          <p:spPr>
            <a:xfrm>
              <a:off x="99342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136595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1738489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2111023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2483557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285609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322862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正方形/長方形 302"/>
            <p:cNvSpPr/>
            <p:nvPr/>
          </p:nvSpPr>
          <p:spPr>
            <a:xfrm>
              <a:off x="3601159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3973693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4346227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471876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正方形/長方形 306"/>
            <p:cNvSpPr/>
            <p:nvPr/>
          </p:nvSpPr>
          <p:spPr>
            <a:xfrm>
              <a:off x="509129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正方形/長方形 307"/>
            <p:cNvSpPr/>
            <p:nvPr/>
          </p:nvSpPr>
          <p:spPr>
            <a:xfrm>
              <a:off x="5463829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正方形/長方形 308"/>
            <p:cNvSpPr/>
            <p:nvPr/>
          </p:nvSpPr>
          <p:spPr>
            <a:xfrm>
              <a:off x="5836363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正方形/長方形 309"/>
            <p:cNvSpPr/>
            <p:nvPr/>
          </p:nvSpPr>
          <p:spPr>
            <a:xfrm>
              <a:off x="6208897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正方形/長方形 310"/>
            <p:cNvSpPr/>
            <p:nvPr/>
          </p:nvSpPr>
          <p:spPr>
            <a:xfrm>
              <a:off x="658143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正方形/長方形 311"/>
            <p:cNvSpPr/>
            <p:nvPr/>
          </p:nvSpPr>
          <p:spPr>
            <a:xfrm>
              <a:off x="695396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正方形/長方形 312"/>
            <p:cNvSpPr/>
            <p:nvPr/>
          </p:nvSpPr>
          <p:spPr>
            <a:xfrm>
              <a:off x="99342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136595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1738489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正方形/長方形 315"/>
            <p:cNvSpPr/>
            <p:nvPr/>
          </p:nvSpPr>
          <p:spPr>
            <a:xfrm>
              <a:off x="2111023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" name="正方形/長方形 316"/>
            <p:cNvSpPr/>
            <p:nvPr/>
          </p:nvSpPr>
          <p:spPr>
            <a:xfrm>
              <a:off x="2483557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正方形/長方形 317"/>
            <p:cNvSpPr/>
            <p:nvPr/>
          </p:nvSpPr>
          <p:spPr>
            <a:xfrm>
              <a:off x="285609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正方形/長方形 318"/>
            <p:cNvSpPr/>
            <p:nvPr/>
          </p:nvSpPr>
          <p:spPr>
            <a:xfrm>
              <a:off x="322862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/>
            <p:cNvSpPr/>
            <p:nvPr/>
          </p:nvSpPr>
          <p:spPr>
            <a:xfrm>
              <a:off x="3601159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正方形/長方形 320"/>
            <p:cNvSpPr/>
            <p:nvPr/>
          </p:nvSpPr>
          <p:spPr>
            <a:xfrm>
              <a:off x="3973693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" name="正方形/長方形 321"/>
            <p:cNvSpPr/>
            <p:nvPr/>
          </p:nvSpPr>
          <p:spPr>
            <a:xfrm>
              <a:off x="4346227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正方形/長方形 322"/>
            <p:cNvSpPr/>
            <p:nvPr/>
          </p:nvSpPr>
          <p:spPr>
            <a:xfrm>
              <a:off x="471876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正方形/長方形 323"/>
            <p:cNvSpPr/>
            <p:nvPr/>
          </p:nvSpPr>
          <p:spPr>
            <a:xfrm>
              <a:off x="509129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5" name="正方形/長方形 324"/>
            <p:cNvSpPr/>
            <p:nvPr/>
          </p:nvSpPr>
          <p:spPr>
            <a:xfrm>
              <a:off x="5463829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正方形/長方形 325"/>
            <p:cNvSpPr/>
            <p:nvPr/>
          </p:nvSpPr>
          <p:spPr>
            <a:xfrm>
              <a:off x="5836363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正方形/長方形 326"/>
            <p:cNvSpPr/>
            <p:nvPr/>
          </p:nvSpPr>
          <p:spPr>
            <a:xfrm>
              <a:off x="6208897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正方形/長方形 327"/>
            <p:cNvSpPr/>
            <p:nvPr/>
          </p:nvSpPr>
          <p:spPr>
            <a:xfrm>
              <a:off x="658143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695396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0" name="正方形/長方形 329"/>
            <p:cNvSpPr/>
            <p:nvPr/>
          </p:nvSpPr>
          <p:spPr>
            <a:xfrm>
              <a:off x="99342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正方形/長方形 330"/>
            <p:cNvSpPr/>
            <p:nvPr/>
          </p:nvSpPr>
          <p:spPr>
            <a:xfrm>
              <a:off x="136595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/>
            <p:cNvSpPr/>
            <p:nvPr/>
          </p:nvSpPr>
          <p:spPr>
            <a:xfrm>
              <a:off x="1738489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正方形/長方形 332"/>
            <p:cNvSpPr/>
            <p:nvPr/>
          </p:nvSpPr>
          <p:spPr>
            <a:xfrm>
              <a:off x="2111023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正方形/長方形 333"/>
            <p:cNvSpPr/>
            <p:nvPr/>
          </p:nvSpPr>
          <p:spPr>
            <a:xfrm>
              <a:off x="2483557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正方形/長方形 334"/>
            <p:cNvSpPr/>
            <p:nvPr/>
          </p:nvSpPr>
          <p:spPr>
            <a:xfrm>
              <a:off x="285609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正方形/長方形 335"/>
            <p:cNvSpPr/>
            <p:nvPr/>
          </p:nvSpPr>
          <p:spPr>
            <a:xfrm>
              <a:off x="322862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正方形/長方形 336"/>
            <p:cNvSpPr/>
            <p:nvPr/>
          </p:nvSpPr>
          <p:spPr>
            <a:xfrm>
              <a:off x="3601159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正方形/長方形 337"/>
            <p:cNvSpPr/>
            <p:nvPr/>
          </p:nvSpPr>
          <p:spPr>
            <a:xfrm>
              <a:off x="3973693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正方形/長方形 338"/>
            <p:cNvSpPr/>
            <p:nvPr/>
          </p:nvSpPr>
          <p:spPr>
            <a:xfrm>
              <a:off x="4346227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正方形/長方形 339"/>
            <p:cNvSpPr/>
            <p:nvPr/>
          </p:nvSpPr>
          <p:spPr>
            <a:xfrm>
              <a:off x="471876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正方形/長方形 340"/>
            <p:cNvSpPr/>
            <p:nvPr/>
          </p:nvSpPr>
          <p:spPr>
            <a:xfrm>
              <a:off x="509129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2" name="正方形/長方形 341"/>
            <p:cNvSpPr/>
            <p:nvPr/>
          </p:nvSpPr>
          <p:spPr>
            <a:xfrm>
              <a:off x="5463829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正方形/長方形 342"/>
            <p:cNvSpPr/>
            <p:nvPr/>
          </p:nvSpPr>
          <p:spPr>
            <a:xfrm>
              <a:off x="5836363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正方形/長方形 343"/>
            <p:cNvSpPr/>
            <p:nvPr/>
          </p:nvSpPr>
          <p:spPr>
            <a:xfrm>
              <a:off x="6208897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" name="正方形/長方形 344"/>
            <p:cNvSpPr/>
            <p:nvPr/>
          </p:nvSpPr>
          <p:spPr>
            <a:xfrm>
              <a:off x="658143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695396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正方形/長方形 346"/>
            <p:cNvSpPr/>
            <p:nvPr/>
          </p:nvSpPr>
          <p:spPr>
            <a:xfrm>
              <a:off x="99342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正方形/長方形 347"/>
            <p:cNvSpPr/>
            <p:nvPr/>
          </p:nvSpPr>
          <p:spPr>
            <a:xfrm>
              <a:off x="136595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正方形/長方形 348"/>
            <p:cNvSpPr/>
            <p:nvPr/>
          </p:nvSpPr>
          <p:spPr>
            <a:xfrm>
              <a:off x="1738489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正方形/長方形 349"/>
            <p:cNvSpPr/>
            <p:nvPr/>
          </p:nvSpPr>
          <p:spPr>
            <a:xfrm>
              <a:off x="2111023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正方形/長方形 350"/>
            <p:cNvSpPr/>
            <p:nvPr/>
          </p:nvSpPr>
          <p:spPr>
            <a:xfrm>
              <a:off x="2483557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正方形/長方形 351"/>
            <p:cNvSpPr/>
            <p:nvPr/>
          </p:nvSpPr>
          <p:spPr>
            <a:xfrm>
              <a:off x="285609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正方形/長方形 352"/>
            <p:cNvSpPr/>
            <p:nvPr/>
          </p:nvSpPr>
          <p:spPr>
            <a:xfrm>
              <a:off x="322862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正方形/長方形 353"/>
            <p:cNvSpPr/>
            <p:nvPr/>
          </p:nvSpPr>
          <p:spPr>
            <a:xfrm>
              <a:off x="3601159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正方形/長方形 354"/>
            <p:cNvSpPr/>
            <p:nvPr/>
          </p:nvSpPr>
          <p:spPr>
            <a:xfrm>
              <a:off x="3973693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正方形/長方形 355"/>
            <p:cNvSpPr/>
            <p:nvPr/>
          </p:nvSpPr>
          <p:spPr>
            <a:xfrm>
              <a:off x="4346227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正方形/長方形 356"/>
            <p:cNvSpPr/>
            <p:nvPr/>
          </p:nvSpPr>
          <p:spPr>
            <a:xfrm>
              <a:off x="471876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正方形/長方形 357"/>
            <p:cNvSpPr/>
            <p:nvPr/>
          </p:nvSpPr>
          <p:spPr>
            <a:xfrm>
              <a:off x="509129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正方形/長方形 358"/>
            <p:cNvSpPr/>
            <p:nvPr/>
          </p:nvSpPr>
          <p:spPr>
            <a:xfrm>
              <a:off x="5463829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5836363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正方形/長方形 360"/>
            <p:cNvSpPr/>
            <p:nvPr/>
          </p:nvSpPr>
          <p:spPr>
            <a:xfrm>
              <a:off x="6208897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正方形/長方形 361"/>
            <p:cNvSpPr/>
            <p:nvPr/>
          </p:nvSpPr>
          <p:spPr>
            <a:xfrm>
              <a:off x="658143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正方形/長方形 362"/>
            <p:cNvSpPr/>
            <p:nvPr/>
          </p:nvSpPr>
          <p:spPr>
            <a:xfrm>
              <a:off x="695396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正方形/長方形 363"/>
            <p:cNvSpPr/>
            <p:nvPr/>
          </p:nvSpPr>
          <p:spPr>
            <a:xfrm>
              <a:off x="99342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正方形/長方形 364"/>
            <p:cNvSpPr/>
            <p:nvPr/>
          </p:nvSpPr>
          <p:spPr>
            <a:xfrm>
              <a:off x="136595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正方形/長方形 365"/>
            <p:cNvSpPr/>
            <p:nvPr/>
          </p:nvSpPr>
          <p:spPr>
            <a:xfrm>
              <a:off x="1738489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正方形/長方形 366"/>
            <p:cNvSpPr/>
            <p:nvPr/>
          </p:nvSpPr>
          <p:spPr>
            <a:xfrm>
              <a:off x="2111023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正方形/長方形 367"/>
            <p:cNvSpPr/>
            <p:nvPr/>
          </p:nvSpPr>
          <p:spPr>
            <a:xfrm>
              <a:off x="2483557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正方形/長方形 368"/>
            <p:cNvSpPr/>
            <p:nvPr/>
          </p:nvSpPr>
          <p:spPr>
            <a:xfrm>
              <a:off x="285609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正方形/長方形 369"/>
            <p:cNvSpPr/>
            <p:nvPr/>
          </p:nvSpPr>
          <p:spPr>
            <a:xfrm>
              <a:off x="322862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正方形/長方形 370"/>
            <p:cNvSpPr/>
            <p:nvPr/>
          </p:nvSpPr>
          <p:spPr>
            <a:xfrm>
              <a:off x="3601159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正方形/長方形 371"/>
            <p:cNvSpPr/>
            <p:nvPr/>
          </p:nvSpPr>
          <p:spPr>
            <a:xfrm>
              <a:off x="3973693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正方形/長方形 372"/>
            <p:cNvSpPr/>
            <p:nvPr/>
          </p:nvSpPr>
          <p:spPr>
            <a:xfrm>
              <a:off x="4346227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471876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正方形/長方形 374"/>
            <p:cNvSpPr/>
            <p:nvPr/>
          </p:nvSpPr>
          <p:spPr>
            <a:xfrm>
              <a:off x="509129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正方形/長方形 375"/>
            <p:cNvSpPr/>
            <p:nvPr/>
          </p:nvSpPr>
          <p:spPr>
            <a:xfrm>
              <a:off x="5463829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正方形/長方形 376"/>
            <p:cNvSpPr/>
            <p:nvPr/>
          </p:nvSpPr>
          <p:spPr>
            <a:xfrm>
              <a:off x="5836363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正方形/長方形 377"/>
            <p:cNvSpPr/>
            <p:nvPr/>
          </p:nvSpPr>
          <p:spPr>
            <a:xfrm>
              <a:off x="6208897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正方形/長方形 378"/>
            <p:cNvSpPr/>
            <p:nvPr/>
          </p:nvSpPr>
          <p:spPr>
            <a:xfrm>
              <a:off x="658143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695396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正方形/長方形 380"/>
            <p:cNvSpPr/>
            <p:nvPr/>
          </p:nvSpPr>
          <p:spPr>
            <a:xfrm>
              <a:off x="99342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正方形/長方形 381"/>
            <p:cNvSpPr/>
            <p:nvPr/>
          </p:nvSpPr>
          <p:spPr>
            <a:xfrm>
              <a:off x="136595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正方形/長方形 382"/>
            <p:cNvSpPr/>
            <p:nvPr/>
          </p:nvSpPr>
          <p:spPr>
            <a:xfrm>
              <a:off x="1738489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正方形/長方形 383"/>
            <p:cNvSpPr/>
            <p:nvPr/>
          </p:nvSpPr>
          <p:spPr>
            <a:xfrm>
              <a:off x="2111023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正方形/長方形 384"/>
            <p:cNvSpPr/>
            <p:nvPr/>
          </p:nvSpPr>
          <p:spPr>
            <a:xfrm>
              <a:off x="2483557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285609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正方形/長方形 386"/>
            <p:cNvSpPr/>
            <p:nvPr/>
          </p:nvSpPr>
          <p:spPr>
            <a:xfrm>
              <a:off x="322862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正方形/長方形 387"/>
            <p:cNvSpPr/>
            <p:nvPr/>
          </p:nvSpPr>
          <p:spPr>
            <a:xfrm>
              <a:off x="3601159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正方形/長方形 388"/>
            <p:cNvSpPr/>
            <p:nvPr/>
          </p:nvSpPr>
          <p:spPr>
            <a:xfrm>
              <a:off x="3973693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正方形/長方形 389"/>
            <p:cNvSpPr/>
            <p:nvPr/>
          </p:nvSpPr>
          <p:spPr>
            <a:xfrm>
              <a:off x="4346227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正方形/長方形 390"/>
            <p:cNvSpPr/>
            <p:nvPr/>
          </p:nvSpPr>
          <p:spPr>
            <a:xfrm>
              <a:off x="471876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正方形/長方形 391"/>
            <p:cNvSpPr/>
            <p:nvPr/>
          </p:nvSpPr>
          <p:spPr>
            <a:xfrm>
              <a:off x="509129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5463829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正方形/長方形 393"/>
            <p:cNvSpPr/>
            <p:nvPr/>
          </p:nvSpPr>
          <p:spPr>
            <a:xfrm>
              <a:off x="5836363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6208897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正方形/長方形 395"/>
            <p:cNvSpPr/>
            <p:nvPr/>
          </p:nvSpPr>
          <p:spPr>
            <a:xfrm>
              <a:off x="658143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正方形/長方形 396"/>
            <p:cNvSpPr/>
            <p:nvPr/>
          </p:nvSpPr>
          <p:spPr>
            <a:xfrm>
              <a:off x="695396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正方形/長方形 397"/>
            <p:cNvSpPr/>
            <p:nvPr/>
          </p:nvSpPr>
          <p:spPr>
            <a:xfrm>
              <a:off x="99342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正方形/長方形 398"/>
            <p:cNvSpPr/>
            <p:nvPr/>
          </p:nvSpPr>
          <p:spPr>
            <a:xfrm>
              <a:off x="136595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正方形/長方形 399"/>
            <p:cNvSpPr/>
            <p:nvPr/>
          </p:nvSpPr>
          <p:spPr>
            <a:xfrm>
              <a:off x="1738489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正方形/長方形 400"/>
            <p:cNvSpPr/>
            <p:nvPr/>
          </p:nvSpPr>
          <p:spPr>
            <a:xfrm>
              <a:off x="2111023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正方形/長方形 401"/>
            <p:cNvSpPr/>
            <p:nvPr/>
          </p:nvSpPr>
          <p:spPr>
            <a:xfrm>
              <a:off x="2483557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正方形/長方形 402"/>
            <p:cNvSpPr/>
            <p:nvPr/>
          </p:nvSpPr>
          <p:spPr>
            <a:xfrm>
              <a:off x="285609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正方形/長方形 403"/>
            <p:cNvSpPr/>
            <p:nvPr/>
          </p:nvSpPr>
          <p:spPr>
            <a:xfrm>
              <a:off x="322862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正方形/長方形 404"/>
            <p:cNvSpPr/>
            <p:nvPr/>
          </p:nvSpPr>
          <p:spPr>
            <a:xfrm>
              <a:off x="3601159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正方形/長方形 405"/>
            <p:cNvSpPr/>
            <p:nvPr/>
          </p:nvSpPr>
          <p:spPr>
            <a:xfrm>
              <a:off x="3973693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正方形/長方形 406"/>
            <p:cNvSpPr/>
            <p:nvPr/>
          </p:nvSpPr>
          <p:spPr>
            <a:xfrm>
              <a:off x="4346227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正方形/長方形 407"/>
            <p:cNvSpPr/>
            <p:nvPr/>
          </p:nvSpPr>
          <p:spPr>
            <a:xfrm>
              <a:off x="471876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正方形/長方形 408"/>
            <p:cNvSpPr/>
            <p:nvPr/>
          </p:nvSpPr>
          <p:spPr>
            <a:xfrm>
              <a:off x="509129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正方形/長方形 409"/>
            <p:cNvSpPr/>
            <p:nvPr/>
          </p:nvSpPr>
          <p:spPr>
            <a:xfrm>
              <a:off x="5463829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正方形/長方形 410"/>
            <p:cNvSpPr/>
            <p:nvPr/>
          </p:nvSpPr>
          <p:spPr>
            <a:xfrm>
              <a:off x="5836363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正方形/長方形 411"/>
            <p:cNvSpPr/>
            <p:nvPr/>
          </p:nvSpPr>
          <p:spPr>
            <a:xfrm>
              <a:off x="6208897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正方形/長方形 412"/>
            <p:cNvSpPr/>
            <p:nvPr/>
          </p:nvSpPr>
          <p:spPr>
            <a:xfrm>
              <a:off x="658143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正方形/長方形 413"/>
            <p:cNvSpPr/>
            <p:nvPr/>
          </p:nvSpPr>
          <p:spPr>
            <a:xfrm>
              <a:off x="695396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正方形/長方形 414"/>
            <p:cNvSpPr/>
            <p:nvPr/>
          </p:nvSpPr>
          <p:spPr>
            <a:xfrm>
              <a:off x="99342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136595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正方形/長方形 416"/>
            <p:cNvSpPr/>
            <p:nvPr/>
          </p:nvSpPr>
          <p:spPr>
            <a:xfrm>
              <a:off x="1738489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2111023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正方形/長方形 418"/>
            <p:cNvSpPr/>
            <p:nvPr/>
          </p:nvSpPr>
          <p:spPr>
            <a:xfrm>
              <a:off x="2483557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285609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正方形/長方形 420"/>
            <p:cNvSpPr/>
            <p:nvPr/>
          </p:nvSpPr>
          <p:spPr>
            <a:xfrm>
              <a:off x="322862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正方形/長方形 421"/>
            <p:cNvSpPr/>
            <p:nvPr/>
          </p:nvSpPr>
          <p:spPr>
            <a:xfrm>
              <a:off x="3601159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正方形/長方形 422"/>
            <p:cNvSpPr/>
            <p:nvPr/>
          </p:nvSpPr>
          <p:spPr>
            <a:xfrm>
              <a:off x="3973693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正方形/長方形 423"/>
            <p:cNvSpPr/>
            <p:nvPr/>
          </p:nvSpPr>
          <p:spPr>
            <a:xfrm>
              <a:off x="4346227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正方形/長方形 424"/>
            <p:cNvSpPr/>
            <p:nvPr/>
          </p:nvSpPr>
          <p:spPr>
            <a:xfrm>
              <a:off x="471876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正方形/長方形 425"/>
            <p:cNvSpPr/>
            <p:nvPr/>
          </p:nvSpPr>
          <p:spPr>
            <a:xfrm>
              <a:off x="509129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正方形/長方形 426"/>
            <p:cNvSpPr/>
            <p:nvPr/>
          </p:nvSpPr>
          <p:spPr>
            <a:xfrm>
              <a:off x="5463829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5836363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正方形/長方形 428"/>
            <p:cNvSpPr/>
            <p:nvPr/>
          </p:nvSpPr>
          <p:spPr>
            <a:xfrm>
              <a:off x="6208897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658143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正方形/長方形 430"/>
            <p:cNvSpPr/>
            <p:nvPr/>
          </p:nvSpPr>
          <p:spPr>
            <a:xfrm>
              <a:off x="695396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正方形/長方形 431"/>
            <p:cNvSpPr/>
            <p:nvPr/>
          </p:nvSpPr>
          <p:spPr>
            <a:xfrm>
              <a:off x="99342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正方形/長方形 432"/>
            <p:cNvSpPr/>
            <p:nvPr/>
          </p:nvSpPr>
          <p:spPr>
            <a:xfrm>
              <a:off x="136595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正方形/長方形 433"/>
            <p:cNvSpPr/>
            <p:nvPr/>
          </p:nvSpPr>
          <p:spPr>
            <a:xfrm>
              <a:off x="1738489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正方形/長方形 434"/>
            <p:cNvSpPr/>
            <p:nvPr/>
          </p:nvSpPr>
          <p:spPr>
            <a:xfrm>
              <a:off x="2111023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正方形/長方形 435"/>
            <p:cNvSpPr/>
            <p:nvPr/>
          </p:nvSpPr>
          <p:spPr>
            <a:xfrm>
              <a:off x="2483557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正方形/長方形 436"/>
            <p:cNvSpPr/>
            <p:nvPr/>
          </p:nvSpPr>
          <p:spPr>
            <a:xfrm>
              <a:off x="285609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正方形/長方形 437"/>
            <p:cNvSpPr/>
            <p:nvPr/>
          </p:nvSpPr>
          <p:spPr>
            <a:xfrm>
              <a:off x="322862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正方形/長方形 438"/>
            <p:cNvSpPr/>
            <p:nvPr/>
          </p:nvSpPr>
          <p:spPr>
            <a:xfrm>
              <a:off x="3601159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正方形/長方形 439"/>
            <p:cNvSpPr/>
            <p:nvPr/>
          </p:nvSpPr>
          <p:spPr>
            <a:xfrm>
              <a:off x="3973693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正方形/長方形 440"/>
            <p:cNvSpPr/>
            <p:nvPr/>
          </p:nvSpPr>
          <p:spPr>
            <a:xfrm>
              <a:off x="4346227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正方形/長方形 441"/>
            <p:cNvSpPr/>
            <p:nvPr/>
          </p:nvSpPr>
          <p:spPr>
            <a:xfrm>
              <a:off x="471876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正方形/長方形 442"/>
            <p:cNvSpPr/>
            <p:nvPr/>
          </p:nvSpPr>
          <p:spPr>
            <a:xfrm>
              <a:off x="509129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正方形/長方形 443"/>
            <p:cNvSpPr/>
            <p:nvPr/>
          </p:nvSpPr>
          <p:spPr>
            <a:xfrm>
              <a:off x="5463829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正方形/長方形 444"/>
            <p:cNvSpPr/>
            <p:nvPr/>
          </p:nvSpPr>
          <p:spPr>
            <a:xfrm>
              <a:off x="5836363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正方形/長方形 445"/>
            <p:cNvSpPr/>
            <p:nvPr/>
          </p:nvSpPr>
          <p:spPr>
            <a:xfrm>
              <a:off x="6208897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正方形/長方形 446"/>
            <p:cNvSpPr/>
            <p:nvPr/>
          </p:nvSpPr>
          <p:spPr>
            <a:xfrm>
              <a:off x="658143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正方形/長方形 447"/>
            <p:cNvSpPr/>
            <p:nvPr/>
          </p:nvSpPr>
          <p:spPr>
            <a:xfrm>
              <a:off x="695396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正方形/長方形 448"/>
            <p:cNvSpPr/>
            <p:nvPr/>
          </p:nvSpPr>
          <p:spPr>
            <a:xfrm>
              <a:off x="99342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正方形/長方形 449"/>
            <p:cNvSpPr/>
            <p:nvPr/>
          </p:nvSpPr>
          <p:spPr>
            <a:xfrm>
              <a:off x="136595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正方形/長方形 450"/>
            <p:cNvSpPr/>
            <p:nvPr/>
          </p:nvSpPr>
          <p:spPr>
            <a:xfrm>
              <a:off x="1738489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正方形/長方形 451"/>
            <p:cNvSpPr/>
            <p:nvPr/>
          </p:nvSpPr>
          <p:spPr>
            <a:xfrm>
              <a:off x="2111023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正方形/長方形 452"/>
            <p:cNvSpPr/>
            <p:nvPr/>
          </p:nvSpPr>
          <p:spPr>
            <a:xfrm>
              <a:off x="2483557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正方形/長方形 453"/>
            <p:cNvSpPr/>
            <p:nvPr/>
          </p:nvSpPr>
          <p:spPr>
            <a:xfrm>
              <a:off x="285609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正方形/長方形 454"/>
            <p:cNvSpPr/>
            <p:nvPr/>
          </p:nvSpPr>
          <p:spPr>
            <a:xfrm>
              <a:off x="322862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正方形/長方形 455"/>
            <p:cNvSpPr/>
            <p:nvPr/>
          </p:nvSpPr>
          <p:spPr>
            <a:xfrm>
              <a:off x="3601159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正方形/長方形 456"/>
            <p:cNvSpPr/>
            <p:nvPr/>
          </p:nvSpPr>
          <p:spPr>
            <a:xfrm>
              <a:off x="3973693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正方形/長方形 457"/>
            <p:cNvSpPr/>
            <p:nvPr/>
          </p:nvSpPr>
          <p:spPr>
            <a:xfrm>
              <a:off x="4346227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9" name="正方形/長方形 458"/>
            <p:cNvSpPr/>
            <p:nvPr/>
          </p:nvSpPr>
          <p:spPr>
            <a:xfrm>
              <a:off x="471876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正方形/長方形 459"/>
            <p:cNvSpPr/>
            <p:nvPr/>
          </p:nvSpPr>
          <p:spPr>
            <a:xfrm>
              <a:off x="509129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正方形/長方形 460"/>
            <p:cNvSpPr/>
            <p:nvPr/>
          </p:nvSpPr>
          <p:spPr>
            <a:xfrm>
              <a:off x="5463829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2" name="正方形/長方形 461"/>
            <p:cNvSpPr/>
            <p:nvPr/>
          </p:nvSpPr>
          <p:spPr>
            <a:xfrm>
              <a:off x="5836363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3" name="正方形/長方形 462"/>
            <p:cNvSpPr/>
            <p:nvPr/>
          </p:nvSpPr>
          <p:spPr>
            <a:xfrm>
              <a:off x="6208897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4" name="正方形/長方形 463"/>
            <p:cNvSpPr/>
            <p:nvPr/>
          </p:nvSpPr>
          <p:spPr>
            <a:xfrm>
              <a:off x="658143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5" name="正方形/長方形 464"/>
            <p:cNvSpPr/>
            <p:nvPr/>
          </p:nvSpPr>
          <p:spPr>
            <a:xfrm>
              <a:off x="695396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6" name="正方形/長方形 465"/>
            <p:cNvSpPr/>
            <p:nvPr/>
          </p:nvSpPr>
          <p:spPr>
            <a:xfrm>
              <a:off x="99342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7" name="正方形/長方形 466"/>
            <p:cNvSpPr/>
            <p:nvPr/>
          </p:nvSpPr>
          <p:spPr>
            <a:xfrm>
              <a:off x="136595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8" name="正方形/長方形 467"/>
            <p:cNvSpPr/>
            <p:nvPr/>
          </p:nvSpPr>
          <p:spPr>
            <a:xfrm>
              <a:off x="1738489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9" name="正方形/長方形 468"/>
            <p:cNvSpPr/>
            <p:nvPr/>
          </p:nvSpPr>
          <p:spPr>
            <a:xfrm>
              <a:off x="2111023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正方形/長方形 469"/>
            <p:cNvSpPr/>
            <p:nvPr/>
          </p:nvSpPr>
          <p:spPr>
            <a:xfrm>
              <a:off x="2483557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正方形/長方形 470"/>
            <p:cNvSpPr/>
            <p:nvPr/>
          </p:nvSpPr>
          <p:spPr>
            <a:xfrm>
              <a:off x="285609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正方形/長方形 471"/>
            <p:cNvSpPr/>
            <p:nvPr/>
          </p:nvSpPr>
          <p:spPr>
            <a:xfrm>
              <a:off x="322862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正方形/長方形 472"/>
            <p:cNvSpPr/>
            <p:nvPr/>
          </p:nvSpPr>
          <p:spPr>
            <a:xfrm>
              <a:off x="3601159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正方形/長方形 473"/>
            <p:cNvSpPr/>
            <p:nvPr/>
          </p:nvSpPr>
          <p:spPr>
            <a:xfrm>
              <a:off x="3973693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正方形/長方形 474"/>
            <p:cNvSpPr/>
            <p:nvPr/>
          </p:nvSpPr>
          <p:spPr>
            <a:xfrm>
              <a:off x="4346227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正方形/長方形 475"/>
            <p:cNvSpPr/>
            <p:nvPr/>
          </p:nvSpPr>
          <p:spPr>
            <a:xfrm>
              <a:off x="471876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正方形/長方形 476"/>
            <p:cNvSpPr/>
            <p:nvPr/>
          </p:nvSpPr>
          <p:spPr>
            <a:xfrm>
              <a:off x="509129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正方形/長方形 477"/>
            <p:cNvSpPr/>
            <p:nvPr/>
          </p:nvSpPr>
          <p:spPr>
            <a:xfrm>
              <a:off x="5463829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正方形/長方形 478"/>
            <p:cNvSpPr/>
            <p:nvPr/>
          </p:nvSpPr>
          <p:spPr>
            <a:xfrm>
              <a:off x="5836363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正方形/長方形 479"/>
            <p:cNvSpPr/>
            <p:nvPr/>
          </p:nvSpPr>
          <p:spPr>
            <a:xfrm>
              <a:off x="6208897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1" name="正方形/長方形 480"/>
            <p:cNvSpPr/>
            <p:nvPr/>
          </p:nvSpPr>
          <p:spPr>
            <a:xfrm>
              <a:off x="658143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正方形/長方形 481"/>
            <p:cNvSpPr/>
            <p:nvPr/>
          </p:nvSpPr>
          <p:spPr>
            <a:xfrm>
              <a:off x="695396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3" name="正方形/長方形 482"/>
            <p:cNvSpPr/>
            <p:nvPr/>
          </p:nvSpPr>
          <p:spPr>
            <a:xfrm>
              <a:off x="99342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4" name="正方形/長方形 483"/>
            <p:cNvSpPr/>
            <p:nvPr/>
          </p:nvSpPr>
          <p:spPr>
            <a:xfrm>
              <a:off x="136595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5" name="正方形/長方形 484"/>
            <p:cNvSpPr/>
            <p:nvPr/>
          </p:nvSpPr>
          <p:spPr>
            <a:xfrm>
              <a:off x="1738489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正方形/長方形 485"/>
            <p:cNvSpPr/>
            <p:nvPr/>
          </p:nvSpPr>
          <p:spPr>
            <a:xfrm>
              <a:off x="2111023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正方形/長方形 486"/>
            <p:cNvSpPr/>
            <p:nvPr/>
          </p:nvSpPr>
          <p:spPr>
            <a:xfrm>
              <a:off x="2483557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8" name="正方形/長方形 487"/>
            <p:cNvSpPr/>
            <p:nvPr/>
          </p:nvSpPr>
          <p:spPr>
            <a:xfrm>
              <a:off x="285609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9" name="正方形/長方形 488"/>
            <p:cNvSpPr/>
            <p:nvPr/>
          </p:nvSpPr>
          <p:spPr>
            <a:xfrm>
              <a:off x="322862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0" name="正方形/長方形 489"/>
            <p:cNvSpPr/>
            <p:nvPr/>
          </p:nvSpPr>
          <p:spPr>
            <a:xfrm>
              <a:off x="3601159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1" name="正方形/長方形 490"/>
            <p:cNvSpPr/>
            <p:nvPr/>
          </p:nvSpPr>
          <p:spPr>
            <a:xfrm>
              <a:off x="3973693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2" name="正方形/長方形 491"/>
            <p:cNvSpPr/>
            <p:nvPr/>
          </p:nvSpPr>
          <p:spPr>
            <a:xfrm>
              <a:off x="4346227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3" name="正方形/長方形 492"/>
            <p:cNvSpPr/>
            <p:nvPr/>
          </p:nvSpPr>
          <p:spPr>
            <a:xfrm>
              <a:off x="471876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正方形/長方形 493"/>
            <p:cNvSpPr/>
            <p:nvPr/>
          </p:nvSpPr>
          <p:spPr>
            <a:xfrm>
              <a:off x="509129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正方形/長方形 494"/>
            <p:cNvSpPr/>
            <p:nvPr/>
          </p:nvSpPr>
          <p:spPr>
            <a:xfrm>
              <a:off x="5463829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正方形/長方形 495"/>
            <p:cNvSpPr/>
            <p:nvPr/>
          </p:nvSpPr>
          <p:spPr>
            <a:xfrm>
              <a:off x="5836363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正方形/長方形 496"/>
            <p:cNvSpPr/>
            <p:nvPr/>
          </p:nvSpPr>
          <p:spPr>
            <a:xfrm>
              <a:off x="6208897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正方形/長方形 497"/>
            <p:cNvSpPr/>
            <p:nvPr/>
          </p:nvSpPr>
          <p:spPr>
            <a:xfrm>
              <a:off x="658143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9" name="正方形/長方形 498"/>
            <p:cNvSpPr/>
            <p:nvPr/>
          </p:nvSpPr>
          <p:spPr>
            <a:xfrm>
              <a:off x="695396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0" name="正方形/長方形 499"/>
            <p:cNvSpPr/>
            <p:nvPr/>
          </p:nvSpPr>
          <p:spPr>
            <a:xfrm>
              <a:off x="99342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1" name="正方形/長方形 500"/>
            <p:cNvSpPr/>
            <p:nvPr/>
          </p:nvSpPr>
          <p:spPr>
            <a:xfrm>
              <a:off x="136595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2" name="正方形/長方形 501"/>
            <p:cNvSpPr/>
            <p:nvPr/>
          </p:nvSpPr>
          <p:spPr>
            <a:xfrm>
              <a:off x="1738489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2111023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2483557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285609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322862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3601159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3973693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4346227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471876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509129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5463829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5836363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6208897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658143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695396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99342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136595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738489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2111023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2483557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285609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322862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3601159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3973693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4346227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471876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正方形/長方形 527"/>
            <p:cNvSpPr/>
            <p:nvPr/>
          </p:nvSpPr>
          <p:spPr>
            <a:xfrm>
              <a:off x="509129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正方形/長方形 528"/>
            <p:cNvSpPr/>
            <p:nvPr/>
          </p:nvSpPr>
          <p:spPr>
            <a:xfrm>
              <a:off x="5463829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正方形/長方形 529"/>
            <p:cNvSpPr/>
            <p:nvPr/>
          </p:nvSpPr>
          <p:spPr>
            <a:xfrm>
              <a:off x="5836363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1" name="正方形/長方形 530"/>
            <p:cNvSpPr/>
            <p:nvPr/>
          </p:nvSpPr>
          <p:spPr>
            <a:xfrm>
              <a:off x="6208897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2" name="正方形/長方形 531"/>
            <p:cNvSpPr/>
            <p:nvPr/>
          </p:nvSpPr>
          <p:spPr>
            <a:xfrm>
              <a:off x="658143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3" name="正方形/長方形 532"/>
            <p:cNvSpPr/>
            <p:nvPr/>
          </p:nvSpPr>
          <p:spPr>
            <a:xfrm>
              <a:off x="695396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正方形/長方形 533"/>
            <p:cNvSpPr/>
            <p:nvPr/>
          </p:nvSpPr>
          <p:spPr>
            <a:xfrm>
              <a:off x="99342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正方形/長方形 534"/>
            <p:cNvSpPr/>
            <p:nvPr/>
          </p:nvSpPr>
          <p:spPr>
            <a:xfrm>
              <a:off x="136595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正方形/長方形 535"/>
            <p:cNvSpPr/>
            <p:nvPr/>
          </p:nvSpPr>
          <p:spPr>
            <a:xfrm>
              <a:off x="1738489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正方形/長方形 536"/>
            <p:cNvSpPr/>
            <p:nvPr/>
          </p:nvSpPr>
          <p:spPr>
            <a:xfrm>
              <a:off x="2111023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8" name="正方形/長方形 537"/>
            <p:cNvSpPr/>
            <p:nvPr/>
          </p:nvSpPr>
          <p:spPr>
            <a:xfrm>
              <a:off x="2483557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9" name="正方形/長方形 538"/>
            <p:cNvSpPr/>
            <p:nvPr/>
          </p:nvSpPr>
          <p:spPr>
            <a:xfrm>
              <a:off x="285609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0" name="正方形/長方形 539"/>
            <p:cNvSpPr/>
            <p:nvPr/>
          </p:nvSpPr>
          <p:spPr>
            <a:xfrm>
              <a:off x="322862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1" name="正方形/長方形 540"/>
            <p:cNvSpPr/>
            <p:nvPr/>
          </p:nvSpPr>
          <p:spPr>
            <a:xfrm>
              <a:off x="3601159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2" name="正方形/長方形 541"/>
            <p:cNvSpPr/>
            <p:nvPr/>
          </p:nvSpPr>
          <p:spPr>
            <a:xfrm>
              <a:off x="3973693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3" name="正方形/長方形 542"/>
            <p:cNvSpPr/>
            <p:nvPr/>
          </p:nvSpPr>
          <p:spPr>
            <a:xfrm>
              <a:off x="4346227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4" name="正方形/長方形 543"/>
            <p:cNvSpPr/>
            <p:nvPr/>
          </p:nvSpPr>
          <p:spPr>
            <a:xfrm>
              <a:off x="471876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5" name="正方形/長方形 544"/>
            <p:cNvSpPr/>
            <p:nvPr/>
          </p:nvSpPr>
          <p:spPr>
            <a:xfrm>
              <a:off x="509129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6" name="正方形/長方形 545"/>
            <p:cNvSpPr/>
            <p:nvPr/>
          </p:nvSpPr>
          <p:spPr>
            <a:xfrm>
              <a:off x="5463829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7" name="正方形/長方形 546"/>
            <p:cNvSpPr/>
            <p:nvPr/>
          </p:nvSpPr>
          <p:spPr>
            <a:xfrm>
              <a:off x="5836363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8" name="正方形/長方形 547"/>
            <p:cNvSpPr/>
            <p:nvPr/>
          </p:nvSpPr>
          <p:spPr>
            <a:xfrm>
              <a:off x="6208897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9" name="正方形/長方形 548"/>
            <p:cNvSpPr/>
            <p:nvPr/>
          </p:nvSpPr>
          <p:spPr>
            <a:xfrm>
              <a:off x="658143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0" name="正方形/長方形 549"/>
            <p:cNvSpPr/>
            <p:nvPr/>
          </p:nvSpPr>
          <p:spPr>
            <a:xfrm>
              <a:off x="695396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1" name="正方形/長方形 550"/>
            <p:cNvSpPr/>
            <p:nvPr/>
          </p:nvSpPr>
          <p:spPr>
            <a:xfrm>
              <a:off x="99342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2" name="正方形/長方形 551"/>
            <p:cNvSpPr/>
            <p:nvPr/>
          </p:nvSpPr>
          <p:spPr>
            <a:xfrm>
              <a:off x="136595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3" name="正方形/長方形 552"/>
            <p:cNvSpPr/>
            <p:nvPr/>
          </p:nvSpPr>
          <p:spPr>
            <a:xfrm>
              <a:off x="1738489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4" name="正方形/長方形 553"/>
            <p:cNvSpPr/>
            <p:nvPr/>
          </p:nvSpPr>
          <p:spPr>
            <a:xfrm>
              <a:off x="2111023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5" name="正方形/長方形 554"/>
            <p:cNvSpPr/>
            <p:nvPr/>
          </p:nvSpPr>
          <p:spPr>
            <a:xfrm>
              <a:off x="2483557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6" name="正方形/長方形 555"/>
            <p:cNvSpPr/>
            <p:nvPr/>
          </p:nvSpPr>
          <p:spPr>
            <a:xfrm>
              <a:off x="285609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7" name="正方形/長方形 556"/>
            <p:cNvSpPr/>
            <p:nvPr/>
          </p:nvSpPr>
          <p:spPr>
            <a:xfrm>
              <a:off x="322862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8" name="正方形/長方形 557"/>
            <p:cNvSpPr/>
            <p:nvPr/>
          </p:nvSpPr>
          <p:spPr>
            <a:xfrm>
              <a:off x="3601159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9" name="正方形/長方形 558"/>
            <p:cNvSpPr/>
            <p:nvPr/>
          </p:nvSpPr>
          <p:spPr>
            <a:xfrm>
              <a:off x="3973693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0" name="正方形/長方形 559"/>
            <p:cNvSpPr/>
            <p:nvPr/>
          </p:nvSpPr>
          <p:spPr>
            <a:xfrm>
              <a:off x="4346227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1" name="正方形/長方形 560"/>
            <p:cNvSpPr/>
            <p:nvPr/>
          </p:nvSpPr>
          <p:spPr>
            <a:xfrm>
              <a:off x="471876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2" name="正方形/長方形 561"/>
            <p:cNvSpPr/>
            <p:nvPr/>
          </p:nvSpPr>
          <p:spPr>
            <a:xfrm>
              <a:off x="509129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3" name="正方形/長方形 562"/>
            <p:cNvSpPr/>
            <p:nvPr/>
          </p:nvSpPr>
          <p:spPr>
            <a:xfrm>
              <a:off x="5463829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4" name="正方形/長方形 563"/>
            <p:cNvSpPr/>
            <p:nvPr/>
          </p:nvSpPr>
          <p:spPr>
            <a:xfrm>
              <a:off x="5836363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5" name="正方形/長方形 564"/>
            <p:cNvSpPr/>
            <p:nvPr/>
          </p:nvSpPr>
          <p:spPr>
            <a:xfrm>
              <a:off x="6208897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正方形/長方形 565"/>
            <p:cNvSpPr/>
            <p:nvPr/>
          </p:nvSpPr>
          <p:spPr>
            <a:xfrm>
              <a:off x="658143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正方形/長方形 566"/>
            <p:cNvSpPr/>
            <p:nvPr/>
          </p:nvSpPr>
          <p:spPr>
            <a:xfrm>
              <a:off x="695396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8" name="正方形/長方形 567"/>
          <p:cNvSpPr/>
          <p:nvPr/>
        </p:nvSpPr>
        <p:spPr>
          <a:xfrm>
            <a:off x="993422" y="2331831"/>
            <a:ext cx="3988306" cy="29477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0" name="直線矢印コネクタ 569"/>
          <p:cNvCxnSpPr/>
          <p:nvPr/>
        </p:nvCxnSpPr>
        <p:spPr>
          <a:xfrm>
            <a:off x="4981726" y="3440874"/>
            <a:ext cx="19551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右中かっこ 570"/>
          <p:cNvSpPr/>
          <p:nvPr/>
        </p:nvSpPr>
        <p:spPr>
          <a:xfrm rot="16200000">
            <a:off x="8853308" y="258404"/>
            <a:ext cx="155448" cy="3988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572" name="テキスト ボックス 571"/>
          <p:cNvSpPr txBox="1"/>
          <p:nvPr/>
        </p:nvSpPr>
        <p:spPr>
          <a:xfrm>
            <a:off x="8579124" y="1897833"/>
            <a:ext cx="1733295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rgn_h_num</a:t>
            </a:r>
            <a:r>
              <a:rPr lang="en-US" altLang="ja-JP" sz="1200" dirty="0" smtClean="0"/>
              <a:t> (</a:t>
            </a:r>
            <a:r>
              <a:rPr lang="ja-JP" altLang="en-US" sz="1200" dirty="0" smtClean="0"/>
              <a:t>分割個数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573" name="右中かっこ 572"/>
          <p:cNvSpPr/>
          <p:nvPr/>
        </p:nvSpPr>
        <p:spPr>
          <a:xfrm>
            <a:off x="10925187" y="2331831"/>
            <a:ext cx="155448" cy="2949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574" name="テキスト ボックス 573"/>
          <p:cNvSpPr txBox="1"/>
          <p:nvPr/>
        </p:nvSpPr>
        <p:spPr>
          <a:xfrm>
            <a:off x="11080633" y="3673608"/>
            <a:ext cx="1013383" cy="46164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Rgn_v_num</a:t>
            </a:r>
            <a:endParaRPr lang="en-US" altLang="ja-JP" sz="1200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分割個数</a:t>
            </a:r>
            <a:r>
              <a:rPr lang="en-US" altLang="ja-JP" sz="1200" dirty="0" smtClean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BayerStats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data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5307" y="1176235"/>
            <a:ext cx="4360553" cy="415498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dirty="0" err="1" smtClean="0"/>
              <a:t>cammw_camera_stats_rgb_data_t</a:t>
            </a:r>
            <a:endParaRPr lang="ja-JP" altLang="en-US" dirty="0"/>
          </a:p>
        </p:txBody>
      </p:sp>
      <p:sp>
        <p:nvSpPr>
          <p:cNvPr id="284" name="正方形/長方形 283"/>
          <p:cNvSpPr/>
          <p:nvPr/>
        </p:nvSpPr>
        <p:spPr>
          <a:xfrm>
            <a:off x="582297" y="1975558"/>
            <a:ext cx="4802505" cy="364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5" name="グループ化 294"/>
          <p:cNvGrpSpPr/>
          <p:nvPr/>
        </p:nvGrpSpPr>
        <p:grpSpPr>
          <a:xfrm>
            <a:off x="943388" y="2331831"/>
            <a:ext cx="3988305" cy="2947791"/>
            <a:chOff x="993421" y="2325510"/>
            <a:chExt cx="6333078" cy="4680833"/>
          </a:xfrm>
        </p:grpSpPr>
        <p:sp>
          <p:nvSpPr>
            <p:cNvPr id="569" name="正方形/長方形 568"/>
            <p:cNvSpPr/>
            <p:nvPr/>
          </p:nvSpPr>
          <p:spPr>
            <a:xfrm>
              <a:off x="99342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正方形/長方形 574"/>
            <p:cNvSpPr/>
            <p:nvPr/>
          </p:nvSpPr>
          <p:spPr>
            <a:xfrm>
              <a:off x="136595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正方形/長方形 575"/>
            <p:cNvSpPr/>
            <p:nvPr/>
          </p:nvSpPr>
          <p:spPr>
            <a:xfrm>
              <a:off x="1738489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正方形/長方形 576"/>
            <p:cNvSpPr/>
            <p:nvPr/>
          </p:nvSpPr>
          <p:spPr>
            <a:xfrm>
              <a:off x="2111023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正方形/長方形 577"/>
            <p:cNvSpPr/>
            <p:nvPr/>
          </p:nvSpPr>
          <p:spPr>
            <a:xfrm>
              <a:off x="2483557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正方形/長方形 578"/>
            <p:cNvSpPr/>
            <p:nvPr/>
          </p:nvSpPr>
          <p:spPr>
            <a:xfrm>
              <a:off x="285609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正方形/長方形 579"/>
            <p:cNvSpPr/>
            <p:nvPr/>
          </p:nvSpPr>
          <p:spPr>
            <a:xfrm>
              <a:off x="322862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正方形/長方形 580"/>
            <p:cNvSpPr/>
            <p:nvPr/>
          </p:nvSpPr>
          <p:spPr>
            <a:xfrm>
              <a:off x="3601159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正方形/長方形 581"/>
            <p:cNvSpPr/>
            <p:nvPr/>
          </p:nvSpPr>
          <p:spPr>
            <a:xfrm>
              <a:off x="3973693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3" name="正方形/長方形 582"/>
            <p:cNvSpPr/>
            <p:nvPr/>
          </p:nvSpPr>
          <p:spPr>
            <a:xfrm>
              <a:off x="4346227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4" name="正方形/長方形 583"/>
            <p:cNvSpPr/>
            <p:nvPr/>
          </p:nvSpPr>
          <p:spPr>
            <a:xfrm>
              <a:off x="471876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正方形/長方形 584"/>
            <p:cNvSpPr/>
            <p:nvPr/>
          </p:nvSpPr>
          <p:spPr>
            <a:xfrm>
              <a:off x="509129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正方形/長方形 585"/>
            <p:cNvSpPr/>
            <p:nvPr/>
          </p:nvSpPr>
          <p:spPr>
            <a:xfrm>
              <a:off x="5463829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7" name="正方形/長方形 586"/>
            <p:cNvSpPr/>
            <p:nvPr/>
          </p:nvSpPr>
          <p:spPr>
            <a:xfrm>
              <a:off x="5836363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正方形/長方形 587"/>
            <p:cNvSpPr/>
            <p:nvPr/>
          </p:nvSpPr>
          <p:spPr>
            <a:xfrm>
              <a:off x="6208897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9" name="正方形/長方形 588"/>
            <p:cNvSpPr/>
            <p:nvPr/>
          </p:nvSpPr>
          <p:spPr>
            <a:xfrm>
              <a:off x="658143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正方形/長方形 589"/>
            <p:cNvSpPr/>
            <p:nvPr/>
          </p:nvSpPr>
          <p:spPr>
            <a:xfrm>
              <a:off x="695396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正方形/長方形 590"/>
            <p:cNvSpPr/>
            <p:nvPr/>
          </p:nvSpPr>
          <p:spPr>
            <a:xfrm>
              <a:off x="99342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正方形/長方形 591"/>
            <p:cNvSpPr/>
            <p:nvPr/>
          </p:nvSpPr>
          <p:spPr>
            <a:xfrm>
              <a:off x="136595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3" name="正方形/長方形 592"/>
            <p:cNvSpPr/>
            <p:nvPr/>
          </p:nvSpPr>
          <p:spPr>
            <a:xfrm>
              <a:off x="1738489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正方形/長方形 593"/>
            <p:cNvSpPr/>
            <p:nvPr/>
          </p:nvSpPr>
          <p:spPr>
            <a:xfrm>
              <a:off x="2111023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5" name="正方形/長方形 594"/>
            <p:cNvSpPr/>
            <p:nvPr/>
          </p:nvSpPr>
          <p:spPr>
            <a:xfrm>
              <a:off x="2483557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6" name="正方形/長方形 595"/>
            <p:cNvSpPr/>
            <p:nvPr/>
          </p:nvSpPr>
          <p:spPr>
            <a:xfrm>
              <a:off x="285609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正方形/長方形 596"/>
            <p:cNvSpPr/>
            <p:nvPr/>
          </p:nvSpPr>
          <p:spPr>
            <a:xfrm>
              <a:off x="322862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正方形/長方形 597"/>
            <p:cNvSpPr/>
            <p:nvPr/>
          </p:nvSpPr>
          <p:spPr>
            <a:xfrm>
              <a:off x="3601159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9" name="正方形/長方形 598"/>
            <p:cNvSpPr/>
            <p:nvPr/>
          </p:nvSpPr>
          <p:spPr>
            <a:xfrm>
              <a:off x="3973693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正方形/長方形 599"/>
            <p:cNvSpPr/>
            <p:nvPr/>
          </p:nvSpPr>
          <p:spPr>
            <a:xfrm>
              <a:off x="4346227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正方形/長方形 600"/>
            <p:cNvSpPr/>
            <p:nvPr/>
          </p:nvSpPr>
          <p:spPr>
            <a:xfrm>
              <a:off x="471876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正方形/長方形 601"/>
            <p:cNvSpPr/>
            <p:nvPr/>
          </p:nvSpPr>
          <p:spPr>
            <a:xfrm>
              <a:off x="509129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正方形/長方形 602"/>
            <p:cNvSpPr/>
            <p:nvPr/>
          </p:nvSpPr>
          <p:spPr>
            <a:xfrm>
              <a:off x="5463829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正方形/長方形 603"/>
            <p:cNvSpPr/>
            <p:nvPr/>
          </p:nvSpPr>
          <p:spPr>
            <a:xfrm>
              <a:off x="5836363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正方形/長方形 604"/>
            <p:cNvSpPr/>
            <p:nvPr/>
          </p:nvSpPr>
          <p:spPr>
            <a:xfrm>
              <a:off x="6208897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正方形/長方形 605"/>
            <p:cNvSpPr/>
            <p:nvPr/>
          </p:nvSpPr>
          <p:spPr>
            <a:xfrm>
              <a:off x="658143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正方形/長方形 606"/>
            <p:cNvSpPr/>
            <p:nvPr/>
          </p:nvSpPr>
          <p:spPr>
            <a:xfrm>
              <a:off x="695396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正方形/長方形 607"/>
            <p:cNvSpPr/>
            <p:nvPr/>
          </p:nvSpPr>
          <p:spPr>
            <a:xfrm>
              <a:off x="99342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正方形/長方形 608"/>
            <p:cNvSpPr/>
            <p:nvPr/>
          </p:nvSpPr>
          <p:spPr>
            <a:xfrm>
              <a:off x="136595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正方形/長方形 609"/>
            <p:cNvSpPr/>
            <p:nvPr/>
          </p:nvSpPr>
          <p:spPr>
            <a:xfrm>
              <a:off x="1738489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正方形/長方形 610"/>
            <p:cNvSpPr/>
            <p:nvPr/>
          </p:nvSpPr>
          <p:spPr>
            <a:xfrm>
              <a:off x="2111023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正方形/長方形 611"/>
            <p:cNvSpPr/>
            <p:nvPr/>
          </p:nvSpPr>
          <p:spPr>
            <a:xfrm>
              <a:off x="2483557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正方形/長方形 612"/>
            <p:cNvSpPr/>
            <p:nvPr/>
          </p:nvSpPr>
          <p:spPr>
            <a:xfrm>
              <a:off x="285609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正方形/長方形 613"/>
            <p:cNvSpPr/>
            <p:nvPr/>
          </p:nvSpPr>
          <p:spPr>
            <a:xfrm>
              <a:off x="322862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正方形/長方形 614"/>
            <p:cNvSpPr/>
            <p:nvPr/>
          </p:nvSpPr>
          <p:spPr>
            <a:xfrm>
              <a:off x="3601159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正方形/長方形 615"/>
            <p:cNvSpPr/>
            <p:nvPr/>
          </p:nvSpPr>
          <p:spPr>
            <a:xfrm>
              <a:off x="3973693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正方形/長方形 616"/>
            <p:cNvSpPr/>
            <p:nvPr/>
          </p:nvSpPr>
          <p:spPr>
            <a:xfrm>
              <a:off x="4346227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正方形/長方形 617"/>
            <p:cNvSpPr/>
            <p:nvPr/>
          </p:nvSpPr>
          <p:spPr>
            <a:xfrm>
              <a:off x="471876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正方形/長方形 618"/>
            <p:cNvSpPr/>
            <p:nvPr/>
          </p:nvSpPr>
          <p:spPr>
            <a:xfrm>
              <a:off x="509129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0" name="正方形/長方形 619"/>
            <p:cNvSpPr/>
            <p:nvPr/>
          </p:nvSpPr>
          <p:spPr>
            <a:xfrm>
              <a:off x="5463829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正方形/長方形 620"/>
            <p:cNvSpPr/>
            <p:nvPr/>
          </p:nvSpPr>
          <p:spPr>
            <a:xfrm>
              <a:off x="5836363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正方形/長方形 621"/>
            <p:cNvSpPr/>
            <p:nvPr/>
          </p:nvSpPr>
          <p:spPr>
            <a:xfrm>
              <a:off x="6208897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正方形/長方形 622"/>
            <p:cNvSpPr/>
            <p:nvPr/>
          </p:nvSpPr>
          <p:spPr>
            <a:xfrm>
              <a:off x="658143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正方形/長方形 623"/>
            <p:cNvSpPr/>
            <p:nvPr/>
          </p:nvSpPr>
          <p:spPr>
            <a:xfrm>
              <a:off x="695396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5" name="正方形/長方形 624"/>
            <p:cNvSpPr/>
            <p:nvPr/>
          </p:nvSpPr>
          <p:spPr>
            <a:xfrm>
              <a:off x="99342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6" name="正方形/長方形 625"/>
            <p:cNvSpPr/>
            <p:nvPr/>
          </p:nvSpPr>
          <p:spPr>
            <a:xfrm>
              <a:off x="136595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正方形/長方形 626"/>
            <p:cNvSpPr/>
            <p:nvPr/>
          </p:nvSpPr>
          <p:spPr>
            <a:xfrm>
              <a:off x="1738489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正方形/長方形 627"/>
            <p:cNvSpPr/>
            <p:nvPr/>
          </p:nvSpPr>
          <p:spPr>
            <a:xfrm>
              <a:off x="2111023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9" name="正方形/長方形 628"/>
            <p:cNvSpPr/>
            <p:nvPr/>
          </p:nvSpPr>
          <p:spPr>
            <a:xfrm>
              <a:off x="2483557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0" name="正方形/長方形 629"/>
            <p:cNvSpPr/>
            <p:nvPr/>
          </p:nvSpPr>
          <p:spPr>
            <a:xfrm>
              <a:off x="285609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1" name="正方形/長方形 630"/>
            <p:cNvSpPr/>
            <p:nvPr/>
          </p:nvSpPr>
          <p:spPr>
            <a:xfrm>
              <a:off x="322862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2" name="正方形/長方形 631"/>
            <p:cNvSpPr/>
            <p:nvPr/>
          </p:nvSpPr>
          <p:spPr>
            <a:xfrm>
              <a:off x="3601159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3" name="正方形/長方形 632"/>
            <p:cNvSpPr/>
            <p:nvPr/>
          </p:nvSpPr>
          <p:spPr>
            <a:xfrm>
              <a:off x="3973693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正方形/長方形 633"/>
            <p:cNvSpPr/>
            <p:nvPr/>
          </p:nvSpPr>
          <p:spPr>
            <a:xfrm>
              <a:off x="4346227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正方形/長方形 634"/>
            <p:cNvSpPr/>
            <p:nvPr/>
          </p:nvSpPr>
          <p:spPr>
            <a:xfrm>
              <a:off x="471876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6" name="正方形/長方形 635"/>
            <p:cNvSpPr/>
            <p:nvPr/>
          </p:nvSpPr>
          <p:spPr>
            <a:xfrm>
              <a:off x="509129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7" name="正方形/長方形 636"/>
            <p:cNvSpPr/>
            <p:nvPr/>
          </p:nvSpPr>
          <p:spPr>
            <a:xfrm>
              <a:off x="5463829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8" name="正方形/長方形 637"/>
            <p:cNvSpPr/>
            <p:nvPr/>
          </p:nvSpPr>
          <p:spPr>
            <a:xfrm>
              <a:off x="5836363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9" name="正方形/長方形 638"/>
            <p:cNvSpPr/>
            <p:nvPr/>
          </p:nvSpPr>
          <p:spPr>
            <a:xfrm>
              <a:off x="6208897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0" name="正方形/長方形 639"/>
            <p:cNvSpPr/>
            <p:nvPr/>
          </p:nvSpPr>
          <p:spPr>
            <a:xfrm>
              <a:off x="658143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1" name="正方形/長方形 640"/>
            <p:cNvSpPr/>
            <p:nvPr/>
          </p:nvSpPr>
          <p:spPr>
            <a:xfrm>
              <a:off x="695396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2" name="正方形/長方形 641"/>
            <p:cNvSpPr/>
            <p:nvPr/>
          </p:nvSpPr>
          <p:spPr>
            <a:xfrm>
              <a:off x="99342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3" name="正方形/長方形 642"/>
            <p:cNvSpPr/>
            <p:nvPr/>
          </p:nvSpPr>
          <p:spPr>
            <a:xfrm>
              <a:off x="136595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4" name="正方形/長方形 643"/>
            <p:cNvSpPr/>
            <p:nvPr/>
          </p:nvSpPr>
          <p:spPr>
            <a:xfrm>
              <a:off x="1738489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5" name="正方形/長方形 644"/>
            <p:cNvSpPr/>
            <p:nvPr/>
          </p:nvSpPr>
          <p:spPr>
            <a:xfrm>
              <a:off x="2111023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6" name="正方形/長方形 645"/>
            <p:cNvSpPr/>
            <p:nvPr/>
          </p:nvSpPr>
          <p:spPr>
            <a:xfrm>
              <a:off x="2483557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7" name="正方形/長方形 646"/>
            <p:cNvSpPr/>
            <p:nvPr/>
          </p:nvSpPr>
          <p:spPr>
            <a:xfrm>
              <a:off x="285609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8" name="正方形/長方形 647"/>
            <p:cNvSpPr/>
            <p:nvPr/>
          </p:nvSpPr>
          <p:spPr>
            <a:xfrm>
              <a:off x="322862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9" name="正方形/長方形 648"/>
            <p:cNvSpPr/>
            <p:nvPr/>
          </p:nvSpPr>
          <p:spPr>
            <a:xfrm>
              <a:off x="3601159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0" name="正方形/長方形 649"/>
            <p:cNvSpPr/>
            <p:nvPr/>
          </p:nvSpPr>
          <p:spPr>
            <a:xfrm>
              <a:off x="3973693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1" name="正方形/長方形 650"/>
            <p:cNvSpPr/>
            <p:nvPr/>
          </p:nvSpPr>
          <p:spPr>
            <a:xfrm>
              <a:off x="4346227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正方形/長方形 651"/>
            <p:cNvSpPr/>
            <p:nvPr/>
          </p:nvSpPr>
          <p:spPr>
            <a:xfrm>
              <a:off x="471876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正方形/長方形 652"/>
            <p:cNvSpPr/>
            <p:nvPr/>
          </p:nvSpPr>
          <p:spPr>
            <a:xfrm>
              <a:off x="509129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4" name="正方形/長方形 653"/>
            <p:cNvSpPr/>
            <p:nvPr/>
          </p:nvSpPr>
          <p:spPr>
            <a:xfrm>
              <a:off x="5463829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5" name="正方形/長方形 654"/>
            <p:cNvSpPr/>
            <p:nvPr/>
          </p:nvSpPr>
          <p:spPr>
            <a:xfrm>
              <a:off x="5836363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正方形/長方形 655"/>
            <p:cNvSpPr/>
            <p:nvPr/>
          </p:nvSpPr>
          <p:spPr>
            <a:xfrm>
              <a:off x="6208897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7" name="正方形/長方形 656"/>
            <p:cNvSpPr/>
            <p:nvPr/>
          </p:nvSpPr>
          <p:spPr>
            <a:xfrm>
              <a:off x="658143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8" name="正方形/長方形 657"/>
            <p:cNvSpPr/>
            <p:nvPr/>
          </p:nvSpPr>
          <p:spPr>
            <a:xfrm>
              <a:off x="695396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9" name="正方形/長方形 658"/>
            <p:cNvSpPr/>
            <p:nvPr/>
          </p:nvSpPr>
          <p:spPr>
            <a:xfrm>
              <a:off x="99342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正方形/長方形 659"/>
            <p:cNvSpPr/>
            <p:nvPr/>
          </p:nvSpPr>
          <p:spPr>
            <a:xfrm>
              <a:off x="136595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1" name="正方形/長方形 660"/>
            <p:cNvSpPr/>
            <p:nvPr/>
          </p:nvSpPr>
          <p:spPr>
            <a:xfrm>
              <a:off x="1738489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2" name="正方形/長方形 661"/>
            <p:cNvSpPr/>
            <p:nvPr/>
          </p:nvSpPr>
          <p:spPr>
            <a:xfrm>
              <a:off x="2111023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3" name="正方形/長方形 662"/>
            <p:cNvSpPr/>
            <p:nvPr/>
          </p:nvSpPr>
          <p:spPr>
            <a:xfrm>
              <a:off x="2483557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4" name="正方形/長方形 663"/>
            <p:cNvSpPr/>
            <p:nvPr/>
          </p:nvSpPr>
          <p:spPr>
            <a:xfrm>
              <a:off x="285609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5" name="正方形/長方形 664"/>
            <p:cNvSpPr/>
            <p:nvPr/>
          </p:nvSpPr>
          <p:spPr>
            <a:xfrm>
              <a:off x="322862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6" name="正方形/長方形 665"/>
            <p:cNvSpPr/>
            <p:nvPr/>
          </p:nvSpPr>
          <p:spPr>
            <a:xfrm>
              <a:off x="3601159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7" name="正方形/長方形 666"/>
            <p:cNvSpPr/>
            <p:nvPr/>
          </p:nvSpPr>
          <p:spPr>
            <a:xfrm>
              <a:off x="3973693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8" name="正方形/長方形 667"/>
            <p:cNvSpPr/>
            <p:nvPr/>
          </p:nvSpPr>
          <p:spPr>
            <a:xfrm>
              <a:off x="4346227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9" name="正方形/長方形 668"/>
            <p:cNvSpPr/>
            <p:nvPr/>
          </p:nvSpPr>
          <p:spPr>
            <a:xfrm>
              <a:off x="471876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0" name="正方形/長方形 669"/>
            <p:cNvSpPr/>
            <p:nvPr/>
          </p:nvSpPr>
          <p:spPr>
            <a:xfrm>
              <a:off x="509129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1" name="正方形/長方形 670"/>
            <p:cNvSpPr/>
            <p:nvPr/>
          </p:nvSpPr>
          <p:spPr>
            <a:xfrm>
              <a:off x="5463829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正方形/長方形 671"/>
            <p:cNvSpPr/>
            <p:nvPr/>
          </p:nvSpPr>
          <p:spPr>
            <a:xfrm>
              <a:off x="5836363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3" name="正方形/長方形 672"/>
            <p:cNvSpPr/>
            <p:nvPr/>
          </p:nvSpPr>
          <p:spPr>
            <a:xfrm>
              <a:off x="6208897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4" name="正方形/長方形 673"/>
            <p:cNvSpPr/>
            <p:nvPr/>
          </p:nvSpPr>
          <p:spPr>
            <a:xfrm>
              <a:off x="658143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695396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正方形/長方形 675"/>
            <p:cNvSpPr/>
            <p:nvPr/>
          </p:nvSpPr>
          <p:spPr>
            <a:xfrm>
              <a:off x="99342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正方形/長方形 676"/>
            <p:cNvSpPr/>
            <p:nvPr/>
          </p:nvSpPr>
          <p:spPr>
            <a:xfrm>
              <a:off x="136595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正方形/長方形 677"/>
            <p:cNvSpPr/>
            <p:nvPr/>
          </p:nvSpPr>
          <p:spPr>
            <a:xfrm>
              <a:off x="1738489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正方形/長方形 678"/>
            <p:cNvSpPr/>
            <p:nvPr/>
          </p:nvSpPr>
          <p:spPr>
            <a:xfrm>
              <a:off x="2111023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正方形/長方形 679"/>
            <p:cNvSpPr/>
            <p:nvPr/>
          </p:nvSpPr>
          <p:spPr>
            <a:xfrm>
              <a:off x="2483557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正方形/長方形 680"/>
            <p:cNvSpPr/>
            <p:nvPr/>
          </p:nvSpPr>
          <p:spPr>
            <a:xfrm>
              <a:off x="285609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2" name="正方形/長方形 681"/>
            <p:cNvSpPr/>
            <p:nvPr/>
          </p:nvSpPr>
          <p:spPr>
            <a:xfrm>
              <a:off x="322862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3" name="正方形/長方形 682"/>
            <p:cNvSpPr/>
            <p:nvPr/>
          </p:nvSpPr>
          <p:spPr>
            <a:xfrm>
              <a:off x="3601159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4" name="正方形/長方形 683"/>
            <p:cNvSpPr/>
            <p:nvPr/>
          </p:nvSpPr>
          <p:spPr>
            <a:xfrm>
              <a:off x="3973693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5" name="正方形/長方形 684"/>
            <p:cNvSpPr/>
            <p:nvPr/>
          </p:nvSpPr>
          <p:spPr>
            <a:xfrm>
              <a:off x="4346227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6" name="正方形/長方形 685"/>
            <p:cNvSpPr/>
            <p:nvPr/>
          </p:nvSpPr>
          <p:spPr>
            <a:xfrm>
              <a:off x="471876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7" name="正方形/長方形 686"/>
            <p:cNvSpPr/>
            <p:nvPr/>
          </p:nvSpPr>
          <p:spPr>
            <a:xfrm>
              <a:off x="509129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8" name="正方形/長方形 687"/>
            <p:cNvSpPr/>
            <p:nvPr/>
          </p:nvSpPr>
          <p:spPr>
            <a:xfrm>
              <a:off x="5463829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9" name="正方形/長方形 688"/>
            <p:cNvSpPr/>
            <p:nvPr/>
          </p:nvSpPr>
          <p:spPr>
            <a:xfrm>
              <a:off x="5836363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0" name="正方形/長方形 689"/>
            <p:cNvSpPr/>
            <p:nvPr/>
          </p:nvSpPr>
          <p:spPr>
            <a:xfrm>
              <a:off x="6208897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1" name="正方形/長方形 690"/>
            <p:cNvSpPr/>
            <p:nvPr/>
          </p:nvSpPr>
          <p:spPr>
            <a:xfrm>
              <a:off x="658143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2" name="正方形/長方形 691"/>
            <p:cNvSpPr/>
            <p:nvPr/>
          </p:nvSpPr>
          <p:spPr>
            <a:xfrm>
              <a:off x="695396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3" name="正方形/長方形 692"/>
            <p:cNvSpPr/>
            <p:nvPr/>
          </p:nvSpPr>
          <p:spPr>
            <a:xfrm>
              <a:off x="99342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4" name="正方形/長方形 693"/>
            <p:cNvSpPr/>
            <p:nvPr/>
          </p:nvSpPr>
          <p:spPr>
            <a:xfrm>
              <a:off x="136595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5" name="正方形/長方形 694"/>
            <p:cNvSpPr/>
            <p:nvPr/>
          </p:nvSpPr>
          <p:spPr>
            <a:xfrm>
              <a:off x="1738489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6" name="正方形/長方形 695"/>
            <p:cNvSpPr/>
            <p:nvPr/>
          </p:nvSpPr>
          <p:spPr>
            <a:xfrm>
              <a:off x="2111023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7" name="正方形/長方形 696"/>
            <p:cNvSpPr/>
            <p:nvPr/>
          </p:nvSpPr>
          <p:spPr>
            <a:xfrm>
              <a:off x="2483557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正方形/長方形 697"/>
            <p:cNvSpPr/>
            <p:nvPr/>
          </p:nvSpPr>
          <p:spPr>
            <a:xfrm>
              <a:off x="285609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正方形/長方形 698"/>
            <p:cNvSpPr/>
            <p:nvPr/>
          </p:nvSpPr>
          <p:spPr>
            <a:xfrm>
              <a:off x="322862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0" name="正方形/長方形 699"/>
            <p:cNvSpPr/>
            <p:nvPr/>
          </p:nvSpPr>
          <p:spPr>
            <a:xfrm>
              <a:off x="3601159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正方形/長方形 700"/>
            <p:cNvSpPr/>
            <p:nvPr/>
          </p:nvSpPr>
          <p:spPr>
            <a:xfrm>
              <a:off x="3973693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2" name="正方形/長方形 701"/>
            <p:cNvSpPr/>
            <p:nvPr/>
          </p:nvSpPr>
          <p:spPr>
            <a:xfrm>
              <a:off x="4346227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3" name="正方形/長方形 702"/>
            <p:cNvSpPr/>
            <p:nvPr/>
          </p:nvSpPr>
          <p:spPr>
            <a:xfrm>
              <a:off x="471876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正方形/長方形 703"/>
            <p:cNvSpPr/>
            <p:nvPr/>
          </p:nvSpPr>
          <p:spPr>
            <a:xfrm>
              <a:off x="509129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正方形/長方形 704"/>
            <p:cNvSpPr/>
            <p:nvPr/>
          </p:nvSpPr>
          <p:spPr>
            <a:xfrm>
              <a:off x="5463829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正方形/長方形 705"/>
            <p:cNvSpPr/>
            <p:nvPr/>
          </p:nvSpPr>
          <p:spPr>
            <a:xfrm>
              <a:off x="5836363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正方形/長方形 706"/>
            <p:cNvSpPr/>
            <p:nvPr/>
          </p:nvSpPr>
          <p:spPr>
            <a:xfrm>
              <a:off x="6208897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8" name="正方形/長方形 707"/>
            <p:cNvSpPr/>
            <p:nvPr/>
          </p:nvSpPr>
          <p:spPr>
            <a:xfrm>
              <a:off x="658143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9" name="正方形/長方形 708"/>
            <p:cNvSpPr/>
            <p:nvPr/>
          </p:nvSpPr>
          <p:spPr>
            <a:xfrm>
              <a:off x="695396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0" name="正方形/長方形 709"/>
            <p:cNvSpPr/>
            <p:nvPr/>
          </p:nvSpPr>
          <p:spPr>
            <a:xfrm>
              <a:off x="99342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1" name="正方形/長方形 710"/>
            <p:cNvSpPr/>
            <p:nvPr/>
          </p:nvSpPr>
          <p:spPr>
            <a:xfrm>
              <a:off x="136595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2" name="正方形/長方形 711"/>
            <p:cNvSpPr/>
            <p:nvPr/>
          </p:nvSpPr>
          <p:spPr>
            <a:xfrm>
              <a:off x="1738489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3" name="正方形/長方形 712"/>
            <p:cNvSpPr/>
            <p:nvPr/>
          </p:nvSpPr>
          <p:spPr>
            <a:xfrm>
              <a:off x="2111023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正方形/長方形 713"/>
            <p:cNvSpPr/>
            <p:nvPr/>
          </p:nvSpPr>
          <p:spPr>
            <a:xfrm>
              <a:off x="2483557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5" name="正方形/長方形 714"/>
            <p:cNvSpPr/>
            <p:nvPr/>
          </p:nvSpPr>
          <p:spPr>
            <a:xfrm>
              <a:off x="285609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6" name="正方形/長方形 715"/>
            <p:cNvSpPr/>
            <p:nvPr/>
          </p:nvSpPr>
          <p:spPr>
            <a:xfrm>
              <a:off x="322862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7" name="正方形/長方形 716"/>
            <p:cNvSpPr/>
            <p:nvPr/>
          </p:nvSpPr>
          <p:spPr>
            <a:xfrm>
              <a:off x="3601159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8" name="正方形/長方形 717"/>
            <p:cNvSpPr/>
            <p:nvPr/>
          </p:nvSpPr>
          <p:spPr>
            <a:xfrm>
              <a:off x="3973693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正方形/長方形 718"/>
            <p:cNvSpPr/>
            <p:nvPr/>
          </p:nvSpPr>
          <p:spPr>
            <a:xfrm>
              <a:off x="4346227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0" name="正方形/長方形 719"/>
            <p:cNvSpPr/>
            <p:nvPr/>
          </p:nvSpPr>
          <p:spPr>
            <a:xfrm>
              <a:off x="471876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1" name="正方形/長方形 720"/>
            <p:cNvSpPr/>
            <p:nvPr/>
          </p:nvSpPr>
          <p:spPr>
            <a:xfrm>
              <a:off x="509129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2" name="正方形/長方形 721"/>
            <p:cNvSpPr/>
            <p:nvPr/>
          </p:nvSpPr>
          <p:spPr>
            <a:xfrm>
              <a:off x="5463829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正方形/長方形 722"/>
            <p:cNvSpPr/>
            <p:nvPr/>
          </p:nvSpPr>
          <p:spPr>
            <a:xfrm>
              <a:off x="5836363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6208897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正方形/長方形 724"/>
            <p:cNvSpPr/>
            <p:nvPr/>
          </p:nvSpPr>
          <p:spPr>
            <a:xfrm>
              <a:off x="658143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正方形/長方形 725"/>
            <p:cNvSpPr/>
            <p:nvPr/>
          </p:nvSpPr>
          <p:spPr>
            <a:xfrm>
              <a:off x="695396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正方形/長方形 726"/>
            <p:cNvSpPr/>
            <p:nvPr/>
          </p:nvSpPr>
          <p:spPr>
            <a:xfrm>
              <a:off x="99342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136595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正方形/長方形 728"/>
            <p:cNvSpPr/>
            <p:nvPr/>
          </p:nvSpPr>
          <p:spPr>
            <a:xfrm>
              <a:off x="1738489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正方形/長方形 729"/>
            <p:cNvSpPr/>
            <p:nvPr/>
          </p:nvSpPr>
          <p:spPr>
            <a:xfrm>
              <a:off x="2111023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正方形/長方形 730"/>
            <p:cNvSpPr/>
            <p:nvPr/>
          </p:nvSpPr>
          <p:spPr>
            <a:xfrm>
              <a:off x="2483557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285609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22862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正方形/長方形 733"/>
            <p:cNvSpPr/>
            <p:nvPr/>
          </p:nvSpPr>
          <p:spPr>
            <a:xfrm>
              <a:off x="3601159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正方形/長方形 734"/>
            <p:cNvSpPr/>
            <p:nvPr/>
          </p:nvSpPr>
          <p:spPr>
            <a:xfrm>
              <a:off x="3973693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6" name="正方形/長方形 735"/>
            <p:cNvSpPr/>
            <p:nvPr/>
          </p:nvSpPr>
          <p:spPr>
            <a:xfrm>
              <a:off x="4346227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7" name="正方形/長方形 736"/>
            <p:cNvSpPr/>
            <p:nvPr/>
          </p:nvSpPr>
          <p:spPr>
            <a:xfrm>
              <a:off x="471876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8" name="正方形/長方形 737"/>
            <p:cNvSpPr/>
            <p:nvPr/>
          </p:nvSpPr>
          <p:spPr>
            <a:xfrm>
              <a:off x="509129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正方形/長方形 738"/>
            <p:cNvSpPr/>
            <p:nvPr/>
          </p:nvSpPr>
          <p:spPr>
            <a:xfrm>
              <a:off x="5463829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正方形/長方形 739"/>
            <p:cNvSpPr/>
            <p:nvPr/>
          </p:nvSpPr>
          <p:spPr>
            <a:xfrm>
              <a:off x="5836363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正方形/長方形 740"/>
            <p:cNvSpPr/>
            <p:nvPr/>
          </p:nvSpPr>
          <p:spPr>
            <a:xfrm>
              <a:off x="6208897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2" name="正方形/長方形 741"/>
            <p:cNvSpPr/>
            <p:nvPr/>
          </p:nvSpPr>
          <p:spPr>
            <a:xfrm>
              <a:off x="658143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3" name="正方形/長方形 742"/>
            <p:cNvSpPr/>
            <p:nvPr/>
          </p:nvSpPr>
          <p:spPr>
            <a:xfrm>
              <a:off x="695396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4" name="正方形/長方形 743"/>
            <p:cNvSpPr/>
            <p:nvPr/>
          </p:nvSpPr>
          <p:spPr>
            <a:xfrm>
              <a:off x="99342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5" name="正方形/長方形 744"/>
            <p:cNvSpPr/>
            <p:nvPr/>
          </p:nvSpPr>
          <p:spPr>
            <a:xfrm>
              <a:off x="136595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6" name="正方形/長方形 745"/>
            <p:cNvSpPr/>
            <p:nvPr/>
          </p:nvSpPr>
          <p:spPr>
            <a:xfrm>
              <a:off x="1738489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7" name="正方形/長方形 746"/>
            <p:cNvSpPr/>
            <p:nvPr/>
          </p:nvSpPr>
          <p:spPr>
            <a:xfrm>
              <a:off x="2111023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正方形/長方形 747"/>
            <p:cNvSpPr/>
            <p:nvPr/>
          </p:nvSpPr>
          <p:spPr>
            <a:xfrm>
              <a:off x="2483557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正方形/長方形 748"/>
            <p:cNvSpPr/>
            <p:nvPr/>
          </p:nvSpPr>
          <p:spPr>
            <a:xfrm>
              <a:off x="285609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0" name="正方形/長方形 749"/>
            <p:cNvSpPr/>
            <p:nvPr/>
          </p:nvSpPr>
          <p:spPr>
            <a:xfrm>
              <a:off x="322862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1" name="正方形/長方形 750"/>
            <p:cNvSpPr/>
            <p:nvPr/>
          </p:nvSpPr>
          <p:spPr>
            <a:xfrm>
              <a:off x="3601159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2" name="正方形/長方形 751"/>
            <p:cNvSpPr/>
            <p:nvPr/>
          </p:nvSpPr>
          <p:spPr>
            <a:xfrm>
              <a:off x="3973693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3" name="正方形/長方形 752"/>
            <p:cNvSpPr/>
            <p:nvPr/>
          </p:nvSpPr>
          <p:spPr>
            <a:xfrm>
              <a:off x="4346227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4" name="正方形/長方形 753"/>
            <p:cNvSpPr/>
            <p:nvPr/>
          </p:nvSpPr>
          <p:spPr>
            <a:xfrm>
              <a:off x="471876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5" name="正方形/長方形 754"/>
            <p:cNvSpPr/>
            <p:nvPr/>
          </p:nvSpPr>
          <p:spPr>
            <a:xfrm>
              <a:off x="509129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6" name="正方形/長方形 755"/>
            <p:cNvSpPr/>
            <p:nvPr/>
          </p:nvSpPr>
          <p:spPr>
            <a:xfrm>
              <a:off x="5463829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7" name="正方形/長方形 756"/>
            <p:cNvSpPr/>
            <p:nvPr/>
          </p:nvSpPr>
          <p:spPr>
            <a:xfrm>
              <a:off x="5836363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8" name="正方形/長方形 757"/>
            <p:cNvSpPr/>
            <p:nvPr/>
          </p:nvSpPr>
          <p:spPr>
            <a:xfrm>
              <a:off x="6208897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9" name="正方形/長方形 758"/>
            <p:cNvSpPr/>
            <p:nvPr/>
          </p:nvSpPr>
          <p:spPr>
            <a:xfrm>
              <a:off x="658143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0" name="正方形/長方形 759"/>
            <p:cNvSpPr/>
            <p:nvPr/>
          </p:nvSpPr>
          <p:spPr>
            <a:xfrm>
              <a:off x="695396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1" name="正方形/長方形 760"/>
            <p:cNvSpPr/>
            <p:nvPr/>
          </p:nvSpPr>
          <p:spPr>
            <a:xfrm>
              <a:off x="99342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2" name="正方形/長方形 761"/>
            <p:cNvSpPr/>
            <p:nvPr/>
          </p:nvSpPr>
          <p:spPr>
            <a:xfrm>
              <a:off x="136595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正方形/長方形 762"/>
            <p:cNvSpPr/>
            <p:nvPr/>
          </p:nvSpPr>
          <p:spPr>
            <a:xfrm>
              <a:off x="1738489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4" name="正方形/長方形 763"/>
            <p:cNvSpPr/>
            <p:nvPr/>
          </p:nvSpPr>
          <p:spPr>
            <a:xfrm>
              <a:off x="2111023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5" name="正方形/長方形 764"/>
            <p:cNvSpPr/>
            <p:nvPr/>
          </p:nvSpPr>
          <p:spPr>
            <a:xfrm>
              <a:off x="2483557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6" name="正方形/長方形 765"/>
            <p:cNvSpPr/>
            <p:nvPr/>
          </p:nvSpPr>
          <p:spPr>
            <a:xfrm>
              <a:off x="285609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7" name="正方形/長方形 766"/>
            <p:cNvSpPr/>
            <p:nvPr/>
          </p:nvSpPr>
          <p:spPr>
            <a:xfrm>
              <a:off x="322862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8" name="正方形/長方形 767"/>
            <p:cNvSpPr/>
            <p:nvPr/>
          </p:nvSpPr>
          <p:spPr>
            <a:xfrm>
              <a:off x="3601159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正方形/長方形 768"/>
            <p:cNvSpPr/>
            <p:nvPr/>
          </p:nvSpPr>
          <p:spPr>
            <a:xfrm>
              <a:off x="3973693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正方形/長方形 769"/>
            <p:cNvSpPr/>
            <p:nvPr/>
          </p:nvSpPr>
          <p:spPr>
            <a:xfrm>
              <a:off x="4346227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正方形/長方形 770"/>
            <p:cNvSpPr/>
            <p:nvPr/>
          </p:nvSpPr>
          <p:spPr>
            <a:xfrm>
              <a:off x="471876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正方形/長方形 771"/>
            <p:cNvSpPr/>
            <p:nvPr/>
          </p:nvSpPr>
          <p:spPr>
            <a:xfrm>
              <a:off x="509129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正方形/長方形 772"/>
            <p:cNvSpPr/>
            <p:nvPr/>
          </p:nvSpPr>
          <p:spPr>
            <a:xfrm>
              <a:off x="5463829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正方形/長方形 773"/>
            <p:cNvSpPr/>
            <p:nvPr/>
          </p:nvSpPr>
          <p:spPr>
            <a:xfrm>
              <a:off x="5836363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5" name="正方形/長方形 774"/>
            <p:cNvSpPr/>
            <p:nvPr/>
          </p:nvSpPr>
          <p:spPr>
            <a:xfrm>
              <a:off x="6208897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正方形/長方形 775"/>
            <p:cNvSpPr/>
            <p:nvPr/>
          </p:nvSpPr>
          <p:spPr>
            <a:xfrm>
              <a:off x="658143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正方形/長方形 776"/>
            <p:cNvSpPr/>
            <p:nvPr/>
          </p:nvSpPr>
          <p:spPr>
            <a:xfrm>
              <a:off x="695396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正方形/長方形 777"/>
            <p:cNvSpPr/>
            <p:nvPr/>
          </p:nvSpPr>
          <p:spPr>
            <a:xfrm>
              <a:off x="99342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正方形/長方形 778"/>
            <p:cNvSpPr/>
            <p:nvPr/>
          </p:nvSpPr>
          <p:spPr>
            <a:xfrm>
              <a:off x="136595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正方形/長方形 779"/>
            <p:cNvSpPr/>
            <p:nvPr/>
          </p:nvSpPr>
          <p:spPr>
            <a:xfrm>
              <a:off x="1738489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正方形/長方形 780"/>
            <p:cNvSpPr/>
            <p:nvPr/>
          </p:nvSpPr>
          <p:spPr>
            <a:xfrm>
              <a:off x="2111023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2" name="正方形/長方形 781"/>
            <p:cNvSpPr/>
            <p:nvPr/>
          </p:nvSpPr>
          <p:spPr>
            <a:xfrm>
              <a:off x="2483557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3" name="正方形/長方形 782"/>
            <p:cNvSpPr/>
            <p:nvPr/>
          </p:nvSpPr>
          <p:spPr>
            <a:xfrm>
              <a:off x="285609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4" name="正方形/長方形 783"/>
            <p:cNvSpPr/>
            <p:nvPr/>
          </p:nvSpPr>
          <p:spPr>
            <a:xfrm>
              <a:off x="322862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正方形/長方形 784"/>
            <p:cNvSpPr/>
            <p:nvPr/>
          </p:nvSpPr>
          <p:spPr>
            <a:xfrm>
              <a:off x="3601159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6" name="正方形/長方形 785"/>
            <p:cNvSpPr/>
            <p:nvPr/>
          </p:nvSpPr>
          <p:spPr>
            <a:xfrm>
              <a:off x="3973693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7" name="正方形/長方形 786"/>
            <p:cNvSpPr/>
            <p:nvPr/>
          </p:nvSpPr>
          <p:spPr>
            <a:xfrm>
              <a:off x="4346227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8" name="正方形/長方形 787"/>
            <p:cNvSpPr/>
            <p:nvPr/>
          </p:nvSpPr>
          <p:spPr>
            <a:xfrm>
              <a:off x="471876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正方形/長方形 788"/>
            <p:cNvSpPr/>
            <p:nvPr/>
          </p:nvSpPr>
          <p:spPr>
            <a:xfrm>
              <a:off x="509129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0" name="正方形/長方形 789"/>
            <p:cNvSpPr/>
            <p:nvPr/>
          </p:nvSpPr>
          <p:spPr>
            <a:xfrm>
              <a:off x="5463829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1" name="正方形/長方形 790"/>
            <p:cNvSpPr/>
            <p:nvPr/>
          </p:nvSpPr>
          <p:spPr>
            <a:xfrm>
              <a:off x="5836363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正方形/長方形 791"/>
            <p:cNvSpPr/>
            <p:nvPr/>
          </p:nvSpPr>
          <p:spPr>
            <a:xfrm>
              <a:off x="6208897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正方形/長方形 792"/>
            <p:cNvSpPr/>
            <p:nvPr/>
          </p:nvSpPr>
          <p:spPr>
            <a:xfrm>
              <a:off x="658143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正方形/長方形 793"/>
            <p:cNvSpPr/>
            <p:nvPr/>
          </p:nvSpPr>
          <p:spPr>
            <a:xfrm>
              <a:off x="695396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正方形/長方形 794"/>
            <p:cNvSpPr/>
            <p:nvPr/>
          </p:nvSpPr>
          <p:spPr>
            <a:xfrm>
              <a:off x="99342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正方形/長方形 795"/>
            <p:cNvSpPr/>
            <p:nvPr/>
          </p:nvSpPr>
          <p:spPr>
            <a:xfrm>
              <a:off x="136595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正方形/長方形 796"/>
            <p:cNvSpPr/>
            <p:nvPr/>
          </p:nvSpPr>
          <p:spPr>
            <a:xfrm>
              <a:off x="1738489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8" name="正方形/長方形 797"/>
            <p:cNvSpPr/>
            <p:nvPr/>
          </p:nvSpPr>
          <p:spPr>
            <a:xfrm>
              <a:off x="2111023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9" name="正方形/長方形 798"/>
            <p:cNvSpPr/>
            <p:nvPr/>
          </p:nvSpPr>
          <p:spPr>
            <a:xfrm>
              <a:off x="2483557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0" name="正方形/長方形 799"/>
            <p:cNvSpPr/>
            <p:nvPr/>
          </p:nvSpPr>
          <p:spPr>
            <a:xfrm>
              <a:off x="285609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1" name="正方形/長方形 800"/>
            <p:cNvSpPr/>
            <p:nvPr/>
          </p:nvSpPr>
          <p:spPr>
            <a:xfrm>
              <a:off x="322862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2" name="正方形/長方形 801"/>
            <p:cNvSpPr/>
            <p:nvPr/>
          </p:nvSpPr>
          <p:spPr>
            <a:xfrm>
              <a:off x="3601159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3" name="正方形/長方形 802"/>
            <p:cNvSpPr/>
            <p:nvPr/>
          </p:nvSpPr>
          <p:spPr>
            <a:xfrm>
              <a:off x="3973693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4" name="正方形/長方形 803"/>
            <p:cNvSpPr/>
            <p:nvPr/>
          </p:nvSpPr>
          <p:spPr>
            <a:xfrm>
              <a:off x="4346227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5" name="正方形/長方形 804"/>
            <p:cNvSpPr/>
            <p:nvPr/>
          </p:nvSpPr>
          <p:spPr>
            <a:xfrm>
              <a:off x="471876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6" name="正方形/長方形 805"/>
            <p:cNvSpPr/>
            <p:nvPr/>
          </p:nvSpPr>
          <p:spPr>
            <a:xfrm>
              <a:off x="509129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正方形/長方形 806"/>
            <p:cNvSpPr/>
            <p:nvPr/>
          </p:nvSpPr>
          <p:spPr>
            <a:xfrm>
              <a:off x="5463829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8" name="正方形/長方形 807"/>
            <p:cNvSpPr/>
            <p:nvPr/>
          </p:nvSpPr>
          <p:spPr>
            <a:xfrm>
              <a:off x="5836363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9" name="正方形/長方形 808"/>
            <p:cNvSpPr/>
            <p:nvPr/>
          </p:nvSpPr>
          <p:spPr>
            <a:xfrm>
              <a:off x="6208897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0" name="正方形/長方形 809"/>
            <p:cNvSpPr/>
            <p:nvPr/>
          </p:nvSpPr>
          <p:spPr>
            <a:xfrm>
              <a:off x="658143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1" name="正方形/長方形 810"/>
            <p:cNvSpPr/>
            <p:nvPr/>
          </p:nvSpPr>
          <p:spPr>
            <a:xfrm>
              <a:off x="695396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2" name="正方形/長方形 811"/>
            <p:cNvSpPr/>
            <p:nvPr/>
          </p:nvSpPr>
          <p:spPr>
            <a:xfrm>
              <a:off x="99342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3" name="正方形/長方形 812"/>
            <p:cNvSpPr/>
            <p:nvPr/>
          </p:nvSpPr>
          <p:spPr>
            <a:xfrm>
              <a:off x="136595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4" name="正方形/長方形 813"/>
            <p:cNvSpPr/>
            <p:nvPr/>
          </p:nvSpPr>
          <p:spPr>
            <a:xfrm>
              <a:off x="1738489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正方形/長方形 814"/>
            <p:cNvSpPr/>
            <p:nvPr/>
          </p:nvSpPr>
          <p:spPr>
            <a:xfrm>
              <a:off x="2111023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正方形/長方形 815"/>
            <p:cNvSpPr/>
            <p:nvPr/>
          </p:nvSpPr>
          <p:spPr>
            <a:xfrm>
              <a:off x="2483557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正方形/長方形 816"/>
            <p:cNvSpPr/>
            <p:nvPr/>
          </p:nvSpPr>
          <p:spPr>
            <a:xfrm>
              <a:off x="285609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正方形/長方形 817"/>
            <p:cNvSpPr/>
            <p:nvPr/>
          </p:nvSpPr>
          <p:spPr>
            <a:xfrm>
              <a:off x="322862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正方形/長方形 818"/>
            <p:cNvSpPr/>
            <p:nvPr/>
          </p:nvSpPr>
          <p:spPr>
            <a:xfrm>
              <a:off x="3601159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正方形/長方形 819"/>
            <p:cNvSpPr/>
            <p:nvPr/>
          </p:nvSpPr>
          <p:spPr>
            <a:xfrm>
              <a:off x="3973693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正方形/長方形 820"/>
            <p:cNvSpPr/>
            <p:nvPr/>
          </p:nvSpPr>
          <p:spPr>
            <a:xfrm>
              <a:off x="4346227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正方形/長方形 821"/>
            <p:cNvSpPr/>
            <p:nvPr/>
          </p:nvSpPr>
          <p:spPr>
            <a:xfrm>
              <a:off x="471876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3" name="正方形/長方形 822"/>
            <p:cNvSpPr/>
            <p:nvPr/>
          </p:nvSpPr>
          <p:spPr>
            <a:xfrm>
              <a:off x="509129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4" name="正方形/長方形 823"/>
            <p:cNvSpPr/>
            <p:nvPr/>
          </p:nvSpPr>
          <p:spPr>
            <a:xfrm>
              <a:off x="5463829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5" name="正方形/長方形 824"/>
            <p:cNvSpPr/>
            <p:nvPr/>
          </p:nvSpPr>
          <p:spPr>
            <a:xfrm>
              <a:off x="5836363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6" name="正方形/長方形 825"/>
            <p:cNvSpPr/>
            <p:nvPr/>
          </p:nvSpPr>
          <p:spPr>
            <a:xfrm>
              <a:off x="6208897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7" name="正方形/長方形 826"/>
            <p:cNvSpPr/>
            <p:nvPr/>
          </p:nvSpPr>
          <p:spPr>
            <a:xfrm>
              <a:off x="658143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8" name="正方形/長方形 827"/>
            <p:cNvSpPr/>
            <p:nvPr/>
          </p:nvSpPr>
          <p:spPr>
            <a:xfrm>
              <a:off x="695396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9" name="正方形/長方形 828"/>
            <p:cNvSpPr/>
            <p:nvPr/>
          </p:nvSpPr>
          <p:spPr>
            <a:xfrm>
              <a:off x="99342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0" name="正方形/長方形 829"/>
            <p:cNvSpPr/>
            <p:nvPr/>
          </p:nvSpPr>
          <p:spPr>
            <a:xfrm>
              <a:off x="136595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1" name="正方形/長方形 830"/>
            <p:cNvSpPr/>
            <p:nvPr/>
          </p:nvSpPr>
          <p:spPr>
            <a:xfrm>
              <a:off x="1738489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2" name="正方形/長方形 831"/>
            <p:cNvSpPr/>
            <p:nvPr/>
          </p:nvSpPr>
          <p:spPr>
            <a:xfrm>
              <a:off x="2111023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3" name="正方形/長方形 832"/>
            <p:cNvSpPr/>
            <p:nvPr/>
          </p:nvSpPr>
          <p:spPr>
            <a:xfrm>
              <a:off x="2483557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4" name="正方形/長方形 833"/>
            <p:cNvSpPr/>
            <p:nvPr/>
          </p:nvSpPr>
          <p:spPr>
            <a:xfrm>
              <a:off x="285609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5" name="正方形/長方形 834"/>
            <p:cNvSpPr/>
            <p:nvPr/>
          </p:nvSpPr>
          <p:spPr>
            <a:xfrm>
              <a:off x="322862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6" name="正方形/長方形 835"/>
            <p:cNvSpPr/>
            <p:nvPr/>
          </p:nvSpPr>
          <p:spPr>
            <a:xfrm>
              <a:off x="3601159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7" name="正方形/長方形 836"/>
            <p:cNvSpPr/>
            <p:nvPr/>
          </p:nvSpPr>
          <p:spPr>
            <a:xfrm>
              <a:off x="3973693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8" name="正方形/長方形 837"/>
            <p:cNvSpPr/>
            <p:nvPr/>
          </p:nvSpPr>
          <p:spPr>
            <a:xfrm>
              <a:off x="4346227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9" name="正方形/長方形 838"/>
            <p:cNvSpPr/>
            <p:nvPr/>
          </p:nvSpPr>
          <p:spPr>
            <a:xfrm>
              <a:off x="471876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0" name="正方形/長方形 839"/>
            <p:cNvSpPr/>
            <p:nvPr/>
          </p:nvSpPr>
          <p:spPr>
            <a:xfrm>
              <a:off x="509129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1" name="正方形/長方形 840"/>
            <p:cNvSpPr/>
            <p:nvPr/>
          </p:nvSpPr>
          <p:spPr>
            <a:xfrm>
              <a:off x="5463829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正方形/長方形 841"/>
            <p:cNvSpPr/>
            <p:nvPr/>
          </p:nvSpPr>
          <p:spPr>
            <a:xfrm>
              <a:off x="5836363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3" name="正方形/長方形 842"/>
            <p:cNvSpPr/>
            <p:nvPr/>
          </p:nvSpPr>
          <p:spPr>
            <a:xfrm>
              <a:off x="6208897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4" name="正方形/長方形 843"/>
            <p:cNvSpPr/>
            <p:nvPr/>
          </p:nvSpPr>
          <p:spPr>
            <a:xfrm>
              <a:off x="658143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5" name="正方形/長方形 844"/>
            <p:cNvSpPr/>
            <p:nvPr/>
          </p:nvSpPr>
          <p:spPr>
            <a:xfrm>
              <a:off x="695396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6" name="右中かっこ 845"/>
          <p:cNvSpPr/>
          <p:nvPr/>
        </p:nvSpPr>
        <p:spPr>
          <a:xfrm rot="16200000">
            <a:off x="2905825" y="-503420"/>
            <a:ext cx="155448" cy="48025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テキスト ボックス 846"/>
          <p:cNvSpPr txBox="1"/>
          <p:nvPr/>
        </p:nvSpPr>
        <p:spPr>
          <a:xfrm>
            <a:off x="235309" y="5843387"/>
            <a:ext cx="11662949" cy="277016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valid_stats_type</a:t>
            </a:r>
            <a:r>
              <a:rPr lang="en-US" altLang="ja-JP" sz="1200" dirty="0" smtClean="0"/>
              <a:t> = CAMMW_CAMERA_STATS_TYPE_R | CAMMW_CAMERA_STATS_TYPE_GR | CAMMW_CAMERA_STATS_TYPE_B | CAMMW_CAMERA_STATS_TYPE_GB</a:t>
            </a:r>
            <a:endParaRPr lang="ja-JP" altLang="en-US" sz="1200" dirty="0"/>
          </a:p>
        </p:txBody>
      </p:sp>
      <p:sp>
        <p:nvSpPr>
          <p:cNvPr id="848" name="右中かっこ 847"/>
          <p:cNvSpPr/>
          <p:nvPr/>
        </p:nvSpPr>
        <p:spPr>
          <a:xfrm>
            <a:off x="5384803" y="1975558"/>
            <a:ext cx="155448" cy="3646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849" name="テキスト ボックス 848"/>
          <p:cNvSpPr txBox="1"/>
          <p:nvPr/>
        </p:nvSpPr>
        <p:spPr>
          <a:xfrm>
            <a:off x="5540251" y="3662395"/>
            <a:ext cx="1556836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sensor_size.h</a:t>
            </a:r>
            <a:r>
              <a:rPr lang="en-US" altLang="ja-JP" sz="1200" dirty="0" smtClean="0"/>
              <a:t>(pixel)</a:t>
            </a:r>
            <a:endParaRPr lang="ja-JP" altLang="en-US" sz="1200" dirty="0"/>
          </a:p>
        </p:txBody>
      </p:sp>
      <p:grpSp>
        <p:nvGrpSpPr>
          <p:cNvPr id="1123" name="グループ化 1122"/>
          <p:cNvGrpSpPr/>
          <p:nvPr/>
        </p:nvGrpSpPr>
        <p:grpSpPr>
          <a:xfrm>
            <a:off x="7386766" y="2398621"/>
            <a:ext cx="3559624" cy="2804548"/>
            <a:chOff x="7097087" y="2299388"/>
            <a:chExt cx="938425" cy="739364"/>
          </a:xfrm>
        </p:grpSpPr>
        <p:sp>
          <p:nvSpPr>
            <p:cNvPr id="851" name="正方形/長方形 850"/>
            <p:cNvSpPr/>
            <p:nvPr/>
          </p:nvSpPr>
          <p:spPr>
            <a:xfrm>
              <a:off x="7097087" y="2299388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2" name="正方形/長方形 851"/>
            <p:cNvSpPr/>
            <p:nvPr/>
          </p:nvSpPr>
          <p:spPr>
            <a:xfrm>
              <a:off x="7331693" y="2299388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3" name="正方形/長方形 852"/>
            <p:cNvSpPr/>
            <p:nvPr/>
          </p:nvSpPr>
          <p:spPr>
            <a:xfrm>
              <a:off x="7566299" y="2299388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4" name="正方形/長方形 853"/>
            <p:cNvSpPr/>
            <p:nvPr/>
          </p:nvSpPr>
          <p:spPr>
            <a:xfrm>
              <a:off x="7800906" y="2299388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8" name="正方形/長方形 867"/>
            <p:cNvSpPr/>
            <p:nvPr/>
          </p:nvSpPr>
          <p:spPr>
            <a:xfrm>
              <a:off x="7097087" y="2484229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9" name="正方形/長方形 868"/>
            <p:cNvSpPr/>
            <p:nvPr/>
          </p:nvSpPr>
          <p:spPr>
            <a:xfrm>
              <a:off x="7331693" y="2484229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0" name="正方形/長方形 869"/>
            <p:cNvSpPr/>
            <p:nvPr/>
          </p:nvSpPr>
          <p:spPr>
            <a:xfrm>
              <a:off x="7566299" y="2484229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1" name="正方形/長方形 870"/>
            <p:cNvSpPr/>
            <p:nvPr/>
          </p:nvSpPr>
          <p:spPr>
            <a:xfrm>
              <a:off x="7800906" y="2484229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5" name="正方形/長方形 884"/>
            <p:cNvSpPr/>
            <p:nvPr/>
          </p:nvSpPr>
          <p:spPr>
            <a:xfrm>
              <a:off x="7097087" y="2669070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6" name="正方形/長方形 885"/>
            <p:cNvSpPr/>
            <p:nvPr/>
          </p:nvSpPr>
          <p:spPr>
            <a:xfrm>
              <a:off x="7331693" y="2669070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7" name="正方形/長方形 886"/>
            <p:cNvSpPr/>
            <p:nvPr/>
          </p:nvSpPr>
          <p:spPr>
            <a:xfrm>
              <a:off x="7566299" y="2669070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8" name="正方形/長方形 887"/>
            <p:cNvSpPr/>
            <p:nvPr/>
          </p:nvSpPr>
          <p:spPr>
            <a:xfrm>
              <a:off x="7800906" y="2669070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正方形/長方形 901"/>
            <p:cNvSpPr/>
            <p:nvPr/>
          </p:nvSpPr>
          <p:spPr>
            <a:xfrm>
              <a:off x="7097087" y="2853911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正方形/長方形 902"/>
            <p:cNvSpPr/>
            <p:nvPr/>
          </p:nvSpPr>
          <p:spPr>
            <a:xfrm>
              <a:off x="7331693" y="2853911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正方形/長方形 903"/>
            <p:cNvSpPr/>
            <p:nvPr/>
          </p:nvSpPr>
          <p:spPr>
            <a:xfrm>
              <a:off x="7566299" y="2853911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5" name="正方形/長方形 904"/>
            <p:cNvSpPr/>
            <p:nvPr/>
          </p:nvSpPr>
          <p:spPr>
            <a:xfrm>
              <a:off x="7800906" y="2853911"/>
              <a:ext cx="234606" cy="184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24" name="テキスト ボックス 1123"/>
          <p:cNvSpPr txBox="1"/>
          <p:nvPr/>
        </p:nvSpPr>
        <p:spPr>
          <a:xfrm>
            <a:off x="10946392" y="2553350"/>
            <a:ext cx="80021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ja-JP" altLang="en-US" sz="1200" dirty="0" smtClean="0"/>
              <a:t>・・・・</a:t>
            </a:r>
            <a:endParaRPr lang="ja-JP" altLang="en-US" sz="1200" dirty="0"/>
          </a:p>
        </p:txBody>
      </p:sp>
      <p:sp>
        <p:nvSpPr>
          <p:cNvPr id="1125" name="テキスト ボックス 1124"/>
          <p:cNvSpPr txBox="1"/>
          <p:nvPr/>
        </p:nvSpPr>
        <p:spPr>
          <a:xfrm>
            <a:off x="10946392" y="3339055"/>
            <a:ext cx="80021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ja-JP" altLang="en-US" sz="1200" dirty="0" smtClean="0"/>
              <a:t>・・・・</a:t>
            </a:r>
            <a:endParaRPr lang="ja-JP" altLang="en-US" sz="1200" dirty="0"/>
          </a:p>
        </p:txBody>
      </p:sp>
      <p:sp>
        <p:nvSpPr>
          <p:cNvPr id="1126" name="テキスト ボックス 1125"/>
          <p:cNvSpPr txBox="1"/>
          <p:nvPr/>
        </p:nvSpPr>
        <p:spPr>
          <a:xfrm>
            <a:off x="10946392" y="4068756"/>
            <a:ext cx="80021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ja-JP" altLang="en-US" sz="1200" dirty="0" smtClean="0"/>
              <a:t>・・・・</a:t>
            </a:r>
            <a:endParaRPr lang="ja-JP" altLang="en-US" sz="1200" dirty="0"/>
          </a:p>
        </p:txBody>
      </p:sp>
      <p:sp>
        <p:nvSpPr>
          <p:cNvPr id="1127" name="テキスト ボックス 1126"/>
          <p:cNvSpPr txBox="1"/>
          <p:nvPr/>
        </p:nvSpPr>
        <p:spPr>
          <a:xfrm>
            <a:off x="10946392" y="4761778"/>
            <a:ext cx="80021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ja-JP" altLang="en-US" sz="1200" dirty="0" smtClean="0"/>
              <a:t>・・・・</a:t>
            </a:r>
            <a:endParaRPr lang="ja-JP" altLang="en-US" sz="1200" dirty="0"/>
          </a:p>
        </p:txBody>
      </p:sp>
      <p:sp>
        <p:nvSpPr>
          <p:cNvPr id="1128" name="テキスト ボックス 1127"/>
          <p:cNvSpPr txBox="1"/>
          <p:nvPr/>
        </p:nvSpPr>
        <p:spPr>
          <a:xfrm rot="5400000">
            <a:off x="7476455" y="5443279"/>
            <a:ext cx="80021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ja-JP" altLang="en-US" sz="1200" dirty="0" smtClean="0"/>
              <a:t>・・・・</a:t>
            </a:r>
            <a:endParaRPr lang="ja-JP" altLang="en-US" sz="1200" dirty="0"/>
          </a:p>
        </p:txBody>
      </p:sp>
      <p:sp>
        <p:nvSpPr>
          <p:cNvPr id="1129" name="テキスト ボックス 1128"/>
          <p:cNvSpPr txBox="1"/>
          <p:nvPr/>
        </p:nvSpPr>
        <p:spPr>
          <a:xfrm rot="5400000">
            <a:off x="8314115" y="5443279"/>
            <a:ext cx="80021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ja-JP" altLang="en-US" sz="1200" dirty="0" smtClean="0"/>
              <a:t>・・・・</a:t>
            </a:r>
            <a:endParaRPr lang="ja-JP" altLang="en-US" sz="1200" dirty="0"/>
          </a:p>
        </p:txBody>
      </p:sp>
      <p:sp>
        <p:nvSpPr>
          <p:cNvPr id="1130" name="テキスト ボックス 1129"/>
          <p:cNvSpPr txBox="1"/>
          <p:nvPr/>
        </p:nvSpPr>
        <p:spPr>
          <a:xfrm rot="5400000">
            <a:off x="9194651" y="5443279"/>
            <a:ext cx="80021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ja-JP" altLang="en-US" sz="1200" dirty="0" smtClean="0"/>
              <a:t>・・・・</a:t>
            </a:r>
            <a:endParaRPr lang="ja-JP" altLang="en-US" sz="1200" dirty="0"/>
          </a:p>
        </p:txBody>
      </p:sp>
      <p:sp>
        <p:nvSpPr>
          <p:cNvPr id="1131" name="テキスト ボックス 1130"/>
          <p:cNvSpPr txBox="1"/>
          <p:nvPr/>
        </p:nvSpPr>
        <p:spPr>
          <a:xfrm rot="5400000">
            <a:off x="10097760" y="5443279"/>
            <a:ext cx="80021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ja-JP" altLang="en-US" sz="1200" dirty="0" smtClean="0"/>
              <a:t>・・・・</a:t>
            </a:r>
            <a:endParaRPr lang="ja-JP" altLang="en-US" sz="1200" dirty="0"/>
          </a:p>
        </p:txBody>
      </p:sp>
      <p:sp>
        <p:nvSpPr>
          <p:cNvPr id="1133" name="テキスト ボックス 1132"/>
          <p:cNvSpPr txBox="1"/>
          <p:nvPr/>
        </p:nvSpPr>
        <p:spPr>
          <a:xfrm>
            <a:off x="7386770" y="405898"/>
            <a:ext cx="4586577" cy="1569660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r[</a:t>
            </a:r>
            <a:r>
              <a:rPr lang="en-US" altLang="ja-JP" sz="1200" dirty="0" err="1" smtClean="0"/>
              <a:t>i</a:t>
            </a:r>
            <a:r>
              <a:rPr lang="en-US" altLang="ja-JP" sz="1200" dirty="0" smtClean="0"/>
              <a:t>] = SUM of R in this region</a:t>
            </a:r>
          </a:p>
          <a:p>
            <a:r>
              <a:rPr lang="en-US" altLang="ja-JP" sz="1200" dirty="0" smtClean="0"/>
              <a:t>b[</a:t>
            </a:r>
            <a:r>
              <a:rPr lang="en-US" altLang="ja-JP" sz="1200" dirty="0" err="1" smtClean="0"/>
              <a:t>i</a:t>
            </a:r>
            <a:r>
              <a:rPr lang="en-US" altLang="ja-JP" sz="1200" dirty="0" smtClean="0"/>
              <a:t>] = SUM of B in this region</a:t>
            </a:r>
          </a:p>
          <a:p>
            <a:r>
              <a:rPr lang="en-US" altLang="ja-JP" sz="1200" dirty="0" err="1" smtClean="0"/>
              <a:t>gr</a:t>
            </a:r>
            <a:r>
              <a:rPr lang="en-US" altLang="ja-JP" sz="1200" dirty="0" smtClean="0"/>
              <a:t>[</a:t>
            </a:r>
            <a:r>
              <a:rPr lang="en-US" altLang="ja-JP" sz="1200" dirty="0" err="1" smtClean="0"/>
              <a:t>i</a:t>
            </a:r>
            <a:r>
              <a:rPr lang="en-US" altLang="ja-JP" sz="1200" dirty="0" smtClean="0"/>
              <a:t>] = SUM of </a:t>
            </a:r>
            <a:r>
              <a:rPr lang="en-US" altLang="ja-JP" sz="1200" dirty="0" err="1" smtClean="0"/>
              <a:t>Gr</a:t>
            </a:r>
            <a:r>
              <a:rPr lang="en-US" altLang="ja-JP" sz="1200" dirty="0" smtClean="0"/>
              <a:t> in this region</a:t>
            </a:r>
          </a:p>
          <a:p>
            <a:r>
              <a:rPr lang="en-US" altLang="ja-JP" sz="1200" dirty="0" err="1" smtClean="0"/>
              <a:t>gb</a:t>
            </a:r>
            <a:r>
              <a:rPr lang="en-US" altLang="ja-JP" sz="1200" dirty="0" smtClean="0"/>
              <a:t>[</a:t>
            </a:r>
            <a:r>
              <a:rPr lang="en-US" altLang="ja-JP" sz="1200" dirty="0" err="1" smtClean="0"/>
              <a:t>i</a:t>
            </a:r>
            <a:r>
              <a:rPr lang="en-US" altLang="ja-JP" sz="1200" dirty="0" smtClean="0"/>
              <a:t>] = SUM of </a:t>
            </a:r>
            <a:r>
              <a:rPr lang="en-US" altLang="ja-JP" sz="1200" dirty="0" err="1" smtClean="0"/>
              <a:t>Gb</a:t>
            </a:r>
            <a:r>
              <a:rPr lang="en-US" altLang="ja-JP" sz="1200" dirty="0" smtClean="0"/>
              <a:t> in this region</a:t>
            </a:r>
          </a:p>
          <a:p>
            <a:r>
              <a:rPr lang="en-US" altLang="ja-JP" sz="1200" dirty="0" err="1" smtClean="0"/>
              <a:t>num_of_r_pix</a:t>
            </a:r>
            <a:r>
              <a:rPr lang="en-US" altLang="ja-JP" sz="1200" dirty="0" smtClean="0"/>
              <a:t>[</a:t>
            </a:r>
            <a:r>
              <a:rPr lang="en-US" altLang="ja-JP" sz="1200" dirty="0" err="1" smtClean="0"/>
              <a:t>i</a:t>
            </a:r>
            <a:r>
              <a:rPr lang="en-US" altLang="ja-JP" sz="1200" dirty="0" smtClean="0"/>
              <a:t>] = number of R pixels for calc in this region. </a:t>
            </a:r>
          </a:p>
          <a:p>
            <a:r>
              <a:rPr lang="en-US" altLang="ja-JP" sz="1200" dirty="0" err="1" smtClean="0"/>
              <a:t>num_of_b_pix</a:t>
            </a:r>
            <a:r>
              <a:rPr lang="en-US" altLang="ja-JP" sz="1200" dirty="0" smtClean="0"/>
              <a:t>[</a:t>
            </a:r>
            <a:r>
              <a:rPr lang="en-US" altLang="ja-JP" sz="1200" dirty="0" err="1" smtClean="0"/>
              <a:t>i</a:t>
            </a:r>
            <a:r>
              <a:rPr lang="en-US" altLang="ja-JP" sz="1200" dirty="0" smtClean="0"/>
              <a:t>] = number of B pixels for calc in this region. </a:t>
            </a:r>
          </a:p>
          <a:p>
            <a:r>
              <a:rPr lang="en-US" altLang="ja-JP" sz="1200" dirty="0" err="1" smtClean="0"/>
              <a:t>num_of_gr_pix</a:t>
            </a:r>
            <a:r>
              <a:rPr lang="en-US" altLang="ja-JP" sz="1200" dirty="0" smtClean="0"/>
              <a:t>[</a:t>
            </a:r>
            <a:r>
              <a:rPr lang="en-US" altLang="ja-JP" sz="1200" dirty="0" err="1" smtClean="0"/>
              <a:t>i</a:t>
            </a:r>
            <a:r>
              <a:rPr lang="en-US" altLang="ja-JP" sz="1200" dirty="0" smtClean="0"/>
              <a:t>] = number of </a:t>
            </a:r>
            <a:r>
              <a:rPr lang="en-US" altLang="ja-JP" sz="1200" dirty="0" err="1" smtClean="0"/>
              <a:t>Gr</a:t>
            </a:r>
            <a:r>
              <a:rPr lang="en-US" altLang="ja-JP" sz="1200" dirty="0" smtClean="0"/>
              <a:t> pixels for calc in this region. </a:t>
            </a:r>
          </a:p>
          <a:p>
            <a:r>
              <a:rPr lang="en-US" altLang="ja-JP" sz="1200" dirty="0" err="1" smtClean="0"/>
              <a:t>num_of_gb_pix</a:t>
            </a:r>
            <a:r>
              <a:rPr lang="en-US" altLang="ja-JP" sz="1200" dirty="0" smtClean="0"/>
              <a:t>[</a:t>
            </a:r>
            <a:r>
              <a:rPr lang="en-US" altLang="ja-JP" sz="1200" dirty="0" err="1" smtClean="0"/>
              <a:t>i</a:t>
            </a:r>
            <a:r>
              <a:rPr lang="en-US" altLang="ja-JP" sz="1200" dirty="0" smtClean="0"/>
              <a:t>] = number of </a:t>
            </a:r>
            <a:r>
              <a:rPr lang="en-US" altLang="ja-JP" sz="1200" dirty="0" err="1" smtClean="0"/>
              <a:t>Gb</a:t>
            </a:r>
            <a:r>
              <a:rPr lang="en-US" altLang="ja-JP" sz="1200" dirty="0" smtClean="0"/>
              <a:t> pixels for calc in this region. </a:t>
            </a:r>
          </a:p>
        </p:txBody>
      </p:sp>
      <p:sp>
        <p:nvSpPr>
          <p:cNvPr id="1139" name="テキスト ボックス 1138"/>
          <p:cNvSpPr txBox="1"/>
          <p:nvPr/>
        </p:nvSpPr>
        <p:spPr>
          <a:xfrm>
            <a:off x="7386768" y="3246371"/>
            <a:ext cx="978153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[1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+ 0]</a:t>
            </a:r>
            <a:endParaRPr lang="ja-JP" altLang="en-US" sz="1200" dirty="0"/>
          </a:p>
        </p:txBody>
      </p:sp>
      <p:sp>
        <p:nvSpPr>
          <p:cNvPr id="1140" name="テキスト ボックス 1139"/>
          <p:cNvSpPr txBox="1"/>
          <p:nvPr/>
        </p:nvSpPr>
        <p:spPr>
          <a:xfrm>
            <a:off x="8276671" y="3246371"/>
            <a:ext cx="978153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[1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+ 1]</a:t>
            </a:r>
            <a:endParaRPr lang="ja-JP" altLang="en-US" sz="1200" dirty="0"/>
          </a:p>
        </p:txBody>
      </p:sp>
      <p:sp>
        <p:nvSpPr>
          <p:cNvPr id="1141" name="テキスト ボックス 1140"/>
          <p:cNvSpPr txBox="1"/>
          <p:nvPr/>
        </p:nvSpPr>
        <p:spPr>
          <a:xfrm>
            <a:off x="9166578" y="3246371"/>
            <a:ext cx="965329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[1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+ 2]</a:t>
            </a:r>
            <a:endParaRPr lang="ja-JP" altLang="en-US" sz="1200" dirty="0"/>
          </a:p>
        </p:txBody>
      </p:sp>
      <p:sp>
        <p:nvSpPr>
          <p:cNvPr id="1142" name="テキスト ボックス 1141"/>
          <p:cNvSpPr txBox="1"/>
          <p:nvPr/>
        </p:nvSpPr>
        <p:spPr>
          <a:xfrm>
            <a:off x="10056487" y="3246371"/>
            <a:ext cx="965329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[1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+ 3]</a:t>
            </a:r>
            <a:endParaRPr lang="ja-JP" altLang="en-US" sz="1200" dirty="0"/>
          </a:p>
        </p:txBody>
      </p:sp>
      <p:sp>
        <p:nvSpPr>
          <p:cNvPr id="1143" name="テキスト ボックス 1142"/>
          <p:cNvSpPr txBox="1"/>
          <p:nvPr/>
        </p:nvSpPr>
        <p:spPr>
          <a:xfrm>
            <a:off x="7386764" y="3930081"/>
            <a:ext cx="978153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[2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+ 0]</a:t>
            </a:r>
            <a:endParaRPr lang="ja-JP" altLang="en-US" sz="1200" dirty="0"/>
          </a:p>
        </p:txBody>
      </p:sp>
      <p:sp>
        <p:nvSpPr>
          <p:cNvPr id="1144" name="テキスト ボックス 1143"/>
          <p:cNvSpPr txBox="1"/>
          <p:nvPr/>
        </p:nvSpPr>
        <p:spPr>
          <a:xfrm>
            <a:off x="8276667" y="3930081"/>
            <a:ext cx="978153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[2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+ 1]</a:t>
            </a:r>
            <a:endParaRPr lang="ja-JP" altLang="en-US" sz="1200" dirty="0"/>
          </a:p>
        </p:txBody>
      </p:sp>
      <p:sp>
        <p:nvSpPr>
          <p:cNvPr id="1145" name="テキスト ボックス 1144"/>
          <p:cNvSpPr txBox="1"/>
          <p:nvPr/>
        </p:nvSpPr>
        <p:spPr>
          <a:xfrm>
            <a:off x="9166574" y="3930081"/>
            <a:ext cx="965329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[2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+ 2]</a:t>
            </a:r>
            <a:endParaRPr lang="ja-JP" altLang="en-US" sz="1200" dirty="0"/>
          </a:p>
        </p:txBody>
      </p:sp>
      <p:sp>
        <p:nvSpPr>
          <p:cNvPr id="1146" name="テキスト ボックス 1145"/>
          <p:cNvSpPr txBox="1"/>
          <p:nvPr/>
        </p:nvSpPr>
        <p:spPr>
          <a:xfrm>
            <a:off x="10056483" y="3930081"/>
            <a:ext cx="965329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[2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+ 3]</a:t>
            </a:r>
            <a:endParaRPr lang="ja-JP" altLang="en-US" sz="1200" dirty="0"/>
          </a:p>
        </p:txBody>
      </p:sp>
      <p:sp>
        <p:nvSpPr>
          <p:cNvPr id="1147" name="テキスト ボックス 1146"/>
          <p:cNvSpPr txBox="1"/>
          <p:nvPr/>
        </p:nvSpPr>
        <p:spPr>
          <a:xfrm>
            <a:off x="7386764" y="4577112"/>
            <a:ext cx="978153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[3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+ 0]</a:t>
            </a:r>
            <a:endParaRPr lang="ja-JP" altLang="en-US" sz="1200" dirty="0"/>
          </a:p>
        </p:txBody>
      </p:sp>
      <p:sp>
        <p:nvSpPr>
          <p:cNvPr id="1148" name="テキスト ボックス 1147"/>
          <p:cNvSpPr txBox="1"/>
          <p:nvPr/>
        </p:nvSpPr>
        <p:spPr>
          <a:xfrm>
            <a:off x="8276667" y="4577112"/>
            <a:ext cx="978153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[3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+ 1]</a:t>
            </a:r>
            <a:endParaRPr lang="ja-JP" altLang="en-US" sz="1200" dirty="0"/>
          </a:p>
        </p:txBody>
      </p:sp>
      <p:sp>
        <p:nvSpPr>
          <p:cNvPr id="1149" name="テキスト ボックス 1148"/>
          <p:cNvSpPr txBox="1"/>
          <p:nvPr/>
        </p:nvSpPr>
        <p:spPr>
          <a:xfrm>
            <a:off x="9166574" y="4577112"/>
            <a:ext cx="965329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[3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+ 2]</a:t>
            </a:r>
            <a:endParaRPr lang="ja-JP" altLang="en-US" sz="1200" dirty="0"/>
          </a:p>
        </p:txBody>
      </p:sp>
      <p:sp>
        <p:nvSpPr>
          <p:cNvPr id="1150" name="テキスト ボックス 1149"/>
          <p:cNvSpPr txBox="1"/>
          <p:nvPr/>
        </p:nvSpPr>
        <p:spPr>
          <a:xfrm>
            <a:off x="10056483" y="4577112"/>
            <a:ext cx="965329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[3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+ 3]</a:t>
            </a:r>
            <a:endParaRPr lang="ja-JP" altLang="en-US" sz="1200" dirty="0"/>
          </a:p>
        </p:txBody>
      </p:sp>
      <p:sp>
        <p:nvSpPr>
          <p:cNvPr id="1151" name="テキスト ボックス 1150"/>
          <p:cNvSpPr txBox="1"/>
          <p:nvPr/>
        </p:nvSpPr>
        <p:spPr>
          <a:xfrm>
            <a:off x="7386768" y="2528749"/>
            <a:ext cx="978153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[0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+ 0]</a:t>
            </a:r>
            <a:endParaRPr lang="ja-JP" altLang="en-US" sz="1200" dirty="0"/>
          </a:p>
        </p:txBody>
      </p:sp>
      <p:sp>
        <p:nvSpPr>
          <p:cNvPr id="1152" name="テキスト ボックス 1151"/>
          <p:cNvSpPr txBox="1"/>
          <p:nvPr/>
        </p:nvSpPr>
        <p:spPr>
          <a:xfrm>
            <a:off x="8276671" y="2528749"/>
            <a:ext cx="978153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[0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+ 1]</a:t>
            </a:r>
            <a:endParaRPr lang="ja-JP" altLang="en-US" sz="1200" dirty="0"/>
          </a:p>
        </p:txBody>
      </p:sp>
      <p:sp>
        <p:nvSpPr>
          <p:cNvPr id="1153" name="テキスト ボックス 1152"/>
          <p:cNvSpPr txBox="1"/>
          <p:nvPr/>
        </p:nvSpPr>
        <p:spPr>
          <a:xfrm>
            <a:off x="9166578" y="2528749"/>
            <a:ext cx="965329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[0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+ 2]</a:t>
            </a:r>
            <a:endParaRPr lang="ja-JP" altLang="en-US" sz="1200" dirty="0"/>
          </a:p>
        </p:txBody>
      </p:sp>
      <p:sp>
        <p:nvSpPr>
          <p:cNvPr id="1154" name="テキスト ボックス 1153"/>
          <p:cNvSpPr txBox="1"/>
          <p:nvPr/>
        </p:nvSpPr>
        <p:spPr>
          <a:xfrm>
            <a:off x="10056487" y="2528749"/>
            <a:ext cx="965329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</a:t>
            </a:r>
            <a:r>
              <a:rPr lang="en-US" altLang="ja-JP" sz="1200" dirty="0" smtClean="0"/>
              <a:t>[0 * </a:t>
            </a:r>
          </a:p>
          <a:p>
            <a:r>
              <a:rPr lang="en-US" altLang="ja-JP" sz="1200" dirty="0" err="1" smtClean="0"/>
              <a:t>h_num</a:t>
            </a:r>
            <a:r>
              <a:rPr lang="en-US" altLang="ja-JP" sz="1200" dirty="0" smtClean="0"/>
              <a:t> + 3]</a:t>
            </a:r>
            <a:endParaRPr lang="ja-JP" altLang="en-US" sz="1200" dirty="0"/>
          </a:p>
        </p:txBody>
      </p:sp>
      <p:sp>
        <p:nvSpPr>
          <p:cNvPr id="1155" name="テキスト ボックス 1154"/>
          <p:cNvSpPr txBox="1"/>
          <p:nvPr/>
        </p:nvSpPr>
        <p:spPr>
          <a:xfrm>
            <a:off x="7498255" y="2121622"/>
            <a:ext cx="279244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0</a:t>
            </a:r>
            <a:endParaRPr lang="ja-JP" altLang="en-US" sz="1200" dirty="0"/>
          </a:p>
        </p:txBody>
      </p:sp>
      <p:sp>
        <p:nvSpPr>
          <p:cNvPr id="1156" name="テキスト ボックス 1155"/>
          <p:cNvSpPr txBox="1"/>
          <p:nvPr/>
        </p:nvSpPr>
        <p:spPr>
          <a:xfrm>
            <a:off x="7107526" y="2609355"/>
            <a:ext cx="279244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0</a:t>
            </a:r>
            <a:endParaRPr lang="ja-JP" altLang="en-US" sz="1200" dirty="0"/>
          </a:p>
        </p:txBody>
      </p:sp>
      <p:sp>
        <p:nvSpPr>
          <p:cNvPr id="1157" name="テキスト ボックス 1156"/>
          <p:cNvSpPr txBox="1"/>
          <p:nvPr/>
        </p:nvSpPr>
        <p:spPr>
          <a:xfrm>
            <a:off x="8575725" y="2121622"/>
            <a:ext cx="24558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1</a:t>
            </a:r>
            <a:endParaRPr lang="ja-JP" altLang="en-US" sz="1200" dirty="0"/>
          </a:p>
        </p:txBody>
      </p:sp>
      <p:sp>
        <p:nvSpPr>
          <p:cNvPr id="1158" name="テキスト ボックス 1157"/>
          <p:cNvSpPr txBox="1"/>
          <p:nvPr/>
        </p:nvSpPr>
        <p:spPr>
          <a:xfrm>
            <a:off x="9454014" y="2121622"/>
            <a:ext cx="26642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2</a:t>
            </a:r>
            <a:endParaRPr lang="ja-JP" altLang="en-US" sz="1200" dirty="0"/>
          </a:p>
        </p:txBody>
      </p:sp>
      <p:sp>
        <p:nvSpPr>
          <p:cNvPr id="1159" name="テキスト ボックス 1158"/>
          <p:cNvSpPr txBox="1"/>
          <p:nvPr/>
        </p:nvSpPr>
        <p:spPr>
          <a:xfrm>
            <a:off x="10357125" y="2121622"/>
            <a:ext cx="26642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3</a:t>
            </a:r>
            <a:endParaRPr lang="ja-JP" altLang="en-US" sz="1200" dirty="0"/>
          </a:p>
        </p:txBody>
      </p:sp>
      <p:sp>
        <p:nvSpPr>
          <p:cNvPr id="1160" name="テキスト ボックス 1159"/>
          <p:cNvSpPr txBox="1"/>
          <p:nvPr/>
        </p:nvSpPr>
        <p:spPr>
          <a:xfrm>
            <a:off x="7097087" y="3302376"/>
            <a:ext cx="24558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1</a:t>
            </a:r>
            <a:endParaRPr lang="ja-JP" altLang="en-US" sz="1200" dirty="0"/>
          </a:p>
        </p:txBody>
      </p:sp>
      <p:sp>
        <p:nvSpPr>
          <p:cNvPr id="1161" name="テキスト ボックス 1160"/>
          <p:cNvSpPr txBox="1"/>
          <p:nvPr/>
        </p:nvSpPr>
        <p:spPr>
          <a:xfrm>
            <a:off x="7097089" y="3985736"/>
            <a:ext cx="26642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2</a:t>
            </a:r>
            <a:endParaRPr lang="ja-JP" altLang="en-US" sz="1200" dirty="0"/>
          </a:p>
        </p:txBody>
      </p:sp>
      <p:sp>
        <p:nvSpPr>
          <p:cNvPr id="1162" name="テキスト ボックス 1161"/>
          <p:cNvSpPr txBox="1"/>
          <p:nvPr/>
        </p:nvSpPr>
        <p:spPr>
          <a:xfrm>
            <a:off x="7097089" y="4725099"/>
            <a:ext cx="26642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3</a:t>
            </a:r>
            <a:endParaRPr lang="ja-JP" altLang="en-US" sz="1200" dirty="0"/>
          </a:p>
        </p:txBody>
      </p:sp>
      <p:sp>
        <p:nvSpPr>
          <p:cNvPr id="1163" name="テキスト ボックス 1162"/>
          <p:cNvSpPr txBox="1"/>
          <p:nvPr/>
        </p:nvSpPr>
        <p:spPr>
          <a:xfrm>
            <a:off x="263528" y="6086520"/>
            <a:ext cx="301371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num_of_data</a:t>
            </a:r>
            <a:r>
              <a:rPr lang="en-US" altLang="ja-JP" sz="1200" dirty="0" smtClean="0"/>
              <a:t> =</a:t>
            </a:r>
            <a:r>
              <a:rPr lang="en-US" altLang="ja-JP" sz="1200" dirty="0" err="1" smtClean="0"/>
              <a:t>rgn_h_num</a:t>
            </a:r>
            <a:r>
              <a:rPr lang="en-US" altLang="ja-JP" sz="1200" dirty="0" smtClean="0"/>
              <a:t> * </a:t>
            </a:r>
            <a:r>
              <a:rPr lang="en-US" altLang="ja-JP" sz="1200" dirty="0" err="1" smtClean="0"/>
              <a:t>rgn_v_num</a:t>
            </a:r>
            <a:endParaRPr lang="ja-JP" altLang="en-US" sz="1200" dirty="0"/>
          </a:p>
        </p:txBody>
      </p:sp>
      <p:sp>
        <p:nvSpPr>
          <p:cNvPr id="1164" name="テキスト ボックス 1163"/>
          <p:cNvSpPr txBox="1"/>
          <p:nvPr/>
        </p:nvSpPr>
        <p:spPr>
          <a:xfrm>
            <a:off x="2276424" y="1543110"/>
            <a:ext cx="1588897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sensor_size.w</a:t>
            </a:r>
            <a:r>
              <a:rPr lang="en-US" altLang="ja-JP" sz="1200" dirty="0" smtClean="0"/>
              <a:t>(pixel)</a:t>
            </a:r>
            <a:endParaRPr lang="ja-JP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Hist</a:t>
            </a:r>
            <a:r>
              <a:rPr kumimoji="1" lang="en-US" altLang="ja-JP" dirty="0" err="1" smtClean="0"/>
              <a:t>Stats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setting/data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5307" y="1176235"/>
            <a:ext cx="4694042" cy="415498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dirty="0" err="1" smtClean="0"/>
              <a:t>cammw_camera_stats_hist_setting_t</a:t>
            </a:r>
            <a:endParaRPr lang="ja-JP" altLang="en-US" dirty="0"/>
          </a:p>
        </p:txBody>
      </p:sp>
      <p:sp>
        <p:nvSpPr>
          <p:cNvPr id="284" name="正方形/長方形 283"/>
          <p:cNvSpPr/>
          <p:nvPr/>
        </p:nvSpPr>
        <p:spPr>
          <a:xfrm>
            <a:off x="582297" y="1975558"/>
            <a:ext cx="4802505" cy="364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6" name="直線矢印コネクタ 285"/>
          <p:cNvCxnSpPr/>
          <p:nvPr/>
        </p:nvCxnSpPr>
        <p:spPr>
          <a:xfrm>
            <a:off x="582295" y="2331829"/>
            <a:ext cx="4111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テキスト ボックス 286"/>
          <p:cNvSpPr txBox="1"/>
          <p:nvPr/>
        </p:nvSpPr>
        <p:spPr>
          <a:xfrm>
            <a:off x="235307" y="2331831"/>
            <a:ext cx="150893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rgn_h_offset</a:t>
            </a:r>
            <a:r>
              <a:rPr lang="en-US" altLang="ja-JP" sz="1200" dirty="0" smtClean="0"/>
              <a:t> 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cxnSp>
        <p:nvCxnSpPr>
          <p:cNvPr id="289" name="直線矢印コネクタ 288"/>
          <p:cNvCxnSpPr/>
          <p:nvPr/>
        </p:nvCxnSpPr>
        <p:spPr>
          <a:xfrm>
            <a:off x="993421" y="1975558"/>
            <a:ext cx="0" cy="356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テキスト ボックス 289"/>
          <p:cNvSpPr txBox="1"/>
          <p:nvPr/>
        </p:nvSpPr>
        <p:spPr>
          <a:xfrm>
            <a:off x="993421" y="1975558"/>
            <a:ext cx="145604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rgn_v_offset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291" name="右中かっこ 290"/>
          <p:cNvSpPr/>
          <p:nvPr/>
        </p:nvSpPr>
        <p:spPr>
          <a:xfrm rot="16200000">
            <a:off x="2909850" y="258404"/>
            <a:ext cx="155448" cy="3988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2551238" y="1975558"/>
            <a:ext cx="1385444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rgn_h_num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293" name="右中かっこ 292"/>
          <p:cNvSpPr/>
          <p:nvPr/>
        </p:nvSpPr>
        <p:spPr>
          <a:xfrm>
            <a:off x="4981726" y="2330279"/>
            <a:ext cx="155448" cy="2949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5137174" y="3672058"/>
            <a:ext cx="1412694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rgn_v_num</a:t>
            </a:r>
            <a:r>
              <a:rPr lang="en-US" altLang="ja-JP" sz="1200" dirty="0" smtClean="0"/>
              <a:t> 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568" name="正方形/長方形 567"/>
          <p:cNvSpPr/>
          <p:nvPr/>
        </p:nvSpPr>
        <p:spPr>
          <a:xfrm>
            <a:off x="993422" y="2331831"/>
            <a:ext cx="3988306" cy="29477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0" name="直線矢印コネクタ 569"/>
          <p:cNvCxnSpPr/>
          <p:nvPr/>
        </p:nvCxnSpPr>
        <p:spPr>
          <a:xfrm>
            <a:off x="4981726" y="3440874"/>
            <a:ext cx="74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/>
          <p:cNvCxnSpPr/>
          <p:nvPr/>
        </p:nvCxnSpPr>
        <p:spPr>
          <a:xfrm>
            <a:off x="6549868" y="2174832"/>
            <a:ext cx="0" cy="310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/>
          <p:cNvCxnSpPr/>
          <p:nvPr/>
        </p:nvCxnSpPr>
        <p:spPr>
          <a:xfrm>
            <a:off x="6549868" y="5279620"/>
            <a:ext cx="5071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テキスト ボックス 577"/>
          <p:cNvSpPr txBox="1"/>
          <p:nvPr/>
        </p:nvSpPr>
        <p:spPr>
          <a:xfrm>
            <a:off x="6701744" y="5279622"/>
            <a:ext cx="279244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0</a:t>
            </a:r>
            <a:endParaRPr lang="ja-JP" altLang="en-US" sz="1200" dirty="0"/>
          </a:p>
        </p:txBody>
      </p:sp>
      <p:sp>
        <p:nvSpPr>
          <p:cNvPr id="579" name="テキスト ボックス 578"/>
          <p:cNvSpPr txBox="1"/>
          <p:nvPr/>
        </p:nvSpPr>
        <p:spPr>
          <a:xfrm>
            <a:off x="11334974" y="5279622"/>
            <a:ext cx="436338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255</a:t>
            </a:r>
            <a:endParaRPr lang="ja-JP" altLang="en-US" sz="1200" dirty="0"/>
          </a:p>
        </p:txBody>
      </p:sp>
      <p:sp>
        <p:nvSpPr>
          <p:cNvPr id="580" name="正方形/長方形 579"/>
          <p:cNvSpPr/>
          <p:nvPr/>
        </p:nvSpPr>
        <p:spPr>
          <a:xfrm>
            <a:off x="6701744" y="3949057"/>
            <a:ext cx="279244" cy="1330565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581" name="正方形/長方形 580"/>
          <p:cNvSpPr/>
          <p:nvPr/>
        </p:nvSpPr>
        <p:spPr>
          <a:xfrm>
            <a:off x="6980988" y="3672057"/>
            <a:ext cx="279244" cy="1607564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582" name="正方形/長方形 581"/>
          <p:cNvSpPr/>
          <p:nvPr/>
        </p:nvSpPr>
        <p:spPr>
          <a:xfrm>
            <a:off x="7260230" y="4213187"/>
            <a:ext cx="279244" cy="1066436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583" name="正方形/長方形 582"/>
          <p:cNvSpPr/>
          <p:nvPr/>
        </p:nvSpPr>
        <p:spPr>
          <a:xfrm>
            <a:off x="7539474" y="2608828"/>
            <a:ext cx="279244" cy="2670792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584" name="正方形/長方形 583"/>
          <p:cNvSpPr/>
          <p:nvPr/>
        </p:nvSpPr>
        <p:spPr>
          <a:xfrm>
            <a:off x="7818720" y="3440874"/>
            <a:ext cx="279244" cy="1838746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585" name="正方形/長方形 584"/>
          <p:cNvSpPr/>
          <p:nvPr/>
        </p:nvSpPr>
        <p:spPr>
          <a:xfrm>
            <a:off x="11341740" y="3440874"/>
            <a:ext cx="279244" cy="1838746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586" name="テキスト ボックス 585"/>
          <p:cNvSpPr txBox="1"/>
          <p:nvPr/>
        </p:nvSpPr>
        <p:spPr>
          <a:xfrm>
            <a:off x="8097964" y="4213187"/>
            <a:ext cx="80021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ja-JP" altLang="en-US" sz="1200" dirty="0" smtClean="0"/>
              <a:t>・・・・</a:t>
            </a:r>
            <a:endParaRPr lang="ja-JP" altLang="en-US" sz="1200" dirty="0"/>
          </a:p>
        </p:txBody>
      </p:sp>
      <p:sp>
        <p:nvSpPr>
          <p:cNvPr id="587" name="テキスト ボックス 586"/>
          <p:cNvSpPr txBox="1"/>
          <p:nvPr/>
        </p:nvSpPr>
        <p:spPr>
          <a:xfrm>
            <a:off x="6980986" y="5279623"/>
            <a:ext cx="24558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1</a:t>
            </a:r>
            <a:endParaRPr lang="ja-JP" altLang="en-US" sz="1200" dirty="0"/>
          </a:p>
        </p:txBody>
      </p:sp>
      <p:sp>
        <p:nvSpPr>
          <p:cNvPr id="588" name="テキスト ボックス 587"/>
          <p:cNvSpPr txBox="1"/>
          <p:nvPr/>
        </p:nvSpPr>
        <p:spPr>
          <a:xfrm>
            <a:off x="7260232" y="5279623"/>
            <a:ext cx="26642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2</a:t>
            </a:r>
            <a:endParaRPr lang="ja-JP" altLang="en-US" sz="1200" dirty="0"/>
          </a:p>
        </p:txBody>
      </p:sp>
      <p:sp>
        <p:nvSpPr>
          <p:cNvPr id="589" name="テキスト ボックス 588"/>
          <p:cNvSpPr txBox="1"/>
          <p:nvPr/>
        </p:nvSpPr>
        <p:spPr>
          <a:xfrm>
            <a:off x="7526650" y="5279623"/>
            <a:ext cx="26642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3</a:t>
            </a:r>
            <a:endParaRPr lang="ja-JP" altLang="en-US" sz="1200" dirty="0"/>
          </a:p>
        </p:txBody>
      </p:sp>
      <p:sp>
        <p:nvSpPr>
          <p:cNvPr id="590" name="テキスト ボックス 589"/>
          <p:cNvSpPr txBox="1"/>
          <p:nvPr/>
        </p:nvSpPr>
        <p:spPr>
          <a:xfrm>
            <a:off x="7831542" y="5279623"/>
            <a:ext cx="274434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4</a:t>
            </a:r>
            <a:endParaRPr lang="ja-JP" altLang="en-US" sz="1200" dirty="0"/>
          </a:p>
        </p:txBody>
      </p:sp>
      <p:sp>
        <p:nvSpPr>
          <p:cNvPr id="592" name="テキスト ボックス 591"/>
          <p:cNvSpPr txBox="1"/>
          <p:nvPr/>
        </p:nvSpPr>
        <p:spPr>
          <a:xfrm>
            <a:off x="6664234" y="5556619"/>
            <a:ext cx="633507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err="1" smtClean="0"/>
              <a:t>hist</a:t>
            </a:r>
            <a:endParaRPr kumimoji="1" lang="ja-JP" altLang="en-US" dirty="0"/>
          </a:p>
        </p:txBody>
      </p:sp>
      <p:sp>
        <p:nvSpPr>
          <p:cNvPr id="593" name="テキスト ボックス 592"/>
          <p:cNvSpPr txBox="1"/>
          <p:nvPr/>
        </p:nvSpPr>
        <p:spPr>
          <a:xfrm>
            <a:off x="8230665" y="1897831"/>
            <a:ext cx="3540649" cy="46166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shift_bit</a:t>
            </a:r>
            <a:r>
              <a:rPr lang="en-US" altLang="ja-JP" sz="1200" dirty="0" smtClean="0"/>
              <a:t> =  basically LOG2(</a:t>
            </a:r>
            <a:r>
              <a:rPr lang="en-US" altLang="ja-JP" sz="1200" dirty="0" err="1" smtClean="0"/>
              <a:t>total_pixels</a:t>
            </a:r>
            <a:r>
              <a:rPr lang="en-US" altLang="ja-JP" sz="1200" dirty="0" smtClean="0"/>
              <a:t> / 8.0)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- 16</a:t>
            </a:r>
          </a:p>
          <a:p>
            <a:r>
              <a:rPr lang="en-US" altLang="ja-JP" sz="1200" dirty="0" smtClean="0"/>
              <a:t> range = 0 to 4.</a:t>
            </a:r>
          </a:p>
        </p:txBody>
      </p:sp>
      <p:sp>
        <p:nvSpPr>
          <p:cNvPr id="594" name="正方形/長方形 593"/>
          <p:cNvSpPr/>
          <p:nvPr/>
        </p:nvSpPr>
        <p:spPr>
          <a:xfrm>
            <a:off x="6664232" y="5972117"/>
            <a:ext cx="4360553" cy="415498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dirty="0" err="1" smtClean="0"/>
              <a:t>cammw_camera_stats_rgb_data_t</a:t>
            </a:r>
            <a:endParaRPr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Focus</a:t>
            </a:r>
            <a:r>
              <a:rPr kumimoji="1" lang="en-US" altLang="ja-JP" dirty="0" err="1" smtClean="0"/>
              <a:t>Stats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setting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5307" y="1176235"/>
            <a:ext cx="4912050" cy="415498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dirty="0" err="1" smtClean="0"/>
              <a:t>cammw_camera_stats_focus_setting_t</a:t>
            </a:r>
            <a:endParaRPr lang="ja-JP" altLang="en-US" dirty="0"/>
          </a:p>
        </p:txBody>
      </p:sp>
      <p:sp>
        <p:nvSpPr>
          <p:cNvPr id="284" name="正方形/長方形 283"/>
          <p:cNvSpPr/>
          <p:nvPr/>
        </p:nvSpPr>
        <p:spPr>
          <a:xfrm>
            <a:off x="582297" y="1975558"/>
            <a:ext cx="4802505" cy="364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6" name="直線矢印コネクタ 285"/>
          <p:cNvCxnSpPr/>
          <p:nvPr/>
        </p:nvCxnSpPr>
        <p:spPr>
          <a:xfrm>
            <a:off x="582295" y="2331829"/>
            <a:ext cx="4111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テキスト ボックス 286"/>
          <p:cNvSpPr txBox="1"/>
          <p:nvPr/>
        </p:nvSpPr>
        <p:spPr>
          <a:xfrm>
            <a:off x="235307" y="2331831"/>
            <a:ext cx="150893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rgn_h_offset</a:t>
            </a:r>
            <a:r>
              <a:rPr lang="en-US" altLang="ja-JP" sz="1200" dirty="0" smtClean="0"/>
              <a:t> 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cxnSp>
        <p:nvCxnSpPr>
          <p:cNvPr id="289" name="直線矢印コネクタ 288"/>
          <p:cNvCxnSpPr/>
          <p:nvPr/>
        </p:nvCxnSpPr>
        <p:spPr>
          <a:xfrm>
            <a:off x="993421" y="1975558"/>
            <a:ext cx="0" cy="356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テキスト ボックス 289"/>
          <p:cNvSpPr txBox="1"/>
          <p:nvPr/>
        </p:nvSpPr>
        <p:spPr>
          <a:xfrm>
            <a:off x="993421" y="1975558"/>
            <a:ext cx="145604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rgn_v_offset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291" name="右中かっこ 290"/>
          <p:cNvSpPr/>
          <p:nvPr/>
        </p:nvSpPr>
        <p:spPr>
          <a:xfrm rot="16200000">
            <a:off x="2909850" y="258404"/>
            <a:ext cx="155448" cy="3988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2551238" y="1975558"/>
            <a:ext cx="1300484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rgn_width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293" name="右中かっこ 292"/>
          <p:cNvSpPr/>
          <p:nvPr/>
        </p:nvSpPr>
        <p:spPr>
          <a:xfrm>
            <a:off x="4981726" y="2330279"/>
            <a:ext cx="155448" cy="2949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5137174" y="3672058"/>
            <a:ext cx="1395062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rgn_height</a:t>
            </a:r>
            <a:r>
              <a:rPr lang="en-US" altLang="ja-JP" sz="1200" dirty="0" smtClean="0"/>
              <a:t> 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grpSp>
        <p:nvGrpSpPr>
          <p:cNvPr id="3" name="グループ化 294"/>
          <p:cNvGrpSpPr/>
          <p:nvPr/>
        </p:nvGrpSpPr>
        <p:grpSpPr>
          <a:xfrm>
            <a:off x="6936879" y="2331831"/>
            <a:ext cx="3988305" cy="2947791"/>
            <a:chOff x="993421" y="2325510"/>
            <a:chExt cx="6333078" cy="4680833"/>
          </a:xfrm>
        </p:grpSpPr>
        <p:sp>
          <p:nvSpPr>
            <p:cNvPr id="296" name="正方形/長方形 295"/>
            <p:cNvSpPr/>
            <p:nvPr/>
          </p:nvSpPr>
          <p:spPr>
            <a:xfrm>
              <a:off x="99342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136595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1738489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2111023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2483557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285609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322862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正方形/長方形 302"/>
            <p:cNvSpPr/>
            <p:nvPr/>
          </p:nvSpPr>
          <p:spPr>
            <a:xfrm>
              <a:off x="3601159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3973693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4346227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471876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正方形/長方形 306"/>
            <p:cNvSpPr/>
            <p:nvPr/>
          </p:nvSpPr>
          <p:spPr>
            <a:xfrm>
              <a:off x="509129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正方形/長方形 307"/>
            <p:cNvSpPr/>
            <p:nvPr/>
          </p:nvSpPr>
          <p:spPr>
            <a:xfrm>
              <a:off x="5463829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正方形/長方形 308"/>
            <p:cNvSpPr/>
            <p:nvPr/>
          </p:nvSpPr>
          <p:spPr>
            <a:xfrm>
              <a:off x="5836363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正方形/長方形 309"/>
            <p:cNvSpPr/>
            <p:nvPr/>
          </p:nvSpPr>
          <p:spPr>
            <a:xfrm>
              <a:off x="6208897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正方形/長方形 310"/>
            <p:cNvSpPr/>
            <p:nvPr/>
          </p:nvSpPr>
          <p:spPr>
            <a:xfrm>
              <a:off x="6581431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正方形/長方形 311"/>
            <p:cNvSpPr/>
            <p:nvPr/>
          </p:nvSpPr>
          <p:spPr>
            <a:xfrm>
              <a:off x="6953965" y="23255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正方形/長方形 312"/>
            <p:cNvSpPr/>
            <p:nvPr/>
          </p:nvSpPr>
          <p:spPr>
            <a:xfrm>
              <a:off x="99342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136595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1738489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正方形/長方形 315"/>
            <p:cNvSpPr/>
            <p:nvPr/>
          </p:nvSpPr>
          <p:spPr>
            <a:xfrm>
              <a:off x="2111023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" name="正方形/長方形 316"/>
            <p:cNvSpPr/>
            <p:nvPr/>
          </p:nvSpPr>
          <p:spPr>
            <a:xfrm>
              <a:off x="2483557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正方形/長方形 317"/>
            <p:cNvSpPr/>
            <p:nvPr/>
          </p:nvSpPr>
          <p:spPr>
            <a:xfrm>
              <a:off x="285609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正方形/長方形 318"/>
            <p:cNvSpPr/>
            <p:nvPr/>
          </p:nvSpPr>
          <p:spPr>
            <a:xfrm>
              <a:off x="322862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/>
            <p:cNvSpPr/>
            <p:nvPr/>
          </p:nvSpPr>
          <p:spPr>
            <a:xfrm>
              <a:off x="3601159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正方形/長方形 320"/>
            <p:cNvSpPr/>
            <p:nvPr/>
          </p:nvSpPr>
          <p:spPr>
            <a:xfrm>
              <a:off x="3973693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" name="正方形/長方形 321"/>
            <p:cNvSpPr/>
            <p:nvPr/>
          </p:nvSpPr>
          <p:spPr>
            <a:xfrm>
              <a:off x="4346227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正方形/長方形 322"/>
            <p:cNvSpPr/>
            <p:nvPr/>
          </p:nvSpPr>
          <p:spPr>
            <a:xfrm>
              <a:off x="471876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正方形/長方形 323"/>
            <p:cNvSpPr/>
            <p:nvPr/>
          </p:nvSpPr>
          <p:spPr>
            <a:xfrm>
              <a:off x="509129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5" name="正方形/長方形 324"/>
            <p:cNvSpPr/>
            <p:nvPr/>
          </p:nvSpPr>
          <p:spPr>
            <a:xfrm>
              <a:off x="5463829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正方形/長方形 325"/>
            <p:cNvSpPr/>
            <p:nvPr/>
          </p:nvSpPr>
          <p:spPr>
            <a:xfrm>
              <a:off x="5836363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正方形/長方形 326"/>
            <p:cNvSpPr/>
            <p:nvPr/>
          </p:nvSpPr>
          <p:spPr>
            <a:xfrm>
              <a:off x="6208897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正方形/長方形 327"/>
            <p:cNvSpPr/>
            <p:nvPr/>
          </p:nvSpPr>
          <p:spPr>
            <a:xfrm>
              <a:off x="6581431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6953965" y="26190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0" name="正方形/長方形 329"/>
            <p:cNvSpPr/>
            <p:nvPr/>
          </p:nvSpPr>
          <p:spPr>
            <a:xfrm>
              <a:off x="99342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正方形/長方形 330"/>
            <p:cNvSpPr/>
            <p:nvPr/>
          </p:nvSpPr>
          <p:spPr>
            <a:xfrm>
              <a:off x="136595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/>
            <p:cNvSpPr/>
            <p:nvPr/>
          </p:nvSpPr>
          <p:spPr>
            <a:xfrm>
              <a:off x="1738489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正方形/長方形 332"/>
            <p:cNvSpPr/>
            <p:nvPr/>
          </p:nvSpPr>
          <p:spPr>
            <a:xfrm>
              <a:off x="2111023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正方形/長方形 333"/>
            <p:cNvSpPr/>
            <p:nvPr/>
          </p:nvSpPr>
          <p:spPr>
            <a:xfrm>
              <a:off x="2483557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正方形/長方形 334"/>
            <p:cNvSpPr/>
            <p:nvPr/>
          </p:nvSpPr>
          <p:spPr>
            <a:xfrm>
              <a:off x="285609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正方形/長方形 335"/>
            <p:cNvSpPr/>
            <p:nvPr/>
          </p:nvSpPr>
          <p:spPr>
            <a:xfrm>
              <a:off x="322862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正方形/長方形 336"/>
            <p:cNvSpPr/>
            <p:nvPr/>
          </p:nvSpPr>
          <p:spPr>
            <a:xfrm>
              <a:off x="3601159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正方形/長方形 337"/>
            <p:cNvSpPr/>
            <p:nvPr/>
          </p:nvSpPr>
          <p:spPr>
            <a:xfrm>
              <a:off x="3973693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正方形/長方形 338"/>
            <p:cNvSpPr/>
            <p:nvPr/>
          </p:nvSpPr>
          <p:spPr>
            <a:xfrm>
              <a:off x="4346227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正方形/長方形 339"/>
            <p:cNvSpPr/>
            <p:nvPr/>
          </p:nvSpPr>
          <p:spPr>
            <a:xfrm>
              <a:off x="471876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正方形/長方形 340"/>
            <p:cNvSpPr/>
            <p:nvPr/>
          </p:nvSpPr>
          <p:spPr>
            <a:xfrm>
              <a:off x="509129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2" name="正方形/長方形 341"/>
            <p:cNvSpPr/>
            <p:nvPr/>
          </p:nvSpPr>
          <p:spPr>
            <a:xfrm>
              <a:off x="5463829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正方形/長方形 342"/>
            <p:cNvSpPr/>
            <p:nvPr/>
          </p:nvSpPr>
          <p:spPr>
            <a:xfrm>
              <a:off x="5836363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正方形/長方形 343"/>
            <p:cNvSpPr/>
            <p:nvPr/>
          </p:nvSpPr>
          <p:spPr>
            <a:xfrm>
              <a:off x="6208897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" name="正方形/長方形 344"/>
            <p:cNvSpPr/>
            <p:nvPr/>
          </p:nvSpPr>
          <p:spPr>
            <a:xfrm>
              <a:off x="6581431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6953965" y="29125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正方形/長方形 346"/>
            <p:cNvSpPr/>
            <p:nvPr/>
          </p:nvSpPr>
          <p:spPr>
            <a:xfrm>
              <a:off x="99342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正方形/長方形 347"/>
            <p:cNvSpPr/>
            <p:nvPr/>
          </p:nvSpPr>
          <p:spPr>
            <a:xfrm>
              <a:off x="136595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正方形/長方形 348"/>
            <p:cNvSpPr/>
            <p:nvPr/>
          </p:nvSpPr>
          <p:spPr>
            <a:xfrm>
              <a:off x="1738489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正方形/長方形 349"/>
            <p:cNvSpPr/>
            <p:nvPr/>
          </p:nvSpPr>
          <p:spPr>
            <a:xfrm>
              <a:off x="2111023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正方形/長方形 350"/>
            <p:cNvSpPr/>
            <p:nvPr/>
          </p:nvSpPr>
          <p:spPr>
            <a:xfrm>
              <a:off x="2483557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正方形/長方形 351"/>
            <p:cNvSpPr/>
            <p:nvPr/>
          </p:nvSpPr>
          <p:spPr>
            <a:xfrm>
              <a:off x="285609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正方形/長方形 352"/>
            <p:cNvSpPr/>
            <p:nvPr/>
          </p:nvSpPr>
          <p:spPr>
            <a:xfrm>
              <a:off x="322862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正方形/長方形 353"/>
            <p:cNvSpPr/>
            <p:nvPr/>
          </p:nvSpPr>
          <p:spPr>
            <a:xfrm>
              <a:off x="3601159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正方形/長方形 354"/>
            <p:cNvSpPr/>
            <p:nvPr/>
          </p:nvSpPr>
          <p:spPr>
            <a:xfrm>
              <a:off x="3973693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正方形/長方形 355"/>
            <p:cNvSpPr/>
            <p:nvPr/>
          </p:nvSpPr>
          <p:spPr>
            <a:xfrm>
              <a:off x="4346227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正方形/長方形 356"/>
            <p:cNvSpPr/>
            <p:nvPr/>
          </p:nvSpPr>
          <p:spPr>
            <a:xfrm>
              <a:off x="471876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正方形/長方形 357"/>
            <p:cNvSpPr/>
            <p:nvPr/>
          </p:nvSpPr>
          <p:spPr>
            <a:xfrm>
              <a:off x="509129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正方形/長方形 358"/>
            <p:cNvSpPr/>
            <p:nvPr/>
          </p:nvSpPr>
          <p:spPr>
            <a:xfrm>
              <a:off x="5463829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5836363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正方形/長方形 360"/>
            <p:cNvSpPr/>
            <p:nvPr/>
          </p:nvSpPr>
          <p:spPr>
            <a:xfrm>
              <a:off x="6208897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正方形/長方形 361"/>
            <p:cNvSpPr/>
            <p:nvPr/>
          </p:nvSpPr>
          <p:spPr>
            <a:xfrm>
              <a:off x="6581431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正方形/長方形 362"/>
            <p:cNvSpPr/>
            <p:nvPr/>
          </p:nvSpPr>
          <p:spPr>
            <a:xfrm>
              <a:off x="6953965" y="3206043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正方形/長方形 363"/>
            <p:cNvSpPr/>
            <p:nvPr/>
          </p:nvSpPr>
          <p:spPr>
            <a:xfrm>
              <a:off x="99342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正方形/長方形 364"/>
            <p:cNvSpPr/>
            <p:nvPr/>
          </p:nvSpPr>
          <p:spPr>
            <a:xfrm>
              <a:off x="136595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正方形/長方形 365"/>
            <p:cNvSpPr/>
            <p:nvPr/>
          </p:nvSpPr>
          <p:spPr>
            <a:xfrm>
              <a:off x="1738489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正方形/長方形 366"/>
            <p:cNvSpPr/>
            <p:nvPr/>
          </p:nvSpPr>
          <p:spPr>
            <a:xfrm>
              <a:off x="2111023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正方形/長方形 367"/>
            <p:cNvSpPr/>
            <p:nvPr/>
          </p:nvSpPr>
          <p:spPr>
            <a:xfrm>
              <a:off x="2483557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正方形/長方形 368"/>
            <p:cNvSpPr/>
            <p:nvPr/>
          </p:nvSpPr>
          <p:spPr>
            <a:xfrm>
              <a:off x="285609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正方形/長方形 369"/>
            <p:cNvSpPr/>
            <p:nvPr/>
          </p:nvSpPr>
          <p:spPr>
            <a:xfrm>
              <a:off x="322862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正方形/長方形 370"/>
            <p:cNvSpPr/>
            <p:nvPr/>
          </p:nvSpPr>
          <p:spPr>
            <a:xfrm>
              <a:off x="3601159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正方形/長方形 371"/>
            <p:cNvSpPr/>
            <p:nvPr/>
          </p:nvSpPr>
          <p:spPr>
            <a:xfrm>
              <a:off x="3973693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正方形/長方形 372"/>
            <p:cNvSpPr/>
            <p:nvPr/>
          </p:nvSpPr>
          <p:spPr>
            <a:xfrm>
              <a:off x="4346227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471876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正方形/長方形 374"/>
            <p:cNvSpPr/>
            <p:nvPr/>
          </p:nvSpPr>
          <p:spPr>
            <a:xfrm>
              <a:off x="509129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正方形/長方形 375"/>
            <p:cNvSpPr/>
            <p:nvPr/>
          </p:nvSpPr>
          <p:spPr>
            <a:xfrm>
              <a:off x="5463829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正方形/長方形 376"/>
            <p:cNvSpPr/>
            <p:nvPr/>
          </p:nvSpPr>
          <p:spPr>
            <a:xfrm>
              <a:off x="5836363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正方形/長方形 377"/>
            <p:cNvSpPr/>
            <p:nvPr/>
          </p:nvSpPr>
          <p:spPr>
            <a:xfrm>
              <a:off x="6208897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正方形/長方形 378"/>
            <p:cNvSpPr/>
            <p:nvPr/>
          </p:nvSpPr>
          <p:spPr>
            <a:xfrm>
              <a:off x="6581431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6953965" y="3499554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正方形/長方形 380"/>
            <p:cNvSpPr/>
            <p:nvPr/>
          </p:nvSpPr>
          <p:spPr>
            <a:xfrm>
              <a:off x="99342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正方形/長方形 381"/>
            <p:cNvSpPr/>
            <p:nvPr/>
          </p:nvSpPr>
          <p:spPr>
            <a:xfrm>
              <a:off x="136595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正方形/長方形 382"/>
            <p:cNvSpPr/>
            <p:nvPr/>
          </p:nvSpPr>
          <p:spPr>
            <a:xfrm>
              <a:off x="1738489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正方形/長方形 383"/>
            <p:cNvSpPr/>
            <p:nvPr/>
          </p:nvSpPr>
          <p:spPr>
            <a:xfrm>
              <a:off x="2111023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正方形/長方形 384"/>
            <p:cNvSpPr/>
            <p:nvPr/>
          </p:nvSpPr>
          <p:spPr>
            <a:xfrm>
              <a:off x="2483557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285609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正方形/長方形 386"/>
            <p:cNvSpPr/>
            <p:nvPr/>
          </p:nvSpPr>
          <p:spPr>
            <a:xfrm>
              <a:off x="322862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正方形/長方形 387"/>
            <p:cNvSpPr/>
            <p:nvPr/>
          </p:nvSpPr>
          <p:spPr>
            <a:xfrm>
              <a:off x="3601159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正方形/長方形 388"/>
            <p:cNvSpPr/>
            <p:nvPr/>
          </p:nvSpPr>
          <p:spPr>
            <a:xfrm>
              <a:off x="3973693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正方形/長方形 389"/>
            <p:cNvSpPr/>
            <p:nvPr/>
          </p:nvSpPr>
          <p:spPr>
            <a:xfrm>
              <a:off x="4346227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正方形/長方形 390"/>
            <p:cNvSpPr/>
            <p:nvPr/>
          </p:nvSpPr>
          <p:spPr>
            <a:xfrm>
              <a:off x="471876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正方形/長方形 391"/>
            <p:cNvSpPr/>
            <p:nvPr/>
          </p:nvSpPr>
          <p:spPr>
            <a:xfrm>
              <a:off x="509129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5463829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正方形/長方形 393"/>
            <p:cNvSpPr/>
            <p:nvPr/>
          </p:nvSpPr>
          <p:spPr>
            <a:xfrm>
              <a:off x="5836363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6208897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正方形/長方形 395"/>
            <p:cNvSpPr/>
            <p:nvPr/>
          </p:nvSpPr>
          <p:spPr>
            <a:xfrm>
              <a:off x="6581431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正方形/長方形 396"/>
            <p:cNvSpPr/>
            <p:nvPr/>
          </p:nvSpPr>
          <p:spPr>
            <a:xfrm>
              <a:off x="6953965" y="379306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正方形/長方形 397"/>
            <p:cNvSpPr/>
            <p:nvPr/>
          </p:nvSpPr>
          <p:spPr>
            <a:xfrm>
              <a:off x="99342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正方形/長方形 398"/>
            <p:cNvSpPr/>
            <p:nvPr/>
          </p:nvSpPr>
          <p:spPr>
            <a:xfrm>
              <a:off x="136595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正方形/長方形 399"/>
            <p:cNvSpPr/>
            <p:nvPr/>
          </p:nvSpPr>
          <p:spPr>
            <a:xfrm>
              <a:off x="1738489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正方形/長方形 400"/>
            <p:cNvSpPr/>
            <p:nvPr/>
          </p:nvSpPr>
          <p:spPr>
            <a:xfrm>
              <a:off x="2111023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正方形/長方形 401"/>
            <p:cNvSpPr/>
            <p:nvPr/>
          </p:nvSpPr>
          <p:spPr>
            <a:xfrm>
              <a:off x="2483557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正方形/長方形 402"/>
            <p:cNvSpPr/>
            <p:nvPr/>
          </p:nvSpPr>
          <p:spPr>
            <a:xfrm>
              <a:off x="285609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正方形/長方形 403"/>
            <p:cNvSpPr/>
            <p:nvPr/>
          </p:nvSpPr>
          <p:spPr>
            <a:xfrm>
              <a:off x="322862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正方形/長方形 404"/>
            <p:cNvSpPr/>
            <p:nvPr/>
          </p:nvSpPr>
          <p:spPr>
            <a:xfrm>
              <a:off x="3601159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正方形/長方形 405"/>
            <p:cNvSpPr/>
            <p:nvPr/>
          </p:nvSpPr>
          <p:spPr>
            <a:xfrm>
              <a:off x="3973693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正方形/長方形 406"/>
            <p:cNvSpPr/>
            <p:nvPr/>
          </p:nvSpPr>
          <p:spPr>
            <a:xfrm>
              <a:off x="4346227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正方形/長方形 407"/>
            <p:cNvSpPr/>
            <p:nvPr/>
          </p:nvSpPr>
          <p:spPr>
            <a:xfrm>
              <a:off x="471876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正方形/長方形 408"/>
            <p:cNvSpPr/>
            <p:nvPr/>
          </p:nvSpPr>
          <p:spPr>
            <a:xfrm>
              <a:off x="509129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正方形/長方形 409"/>
            <p:cNvSpPr/>
            <p:nvPr/>
          </p:nvSpPr>
          <p:spPr>
            <a:xfrm>
              <a:off x="5463829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正方形/長方形 410"/>
            <p:cNvSpPr/>
            <p:nvPr/>
          </p:nvSpPr>
          <p:spPr>
            <a:xfrm>
              <a:off x="5836363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正方形/長方形 411"/>
            <p:cNvSpPr/>
            <p:nvPr/>
          </p:nvSpPr>
          <p:spPr>
            <a:xfrm>
              <a:off x="6208897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正方形/長方形 412"/>
            <p:cNvSpPr/>
            <p:nvPr/>
          </p:nvSpPr>
          <p:spPr>
            <a:xfrm>
              <a:off x="6581431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正方形/長方形 413"/>
            <p:cNvSpPr/>
            <p:nvPr/>
          </p:nvSpPr>
          <p:spPr>
            <a:xfrm>
              <a:off x="6953965" y="408657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正方形/長方形 414"/>
            <p:cNvSpPr/>
            <p:nvPr/>
          </p:nvSpPr>
          <p:spPr>
            <a:xfrm>
              <a:off x="99342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136595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正方形/長方形 416"/>
            <p:cNvSpPr/>
            <p:nvPr/>
          </p:nvSpPr>
          <p:spPr>
            <a:xfrm>
              <a:off x="1738489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2111023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正方形/長方形 418"/>
            <p:cNvSpPr/>
            <p:nvPr/>
          </p:nvSpPr>
          <p:spPr>
            <a:xfrm>
              <a:off x="2483557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285609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正方形/長方形 420"/>
            <p:cNvSpPr/>
            <p:nvPr/>
          </p:nvSpPr>
          <p:spPr>
            <a:xfrm>
              <a:off x="322862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正方形/長方形 421"/>
            <p:cNvSpPr/>
            <p:nvPr/>
          </p:nvSpPr>
          <p:spPr>
            <a:xfrm>
              <a:off x="3601159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正方形/長方形 422"/>
            <p:cNvSpPr/>
            <p:nvPr/>
          </p:nvSpPr>
          <p:spPr>
            <a:xfrm>
              <a:off x="3973693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正方形/長方形 423"/>
            <p:cNvSpPr/>
            <p:nvPr/>
          </p:nvSpPr>
          <p:spPr>
            <a:xfrm>
              <a:off x="4346227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正方形/長方形 424"/>
            <p:cNvSpPr/>
            <p:nvPr/>
          </p:nvSpPr>
          <p:spPr>
            <a:xfrm>
              <a:off x="471876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正方形/長方形 425"/>
            <p:cNvSpPr/>
            <p:nvPr/>
          </p:nvSpPr>
          <p:spPr>
            <a:xfrm>
              <a:off x="509129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正方形/長方形 426"/>
            <p:cNvSpPr/>
            <p:nvPr/>
          </p:nvSpPr>
          <p:spPr>
            <a:xfrm>
              <a:off x="5463829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5836363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正方形/長方形 428"/>
            <p:cNvSpPr/>
            <p:nvPr/>
          </p:nvSpPr>
          <p:spPr>
            <a:xfrm>
              <a:off x="6208897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6581431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正方形/長方形 430"/>
            <p:cNvSpPr/>
            <p:nvPr/>
          </p:nvSpPr>
          <p:spPr>
            <a:xfrm>
              <a:off x="6953965" y="438008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正方形/長方形 431"/>
            <p:cNvSpPr/>
            <p:nvPr/>
          </p:nvSpPr>
          <p:spPr>
            <a:xfrm>
              <a:off x="99342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正方形/長方形 432"/>
            <p:cNvSpPr/>
            <p:nvPr/>
          </p:nvSpPr>
          <p:spPr>
            <a:xfrm>
              <a:off x="136595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正方形/長方形 433"/>
            <p:cNvSpPr/>
            <p:nvPr/>
          </p:nvSpPr>
          <p:spPr>
            <a:xfrm>
              <a:off x="1738489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正方形/長方形 434"/>
            <p:cNvSpPr/>
            <p:nvPr/>
          </p:nvSpPr>
          <p:spPr>
            <a:xfrm>
              <a:off x="2111023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正方形/長方形 435"/>
            <p:cNvSpPr/>
            <p:nvPr/>
          </p:nvSpPr>
          <p:spPr>
            <a:xfrm>
              <a:off x="2483557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正方形/長方形 436"/>
            <p:cNvSpPr/>
            <p:nvPr/>
          </p:nvSpPr>
          <p:spPr>
            <a:xfrm>
              <a:off x="285609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正方形/長方形 437"/>
            <p:cNvSpPr/>
            <p:nvPr/>
          </p:nvSpPr>
          <p:spPr>
            <a:xfrm>
              <a:off x="322862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正方形/長方形 438"/>
            <p:cNvSpPr/>
            <p:nvPr/>
          </p:nvSpPr>
          <p:spPr>
            <a:xfrm>
              <a:off x="3601159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正方形/長方形 439"/>
            <p:cNvSpPr/>
            <p:nvPr/>
          </p:nvSpPr>
          <p:spPr>
            <a:xfrm>
              <a:off x="3973693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正方形/長方形 440"/>
            <p:cNvSpPr/>
            <p:nvPr/>
          </p:nvSpPr>
          <p:spPr>
            <a:xfrm>
              <a:off x="4346227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正方形/長方形 441"/>
            <p:cNvSpPr/>
            <p:nvPr/>
          </p:nvSpPr>
          <p:spPr>
            <a:xfrm>
              <a:off x="471876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正方形/長方形 442"/>
            <p:cNvSpPr/>
            <p:nvPr/>
          </p:nvSpPr>
          <p:spPr>
            <a:xfrm>
              <a:off x="509129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正方形/長方形 443"/>
            <p:cNvSpPr/>
            <p:nvPr/>
          </p:nvSpPr>
          <p:spPr>
            <a:xfrm>
              <a:off x="5463829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正方形/長方形 444"/>
            <p:cNvSpPr/>
            <p:nvPr/>
          </p:nvSpPr>
          <p:spPr>
            <a:xfrm>
              <a:off x="5836363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正方形/長方形 445"/>
            <p:cNvSpPr/>
            <p:nvPr/>
          </p:nvSpPr>
          <p:spPr>
            <a:xfrm>
              <a:off x="6208897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正方形/長方形 446"/>
            <p:cNvSpPr/>
            <p:nvPr/>
          </p:nvSpPr>
          <p:spPr>
            <a:xfrm>
              <a:off x="6581431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正方形/長方形 447"/>
            <p:cNvSpPr/>
            <p:nvPr/>
          </p:nvSpPr>
          <p:spPr>
            <a:xfrm>
              <a:off x="6953965" y="4658255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正方形/長方形 448"/>
            <p:cNvSpPr/>
            <p:nvPr/>
          </p:nvSpPr>
          <p:spPr>
            <a:xfrm>
              <a:off x="99342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正方形/長方形 449"/>
            <p:cNvSpPr/>
            <p:nvPr/>
          </p:nvSpPr>
          <p:spPr>
            <a:xfrm>
              <a:off x="136595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正方形/長方形 450"/>
            <p:cNvSpPr/>
            <p:nvPr/>
          </p:nvSpPr>
          <p:spPr>
            <a:xfrm>
              <a:off x="1738489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正方形/長方形 451"/>
            <p:cNvSpPr/>
            <p:nvPr/>
          </p:nvSpPr>
          <p:spPr>
            <a:xfrm>
              <a:off x="2111023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正方形/長方形 452"/>
            <p:cNvSpPr/>
            <p:nvPr/>
          </p:nvSpPr>
          <p:spPr>
            <a:xfrm>
              <a:off x="2483557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正方形/長方形 453"/>
            <p:cNvSpPr/>
            <p:nvPr/>
          </p:nvSpPr>
          <p:spPr>
            <a:xfrm>
              <a:off x="285609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正方形/長方形 454"/>
            <p:cNvSpPr/>
            <p:nvPr/>
          </p:nvSpPr>
          <p:spPr>
            <a:xfrm>
              <a:off x="322862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正方形/長方形 455"/>
            <p:cNvSpPr/>
            <p:nvPr/>
          </p:nvSpPr>
          <p:spPr>
            <a:xfrm>
              <a:off x="3601159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正方形/長方形 456"/>
            <p:cNvSpPr/>
            <p:nvPr/>
          </p:nvSpPr>
          <p:spPr>
            <a:xfrm>
              <a:off x="3973693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正方形/長方形 457"/>
            <p:cNvSpPr/>
            <p:nvPr/>
          </p:nvSpPr>
          <p:spPr>
            <a:xfrm>
              <a:off x="4346227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9" name="正方形/長方形 458"/>
            <p:cNvSpPr/>
            <p:nvPr/>
          </p:nvSpPr>
          <p:spPr>
            <a:xfrm>
              <a:off x="471876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正方形/長方形 459"/>
            <p:cNvSpPr/>
            <p:nvPr/>
          </p:nvSpPr>
          <p:spPr>
            <a:xfrm>
              <a:off x="509129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正方形/長方形 460"/>
            <p:cNvSpPr/>
            <p:nvPr/>
          </p:nvSpPr>
          <p:spPr>
            <a:xfrm>
              <a:off x="5463829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2" name="正方形/長方形 461"/>
            <p:cNvSpPr/>
            <p:nvPr/>
          </p:nvSpPr>
          <p:spPr>
            <a:xfrm>
              <a:off x="5836363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3" name="正方形/長方形 462"/>
            <p:cNvSpPr/>
            <p:nvPr/>
          </p:nvSpPr>
          <p:spPr>
            <a:xfrm>
              <a:off x="6208897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4" name="正方形/長方形 463"/>
            <p:cNvSpPr/>
            <p:nvPr/>
          </p:nvSpPr>
          <p:spPr>
            <a:xfrm>
              <a:off x="6581431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5" name="正方形/長方形 464"/>
            <p:cNvSpPr/>
            <p:nvPr/>
          </p:nvSpPr>
          <p:spPr>
            <a:xfrm>
              <a:off x="6953965" y="4951766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6" name="正方形/長方形 465"/>
            <p:cNvSpPr/>
            <p:nvPr/>
          </p:nvSpPr>
          <p:spPr>
            <a:xfrm>
              <a:off x="99342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7" name="正方形/長方形 466"/>
            <p:cNvSpPr/>
            <p:nvPr/>
          </p:nvSpPr>
          <p:spPr>
            <a:xfrm>
              <a:off x="136595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8" name="正方形/長方形 467"/>
            <p:cNvSpPr/>
            <p:nvPr/>
          </p:nvSpPr>
          <p:spPr>
            <a:xfrm>
              <a:off x="1738489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9" name="正方形/長方形 468"/>
            <p:cNvSpPr/>
            <p:nvPr/>
          </p:nvSpPr>
          <p:spPr>
            <a:xfrm>
              <a:off x="2111023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正方形/長方形 469"/>
            <p:cNvSpPr/>
            <p:nvPr/>
          </p:nvSpPr>
          <p:spPr>
            <a:xfrm>
              <a:off x="2483557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正方形/長方形 470"/>
            <p:cNvSpPr/>
            <p:nvPr/>
          </p:nvSpPr>
          <p:spPr>
            <a:xfrm>
              <a:off x="285609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正方形/長方形 471"/>
            <p:cNvSpPr/>
            <p:nvPr/>
          </p:nvSpPr>
          <p:spPr>
            <a:xfrm>
              <a:off x="322862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正方形/長方形 472"/>
            <p:cNvSpPr/>
            <p:nvPr/>
          </p:nvSpPr>
          <p:spPr>
            <a:xfrm>
              <a:off x="3601159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正方形/長方形 473"/>
            <p:cNvSpPr/>
            <p:nvPr/>
          </p:nvSpPr>
          <p:spPr>
            <a:xfrm>
              <a:off x="3973693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正方形/長方形 474"/>
            <p:cNvSpPr/>
            <p:nvPr/>
          </p:nvSpPr>
          <p:spPr>
            <a:xfrm>
              <a:off x="4346227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正方形/長方形 475"/>
            <p:cNvSpPr/>
            <p:nvPr/>
          </p:nvSpPr>
          <p:spPr>
            <a:xfrm>
              <a:off x="471876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正方形/長方形 476"/>
            <p:cNvSpPr/>
            <p:nvPr/>
          </p:nvSpPr>
          <p:spPr>
            <a:xfrm>
              <a:off x="509129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正方形/長方形 477"/>
            <p:cNvSpPr/>
            <p:nvPr/>
          </p:nvSpPr>
          <p:spPr>
            <a:xfrm>
              <a:off x="5463829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正方形/長方形 478"/>
            <p:cNvSpPr/>
            <p:nvPr/>
          </p:nvSpPr>
          <p:spPr>
            <a:xfrm>
              <a:off x="5836363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正方形/長方形 479"/>
            <p:cNvSpPr/>
            <p:nvPr/>
          </p:nvSpPr>
          <p:spPr>
            <a:xfrm>
              <a:off x="6208897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1" name="正方形/長方形 480"/>
            <p:cNvSpPr/>
            <p:nvPr/>
          </p:nvSpPr>
          <p:spPr>
            <a:xfrm>
              <a:off x="6581431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正方形/長方形 481"/>
            <p:cNvSpPr/>
            <p:nvPr/>
          </p:nvSpPr>
          <p:spPr>
            <a:xfrm>
              <a:off x="6953965" y="5245277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3" name="正方形/長方形 482"/>
            <p:cNvSpPr/>
            <p:nvPr/>
          </p:nvSpPr>
          <p:spPr>
            <a:xfrm>
              <a:off x="99342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4" name="正方形/長方形 483"/>
            <p:cNvSpPr/>
            <p:nvPr/>
          </p:nvSpPr>
          <p:spPr>
            <a:xfrm>
              <a:off x="136595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5" name="正方形/長方形 484"/>
            <p:cNvSpPr/>
            <p:nvPr/>
          </p:nvSpPr>
          <p:spPr>
            <a:xfrm>
              <a:off x="1738489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正方形/長方形 485"/>
            <p:cNvSpPr/>
            <p:nvPr/>
          </p:nvSpPr>
          <p:spPr>
            <a:xfrm>
              <a:off x="2111023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正方形/長方形 486"/>
            <p:cNvSpPr/>
            <p:nvPr/>
          </p:nvSpPr>
          <p:spPr>
            <a:xfrm>
              <a:off x="2483557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8" name="正方形/長方形 487"/>
            <p:cNvSpPr/>
            <p:nvPr/>
          </p:nvSpPr>
          <p:spPr>
            <a:xfrm>
              <a:off x="285609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9" name="正方形/長方形 488"/>
            <p:cNvSpPr/>
            <p:nvPr/>
          </p:nvSpPr>
          <p:spPr>
            <a:xfrm>
              <a:off x="322862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0" name="正方形/長方形 489"/>
            <p:cNvSpPr/>
            <p:nvPr/>
          </p:nvSpPr>
          <p:spPr>
            <a:xfrm>
              <a:off x="3601159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1" name="正方形/長方形 490"/>
            <p:cNvSpPr/>
            <p:nvPr/>
          </p:nvSpPr>
          <p:spPr>
            <a:xfrm>
              <a:off x="3973693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2" name="正方形/長方形 491"/>
            <p:cNvSpPr/>
            <p:nvPr/>
          </p:nvSpPr>
          <p:spPr>
            <a:xfrm>
              <a:off x="4346227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3" name="正方形/長方形 492"/>
            <p:cNvSpPr/>
            <p:nvPr/>
          </p:nvSpPr>
          <p:spPr>
            <a:xfrm>
              <a:off x="471876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正方形/長方形 493"/>
            <p:cNvSpPr/>
            <p:nvPr/>
          </p:nvSpPr>
          <p:spPr>
            <a:xfrm>
              <a:off x="509129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正方形/長方形 494"/>
            <p:cNvSpPr/>
            <p:nvPr/>
          </p:nvSpPr>
          <p:spPr>
            <a:xfrm>
              <a:off x="5463829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正方形/長方形 495"/>
            <p:cNvSpPr/>
            <p:nvPr/>
          </p:nvSpPr>
          <p:spPr>
            <a:xfrm>
              <a:off x="5836363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正方形/長方形 496"/>
            <p:cNvSpPr/>
            <p:nvPr/>
          </p:nvSpPr>
          <p:spPr>
            <a:xfrm>
              <a:off x="6208897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正方形/長方形 497"/>
            <p:cNvSpPr/>
            <p:nvPr/>
          </p:nvSpPr>
          <p:spPr>
            <a:xfrm>
              <a:off x="6581431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9" name="正方形/長方形 498"/>
            <p:cNvSpPr/>
            <p:nvPr/>
          </p:nvSpPr>
          <p:spPr>
            <a:xfrm>
              <a:off x="6953965" y="5538788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0" name="正方形/長方形 499"/>
            <p:cNvSpPr/>
            <p:nvPr/>
          </p:nvSpPr>
          <p:spPr>
            <a:xfrm>
              <a:off x="99342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1" name="正方形/長方形 500"/>
            <p:cNvSpPr/>
            <p:nvPr/>
          </p:nvSpPr>
          <p:spPr>
            <a:xfrm>
              <a:off x="136595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2" name="正方形/長方形 501"/>
            <p:cNvSpPr/>
            <p:nvPr/>
          </p:nvSpPr>
          <p:spPr>
            <a:xfrm>
              <a:off x="1738489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2111023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2483557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285609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322862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3601159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3973693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4346227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471876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509129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5463829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5836363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6208897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6581431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6953965" y="5832299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99342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136595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738489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2111023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2483557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285609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322862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3601159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3973693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4346227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471876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正方形/長方形 527"/>
            <p:cNvSpPr/>
            <p:nvPr/>
          </p:nvSpPr>
          <p:spPr>
            <a:xfrm>
              <a:off x="509129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正方形/長方形 528"/>
            <p:cNvSpPr/>
            <p:nvPr/>
          </p:nvSpPr>
          <p:spPr>
            <a:xfrm>
              <a:off x="5463829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正方形/長方形 529"/>
            <p:cNvSpPr/>
            <p:nvPr/>
          </p:nvSpPr>
          <p:spPr>
            <a:xfrm>
              <a:off x="5836363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1" name="正方形/長方形 530"/>
            <p:cNvSpPr/>
            <p:nvPr/>
          </p:nvSpPr>
          <p:spPr>
            <a:xfrm>
              <a:off x="6208897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2" name="正方形/長方形 531"/>
            <p:cNvSpPr/>
            <p:nvPr/>
          </p:nvSpPr>
          <p:spPr>
            <a:xfrm>
              <a:off x="6581431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3" name="正方形/長方形 532"/>
            <p:cNvSpPr/>
            <p:nvPr/>
          </p:nvSpPr>
          <p:spPr>
            <a:xfrm>
              <a:off x="6953965" y="6125810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正方形/長方形 533"/>
            <p:cNvSpPr/>
            <p:nvPr/>
          </p:nvSpPr>
          <p:spPr>
            <a:xfrm>
              <a:off x="99342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正方形/長方形 534"/>
            <p:cNvSpPr/>
            <p:nvPr/>
          </p:nvSpPr>
          <p:spPr>
            <a:xfrm>
              <a:off x="136595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正方形/長方形 535"/>
            <p:cNvSpPr/>
            <p:nvPr/>
          </p:nvSpPr>
          <p:spPr>
            <a:xfrm>
              <a:off x="1738489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正方形/長方形 536"/>
            <p:cNvSpPr/>
            <p:nvPr/>
          </p:nvSpPr>
          <p:spPr>
            <a:xfrm>
              <a:off x="2111023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8" name="正方形/長方形 537"/>
            <p:cNvSpPr/>
            <p:nvPr/>
          </p:nvSpPr>
          <p:spPr>
            <a:xfrm>
              <a:off x="2483557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9" name="正方形/長方形 538"/>
            <p:cNvSpPr/>
            <p:nvPr/>
          </p:nvSpPr>
          <p:spPr>
            <a:xfrm>
              <a:off x="285609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0" name="正方形/長方形 539"/>
            <p:cNvSpPr/>
            <p:nvPr/>
          </p:nvSpPr>
          <p:spPr>
            <a:xfrm>
              <a:off x="322862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1" name="正方形/長方形 540"/>
            <p:cNvSpPr/>
            <p:nvPr/>
          </p:nvSpPr>
          <p:spPr>
            <a:xfrm>
              <a:off x="3601159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2" name="正方形/長方形 541"/>
            <p:cNvSpPr/>
            <p:nvPr/>
          </p:nvSpPr>
          <p:spPr>
            <a:xfrm>
              <a:off x="3973693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3" name="正方形/長方形 542"/>
            <p:cNvSpPr/>
            <p:nvPr/>
          </p:nvSpPr>
          <p:spPr>
            <a:xfrm>
              <a:off x="4346227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4" name="正方形/長方形 543"/>
            <p:cNvSpPr/>
            <p:nvPr/>
          </p:nvSpPr>
          <p:spPr>
            <a:xfrm>
              <a:off x="471876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5" name="正方形/長方形 544"/>
            <p:cNvSpPr/>
            <p:nvPr/>
          </p:nvSpPr>
          <p:spPr>
            <a:xfrm>
              <a:off x="509129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6" name="正方形/長方形 545"/>
            <p:cNvSpPr/>
            <p:nvPr/>
          </p:nvSpPr>
          <p:spPr>
            <a:xfrm>
              <a:off x="5463829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7" name="正方形/長方形 546"/>
            <p:cNvSpPr/>
            <p:nvPr/>
          </p:nvSpPr>
          <p:spPr>
            <a:xfrm>
              <a:off x="5836363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8" name="正方形/長方形 547"/>
            <p:cNvSpPr/>
            <p:nvPr/>
          </p:nvSpPr>
          <p:spPr>
            <a:xfrm>
              <a:off x="6208897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9" name="正方形/長方形 548"/>
            <p:cNvSpPr/>
            <p:nvPr/>
          </p:nvSpPr>
          <p:spPr>
            <a:xfrm>
              <a:off x="6581431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0" name="正方形/長方形 549"/>
            <p:cNvSpPr/>
            <p:nvPr/>
          </p:nvSpPr>
          <p:spPr>
            <a:xfrm>
              <a:off x="6953965" y="6419321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1" name="正方形/長方形 550"/>
            <p:cNvSpPr/>
            <p:nvPr/>
          </p:nvSpPr>
          <p:spPr>
            <a:xfrm>
              <a:off x="99342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2" name="正方形/長方形 551"/>
            <p:cNvSpPr/>
            <p:nvPr/>
          </p:nvSpPr>
          <p:spPr>
            <a:xfrm>
              <a:off x="136595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3" name="正方形/長方形 552"/>
            <p:cNvSpPr/>
            <p:nvPr/>
          </p:nvSpPr>
          <p:spPr>
            <a:xfrm>
              <a:off x="1738489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4" name="正方形/長方形 553"/>
            <p:cNvSpPr/>
            <p:nvPr/>
          </p:nvSpPr>
          <p:spPr>
            <a:xfrm>
              <a:off x="2111023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5" name="正方形/長方形 554"/>
            <p:cNvSpPr/>
            <p:nvPr/>
          </p:nvSpPr>
          <p:spPr>
            <a:xfrm>
              <a:off x="2483557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6" name="正方形/長方形 555"/>
            <p:cNvSpPr/>
            <p:nvPr/>
          </p:nvSpPr>
          <p:spPr>
            <a:xfrm>
              <a:off x="285609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7" name="正方形/長方形 556"/>
            <p:cNvSpPr/>
            <p:nvPr/>
          </p:nvSpPr>
          <p:spPr>
            <a:xfrm>
              <a:off x="322862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8" name="正方形/長方形 557"/>
            <p:cNvSpPr/>
            <p:nvPr/>
          </p:nvSpPr>
          <p:spPr>
            <a:xfrm>
              <a:off x="3601159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9" name="正方形/長方形 558"/>
            <p:cNvSpPr/>
            <p:nvPr/>
          </p:nvSpPr>
          <p:spPr>
            <a:xfrm>
              <a:off x="3973693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0" name="正方形/長方形 559"/>
            <p:cNvSpPr/>
            <p:nvPr/>
          </p:nvSpPr>
          <p:spPr>
            <a:xfrm>
              <a:off x="4346227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1" name="正方形/長方形 560"/>
            <p:cNvSpPr/>
            <p:nvPr/>
          </p:nvSpPr>
          <p:spPr>
            <a:xfrm>
              <a:off x="471876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2" name="正方形/長方形 561"/>
            <p:cNvSpPr/>
            <p:nvPr/>
          </p:nvSpPr>
          <p:spPr>
            <a:xfrm>
              <a:off x="509129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3" name="正方形/長方形 562"/>
            <p:cNvSpPr/>
            <p:nvPr/>
          </p:nvSpPr>
          <p:spPr>
            <a:xfrm>
              <a:off x="5463829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4" name="正方形/長方形 563"/>
            <p:cNvSpPr/>
            <p:nvPr/>
          </p:nvSpPr>
          <p:spPr>
            <a:xfrm>
              <a:off x="5836363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5" name="正方形/長方形 564"/>
            <p:cNvSpPr/>
            <p:nvPr/>
          </p:nvSpPr>
          <p:spPr>
            <a:xfrm>
              <a:off x="6208897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正方形/長方形 565"/>
            <p:cNvSpPr/>
            <p:nvPr/>
          </p:nvSpPr>
          <p:spPr>
            <a:xfrm>
              <a:off x="6581431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正方形/長方形 566"/>
            <p:cNvSpPr/>
            <p:nvPr/>
          </p:nvSpPr>
          <p:spPr>
            <a:xfrm>
              <a:off x="6953965" y="6712832"/>
              <a:ext cx="372534" cy="293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8" name="正方形/長方形 567"/>
          <p:cNvSpPr/>
          <p:nvPr/>
        </p:nvSpPr>
        <p:spPr>
          <a:xfrm>
            <a:off x="993422" y="2331831"/>
            <a:ext cx="3988306" cy="29477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0" name="直線矢印コネクタ 569"/>
          <p:cNvCxnSpPr/>
          <p:nvPr/>
        </p:nvCxnSpPr>
        <p:spPr>
          <a:xfrm>
            <a:off x="4981726" y="3440874"/>
            <a:ext cx="19551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右中かっこ 570"/>
          <p:cNvSpPr/>
          <p:nvPr/>
        </p:nvSpPr>
        <p:spPr>
          <a:xfrm rot="16200000">
            <a:off x="8853308" y="258404"/>
            <a:ext cx="155448" cy="3988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572" name="テキスト ボックス 571"/>
          <p:cNvSpPr txBox="1"/>
          <p:nvPr/>
        </p:nvSpPr>
        <p:spPr>
          <a:xfrm>
            <a:off x="8579124" y="1897833"/>
            <a:ext cx="1733295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rgn_h_num</a:t>
            </a:r>
            <a:r>
              <a:rPr lang="en-US" altLang="ja-JP" sz="1200" dirty="0" smtClean="0"/>
              <a:t> (</a:t>
            </a:r>
            <a:r>
              <a:rPr lang="ja-JP" altLang="en-US" sz="1200" dirty="0" smtClean="0"/>
              <a:t>分割個数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573" name="右中かっこ 572"/>
          <p:cNvSpPr/>
          <p:nvPr/>
        </p:nvSpPr>
        <p:spPr>
          <a:xfrm>
            <a:off x="10925187" y="2331831"/>
            <a:ext cx="155448" cy="2949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574" name="テキスト ボックス 573"/>
          <p:cNvSpPr txBox="1"/>
          <p:nvPr/>
        </p:nvSpPr>
        <p:spPr>
          <a:xfrm>
            <a:off x="11080633" y="3673608"/>
            <a:ext cx="1013383" cy="461645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Rgn_v_num</a:t>
            </a:r>
            <a:endParaRPr lang="en-US" altLang="ja-JP" sz="1200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分割個数</a:t>
            </a:r>
            <a:r>
              <a:rPr lang="en-US" altLang="ja-JP" sz="1200" dirty="0" smtClean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ShadingStats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setting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 smtClean="0"/>
              <a:t>初期状態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solidFill>
                  <a:schemeClr val="tx1"/>
                </a:solidFill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solidFill>
                  <a:schemeClr val="tx1"/>
                </a:solidFill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solidFill>
                  <a:schemeClr val="tx1"/>
                </a:solidFill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solidFill>
                  <a:schemeClr val="tx1"/>
                </a:solidFill>
                <a:latin typeface="HelveticaNeueLT Pro 55 Roman" pitchFamily="34" charset="0"/>
              </a:rPr>
              <a:t>ISP</a:t>
            </a:r>
            <a:endParaRPr lang="ja-JP" altLang="en-US" sz="2700" dirty="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tx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tx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70" name="正方形/長方形 69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71" name="正方形/長方形 70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tx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86" name="正方形/長方形 85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16511" y="364524"/>
            <a:ext cx="3053782" cy="451510"/>
          </a:xfrm>
          <a:prstGeom prst="rect">
            <a:avLst/>
          </a:prstGeom>
          <a:noFill/>
        </p:spPr>
        <p:txBody>
          <a:bodyPr wrap="squar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Init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ShadingStats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data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Tintless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RowSumStats</a:t>
            </a:r>
            <a:r>
              <a:rPr kumimoji="1" lang="en-US" altLang="ja-JP" dirty="0" smtClean="0"/>
              <a:t> setting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RowSumStats</a:t>
            </a:r>
            <a:r>
              <a:rPr kumimoji="1" lang="en-US" altLang="ja-JP" dirty="0" smtClean="0"/>
              <a:t> data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Apply Sequence</a:t>
            </a:r>
            <a:endParaRPr kumimoji="1" lang="ja-JP" altLang="en-US" dirty="0"/>
          </a:p>
        </p:txBody>
      </p:sp>
      <p:sp>
        <p:nvSpPr>
          <p:cNvPr id="4" name="平行四辺形 3"/>
          <p:cNvSpPr/>
          <p:nvPr/>
        </p:nvSpPr>
        <p:spPr>
          <a:xfrm flipH="1">
            <a:off x="4363369" y="1444978"/>
            <a:ext cx="1216152" cy="914400"/>
          </a:xfrm>
          <a:prstGeom prst="parallelogram">
            <a:avLst>
              <a:gd name="adj" fmla="val 521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lang="ja-JP" altLang="en-US" sz="2400" dirty="0"/>
          </a:p>
        </p:txBody>
      </p:sp>
      <p:sp>
        <p:nvSpPr>
          <p:cNvPr id="7" name="平行四辺形 6"/>
          <p:cNvSpPr/>
          <p:nvPr/>
        </p:nvSpPr>
        <p:spPr>
          <a:xfrm flipH="1">
            <a:off x="5187456" y="1444978"/>
            <a:ext cx="1216152" cy="914400"/>
          </a:xfrm>
          <a:prstGeom prst="parallelogram">
            <a:avLst>
              <a:gd name="adj" fmla="val 521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/>
        </p:nvSpPr>
        <p:spPr>
          <a:xfrm flipH="1">
            <a:off x="6000256" y="1444978"/>
            <a:ext cx="1216152" cy="914400"/>
          </a:xfrm>
          <a:prstGeom prst="parallelogram">
            <a:avLst>
              <a:gd name="adj" fmla="val 521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/>
        </p:nvSpPr>
        <p:spPr>
          <a:xfrm flipH="1">
            <a:off x="6835636" y="1444978"/>
            <a:ext cx="1216152" cy="914400"/>
          </a:xfrm>
          <a:prstGeom prst="parallelogram">
            <a:avLst>
              <a:gd name="adj" fmla="val 521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/>
          <p:cNvSpPr/>
          <p:nvPr/>
        </p:nvSpPr>
        <p:spPr>
          <a:xfrm flipH="1">
            <a:off x="7659725" y="1444978"/>
            <a:ext cx="1216152" cy="914400"/>
          </a:xfrm>
          <a:prstGeom prst="parallelogram">
            <a:avLst>
              <a:gd name="adj" fmla="val 521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5090188" y="900115"/>
            <a:ext cx="0" cy="276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5914277" y="900115"/>
            <a:ext cx="0" cy="276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738366" y="900115"/>
            <a:ext cx="0" cy="276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573744" y="900115"/>
            <a:ext cx="0" cy="276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415190" y="2754489"/>
            <a:ext cx="10112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31801" y="1677495"/>
            <a:ext cx="1007007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smtClean="0"/>
              <a:t>sensor</a:t>
            </a:r>
            <a:endParaRPr kumimoji="1" lang="ja-JP" altLang="en-US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5090190" y="2754489"/>
            <a:ext cx="472609" cy="914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914279" y="2754489"/>
            <a:ext cx="472609" cy="914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738368" y="2754489"/>
            <a:ext cx="472609" cy="914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579179" y="2754489"/>
            <a:ext cx="472609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31801" y="3668889"/>
            <a:ext cx="10112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97465" y="3038902"/>
            <a:ext cx="562975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dirty="0" smtClean="0"/>
              <a:t>ISP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5090188" y="2359378"/>
            <a:ext cx="0" cy="36350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888946" y="6217992"/>
            <a:ext cx="460382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SOF</a:t>
            </a:r>
            <a:endParaRPr lang="ja-JP" altLang="en-US" sz="1200" dirty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5914277" y="2359378"/>
            <a:ext cx="0" cy="36350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713035" y="6217992"/>
            <a:ext cx="460382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SOF</a:t>
            </a:r>
            <a:endParaRPr lang="ja-JP" altLang="en-US" sz="12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744222" y="2359378"/>
            <a:ext cx="0" cy="36350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54269" y="6217992"/>
            <a:ext cx="460382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SOF</a:t>
            </a:r>
            <a:endParaRPr lang="ja-JP" altLang="en-US" sz="1200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7562455" y="2359378"/>
            <a:ext cx="0" cy="36350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7361213" y="6217992"/>
            <a:ext cx="460382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SOF</a:t>
            </a:r>
            <a:endParaRPr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97465" y="5802492"/>
            <a:ext cx="1103187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smtClean="0"/>
              <a:t>session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31801" y="5127349"/>
            <a:ext cx="1494255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err="1" smtClean="0"/>
              <a:t>CameraIsp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86688" y="4075289"/>
            <a:ext cx="1973554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dirty="0" err="1" smtClean="0"/>
              <a:t>CameraSensor</a:t>
            </a:r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>
            <a:off x="415190" y="4696178"/>
            <a:ext cx="10112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415190" y="5802492"/>
            <a:ext cx="10112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5187456" y="4490787"/>
            <a:ext cx="0" cy="15036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187456" y="4419181"/>
            <a:ext cx="845552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update(1)</a:t>
            </a:r>
            <a:endParaRPr lang="ja-JP" altLang="en-US" sz="1200" dirty="0"/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5255775" y="2754489"/>
            <a:ext cx="0" cy="173629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図形 75"/>
          <p:cNvCxnSpPr/>
          <p:nvPr/>
        </p:nvCxnSpPr>
        <p:spPr>
          <a:xfrm rot="16200000" flipH="1">
            <a:off x="5808854" y="1080415"/>
            <a:ext cx="469988" cy="25914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2415822" y="4419179"/>
            <a:ext cx="0" cy="15036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2415824" y="4419181"/>
            <a:ext cx="1421415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startStreaming</a:t>
            </a:r>
            <a:r>
              <a:rPr lang="en-US" altLang="ja-JP" sz="1200" dirty="0" smtClean="0"/>
              <a:t>(0)</a:t>
            </a:r>
            <a:endParaRPr lang="ja-JP" altLang="en-US" sz="1200" dirty="0"/>
          </a:p>
        </p:txBody>
      </p:sp>
      <p:cxnSp>
        <p:nvCxnSpPr>
          <p:cNvPr id="79" name="直線矢印コネクタ 78"/>
          <p:cNvCxnSpPr/>
          <p:nvPr/>
        </p:nvCxnSpPr>
        <p:spPr>
          <a:xfrm flipV="1">
            <a:off x="2573867" y="2754489"/>
            <a:ext cx="0" cy="17362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図形 80"/>
          <p:cNvCxnSpPr/>
          <p:nvPr/>
        </p:nvCxnSpPr>
        <p:spPr>
          <a:xfrm>
            <a:off x="2573869" y="974990"/>
            <a:ext cx="1789500" cy="46998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図形 83"/>
          <p:cNvCxnSpPr/>
          <p:nvPr/>
        </p:nvCxnSpPr>
        <p:spPr>
          <a:xfrm rot="16200000" flipH="1">
            <a:off x="4937986" y="1127191"/>
            <a:ext cx="469990" cy="16558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2573867" y="974990"/>
            <a:ext cx="0" cy="276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図形 83"/>
          <p:cNvCxnSpPr/>
          <p:nvPr/>
        </p:nvCxnSpPr>
        <p:spPr>
          <a:xfrm rot="5400000" flipH="1" flipV="1">
            <a:off x="4834312" y="1674532"/>
            <a:ext cx="1501426" cy="6585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4915300" y="1677495"/>
            <a:ext cx="349776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0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5579519" y="1677495"/>
            <a:ext cx="349776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0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6463443" y="1677495"/>
            <a:ext cx="292068" cy="415498"/>
          </a:xfrm>
          <a:prstGeom prst="rect">
            <a:avLst/>
          </a:prstGeom>
          <a:noFill/>
          <a:ln>
            <a:noFill/>
          </a:ln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1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7332389" y="1677495"/>
            <a:ext cx="327334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2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8051786" y="1677495"/>
            <a:ext cx="327334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smtClean="0">
                <a:solidFill>
                  <a:srgbClr val="7030A0"/>
                </a:solidFill>
              </a:rPr>
              <a:t>3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340288" y="900113"/>
            <a:ext cx="349776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0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080887" y="900113"/>
            <a:ext cx="349776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dirty="0" smtClean="0">
                <a:solidFill>
                  <a:srgbClr val="C00000"/>
                </a:solidFill>
              </a:rPr>
              <a:t>0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929295" y="900113"/>
            <a:ext cx="292068" cy="415498"/>
          </a:xfrm>
          <a:prstGeom prst="rect">
            <a:avLst/>
          </a:prstGeom>
          <a:noFill/>
          <a:ln>
            <a:noFill/>
          </a:ln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1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755511" y="900113"/>
            <a:ext cx="327334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2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7579177" y="900113"/>
            <a:ext cx="327334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kumimoji="1" lang="en-US" altLang="ja-JP" dirty="0" smtClean="0">
                <a:solidFill>
                  <a:srgbClr val="7030A0"/>
                </a:solidFill>
              </a:rPr>
              <a:t>3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cxnSp>
        <p:nvCxnSpPr>
          <p:cNvPr id="115" name="直線矢印コネクタ 114"/>
          <p:cNvCxnSpPr/>
          <p:nvPr/>
        </p:nvCxnSpPr>
        <p:spPr>
          <a:xfrm flipV="1">
            <a:off x="6000256" y="4490787"/>
            <a:ext cx="0" cy="15036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6000258" y="4419181"/>
            <a:ext cx="866391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update(2)</a:t>
            </a:r>
            <a:endParaRPr lang="ja-JP" altLang="en-US" sz="1200" dirty="0"/>
          </a:p>
        </p:txBody>
      </p:sp>
      <p:cxnSp>
        <p:nvCxnSpPr>
          <p:cNvPr id="117" name="直線矢印コネクタ 116"/>
          <p:cNvCxnSpPr/>
          <p:nvPr/>
        </p:nvCxnSpPr>
        <p:spPr>
          <a:xfrm flipV="1">
            <a:off x="6068575" y="2754489"/>
            <a:ext cx="0" cy="173629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図形 75"/>
          <p:cNvCxnSpPr/>
          <p:nvPr/>
        </p:nvCxnSpPr>
        <p:spPr>
          <a:xfrm rot="16200000" flipH="1">
            <a:off x="6621652" y="1080415"/>
            <a:ext cx="469988" cy="2591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図形 83"/>
          <p:cNvCxnSpPr/>
          <p:nvPr/>
        </p:nvCxnSpPr>
        <p:spPr>
          <a:xfrm rot="5400000" flipH="1" flipV="1">
            <a:off x="5647112" y="1674532"/>
            <a:ext cx="1501426" cy="658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5349328" y="3246651"/>
            <a:ext cx="746166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dirty="0" smtClean="0">
                <a:solidFill>
                  <a:srgbClr val="C00000"/>
                </a:solidFill>
              </a:rPr>
              <a:t>(0,0)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212000" y="3253391"/>
            <a:ext cx="680379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dirty="0" smtClean="0">
                <a:solidFill>
                  <a:srgbClr val="C00000"/>
                </a:solidFill>
              </a:rPr>
              <a:t>(0,</a:t>
            </a:r>
            <a:r>
              <a:rPr lang="en-US" altLang="ja-JP" dirty="0" smtClean="0">
                <a:solidFill>
                  <a:srgbClr val="00B050"/>
                </a:solidFill>
              </a:rPr>
              <a:t>1</a:t>
            </a:r>
            <a:r>
              <a:rPr lang="en-US" altLang="ja-JP" dirty="0" smtClean="0">
                <a:solidFill>
                  <a:srgbClr val="C00000"/>
                </a:solidFill>
              </a:rPr>
              <a:t>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7047378" y="3253391"/>
            <a:ext cx="733855" cy="415498"/>
          </a:xfrm>
          <a:prstGeom prst="rect">
            <a:avLst/>
          </a:prstGeom>
          <a:noFill/>
          <a:ln>
            <a:noFill/>
          </a:ln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(1, </a:t>
            </a:r>
            <a:r>
              <a:rPr lang="en-US" altLang="ja-JP" dirty="0" smtClean="0">
                <a:solidFill>
                  <a:srgbClr val="0070C0"/>
                </a:solidFill>
              </a:rPr>
              <a:t>2</a:t>
            </a:r>
            <a:r>
              <a:rPr lang="en-US" altLang="ja-JP" dirty="0" smtClean="0">
                <a:solidFill>
                  <a:srgbClr val="00B050"/>
                </a:solidFill>
              </a:rPr>
              <a:t>)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905754" y="3253391"/>
            <a:ext cx="770724" cy="415498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(2, </a:t>
            </a:r>
            <a:r>
              <a:rPr lang="en-US" altLang="ja-JP" dirty="0" smtClean="0">
                <a:solidFill>
                  <a:srgbClr val="7030A0"/>
                </a:solidFill>
              </a:rPr>
              <a:t>3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24" name="直線矢印コネクタ 123"/>
          <p:cNvCxnSpPr/>
          <p:nvPr/>
        </p:nvCxnSpPr>
        <p:spPr>
          <a:xfrm flipV="1">
            <a:off x="6835634" y="4490788"/>
            <a:ext cx="0" cy="15036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6835634" y="4419182"/>
            <a:ext cx="866391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update(3)</a:t>
            </a:r>
            <a:endParaRPr lang="ja-JP" altLang="en-US" sz="1200" dirty="0"/>
          </a:p>
        </p:txBody>
      </p:sp>
      <p:cxnSp>
        <p:nvCxnSpPr>
          <p:cNvPr id="126" name="直線矢印コネクタ 125"/>
          <p:cNvCxnSpPr/>
          <p:nvPr/>
        </p:nvCxnSpPr>
        <p:spPr>
          <a:xfrm flipV="1">
            <a:off x="6903953" y="2754490"/>
            <a:ext cx="0" cy="173629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図形 75"/>
          <p:cNvCxnSpPr/>
          <p:nvPr/>
        </p:nvCxnSpPr>
        <p:spPr>
          <a:xfrm rot="16200000" flipH="1">
            <a:off x="7457030" y="1080416"/>
            <a:ext cx="469988" cy="25914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図形 83"/>
          <p:cNvCxnSpPr/>
          <p:nvPr/>
        </p:nvCxnSpPr>
        <p:spPr>
          <a:xfrm rot="5400000" flipH="1" flipV="1">
            <a:off x="6482490" y="1674533"/>
            <a:ext cx="1501426" cy="65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flipV="1">
            <a:off x="5294700" y="5542849"/>
            <a:ext cx="0" cy="4459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5142300" y="5265850"/>
            <a:ext cx="845552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update(1)</a:t>
            </a:r>
            <a:endParaRPr lang="ja-JP" altLang="en-US" sz="1200" dirty="0"/>
          </a:p>
        </p:txBody>
      </p:sp>
      <p:cxnSp>
        <p:nvCxnSpPr>
          <p:cNvPr id="133" name="直線矢印コネクタ 132"/>
          <p:cNvCxnSpPr/>
          <p:nvPr/>
        </p:nvCxnSpPr>
        <p:spPr>
          <a:xfrm flipV="1">
            <a:off x="6081695" y="5542849"/>
            <a:ext cx="0" cy="4459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5929297" y="5265850"/>
            <a:ext cx="866391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update(2)</a:t>
            </a:r>
            <a:endParaRPr lang="ja-JP" altLang="en-US" sz="1200" dirty="0"/>
          </a:p>
        </p:txBody>
      </p:sp>
      <p:cxnSp>
        <p:nvCxnSpPr>
          <p:cNvPr id="135" name="直線矢印コネクタ 134"/>
          <p:cNvCxnSpPr/>
          <p:nvPr/>
        </p:nvCxnSpPr>
        <p:spPr>
          <a:xfrm flipV="1">
            <a:off x="6927247" y="5542849"/>
            <a:ext cx="0" cy="4459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6774849" y="5265850"/>
            <a:ext cx="866391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update(3)</a:t>
            </a:r>
            <a:endParaRPr lang="ja-JP" altLang="en-US" sz="1200" dirty="0"/>
          </a:p>
        </p:txBody>
      </p:sp>
      <p:cxnSp>
        <p:nvCxnSpPr>
          <p:cNvPr id="137" name="直線矢印コネクタ 136"/>
          <p:cNvCxnSpPr/>
          <p:nvPr/>
        </p:nvCxnSpPr>
        <p:spPr>
          <a:xfrm flipV="1">
            <a:off x="2568222" y="5542849"/>
            <a:ext cx="0" cy="4459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2415824" y="5265850"/>
            <a:ext cx="1421415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startStreaming</a:t>
            </a:r>
            <a:r>
              <a:rPr lang="en-US" altLang="ja-JP" sz="1200" dirty="0" smtClean="0"/>
              <a:t>(0)</a:t>
            </a:r>
            <a:endParaRPr lang="ja-JP" altLang="en-US" sz="1200" dirty="0"/>
          </a:p>
        </p:txBody>
      </p:sp>
      <p:cxnSp>
        <p:nvCxnSpPr>
          <p:cNvPr id="141" name="直線矢印コネクタ 140"/>
          <p:cNvCxnSpPr/>
          <p:nvPr/>
        </p:nvCxnSpPr>
        <p:spPr>
          <a:xfrm flipV="1">
            <a:off x="3690064" y="3622638"/>
            <a:ext cx="0" cy="17362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図形 80"/>
          <p:cNvCxnSpPr/>
          <p:nvPr/>
        </p:nvCxnSpPr>
        <p:spPr>
          <a:xfrm flipV="1">
            <a:off x="3690063" y="2754491"/>
            <a:ext cx="1390826" cy="86814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 flipV="1">
            <a:off x="5430664" y="3622638"/>
            <a:ext cx="0" cy="173629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図形 80"/>
          <p:cNvCxnSpPr/>
          <p:nvPr/>
        </p:nvCxnSpPr>
        <p:spPr>
          <a:xfrm rot="5400000" flipH="1" flipV="1">
            <a:off x="5238399" y="2946761"/>
            <a:ext cx="868145" cy="48361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6221638" y="3622638"/>
            <a:ext cx="0" cy="173629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80"/>
          <p:cNvCxnSpPr/>
          <p:nvPr/>
        </p:nvCxnSpPr>
        <p:spPr>
          <a:xfrm rot="5400000" flipH="1" flipV="1">
            <a:off x="6029371" y="2946761"/>
            <a:ext cx="868145" cy="483612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/>
          <p:nvPr/>
        </p:nvCxnSpPr>
        <p:spPr>
          <a:xfrm flipV="1">
            <a:off x="7082846" y="3622638"/>
            <a:ext cx="0" cy="173629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図形 80"/>
          <p:cNvCxnSpPr/>
          <p:nvPr/>
        </p:nvCxnSpPr>
        <p:spPr>
          <a:xfrm rot="5400000" flipH="1" flipV="1">
            <a:off x="6890579" y="2946761"/>
            <a:ext cx="868145" cy="48361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5584746" y="3668891"/>
            <a:ext cx="0" cy="23255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6386886" y="3668891"/>
            <a:ext cx="0" cy="23255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7216408" y="3662151"/>
            <a:ext cx="0" cy="232551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8051786" y="3663244"/>
            <a:ext cx="0" cy="2325513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Coordination(SENSOR/ISP)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4176" y="1576606"/>
            <a:ext cx="1542082" cy="1805552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967925" y="1576606"/>
            <a:ext cx="4114799" cy="1805552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80870" y="1703283"/>
            <a:ext cx="1255363" cy="69473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kumimoji="1" lang="en-US" altLang="ja-JP" dirty="0" smtClean="0"/>
              <a:t>Crop</a:t>
            </a:r>
          </a:p>
          <a:p>
            <a:pPr algn="ctr"/>
            <a:r>
              <a:rPr kumimoji="1" lang="en-US" altLang="ja-JP" dirty="0" smtClean="0"/>
              <a:t>Resize1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780870" y="2540193"/>
            <a:ext cx="1255363" cy="69473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en-US" altLang="ja-JP" dirty="0" smtClean="0"/>
              <a:t>Crop</a:t>
            </a:r>
          </a:p>
          <a:p>
            <a:pPr algn="ctr"/>
            <a:r>
              <a:rPr lang="en-US" altLang="ja-JP" dirty="0" smtClean="0"/>
              <a:t>Resize2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076414" y="2050651"/>
            <a:ext cx="844658" cy="69473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2" tIns="45710" rIns="91422" bIns="45710" rtlCol="0" anchor="ctr"/>
          <a:lstStyle/>
          <a:p>
            <a:pPr algn="ctr"/>
            <a:r>
              <a:rPr kumimoji="1" lang="en-US" altLang="ja-JP" dirty="0" smtClean="0"/>
              <a:t>CAMIF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108131" y="2050651"/>
            <a:ext cx="984143" cy="69473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en-US" altLang="ja-JP" dirty="0" smtClean="0"/>
              <a:t>Crop</a:t>
            </a:r>
          </a:p>
          <a:p>
            <a:pPr algn="ctr"/>
            <a:r>
              <a:rPr kumimoji="1" lang="en-US" altLang="ja-JP" dirty="0" smtClean="0"/>
              <a:t>Resize</a:t>
            </a:r>
          </a:p>
        </p:txBody>
      </p:sp>
      <p:cxnSp>
        <p:nvCxnSpPr>
          <p:cNvPr id="11" name="直線矢印コネクタ 10"/>
          <p:cNvCxnSpPr>
            <a:stCxn id="6" idx="3"/>
          </p:cNvCxnSpPr>
          <p:nvPr/>
        </p:nvCxnSpPr>
        <p:spPr>
          <a:xfrm flipV="1">
            <a:off x="7036233" y="2050651"/>
            <a:ext cx="11003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561390" y="1712097"/>
            <a:ext cx="3609065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ImageInfo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outCfgA</a:t>
            </a:r>
            <a:r>
              <a:rPr lang="en-US" altLang="ja-JP" sz="1200" dirty="0" smtClean="0"/>
              <a:t>(type = </a:t>
            </a:r>
            <a:r>
              <a:rPr lang="en-US" altLang="ja-JP" sz="1200" dirty="0" err="1" smtClean="0"/>
              <a:t>StreamType_OutputA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7036233" y="2885001"/>
            <a:ext cx="11003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578672" y="2553133"/>
            <a:ext cx="360105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ImageInfo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outCfgB</a:t>
            </a:r>
            <a:r>
              <a:rPr lang="en-US" altLang="ja-JP" sz="1200" dirty="0" smtClean="0"/>
              <a:t>(type = </a:t>
            </a:r>
            <a:r>
              <a:rPr lang="en-US" altLang="ja-JP" sz="1200" dirty="0" err="1" smtClean="0"/>
              <a:t>StreamType_OutputB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cxnSp>
        <p:nvCxnSpPr>
          <p:cNvPr id="16" name="直線矢印コネクタ 15"/>
          <p:cNvCxnSpPr>
            <a:stCxn id="9" idx="3"/>
            <a:endCxn id="8" idx="1"/>
          </p:cNvCxnSpPr>
          <p:nvPr/>
        </p:nvCxnSpPr>
        <p:spPr>
          <a:xfrm>
            <a:off x="2092272" y="2398016"/>
            <a:ext cx="984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946542" y="1853607"/>
            <a:ext cx="194906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CoordinationType_CAMIF</a:t>
            </a:r>
            <a:endParaRPr lang="ja-JP" altLang="en-US" sz="1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80870" y="1576608"/>
            <a:ext cx="1984069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CoordinationType_Scaler1</a:t>
            </a:r>
            <a:endParaRPr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80868" y="2398018"/>
            <a:ext cx="2004908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/>
              <a:t>CoordinationType_Scaler2</a:t>
            </a:r>
            <a:endParaRPr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25973" y="2468385"/>
            <a:ext cx="1445973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IspInputInfo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inCfg</a:t>
            </a:r>
            <a:endParaRPr lang="ja-JP" altLang="en-US" sz="1200" dirty="0"/>
          </a:p>
        </p:txBody>
      </p:sp>
      <p:cxnSp>
        <p:nvCxnSpPr>
          <p:cNvPr id="25" name="カギ線コネクタ 24"/>
          <p:cNvCxnSpPr>
            <a:stCxn id="8" idx="3"/>
            <a:endCxn id="6" idx="1"/>
          </p:cNvCxnSpPr>
          <p:nvPr/>
        </p:nvCxnSpPr>
        <p:spPr>
          <a:xfrm flipV="1">
            <a:off x="3921072" y="2050650"/>
            <a:ext cx="1859796" cy="3473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8" idx="3"/>
            <a:endCxn id="7" idx="1"/>
          </p:cNvCxnSpPr>
          <p:nvPr/>
        </p:nvCxnSpPr>
        <p:spPr>
          <a:xfrm>
            <a:off x="3921072" y="2398018"/>
            <a:ext cx="1859796" cy="4895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897037" y="1853607"/>
            <a:ext cx="2070888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err="1" smtClean="0"/>
              <a:t>CoordinationType_SENSOR</a:t>
            </a:r>
            <a:endParaRPr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170124" y="3789029"/>
            <a:ext cx="3688597" cy="259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720314" y="4222980"/>
            <a:ext cx="2673458" cy="1774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720312" y="3512030"/>
            <a:ext cx="1600118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size.w</a:t>
            </a:r>
            <a:r>
              <a:rPr lang="en-US" altLang="ja-JP" sz="1200" dirty="0" smtClean="0"/>
              <a:t> (pixel </a:t>
            </a:r>
            <a:r>
              <a:rPr lang="ja-JP" altLang="en-US" sz="1200" dirty="0" smtClean="0"/>
              <a:t>サイズ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31" name="正方形/長方形 30"/>
          <p:cNvSpPr/>
          <p:nvPr/>
        </p:nvSpPr>
        <p:spPr>
          <a:xfrm rot="5400000">
            <a:off x="4698162" y="5149693"/>
            <a:ext cx="598112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size.h</a:t>
            </a:r>
            <a:endParaRPr lang="ja-JP" altLang="en-US" sz="1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2393188" y="3945983"/>
            <a:ext cx="1771254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crop_ratio.size.w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 rot="5400000">
            <a:off x="3662678" y="4979216"/>
            <a:ext cx="1739194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crop_ratio.size.h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914400" y="3519147"/>
            <a:ext cx="805912" cy="7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" y="3234926"/>
            <a:ext cx="3098733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smtClean="0"/>
              <a:t>{ </a:t>
            </a:r>
            <a:r>
              <a:rPr lang="en-US" altLang="ja-JP" sz="1200" dirty="0" err="1" smtClean="0"/>
              <a:t>crop_ratio.pos.x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crop_ratio.pos.y</a:t>
            </a:r>
            <a:r>
              <a:rPr lang="en-US" altLang="ja-JP" sz="1200" dirty="0" smtClean="0"/>
              <a:t>} (</a:t>
            </a:r>
            <a:r>
              <a:rPr lang="ja-JP" altLang="en-US" sz="1200" dirty="0" smtClean="0"/>
              <a:t>割合</a:t>
            </a:r>
            <a:r>
              <a:rPr lang="en-US" altLang="ja-JP" sz="1200" dirty="0" smtClean="0"/>
              <a:t>)</a:t>
            </a:r>
            <a:endParaRPr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9410" y="1004346"/>
            <a:ext cx="9132615" cy="415498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r>
              <a:rPr kumimoji="1" lang="en-US" altLang="ja-JP" dirty="0" smtClean="0"/>
              <a:t>Coordination</a:t>
            </a:r>
            <a:r>
              <a:rPr kumimoji="1" lang="ja-JP" altLang="en-US" dirty="0" smtClean="0"/>
              <a:t>は、どのくらい画角切り出しを行ったかの情報を入れる。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780868" y="3483876"/>
            <a:ext cx="6102350" cy="1815882"/>
          </a:xfrm>
          <a:prstGeom prst="rect">
            <a:avLst/>
          </a:prstGeom>
        </p:spPr>
        <p:txBody>
          <a:bodyPr lIns="91422" tIns="45710" rIns="91422" bIns="45710">
            <a:spAutoFit/>
          </a:bodyPr>
          <a:lstStyle/>
          <a:p>
            <a:r>
              <a:rPr lang="en-US" altLang="ja-JP" sz="1600" dirty="0" smtClean="0"/>
              <a:t>/**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ja-JP" sz="1600" dirty="0" smtClean="0"/>
              <a:t> * Coordination item.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ja-JP" sz="1600" dirty="0" smtClean="0"/>
              <a:t> */</a:t>
            </a:r>
          </a:p>
          <a:p>
            <a:r>
              <a:rPr lang="en-US" altLang="ja-JP" sz="1600" dirty="0" err="1" smtClean="0"/>
              <a:t>typedef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struct</a:t>
            </a:r>
            <a:r>
              <a:rPr lang="en-US" altLang="ja-JP" sz="1600" dirty="0" smtClean="0"/>
              <a:t> {</a:t>
            </a:r>
          </a:p>
          <a:p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cammw_image_size_t</a:t>
            </a:r>
            <a:r>
              <a:rPr lang="en-US" altLang="ja-JP" sz="1600" dirty="0" smtClean="0"/>
              <a:t> size;  ///&lt; Real size                                                                                                                                                               </a:t>
            </a:r>
          </a:p>
          <a:p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cammw_rect_t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crop_ratio</a:t>
            </a:r>
            <a:r>
              <a:rPr lang="en-US" altLang="ja-JP" sz="1600" dirty="0" smtClean="0"/>
              <a:t>;  ///&lt; Ratio from size Q8.24                                                                                                                                                   </a:t>
            </a:r>
          </a:p>
          <a:p>
            <a:r>
              <a:rPr lang="en-US" altLang="ja-JP" sz="1600" dirty="0" smtClean="0"/>
              <a:t>} </a:t>
            </a:r>
            <a:r>
              <a:rPr lang="en-US" altLang="ja-JP" sz="1600" dirty="0" err="1" smtClean="0"/>
              <a:t>cammw_camera_coordination_item_t</a:t>
            </a:r>
            <a:r>
              <a:rPr lang="en-US" altLang="ja-JP" sz="1600" dirty="0" smtClean="0"/>
              <a:t>;</a:t>
            </a:r>
            <a:endParaRPr lang="en-US" altLang="ja-JP" sz="1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Coordination(</a:t>
            </a:r>
            <a:r>
              <a:rPr lang="en-US" altLang="ja-JP" dirty="0" smtClean="0"/>
              <a:t>SENSOR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170122" y="3435603"/>
            <a:ext cx="3688597" cy="259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720312" y="3869554"/>
            <a:ext cx="2673458" cy="1774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393768" y="3937230"/>
            <a:ext cx="4724462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smtClean="0"/>
              <a:t>(float)</a:t>
            </a:r>
            <a:r>
              <a:rPr lang="en-US" altLang="ja-JP" sz="1200" dirty="0" err="1" smtClean="0"/>
              <a:t>size.h</a:t>
            </a:r>
            <a:r>
              <a:rPr lang="en-US" altLang="ja-JP" sz="1200" dirty="0" smtClean="0"/>
              <a:t> / (float)</a:t>
            </a:r>
            <a:r>
              <a:rPr lang="en-US" altLang="ja-JP" sz="1200" dirty="0" err="1" smtClean="0"/>
              <a:t>mCap.total_pixel_number.h</a:t>
            </a:r>
            <a:r>
              <a:rPr lang="en-US" altLang="ja-JP" sz="1200" dirty="0" smtClean="0"/>
              <a:t> * CAMMW_Q(24)</a:t>
            </a:r>
            <a:endParaRPr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1720311" y="3592557"/>
            <a:ext cx="4785997" cy="276999"/>
          </a:xfrm>
          <a:prstGeom prst="rect">
            <a:avLst/>
          </a:prstGeom>
        </p:spPr>
        <p:txBody>
          <a:bodyPr wrap="square" lIns="91422" tIns="45710" rIns="91422" bIns="45710">
            <a:spAutoFit/>
          </a:bodyPr>
          <a:lstStyle/>
          <a:p>
            <a:r>
              <a:rPr lang="en-US" altLang="ja-JP" sz="1200" dirty="0" smtClean="0"/>
              <a:t>(float)</a:t>
            </a:r>
            <a:r>
              <a:rPr lang="en-US" altLang="ja-JP" sz="1200" dirty="0" err="1" smtClean="0"/>
              <a:t>size.w</a:t>
            </a:r>
            <a:r>
              <a:rPr lang="en-US" altLang="ja-JP" sz="1200" dirty="0" smtClean="0"/>
              <a:t> / (float)</a:t>
            </a:r>
            <a:r>
              <a:rPr lang="en-US" altLang="ja-JP" sz="1200" dirty="0" err="1" smtClean="0"/>
              <a:t>mCap.total_pixel_number.w</a:t>
            </a:r>
            <a:r>
              <a:rPr lang="en-US" altLang="ja-JP" sz="1200" dirty="0" smtClean="0"/>
              <a:t> * CAMMW_Q(24) </a:t>
            </a:r>
            <a:endParaRPr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 rot="5400000">
            <a:off x="3908124" y="5077042"/>
            <a:ext cx="2178189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mCaps.total_pixel_number.h</a:t>
            </a:r>
            <a:endParaRPr lang="ja-JP" altLang="en-US" sz="1200" dirty="0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914398" y="3165721"/>
            <a:ext cx="805912" cy="7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-1" y="2723349"/>
            <a:ext cx="8217585" cy="461645"/>
          </a:xfrm>
          <a:prstGeom prst="rect">
            <a:avLst/>
          </a:prstGeom>
        </p:spPr>
        <p:txBody>
          <a:bodyPr wrap="square" lIns="91422" tIns="45710" rIns="91422" bIns="45710">
            <a:spAutoFit/>
          </a:bodyPr>
          <a:lstStyle/>
          <a:p>
            <a:r>
              <a:rPr lang="en-US" altLang="ja-JP" sz="1200" dirty="0" smtClean="0"/>
              <a:t>{ (float)(</a:t>
            </a:r>
            <a:r>
              <a:rPr lang="en-US" altLang="ja-JP" sz="1200" dirty="0" err="1" smtClean="0"/>
              <a:t>mCap.total_pixel_number.w</a:t>
            </a:r>
            <a:r>
              <a:rPr lang="en-US" altLang="ja-JP" sz="1200" dirty="0" smtClean="0"/>
              <a:t> - </a:t>
            </a:r>
            <a:r>
              <a:rPr lang="en-US" altLang="ja-JP" sz="1200" dirty="0" err="1" smtClean="0"/>
              <a:t>size.w</a:t>
            </a:r>
            <a:r>
              <a:rPr lang="en-US" altLang="ja-JP" sz="1200" dirty="0" smtClean="0"/>
              <a:t>) / (float)2.0 / (float)</a:t>
            </a:r>
            <a:r>
              <a:rPr lang="en-US" altLang="ja-JP" sz="1200" dirty="0" err="1" smtClean="0"/>
              <a:t>mCap.total_pixel_number.w</a:t>
            </a:r>
            <a:r>
              <a:rPr lang="en-US" altLang="ja-JP" sz="1200" dirty="0" smtClean="0"/>
              <a:t> * CAMMW_Q(24),</a:t>
            </a:r>
          </a:p>
          <a:p>
            <a:r>
              <a:rPr lang="en-US" altLang="ja-JP" sz="1200" dirty="0" smtClean="0"/>
              <a:t>  (float)(</a:t>
            </a:r>
            <a:r>
              <a:rPr lang="en-US" altLang="ja-JP" sz="1200" dirty="0" err="1" smtClean="0"/>
              <a:t>mCap.total_pixel_number.h</a:t>
            </a:r>
            <a:r>
              <a:rPr lang="en-US" altLang="ja-JP" sz="1200" dirty="0" smtClean="0"/>
              <a:t> - </a:t>
            </a:r>
            <a:r>
              <a:rPr lang="en-US" altLang="ja-JP" sz="1200" dirty="0" err="1" smtClean="0"/>
              <a:t>size.h</a:t>
            </a:r>
            <a:r>
              <a:rPr lang="en-US" altLang="ja-JP" sz="1200" dirty="0" smtClean="0"/>
              <a:t>) / (float)2.0 / (float)</a:t>
            </a:r>
            <a:r>
              <a:rPr lang="en-US" altLang="ja-JP" sz="1200" dirty="0" err="1" smtClean="0"/>
              <a:t>mCap.total_pixel_number.h</a:t>
            </a:r>
            <a:r>
              <a:rPr lang="en-US" altLang="ja-JP" sz="1200" dirty="0" smtClean="0"/>
              <a:t> * CAMMW_Q(24)}</a:t>
            </a:r>
            <a:endParaRPr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76932" y="1223280"/>
            <a:ext cx="3986284" cy="646331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ja-JP" altLang="en-US" sz="1200" dirty="0" smtClean="0"/>
              <a:t>使用するパラメータ</a:t>
            </a:r>
            <a:endParaRPr lang="en-US" altLang="ja-JP" sz="1200" dirty="0" smtClean="0"/>
          </a:p>
          <a:p>
            <a:r>
              <a:rPr lang="en-US" altLang="ja-JP" sz="1200" dirty="0" err="1" smtClean="0"/>
              <a:t>cammw_camera_cap_t</a:t>
            </a:r>
            <a:r>
              <a:rPr lang="en-US" altLang="ja-JP" sz="1200" dirty="0" smtClean="0"/>
              <a:t> caps; (</a:t>
            </a:r>
            <a:r>
              <a:rPr lang="en-US" altLang="ja-JP" sz="1200" dirty="0" err="1" smtClean="0"/>
              <a:t>getSensorCaps</a:t>
            </a:r>
            <a:r>
              <a:rPr lang="ja-JP" altLang="en-US" sz="1200" dirty="0" smtClean="0"/>
              <a:t>で入手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cammw_camera_sensor_mode_info_cfg_t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mode_info</a:t>
            </a:r>
            <a:r>
              <a:rPr lang="en-US" altLang="ja-JP" sz="1200" dirty="0" smtClean="0"/>
              <a:t>;</a:t>
            </a:r>
            <a:endParaRPr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677310" y="3158604"/>
            <a:ext cx="2210249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mCaps.total_pixel_number.w</a:t>
            </a:r>
            <a:endParaRPr lang="ja-JP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Coordination(CAMIF)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170124" y="3477045"/>
            <a:ext cx="3688597" cy="259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720314" y="3911000"/>
            <a:ext cx="2673458" cy="1774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720314" y="3200048"/>
            <a:ext cx="1922001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inCfg.info.sensor.size.w</a:t>
            </a:r>
            <a:endParaRPr lang="ja-JP" altLang="en-US" sz="1200" dirty="0"/>
          </a:p>
        </p:txBody>
      </p:sp>
      <p:sp>
        <p:nvSpPr>
          <p:cNvPr id="43" name="正方形/長方形 42"/>
          <p:cNvSpPr/>
          <p:nvPr/>
        </p:nvSpPr>
        <p:spPr>
          <a:xfrm rot="5400000">
            <a:off x="4052248" y="4837711"/>
            <a:ext cx="1889941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inCfg.info.sensor.size.h</a:t>
            </a:r>
            <a:endParaRPr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2393190" y="3634001"/>
            <a:ext cx="1249125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smtClean="0"/>
              <a:t>CAMMW_Q(24)</a:t>
            </a:r>
            <a:endParaRPr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 rot="5400000">
            <a:off x="3887674" y="4667234"/>
            <a:ext cx="1289199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smtClean="0"/>
              <a:t>CAMMW_Q(24)</a:t>
            </a:r>
            <a:endParaRPr lang="ja-JP" altLang="en-US" sz="1200" dirty="0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914400" y="3207163"/>
            <a:ext cx="805912" cy="7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2" y="2930166"/>
            <a:ext cx="622735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smtClean="0"/>
              <a:t>{ 0, 0 }</a:t>
            </a:r>
            <a:endParaRPr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148746" y="1107862"/>
            <a:ext cx="4987134" cy="415498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dirty="0" smtClean="0"/>
              <a:t>CAMIF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Coordination</a:t>
            </a:r>
            <a:r>
              <a:rPr lang="ja-JP" altLang="en-US" dirty="0" smtClean="0"/>
              <a:t>は使っていない。</a:t>
            </a:r>
            <a:endParaRPr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Coordination(SCALER + </a:t>
            </a:r>
            <a:r>
              <a:rPr kumimoji="1" lang="en-US" altLang="ja-JP" dirty="0" err="1" smtClean="0"/>
              <a:t>ImageBuf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005236" y="3477045"/>
            <a:ext cx="3688597" cy="259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55426" y="3911000"/>
            <a:ext cx="2673458" cy="1774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7555426" y="3200048"/>
            <a:ext cx="1447155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mInputInfo.size.w</a:t>
            </a:r>
            <a:endParaRPr lang="ja-JP" altLang="en-US" sz="1200" dirty="0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10124783" y="4667243"/>
            <a:ext cx="1415095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mInputInfo.size.h</a:t>
            </a:r>
            <a:endParaRPr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7449922" y="3616417"/>
            <a:ext cx="2755654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oSize.w</a:t>
            </a:r>
            <a:r>
              <a:rPr lang="en-US" altLang="ja-JP" sz="1200" dirty="0" smtClean="0"/>
              <a:t> / </a:t>
            </a:r>
            <a:r>
              <a:rPr lang="en-US" altLang="ja-JP" sz="1200" dirty="0" err="1" smtClean="0"/>
              <a:t>iSize.w</a:t>
            </a:r>
            <a:r>
              <a:rPr lang="en-US" altLang="ja-JP" sz="1200" dirty="0" smtClean="0"/>
              <a:t>) * CAMMW_Q(24) </a:t>
            </a:r>
            <a:endParaRPr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8849533" y="807782"/>
            <a:ext cx="1923155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CoordinationType_Scaler</a:t>
            </a:r>
            <a:endParaRPr lang="ja-JP" altLang="en-US" sz="1200" dirty="0"/>
          </a:p>
        </p:txBody>
      </p:sp>
      <p:sp>
        <p:nvSpPr>
          <p:cNvPr id="49" name="正方形/長方形 48"/>
          <p:cNvSpPr/>
          <p:nvPr/>
        </p:nvSpPr>
        <p:spPr>
          <a:xfrm>
            <a:off x="8849535" y="1084781"/>
            <a:ext cx="915892" cy="27699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>
                <a:solidFill>
                  <a:srgbClr val="FF0000"/>
                </a:solidFill>
              </a:rPr>
              <a:t>zoomCrop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76934" y="900115"/>
            <a:ext cx="1569660" cy="646331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ja-JP" altLang="en-US" sz="1200" dirty="0" smtClean="0"/>
              <a:t>使用するパラメータ</a:t>
            </a:r>
            <a:endParaRPr lang="en-US" altLang="ja-JP" sz="1200" dirty="0" smtClean="0"/>
          </a:p>
          <a:p>
            <a:r>
              <a:rPr lang="en-US" altLang="ja-JP" sz="1200" dirty="0" err="1" smtClean="0"/>
              <a:t>IspInputInfo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inCfg</a:t>
            </a:r>
            <a:r>
              <a:rPr lang="en-US" altLang="ja-JP" sz="1200" dirty="0" smtClean="0"/>
              <a:t>;</a:t>
            </a:r>
          </a:p>
          <a:p>
            <a:r>
              <a:rPr lang="en-US" altLang="ja-JP" sz="1200" dirty="0" err="1" smtClean="0"/>
              <a:t>ImageInfo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outCfg</a:t>
            </a:r>
            <a:r>
              <a:rPr lang="en-US" altLang="ja-JP" sz="1200" dirty="0" smtClean="0"/>
              <a:t>;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352176" y="900113"/>
            <a:ext cx="5474384" cy="1569660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ja-JP" altLang="en-US" sz="1200" dirty="0" smtClean="0"/>
              <a:t>中間データ</a:t>
            </a:r>
            <a:r>
              <a:rPr lang="en-US" altLang="ja-JP" sz="1200" dirty="0" err="1" smtClean="0"/>
              <a:t>cammw_image_size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cropSize</a:t>
            </a:r>
            <a:r>
              <a:rPr lang="en-US" altLang="ja-JP" sz="1200" dirty="0" smtClean="0"/>
              <a:t>;</a:t>
            </a:r>
          </a:p>
          <a:p>
            <a:r>
              <a:rPr lang="en-US" altLang="ja-JP" sz="1200" dirty="0" smtClean="0"/>
              <a:t>If ((float) </a:t>
            </a:r>
            <a:r>
              <a:rPr lang="en-US" altLang="ja-JP" sz="1200" dirty="0" err="1" smtClean="0"/>
              <a:t>in.w</a:t>
            </a:r>
            <a:r>
              <a:rPr lang="en-US" altLang="ja-JP" sz="1200" dirty="0" smtClean="0"/>
              <a:t> / </a:t>
            </a:r>
            <a:r>
              <a:rPr lang="en-US" altLang="ja-JP" sz="1200" dirty="0" err="1" smtClean="0"/>
              <a:t>in.h</a:t>
            </a:r>
            <a:r>
              <a:rPr lang="en-US" altLang="ja-JP" sz="1200" dirty="0" smtClean="0"/>
              <a:t> &lt; (float)</a:t>
            </a:r>
            <a:r>
              <a:rPr lang="en-US" altLang="ja-JP" sz="1200" dirty="0" err="1" smtClean="0"/>
              <a:t>out.w</a:t>
            </a:r>
            <a:r>
              <a:rPr lang="en-US" altLang="ja-JP" sz="1200" dirty="0" smtClean="0"/>
              <a:t> / </a:t>
            </a:r>
            <a:r>
              <a:rPr lang="en-US" altLang="ja-JP" sz="1200" dirty="0" err="1" smtClean="0"/>
              <a:t>out.h</a:t>
            </a:r>
            <a:r>
              <a:rPr lang="en-US" altLang="ja-JP" sz="1200" dirty="0" smtClean="0"/>
              <a:t>) {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   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cropSize.w</a:t>
            </a:r>
            <a:r>
              <a:rPr lang="en-US" altLang="ja-JP" sz="1200" dirty="0" smtClean="0">
                <a:solidFill>
                  <a:prstClr val="black"/>
                </a:solidFill>
              </a:rPr>
              <a:t> =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inCfg.info.sensor.size.w</a:t>
            </a:r>
            <a:r>
              <a:rPr lang="en-US" altLang="ja-JP" sz="1200" dirty="0" smtClean="0">
                <a:solidFill>
                  <a:prstClr val="black"/>
                </a:solidFill>
              </a:rPr>
              <a:t>  *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cropRatio.size.w</a:t>
            </a:r>
            <a:r>
              <a:rPr lang="en-US" altLang="ja-JP" sz="1200" dirty="0" smtClean="0">
                <a:solidFill>
                  <a:prstClr val="black"/>
                </a:solidFill>
              </a:rPr>
              <a:t> / CAMMW_Q(16)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   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cropSize.h</a:t>
            </a:r>
            <a:r>
              <a:rPr lang="en-US" altLang="ja-JP" sz="1200" dirty="0" smtClean="0">
                <a:solidFill>
                  <a:prstClr val="black"/>
                </a:solidFill>
              </a:rPr>
              <a:t> =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cropSize.w</a:t>
            </a:r>
            <a:r>
              <a:rPr lang="en-US" altLang="ja-JP" sz="1200" dirty="0" smtClean="0">
                <a:solidFill>
                  <a:prstClr val="black"/>
                </a:solidFill>
              </a:rPr>
              <a:t> *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outCfg.size.h</a:t>
            </a:r>
            <a:r>
              <a:rPr lang="en-US" altLang="ja-JP" sz="1200" dirty="0" smtClean="0">
                <a:solidFill>
                  <a:prstClr val="black"/>
                </a:solidFill>
              </a:rPr>
              <a:t> /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outCfg.size.w</a:t>
            </a:r>
            <a:r>
              <a:rPr lang="en-US" altLang="ja-JP" sz="12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} else {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   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cropSize.h</a:t>
            </a:r>
            <a:r>
              <a:rPr lang="en-US" altLang="ja-JP" sz="1200" dirty="0" smtClean="0">
                <a:solidFill>
                  <a:prstClr val="black"/>
                </a:solidFill>
              </a:rPr>
              <a:t> =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inCfg.info.sensor.size.h</a:t>
            </a:r>
            <a:r>
              <a:rPr lang="en-US" altLang="ja-JP" sz="1200" dirty="0" smtClean="0">
                <a:solidFill>
                  <a:prstClr val="black"/>
                </a:solidFill>
              </a:rPr>
              <a:t>  *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cropRatio.size.h</a:t>
            </a:r>
            <a:r>
              <a:rPr lang="en-US" altLang="ja-JP" sz="1200" dirty="0" smtClean="0">
                <a:solidFill>
                  <a:prstClr val="black"/>
                </a:solidFill>
              </a:rPr>
              <a:t> / CAMMW_Q(16)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   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cropSize.w</a:t>
            </a:r>
            <a:r>
              <a:rPr lang="en-US" altLang="ja-JP" sz="1200" dirty="0" smtClean="0">
                <a:solidFill>
                  <a:prstClr val="black"/>
                </a:solidFill>
              </a:rPr>
              <a:t> =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cropSize.h</a:t>
            </a:r>
            <a:r>
              <a:rPr lang="en-US" altLang="ja-JP" sz="1200" dirty="0" smtClean="0">
                <a:solidFill>
                  <a:prstClr val="black"/>
                </a:solidFill>
              </a:rPr>
              <a:t> *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outCfg.size.w</a:t>
            </a:r>
            <a:r>
              <a:rPr lang="en-US" altLang="ja-JP" sz="1200" dirty="0" smtClean="0">
                <a:solidFill>
                  <a:prstClr val="black"/>
                </a:solidFill>
              </a:rPr>
              <a:t> /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outCfg.size.h</a:t>
            </a:r>
            <a:r>
              <a:rPr lang="en-US" altLang="ja-JP" sz="12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7982298" y="4143473"/>
            <a:ext cx="1921121" cy="1278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9041654" y="4667244"/>
            <a:ext cx="2651459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oSize.h</a:t>
            </a:r>
            <a:r>
              <a:rPr lang="en-US" altLang="ja-JP" sz="1200" dirty="0" smtClean="0"/>
              <a:t> / </a:t>
            </a:r>
            <a:r>
              <a:rPr lang="en-US" altLang="ja-JP" sz="1200" dirty="0" err="1" smtClean="0"/>
              <a:t>iSize.h</a:t>
            </a:r>
            <a:r>
              <a:rPr lang="en-US" altLang="ja-JP" sz="1200" dirty="0" smtClean="0"/>
              <a:t>) * CAMMW_Q(24)</a:t>
            </a:r>
            <a:endParaRPr lang="ja-JP" altLang="en-US" sz="12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170124" y="3477045"/>
            <a:ext cx="3688597" cy="259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720314" y="3911000"/>
            <a:ext cx="2673458" cy="1774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720314" y="3200048"/>
            <a:ext cx="1447155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mInputInfo.size.w</a:t>
            </a:r>
            <a:endParaRPr lang="ja-JP" altLang="en-US" sz="1200" dirty="0"/>
          </a:p>
        </p:txBody>
      </p:sp>
      <p:sp>
        <p:nvSpPr>
          <p:cNvPr id="43" name="正方形/長方形 42"/>
          <p:cNvSpPr/>
          <p:nvPr/>
        </p:nvSpPr>
        <p:spPr>
          <a:xfrm rot="5400000">
            <a:off x="4289671" y="4837721"/>
            <a:ext cx="1415095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/>
              <a:t>mInputInfo.size.h</a:t>
            </a:r>
            <a:endParaRPr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1279510" y="3510913"/>
            <a:ext cx="3144799" cy="461645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mInputInfo.crop.size.w</a:t>
            </a:r>
            <a:r>
              <a:rPr lang="en-US" altLang="ja-JP" sz="1200" dirty="0" smtClean="0"/>
              <a:t> / </a:t>
            </a:r>
          </a:p>
          <a:p>
            <a:r>
              <a:rPr lang="en-US" altLang="ja-JP" sz="1200" dirty="0" smtClean="0"/>
              <a:t>           </a:t>
            </a:r>
            <a:r>
              <a:rPr lang="en-US" altLang="ja-JP" sz="1200" dirty="0" err="1" smtClean="0"/>
              <a:t>mInputInfo.size.w</a:t>
            </a:r>
            <a:r>
              <a:rPr lang="en-US" altLang="ja-JP" sz="1200" dirty="0" smtClean="0"/>
              <a:t>) * CAMMW_Q(24)</a:t>
            </a:r>
            <a:endParaRPr lang="ja-JP" altLang="en-US" sz="1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1720315" y="3910998"/>
            <a:ext cx="2673458" cy="1774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5400000">
            <a:off x="3255406" y="4592495"/>
            <a:ext cx="2711988" cy="461645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smtClean="0"/>
              <a:t> (</a:t>
            </a:r>
            <a:r>
              <a:rPr lang="en-US" altLang="ja-JP" sz="1200" dirty="0" err="1" smtClean="0"/>
              <a:t>mInputInfo.crop.size.h</a:t>
            </a:r>
            <a:r>
              <a:rPr lang="en-US" altLang="ja-JP" sz="1200" dirty="0" smtClean="0"/>
              <a:t> /</a:t>
            </a:r>
          </a:p>
          <a:p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mInputInfo.size.h</a:t>
            </a:r>
            <a:r>
              <a:rPr lang="en-US" altLang="ja-JP" sz="1200" dirty="0" smtClean="0"/>
              <a:t>) * CAMMW_Q(24)</a:t>
            </a:r>
            <a:endParaRPr lang="ja-JP" altLang="en-US" sz="1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1799" y="2556454"/>
            <a:ext cx="4876370" cy="415498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r>
              <a:rPr kumimoji="1" lang="en-US" altLang="ja-JP" dirty="0" err="1" smtClean="0"/>
              <a:t>cropSize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Out</a:t>
            </a:r>
            <a:r>
              <a:rPr kumimoji="1" lang="ja-JP" altLang="en-US" dirty="0" smtClean="0"/>
              <a:t>サイズよりも大きい。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8174257" y="4143473"/>
            <a:ext cx="1367261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>
                <a:solidFill>
                  <a:srgbClr val="FF0000"/>
                </a:solidFill>
              </a:rPr>
              <a:t>crop_ratio.size.w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 rot="5400000">
            <a:off x="9077278" y="4667244"/>
            <a:ext cx="1375277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>
                <a:solidFill>
                  <a:srgbClr val="FF0000"/>
                </a:solidFill>
              </a:rPr>
              <a:t>crop_ratio.size.h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475581" y="2556454"/>
            <a:ext cx="4876370" cy="415498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r>
              <a:rPr kumimoji="1" lang="en-US" altLang="ja-JP" dirty="0" err="1" smtClean="0"/>
              <a:t>cropSize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Out</a:t>
            </a:r>
            <a:r>
              <a:rPr kumimoji="1" lang="ja-JP" altLang="en-US" dirty="0" smtClean="0"/>
              <a:t>サイズよりも</a:t>
            </a:r>
            <a:r>
              <a:rPr lang="ja-JP" altLang="en-US" dirty="0" smtClean="0"/>
              <a:t>小さい</a:t>
            </a:r>
            <a:endParaRPr kumimoji="1" lang="ja-JP" altLang="en-US" dirty="0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402598" y="3207163"/>
            <a:ext cx="317714" cy="7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923160" y="2833454"/>
            <a:ext cx="4931891" cy="461645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smtClean="0"/>
              <a:t>{ (float)</a:t>
            </a:r>
            <a:r>
              <a:rPr lang="en-US" altLang="ja-JP" sz="1200" dirty="0" err="1" smtClean="0"/>
              <a:t>mInputInfo.crop.pos.x</a:t>
            </a:r>
            <a:r>
              <a:rPr lang="en-US" altLang="ja-JP" sz="1200" dirty="0" smtClean="0"/>
              <a:t> / </a:t>
            </a:r>
            <a:r>
              <a:rPr lang="en-US" altLang="ja-JP" sz="1200" dirty="0" err="1" smtClean="0"/>
              <a:t>mInputInfo.size.w</a:t>
            </a:r>
            <a:r>
              <a:rPr lang="en-US" altLang="ja-JP" sz="1200" dirty="0" smtClean="0"/>
              <a:t>) * CAMMW_Q(24),</a:t>
            </a:r>
          </a:p>
          <a:p>
            <a:r>
              <a:rPr lang="en-US" altLang="ja-JP" sz="1200" dirty="0" smtClean="0"/>
              <a:t>  (float)</a:t>
            </a:r>
            <a:r>
              <a:rPr lang="en-US" altLang="ja-JP" sz="1200" dirty="0" err="1" smtClean="0"/>
              <a:t>mInputInfo.crop.pos.y</a:t>
            </a:r>
            <a:r>
              <a:rPr lang="en-US" altLang="ja-JP" sz="1200" dirty="0" smtClean="0"/>
              <a:t> / </a:t>
            </a:r>
            <a:r>
              <a:rPr lang="en-US" altLang="ja-JP" sz="1200" dirty="0" err="1" smtClean="0"/>
              <a:t>mInputInfo.size.h</a:t>
            </a:r>
            <a:r>
              <a:rPr lang="en-US" altLang="ja-JP" sz="1200" dirty="0" smtClean="0"/>
              <a:t>) * CAMMW_Q(24)}</a:t>
            </a:r>
            <a:endParaRPr lang="ja-JP" altLang="en-US" sz="1200" dirty="0"/>
          </a:p>
        </p:txBody>
      </p:sp>
      <p:cxnSp>
        <p:nvCxnSpPr>
          <p:cNvPr id="60" name="直線矢印コネクタ 59"/>
          <p:cNvCxnSpPr/>
          <p:nvPr/>
        </p:nvCxnSpPr>
        <p:spPr>
          <a:xfrm flipH="1" flipV="1">
            <a:off x="1720313" y="3910998"/>
            <a:ext cx="2465699" cy="21620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5695629" y="4143472"/>
            <a:ext cx="2286669" cy="192953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4186012" y="6073013"/>
            <a:ext cx="2612987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</a:rPr>
              <a:t>{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crop_ratio.pos.x</a:t>
            </a:r>
            <a:r>
              <a:rPr lang="en-US" altLang="ja-JP" sz="1200" dirty="0" smtClean="0">
                <a:solidFill>
                  <a:srgbClr val="FF0000"/>
                </a:solidFill>
              </a:rPr>
              <a:t>,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crop_ratio.pos.y</a:t>
            </a:r>
            <a:r>
              <a:rPr lang="en-US" altLang="ja-JP" sz="1200" dirty="0" smtClean="0">
                <a:solidFill>
                  <a:srgbClr val="FF0000"/>
                </a:solidFill>
              </a:rPr>
              <a:t>}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5695629" y="3200046"/>
            <a:ext cx="1859797" cy="710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352176" y="3959695"/>
            <a:ext cx="1367261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>
                <a:solidFill>
                  <a:srgbClr val="FF0000"/>
                </a:solidFill>
              </a:rPr>
              <a:t>crop_ratio.size.w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 rot="5400000">
            <a:off x="3554449" y="4647334"/>
            <a:ext cx="1375277" cy="276979"/>
          </a:xfrm>
          <a:prstGeom prst="rect">
            <a:avLst/>
          </a:prstGeom>
        </p:spPr>
        <p:txBody>
          <a:bodyPr wrap="none" lIns="91422" tIns="45710" rIns="91422" bIns="45710">
            <a:spAutoFit/>
          </a:bodyPr>
          <a:lstStyle/>
          <a:p>
            <a:r>
              <a:rPr lang="en-US" altLang="ja-JP" sz="1200" dirty="0" err="1" smtClean="0">
                <a:solidFill>
                  <a:srgbClr val="FF0000"/>
                </a:solidFill>
              </a:rPr>
              <a:t>crop_ratio.size.h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ImageConv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Software Stack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659221" y="4997302"/>
            <a:ext cx="10728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2404126" y="4895464"/>
            <a:ext cx="223284" cy="19138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27409" y="4948352"/>
            <a:ext cx="155363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>
                <a:solidFill>
                  <a:prstClr val="black"/>
                </a:solidFill>
                <a:latin typeface="SST"/>
                <a:ea typeface="SST Japanese Pro Regular"/>
              </a:rPr>
              <a:t>/dev/v4l2-subdevX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59850" y="900115"/>
            <a:ext cx="3302869" cy="39705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ImageConvClient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15890" y="1787503"/>
            <a:ext cx="10811462" cy="41057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ImageConvServer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1631599" y="1297175"/>
            <a:ext cx="0" cy="490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911068" y="2444132"/>
            <a:ext cx="2839163" cy="4092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Request Thread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02276" y="3148041"/>
            <a:ext cx="5352261" cy="54226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ImageConvHardware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075270" y="1297173"/>
            <a:ext cx="0" cy="49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8" idx="2"/>
          </p:cNvCxnSpPr>
          <p:nvPr/>
        </p:nvCxnSpPr>
        <p:spPr>
          <a:xfrm>
            <a:off x="2330650" y="2853352"/>
            <a:ext cx="0" cy="29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11" idx="0"/>
          </p:cNvCxnSpPr>
          <p:nvPr/>
        </p:nvCxnSpPr>
        <p:spPr>
          <a:xfrm>
            <a:off x="2514498" y="4479967"/>
            <a:ext cx="1270" cy="415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631599" y="1297173"/>
            <a:ext cx="1035348" cy="369332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connect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519314" y="4526132"/>
            <a:ext cx="734496" cy="369332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open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075270" y="1297174"/>
            <a:ext cx="1060796" cy="369361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Request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754374" y="5943600"/>
            <a:ext cx="1248467" cy="37214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Sensor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922949" y="5943600"/>
            <a:ext cx="1248467" cy="37214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ISP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699591" y="5752214"/>
            <a:ext cx="0" cy="191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endCxn id="28" idx="0"/>
          </p:cNvCxnSpPr>
          <p:nvPr/>
        </p:nvCxnSpPr>
        <p:spPr>
          <a:xfrm>
            <a:off x="2330650" y="2198077"/>
            <a:ext cx="0" cy="24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4699592" y="900116"/>
            <a:ext cx="3302869" cy="39705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ImageConvClient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5371341" y="1297176"/>
            <a:ext cx="0" cy="490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6815012" y="1297174"/>
            <a:ext cx="0" cy="490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5371341" y="1297174"/>
            <a:ext cx="1035348" cy="369332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connect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815012" y="1297175"/>
            <a:ext cx="1060796" cy="369361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Request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05085" y="927815"/>
            <a:ext cx="877509" cy="369361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ja-JP" altLang="en-US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・・・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2514498" y="3690301"/>
            <a:ext cx="0" cy="247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5917223" y="3690301"/>
            <a:ext cx="0" cy="247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円/楕円 123"/>
          <p:cNvSpPr/>
          <p:nvPr/>
        </p:nvSpPr>
        <p:spPr>
          <a:xfrm>
            <a:off x="5990754" y="4895464"/>
            <a:ext cx="223284" cy="19138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214037" y="4948352"/>
            <a:ext cx="1553630" cy="276999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200" dirty="0" smtClean="0">
                <a:solidFill>
                  <a:prstClr val="black"/>
                </a:solidFill>
                <a:latin typeface="SST"/>
                <a:ea typeface="SST Japanese Pro Regular"/>
              </a:rPr>
              <a:t>/dev/v4l2-subdevX</a:t>
            </a:r>
            <a:endParaRPr lang="ja-JP" altLang="en-US" sz="12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cxnSp>
        <p:nvCxnSpPr>
          <p:cNvPr id="126" name="直線矢印コネクタ 125"/>
          <p:cNvCxnSpPr>
            <a:endCxn id="124" idx="0"/>
          </p:cNvCxnSpPr>
          <p:nvPr/>
        </p:nvCxnSpPr>
        <p:spPr>
          <a:xfrm>
            <a:off x="6100180" y="4479967"/>
            <a:ext cx="2216" cy="415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6102396" y="4526132"/>
            <a:ext cx="734496" cy="369332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open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cxnSp>
        <p:nvCxnSpPr>
          <p:cNvPr id="131" name="直線矢印コネクタ 130"/>
          <p:cNvCxnSpPr/>
          <p:nvPr/>
        </p:nvCxnSpPr>
        <p:spPr>
          <a:xfrm flipV="1">
            <a:off x="9089071" y="2198077"/>
            <a:ext cx="0" cy="2799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8107403" y="2444132"/>
            <a:ext cx="1690298" cy="369312"/>
          </a:xfrm>
          <a:prstGeom prst="rect">
            <a:avLst/>
          </a:prstGeom>
          <a:noFill/>
        </p:spPr>
        <p:txBody>
          <a:bodyPr wrap="none" lIns="91422" tIns="45710" rIns="91422" bIns="45710" rtlCol="0">
            <a:spAutoFit/>
          </a:bodyPr>
          <a:lstStyle/>
          <a:p>
            <a:r>
              <a:rPr lang="en-US" altLang="ja-JP" sz="1800" dirty="0" smtClean="0">
                <a:solidFill>
                  <a:prstClr val="black"/>
                </a:solidFill>
                <a:latin typeface="SST"/>
                <a:ea typeface="SST Japanese Pro Regular"/>
              </a:rPr>
              <a:t>Request Done</a:t>
            </a:r>
            <a:endParaRPr lang="ja-JP" altLang="en-US" sz="1800" dirty="0">
              <a:solidFill>
                <a:prstClr val="black"/>
              </a:solidFill>
              <a:latin typeface="SST"/>
              <a:ea typeface="SST Japanese Pro Regular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6752382" y="158484"/>
            <a:ext cx="2131827" cy="20188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ja-JP" altLang="en-US" sz="1600" dirty="0" smtClean="0">
                <a:solidFill>
                  <a:prstClr val="white"/>
                </a:solidFill>
              </a:rPr>
              <a:t>自前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6752382" y="548421"/>
            <a:ext cx="2131828" cy="18500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5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sz="1600" dirty="0" smtClean="0">
                <a:solidFill>
                  <a:prstClr val="white"/>
                </a:solidFill>
              </a:rPr>
              <a:t>Q</a:t>
            </a:r>
            <a:r>
              <a:rPr lang="ja-JP" altLang="en-US" sz="1600" dirty="0" smtClean="0">
                <a:solidFill>
                  <a:prstClr val="white"/>
                </a:solidFill>
              </a:rPr>
              <a:t>のコードが混ざる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907098" y="3937707"/>
            <a:ext cx="3176216" cy="57186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5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dirty="0" err="1" smtClean="0">
                <a:solidFill>
                  <a:prstClr val="white"/>
                </a:solidFill>
              </a:rPr>
              <a:t>ImageConvVfeHardware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4512071" y="3937707"/>
            <a:ext cx="3255595" cy="57186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5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 defTabSz="1088996"/>
            <a:r>
              <a:rPr lang="en-US" altLang="ja-JP" dirty="0" err="1" smtClean="0">
                <a:solidFill>
                  <a:prstClr val="white"/>
                </a:solidFill>
              </a:rPr>
              <a:t>ImageConvCppHardware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 err="1" smtClean="0"/>
              <a:t>cammw_camera_open</a:t>
            </a:r>
            <a:r>
              <a:rPr lang="en-US" altLang="ja-JP" sz="2800" dirty="0" smtClean="0"/>
              <a:t> (Init -&gt; Idle)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0" name="正方形/長方形 69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1" name="正方形/長方形 70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86" name="正方形/長方形 85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35103" y="1170790"/>
            <a:ext cx="6573168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err="1" smtClean="0"/>
              <a:t>CameraModule</a:t>
            </a:r>
            <a:r>
              <a:rPr kumimoji="1" lang="en-US" altLang="ja-JP" dirty="0" smtClean="0"/>
              <a:t>/Camera ISP</a:t>
            </a:r>
            <a:r>
              <a:rPr kumimoji="1" lang="ja-JP" altLang="en-US" dirty="0" smtClean="0"/>
              <a:t>のリソースを確保する。</a:t>
            </a:r>
            <a:endParaRPr kumimoji="1" lang="ja-JP" altLang="en-US" dirty="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6102350" y="6426200"/>
            <a:ext cx="4752528" cy="43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20000" y="5734800"/>
            <a:ext cx="10764000" cy="215444"/>
          </a:xfrm>
        </p:spPr>
        <p:txBody>
          <a:bodyPr/>
          <a:lstStyle/>
          <a:p>
            <a:r>
              <a:rPr lang="en-US" altLang="zh-TW" dirty="0" smtClean="0"/>
              <a:t>SW4 Imaging Technology Labs</a:t>
            </a:r>
            <a:endParaRPr lang="zh-TW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720000" y="6083400"/>
            <a:ext cx="10764000" cy="153888"/>
          </a:xfrm>
        </p:spPr>
        <p:txBody>
          <a:bodyPr/>
          <a:lstStyle/>
          <a:p>
            <a:r>
              <a:rPr lang="en-US" altLang="ja-JP" dirty="0"/>
              <a:t>Copyright </a:t>
            </a:r>
            <a:r>
              <a:rPr lang="en-US" altLang="ja-JP" dirty="0" smtClean="0"/>
              <a:t>2013 </a:t>
            </a:r>
            <a:r>
              <a:rPr lang="en-US" altLang="ja-JP" dirty="0"/>
              <a:t>Sony </a:t>
            </a:r>
            <a:r>
              <a:rPr lang="en-US" altLang="ja-JP" dirty="0" smtClean="0"/>
              <a:t>Corporation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>
          <a:xfrm>
            <a:off x="720000" y="1989636"/>
            <a:ext cx="10764000" cy="576263"/>
          </a:xfrm>
        </p:spPr>
        <p:txBody>
          <a:bodyPr/>
          <a:lstStyle/>
          <a:p>
            <a:r>
              <a:rPr lang="en-US" altLang="ja-JP" dirty="0" smtClean="0"/>
              <a:t>Dual ISP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Implematation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720000" y="2915965"/>
            <a:ext cx="10764000" cy="307777"/>
          </a:xfrm>
        </p:spPr>
        <p:txBody>
          <a:bodyPr/>
          <a:lstStyle/>
          <a:p>
            <a:r>
              <a:rPr lang="en-US" altLang="ja-JP" dirty="0" smtClean="0"/>
              <a:t>Aegis Camera MW</a:t>
            </a:r>
            <a:endParaRPr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10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Dual ISP</a:t>
            </a:r>
            <a:r>
              <a:rPr kumimoji="1" lang="ja-JP" altLang="en-US" dirty="0" smtClean="0"/>
              <a:t> イメージ </a:t>
            </a:r>
            <a:r>
              <a:rPr kumimoji="1" lang="en-US" altLang="ja-JP" dirty="0" smtClean="0"/>
              <a:t>(Frame)</a:t>
            </a:r>
            <a:endParaRPr kumimoji="1" lang="ja-JP" altLang="en-US" dirty="0"/>
          </a:p>
        </p:txBody>
      </p:sp>
      <p:grpSp>
        <p:nvGrpSpPr>
          <p:cNvPr id="3" name="グループ化 15"/>
          <p:cNvGrpSpPr/>
          <p:nvPr/>
        </p:nvGrpSpPr>
        <p:grpSpPr>
          <a:xfrm>
            <a:off x="1642973" y="2883287"/>
            <a:ext cx="2331650" cy="1658319"/>
            <a:chOff x="1108129" y="1441342"/>
            <a:chExt cx="3626603" cy="2340244"/>
          </a:xfrm>
        </p:grpSpPr>
        <p:sp>
          <p:nvSpPr>
            <p:cNvPr id="4" name="正方形/長方形 3"/>
            <p:cNvSpPr/>
            <p:nvPr/>
          </p:nvSpPr>
          <p:spPr>
            <a:xfrm>
              <a:off x="1108129" y="1441342"/>
              <a:ext cx="3618854" cy="234024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stCxn id="4" idx="0"/>
              <a:endCxn id="4" idx="2"/>
            </p:cNvCxnSpPr>
            <p:nvPr/>
          </p:nvCxnSpPr>
          <p:spPr>
            <a:xfrm>
              <a:off x="2917556" y="1441342"/>
              <a:ext cx="0" cy="23402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526224" y="1441342"/>
              <a:ext cx="0" cy="2340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3316637" y="1441342"/>
              <a:ext cx="0" cy="2340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1108129" y="1441342"/>
              <a:ext cx="2208508" cy="2340244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526224" y="1441342"/>
              <a:ext cx="2208508" cy="2340244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</p:grpSp>
      <p:sp>
        <p:nvSpPr>
          <p:cNvPr id="23" name="正方形/長方形 22"/>
          <p:cNvSpPr/>
          <p:nvPr/>
        </p:nvSpPr>
        <p:spPr>
          <a:xfrm rot="5400000">
            <a:off x="-130707" y="3315900"/>
            <a:ext cx="2229265" cy="461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ISPIF</a:t>
            </a:r>
            <a:endParaRPr kumimoji="1" lang="ja-JP" altLang="en-US" sz="1100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1642973" y="2364096"/>
            <a:ext cx="0" cy="51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806307" y="2364096"/>
            <a:ext cx="0" cy="51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3974623" y="2373058"/>
            <a:ext cx="0" cy="51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642973" y="2473797"/>
            <a:ext cx="11633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811289" y="2473797"/>
            <a:ext cx="11633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933602" y="226578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</a:t>
            </a:r>
            <a:r>
              <a:rPr kumimoji="1" lang="en-US" altLang="ja-JP" sz="1200" dirty="0" err="1" smtClean="0"/>
              <a:t>n.w</a:t>
            </a:r>
            <a:r>
              <a:rPr kumimoji="1" lang="en-US" altLang="ja-JP" sz="1200" dirty="0" smtClean="0"/>
              <a:t> / 2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062888" y="2234558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</a:t>
            </a:r>
            <a:r>
              <a:rPr kumimoji="1" lang="en-US" altLang="ja-JP" sz="1200" dirty="0" err="1" smtClean="0"/>
              <a:t>n.w</a:t>
            </a:r>
            <a:r>
              <a:rPr kumimoji="1" lang="en-US" altLang="ja-JP" sz="1200" dirty="0" smtClean="0"/>
              <a:t> / 2</a:t>
            </a:r>
            <a:endParaRPr kumimoji="1" lang="ja-JP" altLang="en-US" sz="1200" dirty="0"/>
          </a:p>
        </p:txBody>
      </p:sp>
      <p:cxnSp>
        <p:nvCxnSpPr>
          <p:cNvPr id="51" name="直線コネクタ 50"/>
          <p:cNvCxnSpPr/>
          <p:nvPr/>
        </p:nvCxnSpPr>
        <p:spPr>
          <a:xfrm flipV="1">
            <a:off x="2554708" y="2542782"/>
            <a:ext cx="0" cy="34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3062888" y="2542782"/>
            <a:ext cx="0" cy="34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2554708" y="2736055"/>
            <a:ext cx="2565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084030" y="2488539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inputMargin</a:t>
            </a:r>
            <a:endParaRPr kumimoji="1" lang="ja-JP" altLang="en-US" sz="11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778271" y="4541606"/>
            <a:ext cx="17475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Sensor Input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4706081" y="2140811"/>
            <a:ext cx="1419915" cy="1658319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706081" y="3941446"/>
            <a:ext cx="1419915" cy="1658319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10121762" y="3439225"/>
            <a:ext cx="946972" cy="126288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OutA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11068733" y="3439225"/>
            <a:ext cx="967277" cy="126288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OutB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 rot="5400000">
            <a:off x="4051613" y="2569503"/>
            <a:ext cx="655027" cy="461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CAMIF</a:t>
            </a:r>
            <a:endParaRPr kumimoji="1" lang="ja-JP" altLang="en-US" sz="1100" dirty="0"/>
          </a:p>
        </p:txBody>
      </p:sp>
      <p:cxnSp>
        <p:nvCxnSpPr>
          <p:cNvPr id="81" name="図形 80"/>
          <p:cNvCxnSpPr>
            <a:stCxn id="10" idx="0"/>
            <a:endCxn id="76" idx="2"/>
          </p:cNvCxnSpPr>
          <p:nvPr/>
        </p:nvCxnSpPr>
        <p:spPr>
          <a:xfrm rot="5400000" flipH="1" flipV="1">
            <a:off x="3209137" y="1944151"/>
            <a:ext cx="82930" cy="17953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図形 84"/>
          <p:cNvCxnSpPr>
            <a:stCxn id="15" idx="2"/>
          </p:cNvCxnSpPr>
          <p:nvPr/>
        </p:nvCxnSpPr>
        <p:spPr>
          <a:xfrm rot="16200000" flipH="1">
            <a:off x="3646581" y="4159691"/>
            <a:ext cx="119779" cy="8836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522219" y="5062354"/>
            <a:ext cx="23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ISPIF</a:t>
            </a:r>
            <a:r>
              <a:rPr kumimoji="1" lang="ja-JP" altLang="en-US" sz="1200" dirty="0" smtClean="0"/>
              <a:t>で両</a:t>
            </a:r>
            <a:r>
              <a:rPr kumimoji="1" lang="en-US" altLang="ja-JP" sz="1200" dirty="0" smtClean="0"/>
              <a:t>ISP</a:t>
            </a:r>
            <a:r>
              <a:rPr kumimoji="1" lang="ja-JP" altLang="en-US" sz="1200" dirty="0" smtClean="0"/>
              <a:t>へ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RDI/RAW</a:t>
            </a:r>
            <a:r>
              <a:rPr lang="ja-JP" altLang="en-US" sz="1200" dirty="0" smtClean="0"/>
              <a:t>などは</a:t>
            </a:r>
            <a:r>
              <a:rPr lang="en-US" altLang="ja-JP" sz="1200" dirty="0" smtClean="0"/>
              <a:t>Single</a:t>
            </a:r>
            <a:r>
              <a:rPr lang="ja-JP" altLang="en-US" sz="1200" dirty="0" smtClean="0"/>
              <a:t>でやる。</a:t>
            </a:r>
            <a:endParaRPr lang="en-US" altLang="ja-JP" sz="1200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062888" y="5706660"/>
            <a:ext cx="270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CAMIF</a:t>
            </a:r>
            <a:r>
              <a:rPr kumimoji="1" lang="ja-JP" altLang="en-US" sz="1200" dirty="0" smtClean="0"/>
              <a:t>で</a:t>
            </a:r>
            <a:r>
              <a:rPr kumimoji="1" lang="en-US" altLang="ja-JP" sz="1200" dirty="0" smtClean="0"/>
              <a:t>Margin</a:t>
            </a:r>
            <a:r>
              <a:rPr lang="ja-JP" altLang="en-US" sz="1200" dirty="0" smtClean="0"/>
              <a:t>込みで設定</a:t>
            </a:r>
            <a:endParaRPr lang="en-US" altLang="ja-JP" sz="1200" dirty="0" smtClean="0"/>
          </a:p>
        </p:txBody>
      </p:sp>
      <p:sp>
        <p:nvSpPr>
          <p:cNvPr id="110" name="正方形/長方形 109"/>
          <p:cNvSpPr/>
          <p:nvPr/>
        </p:nvSpPr>
        <p:spPr>
          <a:xfrm>
            <a:off x="7134363" y="2472842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STATS</a:t>
            </a:r>
            <a:endParaRPr kumimoji="1" lang="ja-JP" altLang="en-US" sz="1100" dirty="0"/>
          </a:p>
        </p:txBody>
      </p:sp>
      <p:sp>
        <p:nvSpPr>
          <p:cNvPr id="111" name="正方形/長方形 110"/>
          <p:cNvSpPr/>
          <p:nvPr/>
        </p:nvSpPr>
        <p:spPr>
          <a:xfrm>
            <a:off x="6407230" y="2873450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LSC</a:t>
            </a:r>
            <a:endParaRPr kumimoji="1" lang="ja-JP" altLang="en-US" sz="1100" dirty="0"/>
          </a:p>
        </p:txBody>
      </p:sp>
      <p:sp>
        <p:nvSpPr>
          <p:cNvPr id="112" name="正方形/長方形 111"/>
          <p:cNvSpPr/>
          <p:nvPr/>
        </p:nvSpPr>
        <p:spPr>
          <a:xfrm>
            <a:off x="4148274" y="2140811"/>
            <a:ext cx="5429679" cy="165831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13" name="正方形/長方形 112"/>
          <p:cNvSpPr/>
          <p:nvPr/>
        </p:nvSpPr>
        <p:spPr>
          <a:xfrm>
            <a:off x="7512033" y="2873450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SCALER</a:t>
            </a:r>
            <a:endParaRPr kumimoji="1" lang="ja-JP" altLang="en-US" sz="11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288728" y="2104782"/>
            <a:ext cx="683079" cy="259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ISP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A</a:t>
            </a:r>
            <a:endParaRPr kumimoji="1" lang="ja-JP" altLang="en-US" sz="16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8569501" y="2873450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FOV</a:t>
            </a:r>
            <a:endParaRPr kumimoji="1" lang="ja-JP" altLang="en-US" sz="1100" dirty="0"/>
          </a:p>
        </p:txBody>
      </p:sp>
      <p:sp>
        <p:nvSpPr>
          <p:cNvPr id="117" name="右矢印 116"/>
          <p:cNvSpPr/>
          <p:nvPr/>
        </p:nvSpPr>
        <p:spPr>
          <a:xfrm>
            <a:off x="5881607" y="2636301"/>
            <a:ext cx="407121" cy="403182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図形 118"/>
          <p:cNvCxnSpPr>
            <a:stCxn id="112" idx="3"/>
            <a:endCxn id="71" idx="0"/>
          </p:cNvCxnSpPr>
          <p:nvPr/>
        </p:nvCxnSpPr>
        <p:spPr>
          <a:xfrm>
            <a:off x="9577953" y="2969971"/>
            <a:ext cx="1017295" cy="469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 rot="5400000">
            <a:off x="4051613" y="4370138"/>
            <a:ext cx="655027" cy="461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CAMIF</a:t>
            </a:r>
            <a:endParaRPr kumimoji="1" lang="ja-JP" altLang="en-US" sz="11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7134363" y="4273477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STATS</a:t>
            </a:r>
            <a:endParaRPr kumimoji="1" lang="ja-JP" altLang="en-US" sz="11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6407230" y="4674085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LSC</a:t>
            </a:r>
            <a:endParaRPr kumimoji="1" lang="ja-JP" altLang="en-US" sz="11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4148274" y="3941446"/>
            <a:ext cx="5429679" cy="165831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5" name="正方形/長方形 124"/>
          <p:cNvSpPr/>
          <p:nvPr/>
        </p:nvSpPr>
        <p:spPr>
          <a:xfrm>
            <a:off x="7512033" y="4674085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SCALER</a:t>
            </a:r>
            <a:endParaRPr kumimoji="1" lang="ja-JP" altLang="en-US" sz="1100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6288728" y="3905417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ISP</a:t>
            </a:r>
            <a:r>
              <a:rPr kumimoji="1" lang="ja-JP" altLang="en-US" sz="1600" dirty="0" smtClean="0"/>
              <a:t> </a:t>
            </a:r>
            <a:r>
              <a:rPr lang="en-US" altLang="ja-JP" sz="1600" dirty="0" smtClean="0"/>
              <a:t>B</a:t>
            </a:r>
            <a:endParaRPr kumimoji="1" lang="ja-JP" altLang="en-US" sz="1600" dirty="0"/>
          </a:p>
        </p:txBody>
      </p:sp>
      <p:sp>
        <p:nvSpPr>
          <p:cNvPr id="127" name="正方形/長方形 126"/>
          <p:cNvSpPr/>
          <p:nvPr/>
        </p:nvSpPr>
        <p:spPr>
          <a:xfrm>
            <a:off x="8569501" y="4674085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FOV</a:t>
            </a:r>
            <a:endParaRPr kumimoji="1" lang="ja-JP" altLang="en-US" sz="1100" dirty="0"/>
          </a:p>
        </p:txBody>
      </p:sp>
      <p:cxnSp>
        <p:nvCxnSpPr>
          <p:cNvPr id="129" name="図形 128"/>
          <p:cNvCxnSpPr>
            <a:stCxn id="124" idx="3"/>
            <a:endCxn id="72" idx="2"/>
          </p:cNvCxnSpPr>
          <p:nvPr/>
        </p:nvCxnSpPr>
        <p:spPr>
          <a:xfrm flipV="1">
            <a:off x="9577953" y="4702109"/>
            <a:ext cx="1974419" cy="684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右矢印 131"/>
          <p:cNvSpPr/>
          <p:nvPr/>
        </p:nvSpPr>
        <p:spPr>
          <a:xfrm>
            <a:off x="5881607" y="4459794"/>
            <a:ext cx="407121" cy="403182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059988" y="5706660"/>
            <a:ext cx="4693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Region</a:t>
            </a:r>
            <a:r>
              <a:rPr lang="ja-JP" altLang="en-US" dirty="0" smtClean="0"/>
              <a:t>指定が必要な</a:t>
            </a:r>
            <a:r>
              <a:rPr lang="en-US" altLang="ja-JP" dirty="0" smtClean="0"/>
              <a:t>Module</a:t>
            </a:r>
            <a:r>
              <a:rPr lang="ja-JP" altLang="en-US" dirty="0" smtClean="0"/>
              <a:t>は設定を</a:t>
            </a:r>
            <a:endParaRPr lang="en-US" altLang="ja-JP" dirty="0" smtClean="0"/>
          </a:p>
          <a:p>
            <a:r>
              <a:rPr lang="ja-JP" altLang="en-US" dirty="0" smtClean="0"/>
              <a:t>変更する必要がある。</a:t>
            </a:r>
            <a:endParaRPr lang="en-US" altLang="ja-JP" dirty="0" smtClean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9698952" y="2542782"/>
            <a:ext cx="2423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convertPlaneFormat</a:t>
            </a:r>
            <a:r>
              <a:rPr kumimoji="1" lang="ja-JP" altLang="en-US" sz="1200" dirty="0" smtClean="0"/>
              <a:t>で指定し</a:t>
            </a:r>
            <a:endParaRPr kumimoji="1" lang="en-US" altLang="ja-JP" sz="1200" dirty="0" smtClean="0"/>
          </a:p>
          <a:p>
            <a:r>
              <a:rPr kumimoji="1" lang="en-US" altLang="ja-JP" sz="1200" dirty="0" smtClean="0"/>
              <a:t>A/B</a:t>
            </a:r>
            <a:r>
              <a:rPr kumimoji="1" lang="ja-JP" altLang="en-US" sz="1200" dirty="0" smtClean="0"/>
              <a:t>が同一</a:t>
            </a:r>
            <a:r>
              <a:rPr kumimoji="1" lang="en-US" altLang="ja-JP" sz="1200" dirty="0" smtClean="0"/>
              <a:t>Buffer</a:t>
            </a:r>
            <a:r>
              <a:rPr kumimoji="1" lang="ja-JP" altLang="en-US" sz="1200" dirty="0" smtClean="0"/>
              <a:t>に直接書き出し</a:t>
            </a:r>
            <a:endParaRPr kumimoji="1" lang="en-US" altLang="ja-JP" sz="1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/>
          <p:cNvSpPr/>
          <p:nvPr/>
        </p:nvSpPr>
        <p:spPr>
          <a:xfrm>
            <a:off x="9878032" y="3204657"/>
            <a:ext cx="2326668" cy="1658319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Dual ISP</a:t>
            </a:r>
            <a:r>
              <a:rPr kumimoji="1" lang="ja-JP" altLang="en-US" dirty="0" smtClean="0"/>
              <a:t> イメージ </a:t>
            </a:r>
            <a:r>
              <a:rPr kumimoji="1" lang="en-US" altLang="ja-JP" dirty="0" smtClean="0"/>
              <a:t>(Frame)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Zoom</a:t>
            </a:r>
            <a:r>
              <a:rPr kumimoji="1" lang="ja-JP" altLang="en-US" dirty="0" smtClean="0"/>
              <a:t>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42973" y="2883287"/>
            <a:ext cx="2326668" cy="1658319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4" idx="0"/>
            <a:endCxn id="4" idx="2"/>
          </p:cNvCxnSpPr>
          <p:nvPr/>
        </p:nvCxnSpPr>
        <p:spPr>
          <a:xfrm>
            <a:off x="2806307" y="2883287"/>
            <a:ext cx="0" cy="16583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554708" y="2883287"/>
            <a:ext cx="0" cy="165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062888" y="2883287"/>
            <a:ext cx="0" cy="165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778271" y="3166584"/>
            <a:ext cx="1284617" cy="1077388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54709" y="3166586"/>
            <a:ext cx="1226646" cy="107738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5400000">
            <a:off x="-130707" y="3315900"/>
            <a:ext cx="2229265" cy="461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ISPIF</a:t>
            </a:r>
            <a:endParaRPr kumimoji="1" lang="ja-JP" altLang="en-US" sz="1100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1642973" y="2364096"/>
            <a:ext cx="0" cy="51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806307" y="2364096"/>
            <a:ext cx="0" cy="51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3974623" y="2373058"/>
            <a:ext cx="0" cy="51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642973" y="2473797"/>
            <a:ext cx="11633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811289" y="2473797"/>
            <a:ext cx="11633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933602" y="226578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</a:t>
            </a:r>
            <a:r>
              <a:rPr kumimoji="1" lang="en-US" altLang="ja-JP" sz="1200" dirty="0" err="1" smtClean="0"/>
              <a:t>n.w</a:t>
            </a:r>
            <a:r>
              <a:rPr kumimoji="1" lang="en-US" altLang="ja-JP" sz="1200" dirty="0" smtClean="0"/>
              <a:t> / 2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062888" y="2234558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</a:t>
            </a:r>
            <a:r>
              <a:rPr kumimoji="1" lang="en-US" altLang="ja-JP" sz="1200" dirty="0" err="1" smtClean="0"/>
              <a:t>n.w</a:t>
            </a:r>
            <a:r>
              <a:rPr kumimoji="1" lang="en-US" altLang="ja-JP" sz="1200" dirty="0" smtClean="0"/>
              <a:t> / 2</a:t>
            </a:r>
            <a:endParaRPr kumimoji="1" lang="ja-JP" altLang="en-US" sz="1200" dirty="0"/>
          </a:p>
        </p:txBody>
      </p:sp>
      <p:cxnSp>
        <p:nvCxnSpPr>
          <p:cNvPr id="51" name="直線コネクタ 50"/>
          <p:cNvCxnSpPr/>
          <p:nvPr/>
        </p:nvCxnSpPr>
        <p:spPr>
          <a:xfrm flipV="1">
            <a:off x="2554708" y="2542782"/>
            <a:ext cx="0" cy="34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3062888" y="2542782"/>
            <a:ext cx="0" cy="34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2554708" y="2736055"/>
            <a:ext cx="2565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084030" y="2488539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inputMargin</a:t>
            </a:r>
            <a:endParaRPr kumimoji="1" lang="ja-JP" altLang="en-US" sz="11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778271" y="4541606"/>
            <a:ext cx="17475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Sensor Input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4706081" y="2140811"/>
            <a:ext cx="1419915" cy="1658319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706081" y="3941446"/>
            <a:ext cx="1419915" cy="1658319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10121762" y="3439225"/>
            <a:ext cx="946972" cy="126288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OutA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11068733" y="3439225"/>
            <a:ext cx="967277" cy="126288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OutB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 rot="5400000">
            <a:off x="4051613" y="2569503"/>
            <a:ext cx="655027" cy="461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CAMIF</a:t>
            </a:r>
            <a:endParaRPr kumimoji="1" lang="ja-JP" altLang="en-US" sz="1100" dirty="0"/>
          </a:p>
        </p:txBody>
      </p:sp>
      <p:cxnSp>
        <p:nvCxnSpPr>
          <p:cNvPr id="81" name="図形 80"/>
          <p:cNvCxnSpPr>
            <a:stCxn id="10" idx="0"/>
            <a:endCxn id="76" idx="2"/>
          </p:cNvCxnSpPr>
          <p:nvPr/>
        </p:nvCxnSpPr>
        <p:spPr>
          <a:xfrm rot="5400000" flipH="1" flipV="1">
            <a:off x="3101314" y="2119624"/>
            <a:ext cx="366227" cy="1727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図形 84"/>
          <p:cNvCxnSpPr>
            <a:stCxn id="15" idx="2"/>
          </p:cNvCxnSpPr>
          <p:nvPr/>
        </p:nvCxnSpPr>
        <p:spPr>
          <a:xfrm rot="16200000" flipH="1">
            <a:off x="3449447" y="3962557"/>
            <a:ext cx="417412" cy="9802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522219" y="5062354"/>
            <a:ext cx="23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ISPIF</a:t>
            </a:r>
            <a:r>
              <a:rPr kumimoji="1" lang="ja-JP" altLang="en-US" sz="1200" dirty="0" smtClean="0"/>
              <a:t>で両</a:t>
            </a:r>
            <a:r>
              <a:rPr kumimoji="1" lang="en-US" altLang="ja-JP" sz="1200" dirty="0" smtClean="0"/>
              <a:t>ISP</a:t>
            </a:r>
            <a:r>
              <a:rPr kumimoji="1" lang="ja-JP" altLang="en-US" sz="1200" dirty="0" smtClean="0"/>
              <a:t>へ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RDI/RAW</a:t>
            </a:r>
            <a:r>
              <a:rPr lang="ja-JP" altLang="en-US" sz="1200" dirty="0" smtClean="0"/>
              <a:t>などは</a:t>
            </a:r>
            <a:r>
              <a:rPr lang="en-US" altLang="ja-JP" sz="1200" dirty="0" smtClean="0"/>
              <a:t>Single</a:t>
            </a:r>
            <a:r>
              <a:rPr lang="ja-JP" altLang="en-US" sz="1200" dirty="0" smtClean="0"/>
              <a:t>でやる。</a:t>
            </a:r>
            <a:endParaRPr lang="en-US" altLang="ja-JP" sz="1200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062888" y="5706660"/>
            <a:ext cx="270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CAMIF</a:t>
            </a:r>
            <a:r>
              <a:rPr kumimoji="1" lang="ja-JP" altLang="en-US" sz="1200" dirty="0" smtClean="0"/>
              <a:t>で</a:t>
            </a:r>
            <a:r>
              <a:rPr kumimoji="1" lang="en-US" altLang="ja-JP" sz="1200" dirty="0" smtClean="0"/>
              <a:t>Margin</a:t>
            </a:r>
            <a:r>
              <a:rPr lang="ja-JP" altLang="en-US" sz="1200" dirty="0" smtClean="0"/>
              <a:t>込みで設定</a:t>
            </a:r>
            <a:endParaRPr lang="en-US" altLang="ja-JP" sz="1200" dirty="0" smtClean="0"/>
          </a:p>
        </p:txBody>
      </p:sp>
      <p:sp>
        <p:nvSpPr>
          <p:cNvPr id="110" name="正方形/長方形 109"/>
          <p:cNvSpPr/>
          <p:nvPr/>
        </p:nvSpPr>
        <p:spPr>
          <a:xfrm>
            <a:off x="7134363" y="2472842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STATS</a:t>
            </a:r>
            <a:endParaRPr kumimoji="1" lang="ja-JP" altLang="en-US" sz="1100" dirty="0"/>
          </a:p>
        </p:txBody>
      </p:sp>
      <p:sp>
        <p:nvSpPr>
          <p:cNvPr id="111" name="正方形/長方形 110"/>
          <p:cNvSpPr/>
          <p:nvPr/>
        </p:nvSpPr>
        <p:spPr>
          <a:xfrm>
            <a:off x="6407230" y="2873450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LSC</a:t>
            </a:r>
            <a:endParaRPr kumimoji="1" lang="ja-JP" altLang="en-US" sz="1100" dirty="0"/>
          </a:p>
        </p:txBody>
      </p:sp>
      <p:sp>
        <p:nvSpPr>
          <p:cNvPr id="112" name="正方形/長方形 111"/>
          <p:cNvSpPr/>
          <p:nvPr/>
        </p:nvSpPr>
        <p:spPr>
          <a:xfrm>
            <a:off x="4148274" y="2140811"/>
            <a:ext cx="5429679" cy="165831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13" name="正方形/長方形 112"/>
          <p:cNvSpPr/>
          <p:nvPr/>
        </p:nvSpPr>
        <p:spPr>
          <a:xfrm>
            <a:off x="7512033" y="2873450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SCALER</a:t>
            </a:r>
            <a:endParaRPr kumimoji="1" lang="ja-JP" altLang="en-US" sz="11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288728" y="2104782"/>
            <a:ext cx="683079" cy="259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ISP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A</a:t>
            </a:r>
            <a:endParaRPr kumimoji="1" lang="ja-JP" altLang="en-US" sz="16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8569501" y="2873450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FOV</a:t>
            </a:r>
            <a:endParaRPr kumimoji="1" lang="ja-JP" altLang="en-US" sz="1100" dirty="0"/>
          </a:p>
        </p:txBody>
      </p:sp>
      <p:sp>
        <p:nvSpPr>
          <p:cNvPr id="117" name="右矢印 116"/>
          <p:cNvSpPr/>
          <p:nvPr/>
        </p:nvSpPr>
        <p:spPr>
          <a:xfrm>
            <a:off x="5881607" y="2636301"/>
            <a:ext cx="407121" cy="403182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図形 118"/>
          <p:cNvCxnSpPr>
            <a:stCxn id="112" idx="3"/>
            <a:endCxn id="71" idx="0"/>
          </p:cNvCxnSpPr>
          <p:nvPr/>
        </p:nvCxnSpPr>
        <p:spPr>
          <a:xfrm>
            <a:off x="9577953" y="2969971"/>
            <a:ext cx="1017295" cy="469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 rot="5400000">
            <a:off x="4051613" y="4370138"/>
            <a:ext cx="655027" cy="461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CAMIF</a:t>
            </a:r>
            <a:endParaRPr kumimoji="1" lang="ja-JP" altLang="en-US" sz="11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7134363" y="4273477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STATS</a:t>
            </a:r>
            <a:endParaRPr kumimoji="1" lang="ja-JP" altLang="en-US" sz="11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6407230" y="4674085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LSC</a:t>
            </a:r>
            <a:endParaRPr kumimoji="1" lang="ja-JP" altLang="en-US" sz="11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4148274" y="3941446"/>
            <a:ext cx="5429679" cy="165831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5" name="正方形/長方形 124"/>
          <p:cNvSpPr/>
          <p:nvPr/>
        </p:nvSpPr>
        <p:spPr>
          <a:xfrm>
            <a:off x="7512033" y="4674085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SCALER</a:t>
            </a:r>
            <a:endParaRPr kumimoji="1" lang="ja-JP" altLang="en-US" sz="1100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6288728" y="3905417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ISP</a:t>
            </a:r>
            <a:r>
              <a:rPr kumimoji="1" lang="ja-JP" altLang="en-US" sz="1600" dirty="0" smtClean="0"/>
              <a:t> </a:t>
            </a:r>
            <a:r>
              <a:rPr lang="en-US" altLang="ja-JP" sz="1600" dirty="0" smtClean="0"/>
              <a:t>B</a:t>
            </a:r>
            <a:endParaRPr kumimoji="1" lang="ja-JP" altLang="en-US" sz="1600" dirty="0"/>
          </a:p>
        </p:txBody>
      </p:sp>
      <p:sp>
        <p:nvSpPr>
          <p:cNvPr id="127" name="正方形/長方形 126"/>
          <p:cNvSpPr/>
          <p:nvPr/>
        </p:nvSpPr>
        <p:spPr>
          <a:xfrm>
            <a:off x="8569501" y="4674085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FOV</a:t>
            </a:r>
            <a:endParaRPr kumimoji="1" lang="ja-JP" altLang="en-US" sz="1100" dirty="0"/>
          </a:p>
        </p:txBody>
      </p:sp>
      <p:cxnSp>
        <p:nvCxnSpPr>
          <p:cNvPr id="129" name="図形 128"/>
          <p:cNvCxnSpPr>
            <a:stCxn id="124" idx="3"/>
            <a:endCxn id="72" idx="2"/>
          </p:cNvCxnSpPr>
          <p:nvPr/>
        </p:nvCxnSpPr>
        <p:spPr>
          <a:xfrm flipV="1">
            <a:off x="9577953" y="4702109"/>
            <a:ext cx="1974419" cy="684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右矢印 131"/>
          <p:cNvSpPr/>
          <p:nvPr/>
        </p:nvSpPr>
        <p:spPr>
          <a:xfrm>
            <a:off x="5881607" y="4459794"/>
            <a:ext cx="407121" cy="403182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059988" y="5706660"/>
            <a:ext cx="4693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Region</a:t>
            </a:r>
            <a:r>
              <a:rPr lang="ja-JP" altLang="en-US" dirty="0" smtClean="0"/>
              <a:t>指定が必要な</a:t>
            </a:r>
            <a:r>
              <a:rPr lang="en-US" altLang="ja-JP" dirty="0" smtClean="0"/>
              <a:t>Module</a:t>
            </a:r>
            <a:r>
              <a:rPr lang="ja-JP" altLang="en-US" dirty="0" smtClean="0"/>
              <a:t>は設定を</a:t>
            </a:r>
            <a:endParaRPr lang="en-US" altLang="ja-JP" dirty="0" smtClean="0"/>
          </a:p>
          <a:p>
            <a:r>
              <a:rPr lang="ja-JP" altLang="en-US" dirty="0" smtClean="0"/>
              <a:t>変更する必要がある。</a:t>
            </a:r>
            <a:endParaRPr lang="en-US" altLang="ja-JP" dirty="0" smtClean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9577953" y="2174636"/>
            <a:ext cx="2458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BufferSize</a:t>
            </a:r>
            <a:r>
              <a:rPr kumimoji="1" lang="ja-JP" altLang="en-US" sz="1200" dirty="0" smtClean="0"/>
              <a:t>よりも</a:t>
            </a:r>
            <a:r>
              <a:rPr kumimoji="1" lang="en-US" altLang="ja-JP" sz="1200" dirty="0" err="1" smtClean="0"/>
              <a:t>CropSize</a:t>
            </a:r>
            <a:r>
              <a:rPr kumimoji="1" lang="ja-JP" altLang="en-US" sz="1200" dirty="0" smtClean="0"/>
              <a:t>が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小さい場合は、書き出し位置を</a:t>
            </a:r>
            <a:endParaRPr lang="en-US" altLang="ja-JP" sz="1200" dirty="0" smtClean="0"/>
          </a:p>
          <a:p>
            <a:r>
              <a:rPr lang="ja-JP" altLang="en-US" sz="1200" dirty="0" smtClean="0"/>
              <a:t>調整する。</a:t>
            </a:r>
            <a:endParaRPr lang="en-US" altLang="ja-JP" sz="1200" dirty="0" smtClean="0"/>
          </a:p>
          <a:p>
            <a:r>
              <a:rPr lang="en-US" altLang="ja-JP" sz="1200" dirty="0" err="1" smtClean="0"/>
              <a:t>offset.x</a:t>
            </a:r>
            <a:r>
              <a:rPr lang="en-US" altLang="ja-JP" sz="1200" dirty="0" smtClean="0"/>
              <a:t> * stride + </a:t>
            </a:r>
            <a:r>
              <a:rPr lang="en-US" altLang="ja-JP" sz="1200" dirty="0" err="1" smtClean="0"/>
              <a:t>offset.y</a:t>
            </a:r>
            <a:endParaRPr lang="en-US" altLang="ja-JP" sz="1200" dirty="0" smtClean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9878032" y="2636301"/>
            <a:ext cx="243730" cy="802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10595248" y="1638300"/>
            <a:ext cx="473485" cy="180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9306206" y="1361301"/>
            <a:ext cx="233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書き出し位置は</a:t>
            </a:r>
            <a:r>
              <a:rPr lang="en-US" altLang="ja-JP" sz="1200" dirty="0" smtClean="0"/>
              <a:t>32</a:t>
            </a:r>
            <a:r>
              <a:rPr lang="ja-JP" altLang="en-US" sz="1200" dirty="0" smtClean="0"/>
              <a:t>バイトアラインさせる。</a:t>
            </a:r>
            <a:endParaRPr lang="en-US" altLang="ja-JP" sz="1200" dirty="0" smtClean="0"/>
          </a:p>
        </p:txBody>
      </p:sp>
      <p:cxnSp>
        <p:nvCxnSpPr>
          <p:cNvPr id="79" name="直線矢印コネクタ 78"/>
          <p:cNvCxnSpPr>
            <a:stCxn id="77" idx="1"/>
          </p:cNvCxnSpPr>
          <p:nvPr/>
        </p:nvCxnSpPr>
        <p:spPr>
          <a:xfrm flipH="1">
            <a:off x="2811289" y="1592134"/>
            <a:ext cx="6494917" cy="771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5237679" y="1407467"/>
            <a:ext cx="233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書き出し位置に合わせて、位置を調整する。</a:t>
            </a:r>
            <a:endParaRPr lang="en-US" altLang="ja-JP" sz="1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Dual ISP</a:t>
            </a:r>
            <a:r>
              <a:rPr kumimoji="1" lang="ja-JP" altLang="en-US" dirty="0" smtClean="0"/>
              <a:t> イメージ </a:t>
            </a:r>
            <a:r>
              <a:rPr kumimoji="1" lang="en-US" altLang="ja-JP" dirty="0" smtClean="0"/>
              <a:t>(Stats)</a:t>
            </a:r>
            <a:endParaRPr kumimoji="1" lang="ja-JP" altLang="en-US" dirty="0"/>
          </a:p>
        </p:txBody>
      </p:sp>
      <p:grpSp>
        <p:nvGrpSpPr>
          <p:cNvPr id="3" name="グループ化 15"/>
          <p:cNvGrpSpPr/>
          <p:nvPr/>
        </p:nvGrpSpPr>
        <p:grpSpPr>
          <a:xfrm>
            <a:off x="1642973" y="2883287"/>
            <a:ext cx="2331650" cy="1658319"/>
            <a:chOff x="1108129" y="1441342"/>
            <a:chExt cx="3626603" cy="2340244"/>
          </a:xfrm>
        </p:grpSpPr>
        <p:sp>
          <p:nvSpPr>
            <p:cNvPr id="4" name="正方形/長方形 3"/>
            <p:cNvSpPr/>
            <p:nvPr/>
          </p:nvSpPr>
          <p:spPr>
            <a:xfrm>
              <a:off x="1108129" y="1441342"/>
              <a:ext cx="3618854" cy="234024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stCxn id="4" idx="0"/>
              <a:endCxn id="4" idx="2"/>
            </p:cNvCxnSpPr>
            <p:nvPr/>
          </p:nvCxnSpPr>
          <p:spPr>
            <a:xfrm>
              <a:off x="2917556" y="1441342"/>
              <a:ext cx="0" cy="23402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526224" y="1441342"/>
              <a:ext cx="0" cy="2340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3316637" y="1441342"/>
              <a:ext cx="0" cy="2340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1108129" y="1441342"/>
              <a:ext cx="2208508" cy="2340244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526224" y="1441342"/>
              <a:ext cx="2208508" cy="2340244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</p:grpSp>
      <p:sp>
        <p:nvSpPr>
          <p:cNvPr id="23" name="正方形/長方形 22"/>
          <p:cNvSpPr/>
          <p:nvPr/>
        </p:nvSpPr>
        <p:spPr>
          <a:xfrm rot="5400000">
            <a:off x="-130707" y="3315900"/>
            <a:ext cx="2229265" cy="461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ISPIF</a:t>
            </a:r>
            <a:endParaRPr kumimoji="1" lang="ja-JP" altLang="en-US" sz="1100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1642973" y="2364096"/>
            <a:ext cx="0" cy="51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806307" y="2364096"/>
            <a:ext cx="0" cy="51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3974623" y="2373058"/>
            <a:ext cx="0" cy="51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642973" y="2473797"/>
            <a:ext cx="11633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811289" y="2473797"/>
            <a:ext cx="11633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933602" y="226578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</a:t>
            </a:r>
            <a:r>
              <a:rPr kumimoji="1" lang="en-US" altLang="ja-JP" sz="1200" dirty="0" err="1" smtClean="0"/>
              <a:t>n.w</a:t>
            </a:r>
            <a:r>
              <a:rPr kumimoji="1" lang="en-US" altLang="ja-JP" sz="1200" dirty="0" smtClean="0"/>
              <a:t> / 2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062888" y="2234558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</a:t>
            </a:r>
            <a:r>
              <a:rPr kumimoji="1" lang="en-US" altLang="ja-JP" sz="1200" dirty="0" err="1" smtClean="0"/>
              <a:t>n.w</a:t>
            </a:r>
            <a:r>
              <a:rPr kumimoji="1" lang="en-US" altLang="ja-JP" sz="1200" dirty="0" smtClean="0"/>
              <a:t> / 2</a:t>
            </a:r>
            <a:endParaRPr kumimoji="1" lang="ja-JP" altLang="en-US" sz="1200" dirty="0"/>
          </a:p>
        </p:txBody>
      </p:sp>
      <p:cxnSp>
        <p:nvCxnSpPr>
          <p:cNvPr id="51" name="直線コネクタ 50"/>
          <p:cNvCxnSpPr/>
          <p:nvPr/>
        </p:nvCxnSpPr>
        <p:spPr>
          <a:xfrm flipV="1">
            <a:off x="2554708" y="2542782"/>
            <a:ext cx="0" cy="34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3062888" y="2542782"/>
            <a:ext cx="0" cy="34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2554708" y="2736055"/>
            <a:ext cx="2565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084030" y="2488539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inputMargin</a:t>
            </a:r>
            <a:endParaRPr kumimoji="1" lang="ja-JP" altLang="en-US" sz="11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778271" y="4541606"/>
            <a:ext cx="17475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Sensor Input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4706081" y="2140811"/>
            <a:ext cx="1419915" cy="1658319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706081" y="3941446"/>
            <a:ext cx="1419915" cy="1658319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8844726" y="2337208"/>
            <a:ext cx="946972" cy="126288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OutA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8844726" y="3600092"/>
            <a:ext cx="967277" cy="126288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OutB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 rot="5400000">
            <a:off x="4051613" y="2569503"/>
            <a:ext cx="655027" cy="461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CAMIF</a:t>
            </a:r>
            <a:endParaRPr kumimoji="1" lang="ja-JP" altLang="en-US" sz="1100" dirty="0"/>
          </a:p>
        </p:txBody>
      </p:sp>
      <p:cxnSp>
        <p:nvCxnSpPr>
          <p:cNvPr id="81" name="図形 80"/>
          <p:cNvCxnSpPr>
            <a:stCxn id="10" idx="0"/>
            <a:endCxn id="76" idx="2"/>
          </p:cNvCxnSpPr>
          <p:nvPr/>
        </p:nvCxnSpPr>
        <p:spPr>
          <a:xfrm rot="5400000" flipH="1" flipV="1">
            <a:off x="3209137" y="1944151"/>
            <a:ext cx="82930" cy="17953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図形 84"/>
          <p:cNvCxnSpPr>
            <a:stCxn id="15" idx="2"/>
          </p:cNvCxnSpPr>
          <p:nvPr/>
        </p:nvCxnSpPr>
        <p:spPr>
          <a:xfrm rot="16200000" flipH="1">
            <a:off x="3646581" y="4159691"/>
            <a:ext cx="119779" cy="8836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>
          <a:xfrm>
            <a:off x="7134363" y="2472842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STATS</a:t>
            </a:r>
            <a:endParaRPr kumimoji="1" lang="ja-JP" altLang="en-US" sz="1100" dirty="0"/>
          </a:p>
        </p:txBody>
      </p:sp>
      <p:sp>
        <p:nvSpPr>
          <p:cNvPr id="111" name="正方形/長方形 110"/>
          <p:cNvSpPr/>
          <p:nvPr/>
        </p:nvSpPr>
        <p:spPr>
          <a:xfrm>
            <a:off x="6407230" y="2873450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LSC</a:t>
            </a:r>
            <a:endParaRPr kumimoji="1" lang="ja-JP" altLang="en-US" sz="1100" dirty="0"/>
          </a:p>
        </p:txBody>
      </p:sp>
      <p:sp>
        <p:nvSpPr>
          <p:cNvPr id="112" name="正方形/長方形 111"/>
          <p:cNvSpPr/>
          <p:nvPr/>
        </p:nvSpPr>
        <p:spPr>
          <a:xfrm>
            <a:off x="4148274" y="2140811"/>
            <a:ext cx="3881001" cy="165831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288728" y="2104782"/>
            <a:ext cx="683079" cy="259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ISP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A</a:t>
            </a:r>
            <a:endParaRPr kumimoji="1" lang="ja-JP" altLang="en-US" sz="1600" dirty="0"/>
          </a:p>
        </p:txBody>
      </p:sp>
      <p:sp>
        <p:nvSpPr>
          <p:cNvPr id="117" name="右矢印 116"/>
          <p:cNvSpPr/>
          <p:nvPr/>
        </p:nvSpPr>
        <p:spPr>
          <a:xfrm>
            <a:off x="5881607" y="2636301"/>
            <a:ext cx="407121" cy="403182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図形 118"/>
          <p:cNvCxnSpPr>
            <a:stCxn id="110" idx="3"/>
            <a:endCxn id="71" idx="0"/>
          </p:cNvCxnSpPr>
          <p:nvPr/>
        </p:nvCxnSpPr>
        <p:spPr>
          <a:xfrm flipV="1">
            <a:off x="8029275" y="2337208"/>
            <a:ext cx="1288937" cy="282201"/>
          </a:xfrm>
          <a:prstGeom prst="bentConnector4">
            <a:avLst>
              <a:gd name="adj1" fmla="val 31633"/>
              <a:gd name="adj2" fmla="val 1810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 rot="5400000">
            <a:off x="4051613" y="4370138"/>
            <a:ext cx="655027" cy="461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CAMIF</a:t>
            </a:r>
            <a:endParaRPr kumimoji="1" lang="ja-JP" altLang="en-US" sz="11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7134363" y="4273477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STATS</a:t>
            </a:r>
            <a:endParaRPr kumimoji="1" lang="ja-JP" altLang="en-US" sz="11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6407230" y="4674085"/>
            <a:ext cx="894912" cy="2931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LSC</a:t>
            </a:r>
            <a:endParaRPr kumimoji="1" lang="ja-JP" altLang="en-US" sz="11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4148274" y="3941446"/>
            <a:ext cx="3881001" cy="165831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6288728" y="3905417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ISP</a:t>
            </a:r>
            <a:r>
              <a:rPr kumimoji="1" lang="ja-JP" altLang="en-US" sz="1600" dirty="0" smtClean="0"/>
              <a:t> </a:t>
            </a:r>
            <a:r>
              <a:rPr lang="en-US" altLang="ja-JP" sz="1600" dirty="0" smtClean="0"/>
              <a:t>B</a:t>
            </a:r>
            <a:endParaRPr kumimoji="1" lang="ja-JP" altLang="en-US" sz="1600" dirty="0"/>
          </a:p>
        </p:txBody>
      </p:sp>
      <p:cxnSp>
        <p:nvCxnSpPr>
          <p:cNvPr id="129" name="図形 128"/>
          <p:cNvCxnSpPr>
            <a:stCxn id="122" idx="3"/>
            <a:endCxn id="72" idx="2"/>
          </p:cNvCxnSpPr>
          <p:nvPr/>
        </p:nvCxnSpPr>
        <p:spPr>
          <a:xfrm>
            <a:off x="8029275" y="4420044"/>
            <a:ext cx="1299090" cy="442932"/>
          </a:xfrm>
          <a:prstGeom prst="bentConnector4">
            <a:avLst>
              <a:gd name="adj1" fmla="val 31385"/>
              <a:gd name="adj2" fmla="val 1516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右矢印 131"/>
          <p:cNvSpPr/>
          <p:nvPr/>
        </p:nvSpPr>
        <p:spPr>
          <a:xfrm>
            <a:off x="5881607" y="4459794"/>
            <a:ext cx="407121" cy="403182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125996" y="5645105"/>
            <a:ext cx="3419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設定時に</a:t>
            </a:r>
            <a:r>
              <a:rPr lang="en-US" altLang="ja-JP" sz="1400" dirty="0" err="1" smtClean="0"/>
              <a:t>inputMargin</a:t>
            </a:r>
            <a:r>
              <a:rPr lang="ja-JP" altLang="en-US" sz="1400" dirty="0" smtClean="0"/>
              <a:t>分の</a:t>
            </a:r>
            <a:endParaRPr lang="en-US" altLang="ja-JP" sz="1400" dirty="0" smtClean="0"/>
          </a:p>
          <a:p>
            <a:r>
              <a:rPr lang="en-US" altLang="ja-JP" sz="1400" dirty="0" smtClean="0"/>
              <a:t>Offset</a:t>
            </a:r>
            <a:r>
              <a:rPr lang="ja-JP" altLang="en-US" sz="1400" dirty="0" smtClean="0"/>
              <a:t>を持たせる。</a:t>
            </a:r>
            <a:endParaRPr lang="en-US" altLang="ja-JP" sz="1400" dirty="0" smtClean="0"/>
          </a:p>
          <a:p>
            <a:r>
              <a:rPr lang="en-US" altLang="ja-JP" sz="1400" dirty="0" smtClean="0"/>
              <a:t>ISPA</a:t>
            </a:r>
            <a:r>
              <a:rPr lang="ja-JP" altLang="en-US" sz="1400" dirty="0" smtClean="0"/>
              <a:t>側は右寄せ、</a:t>
            </a:r>
            <a:r>
              <a:rPr lang="en-US" altLang="ja-JP" sz="1400" dirty="0" smtClean="0"/>
              <a:t>ISPB</a:t>
            </a:r>
            <a:r>
              <a:rPr lang="ja-JP" altLang="en-US" sz="1400" dirty="0" smtClean="0"/>
              <a:t>側は左寄せで設定</a:t>
            </a:r>
            <a:endParaRPr lang="en-US" altLang="ja-JP" sz="14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10641865" y="2989575"/>
            <a:ext cx="1127036" cy="915842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/>
          <p:cNvCxnSpPr>
            <a:stCxn id="64" idx="0"/>
            <a:endCxn id="64" idx="2"/>
          </p:cNvCxnSpPr>
          <p:nvPr/>
        </p:nvCxnSpPr>
        <p:spPr>
          <a:xfrm>
            <a:off x="11205383" y="2989575"/>
            <a:ext cx="0" cy="91584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0641865" y="2989575"/>
            <a:ext cx="563518" cy="91584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>
            <a:off x="11205383" y="2989575"/>
            <a:ext cx="565931" cy="91584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965610" y="2411660"/>
            <a:ext cx="1484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コピーするときに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並べ替え</a:t>
            </a:r>
            <a:r>
              <a:rPr kumimoji="1" lang="en-US" altLang="ja-JP" sz="1050" dirty="0" smtClean="0"/>
              <a:t>(</a:t>
            </a:r>
            <a:r>
              <a:rPr kumimoji="1" lang="en-US" altLang="ja-JP" sz="1050" dirty="0" err="1" smtClean="0"/>
              <a:t>convertBuf</a:t>
            </a:r>
            <a:r>
              <a:rPr kumimoji="1" lang="en-US" altLang="ja-JP" sz="1050" dirty="0" smtClean="0"/>
              <a:t>)</a:t>
            </a:r>
            <a:endParaRPr kumimoji="1" lang="ja-JP" altLang="en-US" sz="1050" dirty="0"/>
          </a:p>
        </p:txBody>
      </p:sp>
      <p:sp>
        <p:nvSpPr>
          <p:cNvPr id="75" name="右矢印 74"/>
          <p:cNvSpPr/>
          <p:nvPr/>
        </p:nvSpPr>
        <p:spPr>
          <a:xfrm>
            <a:off x="10006083" y="3166584"/>
            <a:ext cx="635782" cy="738833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9037770" y="3166584"/>
            <a:ext cx="560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16x32</a:t>
            </a:r>
            <a:endParaRPr kumimoji="1" lang="ja-JP" altLang="en-US" sz="105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9066662" y="4459794"/>
            <a:ext cx="560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16x32</a:t>
            </a:r>
            <a:endParaRPr kumimoji="1" lang="ja-JP" altLang="en-US" sz="105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0889429" y="2785567"/>
            <a:ext cx="560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32x32</a:t>
            </a:r>
            <a:endParaRPr kumimoji="1" lang="ja-JP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6102350" y="6426200"/>
            <a:ext cx="4752528" cy="43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20000" y="5734800"/>
            <a:ext cx="10764000" cy="215444"/>
          </a:xfrm>
        </p:spPr>
        <p:txBody>
          <a:bodyPr/>
          <a:lstStyle/>
          <a:p>
            <a:r>
              <a:rPr lang="en-US" altLang="zh-TW" dirty="0" smtClean="0"/>
              <a:t>SW4 Imaging Technology Labs</a:t>
            </a:r>
            <a:endParaRPr lang="zh-TW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720000" y="6083400"/>
            <a:ext cx="10764000" cy="153888"/>
          </a:xfrm>
        </p:spPr>
        <p:txBody>
          <a:bodyPr/>
          <a:lstStyle/>
          <a:p>
            <a:r>
              <a:rPr lang="en-US" altLang="ja-JP" dirty="0"/>
              <a:t>Copyright </a:t>
            </a:r>
            <a:r>
              <a:rPr lang="en-US" altLang="ja-JP" dirty="0" smtClean="0"/>
              <a:t>2013 </a:t>
            </a:r>
            <a:r>
              <a:rPr lang="en-US" altLang="ja-JP" dirty="0"/>
              <a:t>Sony </a:t>
            </a:r>
            <a:r>
              <a:rPr lang="en-US" altLang="ja-JP" dirty="0" smtClean="0"/>
              <a:t>Corporation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>
          <a:xfrm>
            <a:off x="720000" y="1989636"/>
            <a:ext cx="10764000" cy="576263"/>
          </a:xfrm>
        </p:spPr>
        <p:txBody>
          <a:bodyPr/>
          <a:lstStyle/>
          <a:p>
            <a:r>
              <a:rPr lang="en-US" altLang="ja-JP" dirty="0" smtClean="0"/>
              <a:t>Offline ISP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Implematation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720000" y="2915965"/>
            <a:ext cx="10764000" cy="307777"/>
          </a:xfrm>
        </p:spPr>
        <p:txBody>
          <a:bodyPr/>
          <a:lstStyle/>
          <a:p>
            <a:r>
              <a:rPr lang="en-US" altLang="ja-JP" smtClean="0"/>
              <a:t>Aegis Camera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10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Software stack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269001" y="1836548"/>
            <a:ext cx="2487478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 err="1" smtClean="0"/>
              <a:t>ImageConvClient</a:t>
            </a:r>
            <a:endParaRPr kumimoji="1" lang="ja-JP" altLang="en-US" sz="1800" dirty="0"/>
          </a:p>
        </p:txBody>
      </p:sp>
      <p:sp>
        <p:nvSpPr>
          <p:cNvPr id="5" name="正方形/長方形 4"/>
          <p:cNvSpPr/>
          <p:nvPr/>
        </p:nvSpPr>
        <p:spPr>
          <a:xfrm>
            <a:off x="7269001" y="1007389"/>
            <a:ext cx="2487478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cammw_imgcnv</a:t>
            </a:r>
            <a:endParaRPr kumimoji="1" lang="ja-JP" altLang="en-US" sz="1800" dirty="0"/>
          </a:p>
        </p:txBody>
      </p:sp>
      <p:sp>
        <p:nvSpPr>
          <p:cNvPr id="6" name="正方形/長方形 5"/>
          <p:cNvSpPr/>
          <p:nvPr/>
        </p:nvSpPr>
        <p:spPr>
          <a:xfrm>
            <a:off x="5814670" y="2573308"/>
            <a:ext cx="2487478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 err="1" smtClean="0"/>
              <a:t>ImageConvServer</a:t>
            </a:r>
            <a:endParaRPr kumimoji="1" lang="ja-JP" altLang="en-US" sz="1800" dirty="0"/>
          </a:p>
        </p:txBody>
      </p:sp>
      <p:sp>
        <p:nvSpPr>
          <p:cNvPr id="7" name="正方形/長方形 6"/>
          <p:cNvSpPr/>
          <p:nvPr/>
        </p:nvSpPr>
        <p:spPr>
          <a:xfrm>
            <a:off x="8845253" y="2573308"/>
            <a:ext cx="2487478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IImageConvSession</a:t>
            </a:r>
            <a:endParaRPr kumimoji="1" lang="ja-JP" altLang="en-US" sz="1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56479" y="900115"/>
            <a:ext cx="187423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変更なし</a:t>
            </a:r>
            <a:endParaRPr kumimoji="1" lang="en-US" altLang="ja-JP" dirty="0" smtClean="0"/>
          </a:p>
          <a:p>
            <a:r>
              <a:rPr lang="en-US" altLang="ja-JP" dirty="0" smtClean="0"/>
              <a:t>SKILL_ISP</a:t>
            </a:r>
            <a:r>
              <a:rPr lang="ja-JP" altLang="en-US" dirty="0" smtClean="0"/>
              <a:t>追加</a:t>
            </a:r>
            <a:endParaRPr lang="en-US" altLang="ja-JP" dirty="0" smtClean="0"/>
          </a:p>
          <a:p>
            <a:r>
              <a:rPr kumimoji="1" lang="en-US" altLang="ja-JP" dirty="0" smtClean="0"/>
              <a:t>HW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個追加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694029" y="1007389"/>
            <a:ext cx="2487478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cammw_camera</a:t>
            </a:r>
            <a:endParaRPr kumimoji="1" lang="ja-JP" altLang="en-US" sz="1800" dirty="0"/>
          </a:p>
        </p:txBody>
      </p:sp>
      <p:sp>
        <p:nvSpPr>
          <p:cNvPr id="10" name="正方形/長方形 9"/>
          <p:cNvSpPr/>
          <p:nvPr/>
        </p:nvSpPr>
        <p:spPr>
          <a:xfrm>
            <a:off x="694029" y="1836548"/>
            <a:ext cx="2487478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CameraClient</a:t>
            </a:r>
            <a:endParaRPr kumimoji="1" lang="ja-JP" altLang="en-US" sz="18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544490" y="3415825"/>
            <a:ext cx="1535365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CameraIsp</a:t>
            </a:r>
            <a:endParaRPr kumimoji="1" lang="ja-JP" altLang="en-US" sz="18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235131" y="4206240"/>
            <a:ext cx="11536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589417" y="1007389"/>
            <a:ext cx="0" cy="319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35131" y="2786743"/>
            <a:ext cx="4354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181507" y="1003417"/>
            <a:ext cx="374333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PORT_RAW</a:t>
            </a:r>
            <a:r>
              <a:rPr kumimoji="1" lang="ja-JP" altLang="en-US" dirty="0" smtClean="0"/>
              <a:t>を追加</a:t>
            </a:r>
            <a:endParaRPr kumimoji="1" lang="en-US" altLang="ja-JP" dirty="0" smtClean="0"/>
          </a:p>
          <a:p>
            <a:r>
              <a:rPr lang="en-US" altLang="ja-JP" dirty="0" smtClean="0"/>
              <a:t>STREAMING/CAPTURE</a:t>
            </a:r>
            <a:r>
              <a:rPr lang="ja-JP" altLang="en-US" dirty="0" smtClean="0"/>
              <a:t>の両方</a:t>
            </a:r>
            <a:endParaRPr lang="en-US" altLang="ja-JP" dirty="0" smtClean="0"/>
          </a:p>
          <a:p>
            <a:r>
              <a:rPr lang="ja-JP" altLang="en-US" dirty="0" smtClean="0"/>
              <a:t>で使える</a:t>
            </a:r>
            <a:endParaRPr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9283836" y="4440413"/>
            <a:ext cx="2487478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IImageConvHardware</a:t>
            </a:r>
            <a:endParaRPr kumimoji="1" lang="ja-JP" altLang="en-US" sz="1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6688261" y="5168463"/>
            <a:ext cx="2487478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 err="1" smtClean="0"/>
              <a:t>ImageConvVfeHardware</a:t>
            </a:r>
            <a:endParaRPr kumimoji="1" lang="ja-JP" altLang="en-US" sz="1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694029" y="5168463"/>
            <a:ext cx="2487478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CameraIspPipeline</a:t>
            </a:r>
            <a:endParaRPr kumimoji="1" lang="ja-JP" altLang="en-US" sz="1800" dirty="0"/>
          </a:p>
        </p:txBody>
      </p:sp>
      <p:sp>
        <p:nvSpPr>
          <p:cNvPr id="23" name="正方形/長方形 22"/>
          <p:cNvSpPr/>
          <p:nvPr/>
        </p:nvSpPr>
        <p:spPr>
          <a:xfrm>
            <a:off x="9436445" y="5168463"/>
            <a:ext cx="2487478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 err="1" smtClean="0"/>
              <a:t>ImageConvCppHardware</a:t>
            </a:r>
            <a:endParaRPr kumimoji="1" lang="ja-JP" altLang="en-US" sz="1800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387740" y="5921829"/>
            <a:ext cx="11536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694029" y="4384691"/>
            <a:ext cx="2487478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ICameraIspPipeline</a:t>
            </a:r>
            <a:endParaRPr kumimoji="1" lang="ja-JP" altLang="en-US" sz="1800" dirty="0"/>
          </a:p>
        </p:txBody>
      </p:sp>
      <p:cxnSp>
        <p:nvCxnSpPr>
          <p:cNvPr id="27" name="直線矢印コネクタ 26"/>
          <p:cNvCxnSpPr>
            <a:stCxn id="5" idx="2"/>
            <a:endCxn id="4" idx="0"/>
          </p:cNvCxnSpPr>
          <p:nvPr/>
        </p:nvCxnSpPr>
        <p:spPr>
          <a:xfrm>
            <a:off x="8512740" y="1534332"/>
            <a:ext cx="0" cy="302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2"/>
            <a:endCxn id="6" idx="0"/>
          </p:cNvCxnSpPr>
          <p:nvPr/>
        </p:nvCxnSpPr>
        <p:spPr>
          <a:xfrm flipH="1">
            <a:off x="7058409" y="2363491"/>
            <a:ext cx="1454331" cy="209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2"/>
            <a:endCxn id="7" idx="0"/>
          </p:cNvCxnSpPr>
          <p:nvPr/>
        </p:nvCxnSpPr>
        <p:spPr>
          <a:xfrm>
            <a:off x="8512740" y="2363491"/>
            <a:ext cx="1576252" cy="209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7" idx="2"/>
            <a:endCxn id="20" idx="0"/>
          </p:cNvCxnSpPr>
          <p:nvPr/>
        </p:nvCxnSpPr>
        <p:spPr>
          <a:xfrm>
            <a:off x="10088992" y="3100251"/>
            <a:ext cx="438583" cy="1340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2"/>
            <a:endCxn id="21" idx="0"/>
          </p:cNvCxnSpPr>
          <p:nvPr/>
        </p:nvCxnSpPr>
        <p:spPr>
          <a:xfrm flipH="1">
            <a:off x="7932000" y="4967356"/>
            <a:ext cx="2595575" cy="201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0" idx="2"/>
            <a:endCxn id="23" idx="0"/>
          </p:cNvCxnSpPr>
          <p:nvPr/>
        </p:nvCxnSpPr>
        <p:spPr>
          <a:xfrm>
            <a:off x="10527575" y="4967356"/>
            <a:ext cx="152609" cy="201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1" idx="1"/>
            <a:endCxn id="25" idx="3"/>
          </p:cNvCxnSpPr>
          <p:nvPr/>
        </p:nvCxnSpPr>
        <p:spPr>
          <a:xfrm flipH="1" flipV="1">
            <a:off x="3181507" y="4648163"/>
            <a:ext cx="3506754" cy="783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9" idx="2"/>
            <a:endCxn id="10" idx="0"/>
          </p:cNvCxnSpPr>
          <p:nvPr/>
        </p:nvCxnSpPr>
        <p:spPr>
          <a:xfrm>
            <a:off x="1937768" y="1534332"/>
            <a:ext cx="0" cy="302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0" idx="2"/>
            <a:endCxn id="11" idx="0"/>
          </p:cNvCxnSpPr>
          <p:nvPr/>
        </p:nvCxnSpPr>
        <p:spPr>
          <a:xfrm>
            <a:off x="1937768" y="2363491"/>
            <a:ext cx="1374405" cy="1052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1" idx="2"/>
            <a:endCxn id="25" idx="0"/>
          </p:cNvCxnSpPr>
          <p:nvPr/>
        </p:nvCxnSpPr>
        <p:spPr>
          <a:xfrm flipH="1">
            <a:off x="1937768" y="3942768"/>
            <a:ext cx="1374405" cy="441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5" idx="2"/>
            <a:endCxn id="22" idx="0"/>
          </p:cNvCxnSpPr>
          <p:nvPr/>
        </p:nvCxnSpPr>
        <p:spPr>
          <a:xfrm>
            <a:off x="1937768" y="4911634"/>
            <a:ext cx="0" cy="256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235131" y="3415825"/>
            <a:ext cx="1535365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CameraSensor</a:t>
            </a:r>
            <a:endParaRPr kumimoji="1" lang="ja-JP" altLang="en-US" sz="1800" dirty="0"/>
          </a:p>
        </p:txBody>
      </p:sp>
      <p:cxnSp>
        <p:nvCxnSpPr>
          <p:cNvPr id="54" name="直線矢印コネクタ 53"/>
          <p:cNvCxnSpPr>
            <a:stCxn id="10" idx="2"/>
            <a:endCxn id="52" idx="0"/>
          </p:cNvCxnSpPr>
          <p:nvPr/>
        </p:nvCxnSpPr>
        <p:spPr>
          <a:xfrm flipH="1">
            <a:off x="1002814" y="2363491"/>
            <a:ext cx="934954" cy="1052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/>
        </p:nvSpPr>
        <p:spPr>
          <a:xfrm>
            <a:off x="1796309" y="5843456"/>
            <a:ext cx="141459" cy="14804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10018262" y="5843456"/>
            <a:ext cx="141459" cy="14804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937768" y="5991502"/>
            <a:ext cx="29065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/dev/v4l2-subdevXXX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512740" y="5991502"/>
            <a:ext cx="29209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/dev/v4l2-subdevYYY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3" idx="2"/>
            <a:endCxn id="60" idx="0"/>
          </p:cNvCxnSpPr>
          <p:nvPr/>
        </p:nvCxnSpPr>
        <p:spPr>
          <a:xfrm flipH="1">
            <a:off x="10088992" y="5695406"/>
            <a:ext cx="591192" cy="14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22" idx="2"/>
            <a:endCxn id="59" idx="0"/>
          </p:cNvCxnSpPr>
          <p:nvPr/>
        </p:nvCxnSpPr>
        <p:spPr>
          <a:xfrm flipH="1">
            <a:off x="1867039" y="5695406"/>
            <a:ext cx="70729" cy="14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4079855" y="3208076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センサー入力に対応</a:t>
            </a:r>
            <a:endParaRPr lang="en-US" altLang="ja-JP" dirty="0" smtClean="0"/>
          </a:p>
          <a:p>
            <a:r>
              <a:rPr kumimoji="1" lang="en-US" altLang="ja-JP" dirty="0" smtClean="0"/>
              <a:t>Dual</a:t>
            </a:r>
            <a:r>
              <a:rPr kumimoji="1" lang="ja-JP" altLang="en-US" dirty="0" smtClean="0"/>
              <a:t>も対応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988009" y="4384691"/>
            <a:ext cx="29033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Memory</a:t>
            </a:r>
            <a:r>
              <a:rPr lang="ja-JP" altLang="en-US" dirty="0" smtClean="0"/>
              <a:t>入力に対応</a:t>
            </a:r>
            <a:endParaRPr lang="en-US" altLang="ja-JP" dirty="0" smtClean="0"/>
          </a:p>
          <a:p>
            <a:r>
              <a:rPr kumimoji="1" lang="en-US" altLang="ja-JP" dirty="0" smtClean="0"/>
              <a:t>Dual</a:t>
            </a:r>
            <a:r>
              <a:rPr kumimoji="1" lang="ja-JP" altLang="en-US" dirty="0" smtClean="0"/>
              <a:t>対応、短冊対応未</a:t>
            </a:r>
            <a:endParaRPr kumimoji="1" lang="ja-JP" altLang="en-US" dirty="0"/>
          </a:p>
        </p:txBody>
      </p:sp>
      <p:sp>
        <p:nvSpPr>
          <p:cNvPr id="87" name="正方形/長方形 86"/>
          <p:cNvSpPr/>
          <p:nvPr/>
        </p:nvSpPr>
        <p:spPr>
          <a:xfrm>
            <a:off x="3502433" y="5168463"/>
            <a:ext cx="1535365" cy="5269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ResourceManager</a:t>
            </a:r>
            <a:endParaRPr kumimoji="1" lang="ja-JP" altLang="en-US" sz="1800" dirty="0"/>
          </a:p>
        </p:txBody>
      </p:sp>
      <p:cxnSp>
        <p:nvCxnSpPr>
          <p:cNvPr id="91" name="直線矢印コネクタ 90"/>
          <p:cNvCxnSpPr>
            <a:stCxn id="21" idx="1"/>
            <a:endCxn id="87" idx="3"/>
          </p:cNvCxnSpPr>
          <p:nvPr/>
        </p:nvCxnSpPr>
        <p:spPr>
          <a:xfrm flipH="1">
            <a:off x="5037798" y="5431935"/>
            <a:ext cx="1650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11" idx="2"/>
            <a:endCxn id="87" idx="0"/>
          </p:cNvCxnSpPr>
          <p:nvPr/>
        </p:nvCxnSpPr>
        <p:spPr>
          <a:xfrm>
            <a:off x="3312173" y="3942768"/>
            <a:ext cx="957943" cy="122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3683224" y="4288387"/>
            <a:ext cx="11737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Reserve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037798" y="5427958"/>
            <a:ext cx="11737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Reserve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6102350" y="6426200"/>
            <a:ext cx="4752528" cy="43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20000" y="5734800"/>
            <a:ext cx="10764000" cy="215444"/>
          </a:xfrm>
        </p:spPr>
        <p:txBody>
          <a:bodyPr/>
          <a:lstStyle/>
          <a:p>
            <a:r>
              <a:rPr lang="en-US" altLang="zh-TW" dirty="0" smtClean="0"/>
              <a:t>SW4 Imaging Technology Labs</a:t>
            </a:r>
            <a:endParaRPr lang="zh-TW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720000" y="6083400"/>
            <a:ext cx="10764000" cy="153888"/>
          </a:xfrm>
        </p:spPr>
        <p:txBody>
          <a:bodyPr/>
          <a:lstStyle/>
          <a:p>
            <a:r>
              <a:rPr lang="en-US" altLang="ja-JP" dirty="0"/>
              <a:t>Copyright </a:t>
            </a:r>
            <a:r>
              <a:rPr lang="en-US" altLang="ja-JP" dirty="0" smtClean="0"/>
              <a:t>2013 </a:t>
            </a:r>
            <a:r>
              <a:rPr lang="en-US" altLang="ja-JP" dirty="0"/>
              <a:t>Sony </a:t>
            </a:r>
            <a:r>
              <a:rPr lang="en-US" altLang="ja-JP" dirty="0" smtClean="0"/>
              <a:t>Corporation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>
          <a:xfrm>
            <a:off x="720000" y="1989636"/>
            <a:ext cx="10764000" cy="576263"/>
          </a:xfrm>
        </p:spPr>
        <p:txBody>
          <a:bodyPr/>
          <a:lstStyle/>
          <a:p>
            <a:r>
              <a:rPr lang="en-US" altLang="ja-JP" dirty="0" smtClean="0"/>
              <a:t>ISP Pipeline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720000" y="2915965"/>
            <a:ext cx="10764000" cy="307777"/>
          </a:xfrm>
        </p:spPr>
        <p:txBody>
          <a:bodyPr/>
          <a:lstStyle/>
          <a:p>
            <a:r>
              <a:rPr lang="en-US" altLang="ja-JP" smtClean="0"/>
              <a:t>Aegis Camera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10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Expected Pipeline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7383" y="2063904"/>
            <a:ext cx="12192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Sensor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50721" y="2063904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BlackLevel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660575" y="2063904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Pixel</a:t>
            </a:r>
          </a:p>
          <a:p>
            <a:pPr algn="ctr"/>
            <a:r>
              <a:rPr lang="en-US" altLang="ja-JP" dirty="0" smtClean="0"/>
              <a:t>Correction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515499" y="2063904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Noise</a:t>
            </a:r>
          </a:p>
          <a:p>
            <a:pPr algn="ctr"/>
            <a:r>
              <a:rPr lang="en-US" altLang="ja-JP" dirty="0" smtClean="0"/>
              <a:t>Reduction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817327" y="461527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Grid</a:t>
            </a:r>
          </a:p>
          <a:p>
            <a:pPr algn="ctr"/>
            <a:r>
              <a:rPr lang="en-US" altLang="ja-JP" dirty="0" smtClean="0"/>
              <a:t>Stats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515499" y="461527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Focus</a:t>
            </a:r>
          </a:p>
          <a:p>
            <a:pPr algn="ctr"/>
            <a:r>
              <a:rPr lang="en-US" altLang="ja-JP" dirty="0" smtClean="0"/>
              <a:t>Stats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165670" y="5429767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Hist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Stats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9496696" y="2063904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Demosaic</a:t>
            </a: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579119" y="4058167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Linear</a:t>
            </a:r>
          </a:p>
          <a:p>
            <a:pPr algn="ctr"/>
            <a:r>
              <a:rPr lang="en-US" altLang="ja-JP" dirty="0" smtClean="0"/>
              <a:t>Matrix</a:t>
            </a:r>
          </a:p>
          <a:p>
            <a:pPr algn="ctr"/>
            <a:r>
              <a:rPr lang="en-US" altLang="ja-JP" dirty="0" smtClean="0"/>
              <a:t>WB Gain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529839" y="4058167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Gamma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310745" y="4058167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RGBtoYUV</a:t>
            </a:r>
            <a:endParaRPr lang="en-US" altLang="ja-JP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6165670" y="4058167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ToneCorveCorrection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7990114" y="4058167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Color </a:t>
            </a:r>
            <a:r>
              <a:rPr lang="en-US" altLang="ja-JP" dirty="0" err="1" smtClean="0"/>
              <a:t>Enhacement</a:t>
            </a:r>
            <a:endParaRPr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9803177" y="3457276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ScalerA</a:t>
            </a:r>
            <a:endParaRPr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9803177" y="4515367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ScalerB</a:t>
            </a:r>
            <a:endParaRPr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849190" y="2063904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Shading</a:t>
            </a:r>
          </a:p>
          <a:p>
            <a:pPr algn="ctr"/>
            <a:r>
              <a:rPr lang="en-US" altLang="ja-JP" dirty="0" smtClean="0"/>
              <a:t>Correction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4" idx="3"/>
            <a:endCxn id="5" idx="1"/>
          </p:cNvCxnSpPr>
          <p:nvPr/>
        </p:nvCxnSpPr>
        <p:spPr>
          <a:xfrm>
            <a:off x="1506583" y="2521104"/>
            <a:ext cx="444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3"/>
            <a:endCxn id="19" idx="1"/>
          </p:cNvCxnSpPr>
          <p:nvPr/>
        </p:nvCxnSpPr>
        <p:spPr>
          <a:xfrm>
            <a:off x="3457303" y="2521104"/>
            <a:ext cx="39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9" idx="3"/>
            <a:endCxn id="6" idx="1"/>
          </p:cNvCxnSpPr>
          <p:nvPr/>
        </p:nvCxnSpPr>
        <p:spPr>
          <a:xfrm>
            <a:off x="5355772" y="2521104"/>
            <a:ext cx="3048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6" idx="3"/>
            <a:endCxn id="7" idx="1"/>
          </p:cNvCxnSpPr>
          <p:nvPr/>
        </p:nvCxnSpPr>
        <p:spPr>
          <a:xfrm>
            <a:off x="7167157" y="2521104"/>
            <a:ext cx="3483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7" idx="3"/>
            <a:endCxn id="11" idx="1"/>
          </p:cNvCxnSpPr>
          <p:nvPr/>
        </p:nvCxnSpPr>
        <p:spPr>
          <a:xfrm>
            <a:off x="9022081" y="2521104"/>
            <a:ext cx="474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図形 32"/>
          <p:cNvCxnSpPr>
            <a:stCxn id="7" idx="3"/>
            <a:endCxn id="8" idx="2"/>
          </p:cNvCxnSpPr>
          <p:nvPr/>
        </p:nvCxnSpPr>
        <p:spPr>
          <a:xfrm flipH="1" flipV="1">
            <a:off x="6570618" y="1375927"/>
            <a:ext cx="2451463" cy="1145177"/>
          </a:xfrm>
          <a:prstGeom prst="bentConnector4">
            <a:avLst>
              <a:gd name="adj1" fmla="val -9325"/>
              <a:gd name="adj2" fmla="val 69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図形 34"/>
          <p:cNvCxnSpPr>
            <a:stCxn id="7" idx="3"/>
            <a:endCxn id="9" idx="2"/>
          </p:cNvCxnSpPr>
          <p:nvPr/>
        </p:nvCxnSpPr>
        <p:spPr>
          <a:xfrm flipH="1" flipV="1">
            <a:off x="8268790" y="1375927"/>
            <a:ext cx="753291" cy="1145177"/>
          </a:xfrm>
          <a:prstGeom prst="bentConnector4">
            <a:avLst>
              <a:gd name="adj1" fmla="val -30347"/>
              <a:gd name="adj2" fmla="val 69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図形 42"/>
          <p:cNvCxnSpPr>
            <a:stCxn id="11" idx="3"/>
            <a:endCxn id="12" idx="1"/>
          </p:cNvCxnSpPr>
          <p:nvPr/>
        </p:nvCxnSpPr>
        <p:spPr>
          <a:xfrm flipH="1">
            <a:off x="579119" y="2521104"/>
            <a:ext cx="10424159" cy="1994263"/>
          </a:xfrm>
          <a:prstGeom prst="bentConnector5">
            <a:avLst>
              <a:gd name="adj1" fmla="val -2193"/>
              <a:gd name="adj2" fmla="val 40393"/>
              <a:gd name="adj3" fmla="val 1021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2" idx="3"/>
            <a:endCxn id="13" idx="1"/>
          </p:cNvCxnSpPr>
          <p:nvPr/>
        </p:nvCxnSpPr>
        <p:spPr>
          <a:xfrm>
            <a:off x="2085701" y="4515367"/>
            <a:ext cx="444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3" idx="3"/>
            <a:endCxn id="14" idx="1"/>
          </p:cNvCxnSpPr>
          <p:nvPr/>
        </p:nvCxnSpPr>
        <p:spPr>
          <a:xfrm>
            <a:off x="4036421" y="4515367"/>
            <a:ext cx="274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16" idx="3"/>
            <a:endCxn id="17" idx="1"/>
          </p:cNvCxnSpPr>
          <p:nvPr/>
        </p:nvCxnSpPr>
        <p:spPr>
          <a:xfrm flipV="1">
            <a:off x="9496696" y="3914476"/>
            <a:ext cx="306481" cy="6008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16" idx="3"/>
            <a:endCxn id="18" idx="1"/>
          </p:cNvCxnSpPr>
          <p:nvPr/>
        </p:nvCxnSpPr>
        <p:spPr>
          <a:xfrm>
            <a:off x="9496696" y="4515367"/>
            <a:ext cx="306481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15" idx="3"/>
            <a:endCxn id="16" idx="1"/>
          </p:cNvCxnSpPr>
          <p:nvPr/>
        </p:nvCxnSpPr>
        <p:spPr>
          <a:xfrm>
            <a:off x="7672252" y="4515367"/>
            <a:ext cx="3178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14" idx="3"/>
            <a:endCxn id="15" idx="1"/>
          </p:cNvCxnSpPr>
          <p:nvPr/>
        </p:nvCxnSpPr>
        <p:spPr>
          <a:xfrm>
            <a:off x="5817327" y="4515367"/>
            <a:ext cx="3483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14" idx="3"/>
            <a:endCxn id="10" idx="1"/>
          </p:cNvCxnSpPr>
          <p:nvPr/>
        </p:nvCxnSpPr>
        <p:spPr>
          <a:xfrm>
            <a:off x="5817327" y="4515367"/>
            <a:ext cx="348343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1776549" y="1802674"/>
            <a:ext cx="7376160" cy="136724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31801" y="3831744"/>
            <a:ext cx="5516153" cy="136724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6100354" y="3457275"/>
            <a:ext cx="5516153" cy="197249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Sensor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96686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49234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96686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49234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201782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454330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201782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454330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706878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959426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706878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1959426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211974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2464522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2211974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2464522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96686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949234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96686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949234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201782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1454330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1201782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454330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706878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1959426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706878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1959426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2211974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2464522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2211974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2464522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696686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949234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696686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949234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1201782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1454330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1201782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1454330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1706878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1959426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706878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1959426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211974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464522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211974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2464522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二等辺三角形 96"/>
          <p:cNvSpPr/>
          <p:nvPr/>
        </p:nvSpPr>
        <p:spPr>
          <a:xfrm rot="5400000">
            <a:off x="4284615" y="4990010"/>
            <a:ext cx="775063" cy="539932"/>
          </a:xfrm>
          <a:prstGeom prst="triangl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257310" y="5647508"/>
            <a:ext cx="6848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A/D</a:t>
            </a:r>
            <a:endParaRPr kumimoji="1" lang="ja-JP" altLang="en-US" dirty="0"/>
          </a:p>
        </p:txBody>
      </p:sp>
      <p:cxnSp>
        <p:nvCxnSpPr>
          <p:cNvPr id="100" name="直線矢印コネクタ 99"/>
          <p:cNvCxnSpPr>
            <a:endCxn id="97" idx="3"/>
          </p:cNvCxnSpPr>
          <p:nvPr/>
        </p:nvCxnSpPr>
        <p:spPr>
          <a:xfrm>
            <a:off x="2717070" y="5259976"/>
            <a:ext cx="168511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7" idx="0"/>
          </p:cNvCxnSpPr>
          <p:nvPr/>
        </p:nvCxnSpPr>
        <p:spPr>
          <a:xfrm>
            <a:off x="4942113" y="5259977"/>
            <a:ext cx="4558938" cy="9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3317716" y="3163726"/>
            <a:ext cx="1084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Shutter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257310" y="4456946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Again</a:t>
            </a:r>
            <a:endParaRPr kumimoji="1" lang="ja-JP" altLang="en-US" dirty="0"/>
          </a:p>
        </p:txBody>
      </p:sp>
      <p:cxnSp>
        <p:nvCxnSpPr>
          <p:cNvPr id="107" name="直線矢印コネクタ 106"/>
          <p:cNvCxnSpPr>
            <a:stCxn id="104" idx="1"/>
            <a:endCxn id="158" idx="3"/>
          </p:cNvCxnSpPr>
          <p:nvPr/>
        </p:nvCxnSpPr>
        <p:spPr>
          <a:xfrm>
            <a:off x="3317716" y="3371475"/>
            <a:ext cx="762778" cy="847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直方体 110"/>
          <p:cNvSpPr/>
          <p:nvPr/>
        </p:nvSpPr>
        <p:spPr>
          <a:xfrm>
            <a:off x="609599" y="4554583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直方体 111"/>
          <p:cNvSpPr/>
          <p:nvPr/>
        </p:nvSpPr>
        <p:spPr>
          <a:xfrm>
            <a:off x="609599" y="5259977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直方体 112"/>
          <p:cNvSpPr/>
          <p:nvPr/>
        </p:nvSpPr>
        <p:spPr>
          <a:xfrm>
            <a:off x="862147" y="45545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直方体 113"/>
          <p:cNvSpPr/>
          <p:nvPr/>
        </p:nvSpPr>
        <p:spPr>
          <a:xfrm>
            <a:off x="862147" y="4964874"/>
            <a:ext cx="339635" cy="80586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直方体 114"/>
          <p:cNvSpPr/>
          <p:nvPr/>
        </p:nvSpPr>
        <p:spPr>
          <a:xfrm>
            <a:off x="1114695" y="45545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直方体 115"/>
          <p:cNvSpPr/>
          <p:nvPr/>
        </p:nvSpPr>
        <p:spPr>
          <a:xfrm>
            <a:off x="1114695" y="4689568"/>
            <a:ext cx="339635" cy="1081168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直方体 116"/>
          <p:cNvSpPr/>
          <p:nvPr/>
        </p:nvSpPr>
        <p:spPr>
          <a:xfrm>
            <a:off x="1367243" y="45545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直方体 117"/>
          <p:cNvSpPr/>
          <p:nvPr/>
        </p:nvSpPr>
        <p:spPr>
          <a:xfrm>
            <a:off x="1367243" y="5105065"/>
            <a:ext cx="339635" cy="66567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直方体 118"/>
          <p:cNvSpPr/>
          <p:nvPr/>
        </p:nvSpPr>
        <p:spPr>
          <a:xfrm>
            <a:off x="1619791" y="45545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直方体 119"/>
          <p:cNvSpPr/>
          <p:nvPr/>
        </p:nvSpPr>
        <p:spPr>
          <a:xfrm>
            <a:off x="1619791" y="5259979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直方体 120"/>
          <p:cNvSpPr/>
          <p:nvPr/>
        </p:nvSpPr>
        <p:spPr>
          <a:xfrm>
            <a:off x="1872339" y="45545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直方体 121"/>
          <p:cNvSpPr/>
          <p:nvPr/>
        </p:nvSpPr>
        <p:spPr>
          <a:xfrm>
            <a:off x="1872339" y="5105065"/>
            <a:ext cx="339635" cy="66567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直方体 134"/>
          <p:cNvSpPr/>
          <p:nvPr/>
        </p:nvSpPr>
        <p:spPr>
          <a:xfrm>
            <a:off x="2124887" y="45545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直方体 135"/>
          <p:cNvSpPr/>
          <p:nvPr/>
        </p:nvSpPr>
        <p:spPr>
          <a:xfrm>
            <a:off x="2124887" y="5259980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直方体 136"/>
          <p:cNvSpPr/>
          <p:nvPr/>
        </p:nvSpPr>
        <p:spPr>
          <a:xfrm>
            <a:off x="2377435" y="4554587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直方体 137"/>
          <p:cNvSpPr/>
          <p:nvPr/>
        </p:nvSpPr>
        <p:spPr>
          <a:xfrm>
            <a:off x="2377435" y="4859383"/>
            <a:ext cx="339635" cy="911355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直方体 138"/>
          <p:cNvSpPr/>
          <p:nvPr/>
        </p:nvSpPr>
        <p:spPr>
          <a:xfrm>
            <a:off x="431801" y="4689568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直方体 139"/>
          <p:cNvSpPr/>
          <p:nvPr/>
        </p:nvSpPr>
        <p:spPr>
          <a:xfrm>
            <a:off x="431801" y="5394962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直方体 140"/>
          <p:cNvSpPr/>
          <p:nvPr/>
        </p:nvSpPr>
        <p:spPr>
          <a:xfrm>
            <a:off x="684349" y="46895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直方体 141"/>
          <p:cNvSpPr/>
          <p:nvPr/>
        </p:nvSpPr>
        <p:spPr>
          <a:xfrm>
            <a:off x="684349" y="5259977"/>
            <a:ext cx="339635" cy="645743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直方体 142"/>
          <p:cNvSpPr/>
          <p:nvPr/>
        </p:nvSpPr>
        <p:spPr>
          <a:xfrm>
            <a:off x="936897" y="46895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直方体 143"/>
          <p:cNvSpPr/>
          <p:nvPr/>
        </p:nvSpPr>
        <p:spPr>
          <a:xfrm>
            <a:off x="936897" y="5105065"/>
            <a:ext cx="339635" cy="800656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直方体 144"/>
          <p:cNvSpPr/>
          <p:nvPr/>
        </p:nvSpPr>
        <p:spPr>
          <a:xfrm>
            <a:off x="1189445" y="46895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直方体 145"/>
          <p:cNvSpPr/>
          <p:nvPr/>
        </p:nvSpPr>
        <p:spPr>
          <a:xfrm>
            <a:off x="1189445" y="5240050"/>
            <a:ext cx="339635" cy="665671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直方体 146"/>
          <p:cNvSpPr/>
          <p:nvPr/>
        </p:nvSpPr>
        <p:spPr>
          <a:xfrm>
            <a:off x="1441993" y="46895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直方体 147"/>
          <p:cNvSpPr/>
          <p:nvPr/>
        </p:nvSpPr>
        <p:spPr>
          <a:xfrm>
            <a:off x="1441993" y="5394964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直方体 148"/>
          <p:cNvSpPr/>
          <p:nvPr/>
        </p:nvSpPr>
        <p:spPr>
          <a:xfrm>
            <a:off x="1694541" y="46895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直方体 149"/>
          <p:cNvSpPr/>
          <p:nvPr/>
        </p:nvSpPr>
        <p:spPr>
          <a:xfrm>
            <a:off x="1694541" y="5240050"/>
            <a:ext cx="339635" cy="665672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直方体 150"/>
          <p:cNvSpPr/>
          <p:nvPr/>
        </p:nvSpPr>
        <p:spPr>
          <a:xfrm>
            <a:off x="1947089" y="46895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直方体 151"/>
          <p:cNvSpPr/>
          <p:nvPr/>
        </p:nvSpPr>
        <p:spPr>
          <a:xfrm>
            <a:off x="1947089" y="5394965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直方体 152"/>
          <p:cNvSpPr/>
          <p:nvPr/>
        </p:nvSpPr>
        <p:spPr>
          <a:xfrm>
            <a:off x="2199637" y="4689572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直方体 153"/>
          <p:cNvSpPr/>
          <p:nvPr/>
        </p:nvSpPr>
        <p:spPr>
          <a:xfrm>
            <a:off x="2199637" y="4994368"/>
            <a:ext cx="339635" cy="911355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1454330" y="3914503"/>
            <a:ext cx="0" cy="387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1574680" y="3849190"/>
            <a:ext cx="2505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露光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光を電気に変えて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60" name="直方体 159"/>
          <p:cNvSpPr/>
          <p:nvPr/>
        </p:nvSpPr>
        <p:spPr>
          <a:xfrm>
            <a:off x="261983" y="4859383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直方体 160"/>
          <p:cNvSpPr/>
          <p:nvPr/>
        </p:nvSpPr>
        <p:spPr>
          <a:xfrm>
            <a:off x="261983" y="5564777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直方体 161"/>
          <p:cNvSpPr/>
          <p:nvPr/>
        </p:nvSpPr>
        <p:spPr>
          <a:xfrm>
            <a:off x="514531" y="48593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直方体 162"/>
          <p:cNvSpPr/>
          <p:nvPr/>
        </p:nvSpPr>
        <p:spPr>
          <a:xfrm>
            <a:off x="514531" y="5269674"/>
            <a:ext cx="339635" cy="80586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直方体 163"/>
          <p:cNvSpPr/>
          <p:nvPr/>
        </p:nvSpPr>
        <p:spPr>
          <a:xfrm>
            <a:off x="767079" y="48593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直方体 164"/>
          <p:cNvSpPr/>
          <p:nvPr/>
        </p:nvSpPr>
        <p:spPr>
          <a:xfrm>
            <a:off x="767079" y="4994368"/>
            <a:ext cx="339635" cy="1081168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直方体 165"/>
          <p:cNvSpPr/>
          <p:nvPr/>
        </p:nvSpPr>
        <p:spPr>
          <a:xfrm>
            <a:off x="1019627" y="48593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直方体 166"/>
          <p:cNvSpPr/>
          <p:nvPr/>
        </p:nvSpPr>
        <p:spPr>
          <a:xfrm>
            <a:off x="1019627" y="5409865"/>
            <a:ext cx="339635" cy="66567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直方体 167"/>
          <p:cNvSpPr/>
          <p:nvPr/>
        </p:nvSpPr>
        <p:spPr>
          <a:xfrm>
            <a:off x="1272175" y="48593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直方体 168"/>
          <p:cNvSpPr/>
          <p:nvPr/>
        </p:nvSpPr>
        <p:spPr>
          <a:xfrm>
            <a:off x="1272175" y="5564779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直方体 169"/>
          <p:cNvSpPr/>
          <p:nvPr/>
        </p:nvSpPr>
        <p:spPr>
          <a:xfrm>
            <a:off x="1524723" y="48593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直方体 170"/>
          <p:cNvSpPr/>
          <p:nvPr/>
        </p:nvSpPr>
        <p:spPr>
          <a:xfrm>
            <a:off x="1524723" y="5409865"/>
            <a:ext cx="339635" cy="66567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直方体 171"/>
          <p:cNvSpPr/>
          <p:nvPr/>
        </p:nvSpPr>
        <p:spPr>
          <a:xfrm>
            <a:off x="1777271" y="48593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直方体 172"/>
          <p:cNvSpPr/>
          <p:nvPr/>
        </p:nvSpPr>
        <p:spPr>
          <a:xfrm>
            <a:off x="1777271" y="5564780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直方体 173"/>
          <p:cNvSpPr/>
          <p:nvPr/>
        </p:nvSpPr>
        <p:spPr>
          <a:xfrm>
            <a:off x="2029819" y="4859387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直方体 174"/>
          <p:cNvSpPr/>
          <p:nvPr/>
        </p:nvSpPr>
        <p:spPr>
          <a:xfrm>
            <a:off x="2029819" y="5164183"/>
            <a:ext cx="339635" cy="911355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直方体 175"/>
          <p:cNvSpPr/>
          <p:nvPr/>
        </p:nvSpPr>
        <p:spPr>
          <a:xfrm>
            <a:off x="84185" y="4994368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/>
          <p:cNvSpPr/>
          <p:nvPr/>
        </p:nvSpPr>
        <p:spPr>
          <a:xfrm>
            <a:off x="84185" y="5699762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直方体 177"/>
          <p:cNvSpPr/>
          <p:nvPr/>
        </p:nvSpPr>
        <p:spPr>
          <a:xfrm>
            <a:off x="336733" y="49943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直方体 178"/>
          <p:cNvSpPr/>
          <p:nvPr/>
        </p:nvSpPr>
        <p:spPr>
          <a:xfrm>
            <a:off x="336733" y="5564777"/>
            <a:ext cx="339635" cy="645743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直方体 179"/>
          <p:cNvSpPr/>
          <p:nvPr/>
        </p:nvSpPr>
        <p:spPr>
          <a:xfrm>
            <a:off x="589281" y="49943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直方体 180"/>
          <p:cNvSpPr/>
          <p:nvPr/>
        </p:nvSpPr>
        <p:spPr>
          <a:xfrm>
            <a:off x="589281" y="5564779"/>
            <a:ext cx="339635" cy="64574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直方体 181"/>
          <p:cNvSpPr/>
          <p:nvPr/>
        </p:nvSpPr>
        <p:spPr>
          <a:xfrm>
            <a:off x="841829" y="49943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直方体 182"/>
          <p:cNvSpPr/>
          <p:nvPr/>
        </p:nvSpPr>
        <p:spPr>
          <a:xfrm>
            <a:off x="841829" y="5544850"/>
            <a:ext cx="339635" cy="665671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直方体 183"/>
          <p:cNvSpPr/>
          <p:nvPr/>
        </p:nvSpPr>
        <p:spPr>
          <a:xfrm>
            <a:off x="1094377" y="49943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直方体 184"/>
          <p:cNvSpPr/>
          <p:nvPr/>
        </p:nvSpPr>
        <p:spPr>
          <a:xfrm>
            <a:off x="1094377" y="5699764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直方体 185"/>
          <p:cNvSpPr/>
          <p:nvPr/>
        </p:nvSpPr>
        <p:spPr>
          <a:xfrm>
            <a:off x="1346925" y="49943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直方体 186"/>
          <p:cNvSpPr/>
          <p:nvPr/>
        </p:nvSpPr>
        <p:spPr>
          <a:xfrm>
            <a:off x="1346925" y="5905724"/>
            <a:ext cx="339635" cy="304798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直方体 187"/>
          <p:cNvSpPr/>
          <p:nvPr/>
        </p:nvSpPr>
        <p:spPr>
          <a:xfrm>
            <a:off x="1599473" y="49943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直方体 188"/>
          <p:cNvSpPr/>
          <p:nvPr/>
        </p:nvSpPr>
        <p:spPr>
          <a:xfrm>
            <a:off x="1599473" y="5699765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直方体 189"/>
          <p:cNvSpPr/>
          <p:nvPr/>
        </p:nvSpPr>
        <p:spPr>
          <a:xfrm>
            <a:off x="1852021" y="4994372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直方体 190"/>
          <p:cNvSpPr/>
          <p:nvPr/>
        </p:nvSpPr>
        <p:spPr>
          <a:xfrm>
            <a:off x="1852021" y="5770739"/>
            <a:ext cx="339635" cy="439784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4235847" y="4139085"/>
            <a:ext cx="39549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目盛をいじることで大きくする</a:t>
            </a:r>
            <a:endParaRPr kumimoji="1" lang="ja-JP" altLang="en-US" dirty="0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2982940" y="5905719"/>
            <a:ext cx="3416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たまった電気を目盛で読む</a:t>
            </a:r>
            <a:endParaRPr kumimoji="1" lang="ja-JP" altLang="en-US" dirty="0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4402180" y="3163726"/>
            <a:ext cx="26084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ためる時間を変える</a:t>
            </a:r>
            <a:endParaRPr kumimoji="1" lang="ja-JP" altLang="en-US" dirty="0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7010586" y="4786623"/>
            <a:ext cx="9140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Dgain</a:t>
            </a:r>
            <a:endParaRPr kumimoji="1" lang="ja-JP" altLang="en-US" dirty="0"/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7290529" y="5187213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掛け算をする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Black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level correction</a:t>
            </a:r>
            <a:endParaRPr kumimoji="1" lang="ja-JP" altLang="en-US" dirty="0"/>
          </a:p>
        </p:txBody>
      </p:sp>
      <p:sp>
        <p:nvSpPr>
          <p:cNvPr id="176" name="直方体 175"/>
          <p:cNvSpPr/>
          <p:nvPr/>
        </p:nvSpPr>
        <p:spPr>
          <a:xfrm>
            <a:off x="3644537" y="18835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直方体 129"/>
          <p:cNvSpPr/>
          <p:nvPr/>
        </p:nvSpPr>
        <p:spPr>
          <a:xfrm>
            <a:off x="3627119" y="2551612"/>
            <a:ext cx="339635" cy="548110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直方体 155"/>
          <p:cNvSpPr/>
          <p:nvPr/>
        </p:nvSpPr>
        <p:spPr>
          <a:xfrm>
            <a:off x="449219" y="1883568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直方体 156"/>
          <p:cNvSpPr/>
          <p:nvPr/>
        </p:nvSpPr>
        <p:spPr>
          <a:xfrm>
            <a:off x="431801" y="2812870"/>
            <a:ext cx="339635" cy="286850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191589" y="3483429"/>
            <a:ext cx="237308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遮光しても</a:t>
            </a:r>
            <a:endParaRPr lang="en-US" altLang="ja-JP" dirty="0" smtClean="0"/>
          </a:p>
          <a:p>
            <a:r>
              <a:rPr lang="ja-JP" altLang="en-US" dirty="0" smtClean="0"/>
              <a:t>電気はたまっている。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センサーには</a:t>
            </a:r>
            <a:r>
              <a:rPr kumimoji="1" lang="en-US" altLang="ja-JP" dirty="0" smtClean="0"/>
              <a:t>OPB</a:t>
            </a:r>
            <a:r>
              <a:rPr kumimoji="1" lang="ja-JP" altLang="en-US" dirty="0" smtClean="0"/>
              <a:t>といわれる遮光した画素がある。</a:t>
            </a:r>
            <a:endParaRPr kumimoji="1" lang="en-US" altLang="ja-JP" dirty="0" smtClean="0"/>
          </a:p>
        </p:txBody>
      </p:sp>
      <p:sp>
        <p:nvSpPr>
          <p:cNvPr id="193" name="直方体 192"/>
          <p:cNvSpPr/>
          <p:nvPr/>
        </p:nvSpPr>
        <p:spPr>
          <a:xfrm>
            <a:off x="431801" y="1883567"/>
            <a:ext cx="339635" cy="110695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直方体 195"/>
          <p:cNvSpPr/>
          <p:nvPr/>
        </p:nvSpPr>
        <p:spPr>
          <a:xfrm>
            <a:off x="3644537" y="1883568"/>
            <a:ext cx="339635" cy="110695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1" name="直線コネクタ 200"/>
          <p:cNvCxnSpPr/>
          <p:nvPr/>
        </p:nvCxnSpPr>
        <p:spPr>
          <a:xfrm>
            <a:off x="771436" y="2812870"/>
            <a:ext cx="36873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テキスト ボックス 203"/>
          <p:cNvSpPr txBox="1"/>
          <p:nvPr/>
        </p:nvSpPr>
        <p:spPr>
          <a:xfrm>
            <a:off x="849086" y="1751041"/>
            <a:ext cx="31176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つまりこのラインよりした</a:t>
            </a:r>
            <a:r>
              <a:rPr kumimoji="1" lang="ja-JP" altLang="en-US" dirty="0" err="1" smtClean="0"/>
              <a:t>は</a:t>
            </a:r>
            <a:r>
              <a:rPr kumimoji="1" lang="ja-JP" altLang="en-US" dirty="0" smtClean="0"/>
              <a:t>黒となる。ここの目盛が</a:t>
            </a:r>
            <a:r>
              <a:rPr kumimoji="1" lang="en-US" altLang="ja-JP" dirty="0" smtClean="0"/>
              <a:t>Zero</a:t>
            </a:r>
            <a:r>
              <a:rPr kumimoji="1" lang="ja-JP" altLang="en-US" dirty="0" smtClean="0"/>
              <a:t>になる。</a:t>
            </a:r>
            <a:endParaRPr kumimoji="1" lang="en-US" altLang="ja-JP" dirty="0" smtClean="0"/>
          </a:p>
        </p:txBody>
      </p:sp>
      <p:sp>
        <p:nvSpPr>
          <p:cNvPr id="208" name="二等辺三角形 207"/>
          <p:cNvSpPr/>
          <p:nvPr/>
        </p:nvSpPr>
        <p:spPr>
          <a:xfrm rot="5400000">
            <a:off x="4502335" y="2442226"/>
            <a:ext cx="775063" cy="539932"/>
          </a:xfrm>
          <a:prstGeom prst="triangl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0" name="直線コネクタ 209"/>
          <p:cNvCxnSpPr/>
          <p:nvPr/>
        </p:nvCxnSpPr>
        <p:spPr>
          <a:xfrm>
            <a:off x="7820297" y="1846217"/>
            <a:ext cx="1567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>
          <a:xfrm>
            <a:off x="8509729" y="1846217"/>
            <a:ext cx="0" cy="406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>
            <a:off x="7820297" y="5913120"/>
            <a:ext cx="17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>
            <a:off x="7820297" y="5416731"/>
            <a:ext cx="17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/>
          <p:cNvSpPr txBox="1"/>
          <p:nvPr/>
        </p:nvSpPr>
        <p:spPr>
          <a:xfrm>
            <a:off x="4277498" y="2977073"/>
            <a:ext cx="6848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A/D</a:t>
            </a:r>
            <a:endParaRPr kumimoji="1" lang="ja-JP" altLang="en-US" dirty="0"/>
          </a:p>
        </p:txBody>
      </p:sp>
      <p:cxnSp>
        <p:nvCxnSpPr>
          <p:cNvPr id="219" name="直線矢印コネクタ 218"/>
          <p:cNvCxnSpPr/>
          <p:nvPr/>
        </p:nvCxnSpPr>
        <p:spPr>
          <a:xfrm>
            <a:off x="4889867" y="2699657"/>
            <a:ext cx="2216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テキスト ボックス 220"/>
          <p:cNvSpPr txBox="1"/>
          <p:nvPr/>
        </p:nvSpPr>
        <p:spPr>
          <a:xfrm>
            <a:off x="7106194" y="5705371"/>
            <a:ext cx="3497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7106194" y="5208982"/>
            <a:ext cx="498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64</a:t>
            </a:r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7106194" y="1675820"/>
            <a:ext cx="7414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1023</a:t>
            </a: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5159833" y="2977073"/>
            <a:ext cx="31176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10bit</a:t>
            </a:r>
            <a:r>
              <a:rPr lang="en-US" altLang="ja-JP" dirty="0" smtClean="0"/>
              <a:t>AD</a:t>
            </a:r>
            <a:r>
              <a:rPr lang="ja-JP" altLang="en-US" dirty="0" smtClean="0"/>
              <a:t>だと</a:t>
            </a:r>
            <a:r>
              <a:rPr lang="en-US" altLang="ja-JP" dirty="0" smtClean="0"/>
              <a:t>0-1023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値になる。負の値を</a:t>
            </a:r>
            <a:endParaRPr lang="en-US" altLang="ja-JP" dirty="0" smtClean="0"/>
          </a:p>
          <a:p>
            <a:r>
              <a:rPr lang="ja-JP" altLang="en-US" dirty="0" smtClean="0"/>
              <a:t>扱うため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>64</a:t>
            </a:r>
            <a:r>
              <a:rPr lang="ja-JP" altLang="en-US" dirty="0" smtClean="0"/>
              <a:t>下駄をはかせて</a:t>
            </a:r>
            <a:r>
              <a:rPr lang="en-US" altLang="ja-JP" dirty="0" smtClean="0"/>
              <a:t>Sensor</a:t>
            </a:r>
            <a:r>
              <a:rPr lang="ja-JP" altLang="en-US" dirty="0" smtClean="0"/>
              <a:t>が出しているため</a:t>
            </a:r>
            <a:endParaRPr lang="en-US" altLang="ja-JP" dirty="0" smtClean="0"/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9728929" y="5208982"/>
            <a:ext cx="3497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9728929" y="5705371"/>
            <a:ext cx="611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-64</a:t>
            </a:r>
            <a:endParaRPr kumimoji="1" lang="ja-JP" altLang="en-US" dirty="0"/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9588137" y="1638468"/>
            <a:ext cx="6422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959</a:t>
            </a:r>
            <a:endParaRPr kumimoji="1" lang="ja-JP" altLang="en-US" dirty="0"/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8671595" y="2977073"/>
            <a:ext cx="3117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BlackLevel</a:t>
            </a:r>
            <a:r>
              <a:rPr kumimoji="1" lang="ja-JP" altLang="en-US" dirty="0" smtClean="0"/>
              <a:t>は</a:t>
            </a:r>
            <a:r>
              <a:rPr lang="ja-JP" altLang="en-US" dirty="0" smtClean="0"/>
              <a:t>はいて</a:t>
            </a:r>
            <a:r>
              <a:rPr lang="ja-JP" altLang="en-US" dirty="0" smtClean="0"/>
              <a:t>いる下駄を引き算する回路</a:t>
            </a: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 err="1" smtClean="0"/>
              <a:t>cammw_camera_port_open</a:t>
            </a:r>
            <a:r>
              <a:rPr kumimoji="1" lang="en-US" altLang="ja-JP" sz="2800" b="1" dirty="0" smtClean="0"/>
              <a:t> (Idle)</a:t>
            </a:r>
            <a:endParaRPr kumimoji="1" lang="ja-JP" altLang="en-US" sz="28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0" name="正方形/長方形 69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1" name="正方形/長方形 70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86" name="正方形/長方形 85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44753" y="1148282"/>
            <a:ext cx="3532847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データ出力する準備する。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9402913" y="1199590"/>
            <a:ext cx="2203666" cy="354032"/>
          </a:xfrm>
          <a:prstGeom prst="rect">
            <a:avLst/>
          </a:prstGeom>
        </p:spPr>
        <p:txBody>
          <a:bodyPr wrap="none" lIns="122008" tIns="61004" rIns="122008" bIns="61004">
            <a:spAutoFit/>
          </a:bodyPr>
          <a:lstStyle/>
          <a:p>
            <a:r>
              <a:rPr lang="en-US" altLang="ja-JP" sz="1500" dirty="0" smtClean="0"/>
              <a:t>PREVIEW/THUMBNAIL</a:t>
            </a:r>
            <a:endParaRPr lang="ja-JP" altLang="en-US" sz="1500" dirty="0"/>
          </a:p>
        </p:txBody>
      </p:sp>
      <p:cxnSp>
        <p:nvCxnSpPr>
          <p:cNvPr id="23" name="直線矢印コネクタ 22"/>
          <p:cNvCxnSpPr>
            <a:stCxn id="21" idx="2"/>
            <a:endCxn id="17" idx="0"/>
          </p:cNvCxnSpPr>
          <p:nvPr/>
        </p:nvCxnSpPr>
        <p:spPr>
          <a:xfrm flipH="1">
            <a:off x="10097061" y="1553622"/>
            <a:ext cx="407685" cy="120927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8014619" y="1548484"/>
            <a:ext cx="1853249" cy="354032"/>
          </a:xfrm>
          <a:prstGeom prst="rect">
            <a:avLst/>
          </a:prstGeom>
        </p:spPr>
        <p:txBody>
          <a:bodyPr wrap="none" lIns="122008" tIns="61004" rIns="122008" bIns="61004">
            <a:spAutoFit/>
          </a:bodyPr>
          <a:lstStyle/>
          <a:p>
            <a:r>
              <a:rPr lang="en-US" altLang="ja-JP" sz="1500" dirty="0" smtClean="0"/>
              <a:t>VIDEO/SNAPSHOT</a:t>
            </a:r>
            <a:endParaRPr lang="ja-JP" altLang="en-US" sz="1500" dirty="0"/>
          </a:p>
        </p:txBody>
      </p:sp>
      <p:cxnSp>
        <p:nvCxnSpPr>
          <p:cNvPr id="27" name="直線矢印コネクタ 26"/>
          <p:cNvCxnSpPr>
            <a:endCxn id="16" idx="0"/>
          </p:cNvCxnSpPr>
          <p:nvPr/>
        </p:nvCxnSpPr>
        <p:spPr>
          <a:xfrm>
            <a:off x="8843403" y="1897379"/>
            <a:ext cx="186256" cy="86908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385406" y="1345237"/>
            <a:ext cx="1428133" cy="354032"/>
          </a:xfrm>
          <a:prstGeom prst="rect">
            <a:avLst/>
          </a:prstGeom>
        </p:spPr>
        <p:txBody>
          <a:bodyPr wrap="none" lIns="122008" tIns="61004" rIns="122008" bIns="61004">
            <a:spAutoFit/>
          </a:bodyPr>
          <a:lstStyle/>
          <a:p>
            <a:r>
              <a:rPr lang="en-US" altLang="ja-JP" sz="1500" dirty="0" smtClean="0"/>
              <a:t>STATS_BAYER</a:t>
            </a:r>
            <a:endParaRPr lang="ja-JP" altLang="en-US" sz="1500" dirty="0"/>
          </a:p>
        </p:txBody>
      </p:sp>
      <p:sp>
        <p:nvSpPr>
          <p:cNvPr id="29" name="正方形/長方形 28"/>
          <p:cNvSpPr/>
          <p:nvPr/>
        </p:nvSpPr>
        <p:spPr>
          <a:xfrm>
            <a:off x="2739380" y="1722931"/>
            <a:ext cx="1565991" cy="354032"/>
          </a:xfrm>
          <a:prstGeom prst="rect">
            <a:avLst/>
          </a:prstGeom>
        </p:spPr>
        <p:txBody>
          <a:bodyPr wrap="none" lIns="122008" tIns="61004" rIns="122008" bIns="61004">
            <a:spAutoFit/>
          </a:bodyPr>
          <a:lstStyle/>
          <a:p>
            <a:r>
              <a:rPr lang="en-US" altLang="ja-JP" sz="1500" dirty="0" smtClean="0"/>
              <a:t>STATS_SENSOR</a:t>
            </a:r>
            <a:endParaRPr lang="ja-JP" altLang="en-US" sz="15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750477" y="973835"/>
            <a:ext cx="1445766" cy="354032"/>
          </a:xfrm>
          <a:prstGeom prst="rect">
            <a:avLst/>
          </a:prstGeom>
        </p:spPr>
        <p:txBody>
          <a:bodyPr wrap="none" lIns="122008" tIns="61004" rIns="122008" bIns="61004">
            <a:spAutoFit/>
          </a:bodyPr>
          <a:lstStyle/>
          <a:p>
            <a:r>
              <a:rPr lang="en-US" altLang="ja-JP" sz="1500" dirty="0" smtClean="0"/>
              <a:t>STATS_FOCUS</a:t>
            </a:r>
            <a:endParaRPr lang="ja-JP" altLang="en-US" sz="1500" dirty="0"/>
          </a:p>
        </p:txBody>
      </p:sp>
      <p:sp>
        <p:nvSpPr>
          <p:cNvPr id="31" name="正方形/長方形 30"/>
          <p:cNvSpPr/>
          <p:nvPr/>
        </p:nvSpPr>
        <p:spPr>
          <a:xfrm>
            <a:off x="6516057" y="1374037"/>
            <a:ext cx="1246994" cy="354032"/>
          </a:xfrm>
          <a:prstGeom prst="rect">
            <a:avLst/>
          </a:prstGeom>
        </p:spPr>
        <p:txBody>
          <a:bodyPr wrap="none" lIns="122008" tIns="61004" rIns="122008" bIns="61004">
            <a:spAutoFit/>
          </a:bodyPr>
          <a:lstStyle/>
          <a:p>
            <a:r>
              <a:rPr lang="en-US" altLang="ja-JP" sz="1500" dirty="0" smtClean="0"/>
              <a:t>STATS_HIST</a:t>
            </a:r>
            <a:endParaRPr lang="ja-JP" altLang="en-US" sz="1500" dirty="0"/>
          </a:p>
        </p:txBody>
      </p:sp>
      <p:cxnSp>
        <p:nvCxnSpPr>
          <p:cNvPr id="32" name="直線矢印コネクタ 31"/>
          <p:cNvCxnSpPr>
            <a:stCxn id="31" idx="2"/>
            <a:endCxn id="20" idx="0"/>
          </p:cNvCxnSpPr>
          <p:nvPr/>
        </p:nvCxnSpPr>
        <p:spPr>
          <a:xfrm flipH="1">
            <a:off x="7064484" y="1728069"/>
            <a:ext cx="75070" cy="103839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0" idx="2"/>
            <a:endCxn id="19" idx="0"/>
          </p:cNvCxnSpPr>
          <p:nvPr/>
        </p:nvCxnSpPr>
        <p:spPr>
          <a:xfrm flipH="1">
            <a:off x="6329801" y="1327867"/>
            <a:ext cx="143559" cy="1438596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8" idx="2"/>
            <a:endCxn id="18" idx="0"/>
          </p:cNvCxnSpPr>
          <p:nvPr/>
        </p:nvCxnSpPr>
        <p:spPr>
          <a:xfrm>
            <a:off x="5099473" y="1699269"/>
            <a:ext cx="464950" cy="106719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9" idx="2"/>
            <a:endCxn id="15" idx="0"/>
          </p:cNvCxnSpPr>
          <p:nvPr/>
        </p:nvCxnSpPr>
        <p:spPr>
          <a:xfrm>
            <a:off x="3522376" y="2076963"/>
            <a:ext cx="1049287" cy="6895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Shading correction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96686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49234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96686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49234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201782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454330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201782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454330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706878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959426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706878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1959426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211974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2464522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2211974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2464522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96686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949234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96686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949234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201782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1454330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1201782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454330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706878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1959426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706878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1959426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2211974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2464522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2211974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2464522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696686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949234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696686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949234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1201782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1454330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1201782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1454330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1706878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1959426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706878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1959426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211974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464522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211974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2464522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/>
          <p:cNvSpPr/>
          <p:nvPr/>
        </p:nvSpPr>
        <p:spPr>
          <a:xfrm>
            <a:off x="1251857" y="2634343"/>
            <a:ext cx="865049" cy="809898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/楕円 133"/>
          <p:cNvSpPr/>
          <p:nvPr/>
        </p:nvSpPr>
        <p:spPr>
          <a:xfrm>
            <a:off x="1127032" y="2530468"/>
            <a:ext cx="1084942" cy="1017647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949235" y="2442754"/>
            <a:ext cx="1428200" cy="1193075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/>
          <p:cNvSpPr/>
          <p:nvPr/>
        </p:nvSpPr>
        <p:spPr>
          <a:xfrm>
            <a:off x="858524" y="2251166"/>
            <a:ext cx="1680748" cy="1493520"/>
          </a:xfrm>
          <a:prstGeom prst="ellips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1124528" y="1189337"/>
            <a:ext cx="867679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レンズの特性、または、</a:t>
            </a:r>
            <a:endParaRPr kumimoji="1" lang="en-US" altLang="ja-JP" dirty="0" smtClean="0"/>
          </a:p>
          <a:p>
            <a:r>
              <a:rPr lang="ja-JP" altLang="en-US" dirty="0" smtClean="0"/>
              <a:t>センサーの</a:t>
            </a:r>
            <a:r>
              <a:rPr lang="en-US" altLang="ja-JP" dirty="0" err="1" smtClean="0"/>
              <a:t>OnChipLens</a:t>
            </a:r>
            <a:r>
              <a:rPr lang="ja-JP" altLang="en-US" dirty="0" smtClean="0"/>
              <a:t>の特性により光の届き方に偏りが出てしまう。</a:t>
            </a:r>
            <a:endParaRPr lang="en-US" altLang="ja-JP" dirty="0" smtClean="0"/>
          </a:p>
          <a:p>
            <a:r>
              <a:rPr kumimoji="1" lang="ja-JP" altLang="en-US" dirty="0" smtClean="0"/>
              <a:t>レンズ</a:t>
            </a:r>
            <a:r>
              <a:rPr lang="ja-JP" altLang="en-US" dirty="0" smtClean="0"/>
              <a:t>の場合は周りに行けばいくほど暗くなる。</a:t>
            </a:r>
            <a:endParaRPr kumimoji="1" lang="ja-JP" altLang="en-US" dirty="0"/>
          </a:p>
        </p:txBody>
      </p:sp>
      <p:sp>
        <p:nvSpPr>
          <p:cNvPr id="193" name="正方形/長方形 192"/>
          <p:cNvSpPr/>
          <p:nvPr/>
        </p:nvSpPr>
        <p:spPr>
          <a:xfrm>
            <a:off x="6615619" y="236437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6868167" y="236437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/>
          <p:cNvSpPr/>
          <p:nvPr/>
        </p:nvSpPr>
        <p:spPr>
          <a:xfrm>
            <a:off x="6615619" y="263434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6868167" y="2634343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7120715" y="236437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/>
          <p:cNvSpPr/>
          <p:nvPr/>
        </p:nvSpPr>
        <p:spPr>
          <a:xfrm>
            <a:off x="7373263" y="236437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7120715" y="263434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/>
          <p:cNvSpPr/>
          <p:nvPr/>
        </p:nvSpPr>
        <p:spPr>
          <a:xfrm>
            <a:off x="7373263" y="2634343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/>
          <p:cNvSpPr/>
          <p:nvPr/>
        </p:nvSpPr>
        <p:spPr>
          <a:xfrm>
            <a:off x="7625811" y="236437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7878359" y="236437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7625811" y="263434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7878359" y="2634343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8130907" y="236437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/>
          <p:cNvSpPr/>
          <p:nvPr/>
        </p:nvSpPr>
        <p:spPr>
          <a:xfrm>
            <a:off x="8383455" y="236437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正方形/長方形 211"/>
          <p:cNvSpPr/>
          <p:nvPr/>
        </p:nvSpPr>
        <p:spPr>
          <a:xfrm>
            <a:off x="8130907" y="263434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8383455" y="2634343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正方形/長方形 213"/>
          <p:cNvSpPr/>
          <p:nvPr/>
        </p:nvSpPr>
        <p:spPr>
          <a:xfrm>
            <a:off x="6615619" y="290430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6868167" y="290430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6615619" y="317427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正方形/長方形 216"/>
          <p:cNvSpPr/>
          <p:nvPr/>
        </p:nvSpPr>
        <p:spPr>
          <a:xfrm>
            <a:off x="6868167" y="317427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7120715" y="290430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7373263" y="290430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/>
          <p:cNvSpPr/>
          <p:nvPr/>
        </p:nvSpPr>
        <p:spPr>
          <a:xfrm>
            <a:off x="7120715" y="317427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/>
          <p:cNvSpPr/>
          <p:nvPr/>
        </p:nvSpPr>
        <p:spPr>
          <a:xfrm>
            <a:off x="7373263" y="317427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/>
          <p:cNvSpPr/>
          <p:nvPr/>
        </p:nvSpPr>
        <p:spPr>
          <a:xfrm>
            <a:off x="7625811" y="290430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/>
          <p:cNvSpPr/>
          <p:nvPr/>
        </p:nvSpPr>
        <p:spPr>
          <a:xfrm>
            <a:off x="7878359" y="290430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/>
          <p:cNvSpPr/>
          <p:nvPr/>
        </p:nvSpPr>
        <p:spPr>
          <a:xfrm>
            <a:off x="7625811" y="317427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/>
          <p:cNvSpPr/>
          <p:nvPr/>
        </p:nvSpPr>
        <p:spPr>
          <a:xfrm>
            <a:off x="7878359" y="317427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/>
          <p:cNvSpPr/>
          <p:nvPr/>
        </p:nvSpPr>
        <p:spPr>
          <a:xfrm>
            <a:off x="8130907" y="290430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/>
          <p:cNvSpPr/>
          <p:nvPr/>
        </p:nvSpPr>
        <p:spPr>
          <a:xfrm>
            <a:off x="8383455" y="290430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/>
          <p:cNvSpPr/>
          <p:nvPr/>
        </p:nvSpPr>
        <p:spPr>
          <a:xfrm>
            <a:off x="8130907" y="317427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/>
          <p:cNvSpPr/>
          <p:nvPr/>
        </p:nvSpPr>
        <p:spPr>
          <a:xfrm>
            <a:off x="8383455" y="317427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/>
          <p:cNvSpPr/>
          <p:nvPr/>
        </p:nvSpPr>
        <p:spPr>
          <a:xfrm>
            <a:off x="6615619" y="3444241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/>
          <p:cNvSpPr/>
          <p:nvPr/>
        </p:nvSpPr>
        <p:spPr>
          <a:xfrm>
            <a:off x="6868167" y="3444241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/>
          <p:cNvSpPr/>
          <p:nvPr/>
        </p:nvSpPr>
        <p:spPr>
          <a:xfrm>
            <a:off x="6615619" y="371420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/>
          <p:cNvSpPr/>
          <p:nvPr/>
        </p:nvSpPr>
        <p:spPr>
          <a:xfrm>
            <a:off x="6868167" y="3714207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/>
          <p:cNvSpPr/>
          <p:nvPr/>
        </p:nvSpPr>
        <p:spPr>
          <a:xfrm>
            <a:off x="7120715" y="3444241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/>
          <p:cNvSpPr/>
          <p:nvPr/>
        </p:nvSpPr>
        <p:spPr>
          <a:xfrm>
            <a:off x="7373263" y="3444241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/>
          <p:cNvSpPr/>
          <p:nvPr/>
        </p:nvSpPr>
        <p:spPr>
          <a:xfrm>
            <a:off x="7120715" y="371420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/>
          <p:cNvSpPr/>
          <p:nvPr/>
        </p:nvSpPr>
        <p:spPr>
          <a:xfrm>
            <a:off x="7373263" y="3714207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7625811" y="3444241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/>
          <p:cNvSpPr/>
          <p:nvPr/>
        </p:nvSpPr>
        <p:spPr>
          <a:xfrm>
            <a:off x="7878359" y="3444241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7625811" y="371420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/>
          <p:cNvSpPr/>
          <p:nvPr/>
        </p:nvSpPr>
        <p:spPr>
          <a:xfrm>
            <a:off x="7878359" y="3714207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8130907" y="3444241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/>
          <p:cNvSpPr/>
          <p:nvPr/>
        </p:nvSpPr>
        <p:spPr>
          <a:xfrm>
            <a:off x="8383455" y="3444241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8130907" y="371420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/>
          <p:cNvSpPr/>
          <p:nvPr/>
        </p:nvSpPr>
        <p:spPr>
          <a:xfrm>
            <a:off x="8383455" y="3714207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右矢印 249"/>
          <p:cNvSpPr/>
          <p:nvPr/>
        </p:nvSpPr>
        <p:spPr>
          <a:xfrm>
            <a:off x="3875314" y="2904309"/>
            <a:ext cx="1968137" cy="731520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2579963" y="3849190"/>
            <a:ext cx="47933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ピクセル毎に</a:t>
            </a:r>
            <a:r>
              <a:rPr kumimoji="1" lang="en-US" altLang="ja-JP" dirty="0" smtClean="0"/>
              <a:t>Gain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かけることにより</a:t>
            </a:r>
            <a:endParaRPr lang="en-US" altLang="ja-JP" dirty="0" smtClean="0"/>
          </a:p>
          <a:p>
            <a:r>
              <a:rPr kumimoji="1" lang="ja-JP" altLang="en-US" dirty="0" smtClean="0"/>
              <a:t>補正</a:t>
            </a:r>
            <a:r>
              <a:rPr kumimoji="1" lang="ja-JP" altLang="en-US" dirty="0" smtClean="0"/>
              <a:t>する。</a:t>
            </a:r>
            <a:endParaRPr kumimoji="1" lang="en-US" altLang="ja-JP" dirty="0" smtClean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2579963" y="5061245"/>
            <a:ext cx="66479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赤、緑、青で特性が違うと色シェーディングになる。</a:t>
            </a:r>
            <a:endParaRPr kumimoji="1" lang="en-US" altLang="ja-JP" dirty="0" smtClean="0"/>
          </a:p>
          <a:p>
            <a:r>
              <a:rPr lang="ja-JP" altLang="en-US" dirty="0" smtClean="0"/>
              <a:t>今時は、個別に補正できるようになっている。</a:t>
            </a: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Pixel Correction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96686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49234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96686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49234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201782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454330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201782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454330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706878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959426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706878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1959426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211974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2464522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2211974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2464522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96686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949234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96686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949234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201782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1454330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1201782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454330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706878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1959426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706878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1959426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2211974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2464522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2211974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2464522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696686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949234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696686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949234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1201782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1454330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1201782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1454330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1706878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1959426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706878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1959426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211974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464522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211974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2464522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直方体 110"/>
          <p:cNvSpPr/>
          <p:nvPr/>
        </p:nvSpPr>
        <p:spPr>
          <a:xfrm>
            <a:off x="609599" y="4554583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直方体 111"/>
          <p:cNvSpPr/>
          <p:nvPr/>
        </p:nvSpPr>
        <p:spPr>
          <a:xfrm>
            <a:off x="609599" y="5259977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直方体 112"/>
          <p:cNvSpPr/>
          <p:nvPr/>
        </p:nvSpPr>
        <p:spPr>
          <a:xfrm>
            <a:off x="862147" y="45545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直方体 113"/>
          <p:cNvSpPr/>
          <p:nvPr/>
        </p:nvSpPr>
        <p:spPr>
          <a:xfrm>
            <a:off x="862147" y="4964874"/>
            <a:ext cx="339635" cy="80586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直方体 114"/>
          <p:cNvSpPr/>
          <p:nvPr/>
        </p:nvSpPr>
        <p:spPr>
          <a:xfrm>
            <a:off x="1114695" y="45545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直方体 115"/>
          <p:cNvSpPr/>
          <p:nvPr/>
        </p:nvSpPr>
        <p:spPr>
          <a:xfrm>
            <a:off x="1114695" y="4689568"/>
            <a:ext cx="339635" cy="1081168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直方体 116"/>
          <p:cNvSpPr/>
          <p:nvPr/>
        </p:nvSpPr>
        <p:spPr>
          <a:xfrm>
            <a:off x="1367243" y="45545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直方体 117"/>
          <p:cNvSpPr/>
          <p:nvPr/>
        </p:nvSpPr>
        <p:spPr>
          <a:xfrm>
            <a:off x="1367243" y="5105065"/>
            <a:ext cx="339635" cy="66567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直方体 118"/>
          <p:cNvSpPr/>
          <p:nvPr/>
        </p:nvSpPr>
        <p:spPr>
          <a:xfrm>
            <a:off x="1619791" y="45545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直方体 119"/>
          <p:cNvSpPr/>
          <p:nvPr/>
        </p:nvSpPr>
        <p:spPr>
          <a:xfrm>
            <a:off x="1619791" y="5259979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直方体 120"/>
          <p:cNvSpPr/>
          <p:nvPr/>
        </p:nvSpPr>
        <p:spPr>
          <a:xfrm>
            <a:off x="1872339" y="45545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直方体 121"/>
          <p:cNvSpPr/>
          <p:nvPr/>
        </p:nvSpPr>
        <p:spPr>
          <a:xfrm>
            <a:off x="1872339" y="5105065"/>
            <a:ext cx="339635" cy="66567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直方体 134"/>
          <p:cNvSpPr/>
          <p:nvPr/>
        </p:nvSpPr>
        <p:spPr>
          <a:xfrm>
            <a:off x="2124887" y="45545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直方体 135"/>
          <p:cNvSpPr/>
          <p:nvPr/>
        </p:nvSpPr>
        <p:spPr>
          <a:xfrm>
            <a:off x="2124887" y="5259980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直方体 136"/>
          <p:cNvSpPr/>
          <p:nvPr/>
        </p:nvSpPr>
        <p:spPr>
          <a:xfrm>
            <a:off x="2377435" y="4554587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直方体 137"/>
          <p:cNvSpPr/>
          <p:nvPr/>
        </p:nvSpPr>
        <p:spPr>
          <a:xfrm>
            <a:off x="2377435" y="4859383"/>
            <a:ext cx="339635" cy="911355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直方体 138"/>
          <p:cNvSpPr/>
          <p:nvPr/>
        </p:nvSpPr>
        <p:spPr>
          <a:xfrm>
            <a:off x="431801" y="4689568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直方体 139"/>
          <p:cNvSpPr/>
          <p:nvPr/>
        </p:nvSpPr>
        <p:spPr>
          <a:xfrm>
            <a:off x="431801" y="5394962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直方体 140"/>
          <p:cNvSpPr/>
          <p:nvPr/>
        </p:nvSpPr>
        <p:spPr>
          <a:xfrm>
            <a:off x="684349" y="46895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直方体 141"/>
          <p:cNvSpPr/>
          <p:nvPr/>
        </p:nvSpPr>
        <p:spPr>
          <a:xfrm>
            <a:off x="684349" y="5259977"/>
            <a:ext cx="339635" cy="645743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直方体 142"/>
          <p:cNvSpPr/>
          <p:nvPr/>
        </p:nvSpPr>
        <p:spPr>
          <a:xfrm>
            <a:off x="936897" y="46895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直方体 143"/>
          <p:cNvSpPr/>
          <p:nvPr/>
        </p:nvSpPr>
        <p:spPr>
          <a:xfrm>
            <a:off x="936897" y="5105065"/>
            <a:ext cx="339635" cy="800656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直方体 144"/>
          <p:cNvSpPr/>
          <p:nvPr/>
        </p:nvSpPr>
        <p:spPr>
          <a:xfrm>
            <a:off x="1189445" y="46895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直方体 145"/>
          <p:cNvSpPr/>
          <p:nvPr/>
        </p:nvSpPr>
        <p:spPr>
          <a:xfrm>
            <a:off x="1189445" y="5240050"/>
            <a:ext cx="339635" cy="665671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直方体 146"/>
          <p:cNvSpPr/>
          <p:nvPr/>
        </p:nvSpPr>
        <p:spPr>
          <a:xfrm>
            <a:off x="1441993" y="46895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直方体 147"/>
          <p:cNvSpPr/>
          <p:nvPr/>
        </p:nvSpPr>
        <p:spPr>
          <a:xfrm>
            <a:off x="1441993" y="5394964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直方体 148"/>
          <p:cNvSpPr/>
          <p:nvPr/>
        </p:nvSpPr>
        <p:spPr>
          <a:xfrm>
            <a:off x="1694541" y="46895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直方体 149"/>
          <p:cNvSpPr/>
          <p:nvPr/>
        </p:nvSpPr>
        <p:spPr>
          <a:xfrm>
            <a:off x="1694541" y="4554583"/>
            <a:ext cx="339635" cy="1351139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直方体 150"/>
          <p:cNvSpPr/>
          <p:nvPr/>
        </p:nvSpPr>
        <p:spPr>
          <a:xfrm>
            <a:off x="1947089" y="46895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直方体 151"/>
          <p:cNvSpPr/>
          <p:nvPr/>
        </p:nvSpPr>
        <p:spPr>
          <a:xfrm>
            <a:off x="1947089" y="5394965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直方体 152"/>
          <p:cNvSpPr/>
          <p:nvPr/>
        </p:nvSpPr>
        <p:spPr>
          <a:xfrm>
            <a:off x="2199637" y="4689572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直方体 153"/>
          <p:cNvSpPr/>
          <p:nvPr/>
        </p:nvSpPr>
        <p:spPr>
          <a:xfrm>
            <a:off x="2199637" y="4994368"/>
            <a:ext cx="339635" cy="911355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1454330" y="3914503"/>
            <a:ext cx="0" cy="387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直方体 159"/>
          <p:cNvSpPr/>
          <p:nvPr/>
        </p:nvSpPr>
        <p:spPr>
          <a:xfrm>
            <a:off x="261983" y="4859383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直方体 160"/>
          <p:cNvSpPr/>
          <p:nvPr/>
        </p:nvSpPr>
        <p:spPr>
          <a:xfrm>
            <a:off x="261983" y="5564777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直方体 161"/>
          <p:cNvSpPr/>
          <p:nvPr/>
        </p:nvSpPr>
        <p:spPr>
          <a:xfrm>
            <a:off x="514531" y="48593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直方体 162"/>
          <p:cNvSpPr/>
          <p:nvPr/>
        </p:nvSpPr>
        <p:spPr>
          <a:xfrm>
            <a:off x="514531" y="5269674"/>
            <a:ext cx="339635" cy="80586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直方体 163"/>
          <p:cNvSpPr/>
          <p:nvPr/>
        </p:nvSpPr>
        <p:spPr>
          <a:xfrm>
            <a:off x="767079" y="48593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直方体 164"/>
          <p:cNvSpPr/>
          <p:nvPr/>
        </p:nvSpPr>
        <p:spPr>
          <a:xfrm>
            <a:off x="767079" y="4994368"/>
            <a:ext cx="339635" cy="1081168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直方体 165"/>
          <p:cNvSpPr/>
          <p:nvPr/>
        </p:nvSpPr>
        <p:spPr>
          <a:xfrm>
            <a:off x="1019627" y="48593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直方体 166"/>
          <p:cNvSpPr/>
          <p:nvPr/>
        </p:nvSpPr>
        <p:spPr>
          <a:xfrm>
            <a:off x="1019627" y="5409865"/>
            <a:ext cx="339635" cy="66567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直方体 167"/>
          <p:cNvSpPr/>
          <p:nvPr/>
        </p:nvSpPr>
        <p:spPr>
          <a:xfrm>
            <a:off x="1272175" y="48593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直方体 168"/>
          <p:cNvSpPr/>
          <p:nvPr/>
        </p:nvSpPr>
        <p:spPr>
          <a:xfrm>
            <a:off x="1272175" y="5564779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直方体 169"/>
          <p:cNvSpPr/>
          <p:nvPr/>
        </p:nvSpPr>
        <p:spPr>
          <a:xfrm>
            <a:off x="1524723" y="48593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直方体 170"/>
          <p:cNvSpPr/>
          <p:nvPr/>
        </p:nvSpPr>
        <p:spPr>
          <a:xfrm>
            <a:off x="1524723" y="5409865"/>
            <a:ext cx="339635" cy="66567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直方体 171"/>
          <p:cNvSpPr/>
          <p:nvPr/>
        </p:nvSpPr>
        <p:spPr>
          <a:xfrm>
            <a:off x="1777271" y="48593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直方体 172"/>
          <p:cNvSpPr/>
          <p:nvPr/>
        </p:nvSpPr>
        <p:spPr>
          <a:xfrm>
            <a:off x="1777271" y="5564780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直方体 173"/>
          <p:cNvSpPr/>
          <p:nvPr/>
        </p:nvSpPr>
        <p:spPr>
          <a:xfrm>
            <a:off x="2029819" y="4859387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直方体 174"/>
          <p:cNvSpPr/>
          <p:nvPr/>
        </p:nvSpPr>
        <p:spPr>
          <a:xfrm>
            <a:off x="2029819" y="5164183"/>
            <a:ext cx="339635" cy="911355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直方体 175"/>
          <p:cNvSpPr/>
          <p:nvPr/>
        </p:nvSpPr>
        <p:spPr>
          <a:xfrm>
            <a:off x="84185" y="4994368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/>
          <p:cNvSpPr/>
          <p:nvPr/>
        </p:nvSpPr>
        <p:spPr>
          <a:xfrm>
            <a:off x="84185" y="5699762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直方体 177"/>
          <p:cNvSpPr/>
          <p:nvPr/>
        </p:nvSpPr>
        <p:spPr>
          <a:xfrm>
            <a:off x="336733" y="49943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直方体 178"/>
          <p:cNvSpPr/>
          <p:nvPr/>
        </p:nvSpPr>
        <p:spPr>
          <a:xfrm>
            <a:off x="336733" y="5564777"/>
            <a:ext cx="339635" cy="645743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直方体 179"/>
          <p:cNvSpPr/>
          <p:nvPr/>
        </p:nvSpPr>
        <p:spPr>
          <a:xfrm>
            <a:off x="589281" y="49943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直方体 180"/>
          <p:cNvSpPr/>
          <p:nvPr/>
        </p:nvSpPr>
        <p:spPr>
          <a:xfrm>
            <a:off x="589281" y="5564779"/>
            <a:ext cx="339635" cy="64574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直方体 181"/>
          <p:cNvSpPr/>
          <p:nvPr/>
        </p:nvSpPr>
        <p:spPr>
          <a:xfrm>
            <a:off x="841829" y="49943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直方体 182"/>
          <p:cNvSpPr/>
          <p:nvPr/>
        </p:nvSpPr>
        <p:spPr>
          <a:xfrm>
            <a:off x="841829" y="5544850"/>
            <a:ext cx="339635" cy="665671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直方体 183"/>
          <p:cNvSpPr/>
          <p:nvPr/>
        </p:nvSpPr>
        <p:spPr>
          <a:xfrm>
            <a:off x="1094377" y="49943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直方体 184"/>
          <p:cNvSpPr/>
          <p:nvPr/>
        </p:nvSpPr>
        <p:spPr>
          <a:xfrm>
            <a:off x="1094377" y="6164802"/>
            <a:ext cx="339635" cy="4571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直方体 185"/>
          <p:cNvSpPr/>
          <p:nvPr/>
        </p:nvSpPr>
        <p:spPr>
          <a:xfrm>
            <a:off x="1346925" y="49943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直方体 186"/>
          <p:cNvSpPr/>
          <p:nvPr/>
        </p:nvSpPr>
        <p:spPr>
          <a:xfrm>
            <a:off x="1346925" y="5905724"/>
            <a:ext cx="339635" cy="304798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直方体 187"/>
          <p:cNvSpPr/>
          <p:nvPr/>
        </p:nvSpPr>
        <p:spPr>
          <a:xfrm>
            <a:off x="1599473" y="49943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直方体 188"/>
          <p:cNvSpPr/>
          <p:nvPr/>
        </p:nvSpPr>
        <p:spPr>
          <a:xfrm>
            <a:off x="1599473" y="5699765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直方体 189"/>
          <p:cNvSpPr/>
          <p:nvPr/>
        </p:nvSpPr>
        <p:spPr>
          <a:xfrm>
            <a:off x="1852021" y="4994372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直方体 190"/>
          <p:cNvSpPr/>
          <p:nvPr/>
        </p:nvSpPr>
        <p:spPr>
          <a:xfrm>
            <a:off x="1852021" y="5770739"/>
            <a:ext cx="339635" cy="439784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矢印コネクタ 131"/>
          <p:cNvCxnSpPr>
            <a:endCxn id="185" idx="1"/>
          </p:cNvCxnSpPr>
          <p:nvPr/>
        </p:nvCxnSpPr>
        <p:spPr>
          <a:xfrm flipH="1">
            <a:off x="1258480" y="2055223"/>
            <a:ext cx="3261269" cy="412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2982940" y="1316559"/>
            <a:ext cx="63786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光電</a:t>
            </a:r>
            <a:r>
              <a:rPr lang="ja-JP" altLang="en-US" dirty="0" smtClean="0"/>
              <a:t>変換回路の以上などにより、電気が漏れ出る、</a:t>
            </a:r>
            <a:endParaRPr lang="en-US" altLang="ja-JP" dirty="0" smtClean="0"/>
          </a:p>
          <a:p>
            <a:r>
              <a:rPr kumimoji="1" lang="ja-JP" altLang="en-US" dirty="0" smtClean="0"/>
              <a:t>あるいは</a:t>
            </a:r>
            <a:r>
              <a:rPr kumimoji="1" lang="ja-JP" altLang="en-US" dirty="0" smtClean="0"/>
              <a:t>、たまらない画素が出てくる。</a:t>
            </a:r>
            <a:endParaRPr kumimoji="1" lang="ja-JP" altLang="en-US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143123" y="2499360"/>
            <a:ext cx="8263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こういうピクセルの異常は宇宙線などの影響でたくさん発生する。</a:t>
            </a:r>
            <a:endParaRPr lang="en-US" altLang="ja-JP" dirty="0" smtClean="0"/>
          </a:p>
          <a:p>
            <a:r>
              <a:rPr lang="ja-JP" altLang="en-US" dirty="0" smtClean="0"/>
              <a:t>近年は</a:t>
            </a:r>
            <a:r>
              <a:rPr lang="en-US" altLang="ja-JP" dirty="0" smtClean="0"/>
              <a:t>ZAF</a:t>
            </a:r>
            <a:r>
              <a:rPr lang="ja-JP" altLang="en-US" dirty="0" smtClean="0"/>
              <a:t>画素など違う目的で使ってしまうものもある。</a:t>
            </a:r>
            <a:endParaRPr lang="en-US" altLang="ja-JP" dirty="0" smtClean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4003786" y="3583535"/>
            <a:ext cx="69172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こういった画素</a:t>
            </a:r>
            <a:r>
              <a:rPr lang="ja-JP" altLang="en-US" dirty="0" smtClean="0"/>
              <a:t>を周りの画素から補正をしてあげる回路</a:t>
            </a:r>
            <a:endParaRPr kumimoji="1" lang="ja-JP" altLang="en-US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201888" y="407996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/>
          <p:cNvSpPr/>
          <p:nvPr/>
        </p:nvSpPr>
        <p:spPr>
          <a:xfrm>
            <a:off x="7454436" y="407996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7201888" y="434993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7454436" y="434993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/>
          <p:cNvSpPr/>
          <p:nvPr/>
        </p:nvSpPr>
        <p:spPr>
          <a:xfrm>
            <a:off x="7706984" y="407996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7959532" y="407996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/>
          <p:cNvSpPr/>
          <p:nvPr/>
        </p:nvSpPr>
        <p:spPr>
          <a:xfrm>
            <a:off x="7706984" y="434993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/>
          <p:cNvSpPr/>
          <p:nvPr/>
        </p:nvSpPr>
        <p:spPr>
          <a:xfrm>
            <a:off x="7959532" y="434993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8212080" y="407996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8464628" y="407996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8212080" y="434993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8464628" y="434993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/>
          <p:cNvSpPr/>
          <p:nvPr/>
        </p:nvSpPr>
        <p:spPr>
          <a:xfrm>
            <a:off x="8717176" y="407996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正方形/長方形 211"/>
          <p:cNvSpPr/>
          <p:nvPr/>
        </p:nvSpPr>
        <p:spPr>
          <a:xfrm>
            <a:off x="8969724" y="407996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8717176" y="434993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正方形/長方形 213"/>
          <p:cNvSpPr/>
          <p:nvPr/>
        </p:nvSpPr>
        <p:spPr>
          <a:xfrm>
            <a:off x="8969724" y="434993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7201888" y="4619901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7454436" y="4619901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正方形/長方形 216"/>
          <p:cNvSpPr/>
          <p:nvPr/>
        </p:nvSpPr>
        <p:spPr>
          <a:xfrm>
            <a:off x="7201888" y="488986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7454436" y="4889867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7706984" y="4619901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/>
          <p:cNvSpPr/>
          <p:nvPr/>
        </p:nvSpPr>
        <p:spPr>
          <a:xfrm>
            <a:off x="7959532" y="4619901"/>
            <a:ext cx="252548" cy="2699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/>
          <p:cNvSpPr/>
          <p:nvPr/>
        </p:nvSpPr>
        <p:spPr>
          <a:xfrm>
            <a:off x="7706984" y="488986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/>
          <p:cNvSpPr/>
          <p:nvPr/>
        </p:nvSpPr>
        <p:spPr>
          <a:xfrm>
            <a:off x="7959532" y="4889867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/>
          <p:cNvSpPr/>
          <p:nvPr/>
        </p:nvSpPr>
        <p:spPr>
          <a:xfrm>
            <a:off x="8212080" y="4619901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/>
          <p:cNvSpPr/>
          <p:nvPr/>
        </p:nvSpPr>
        <p:spPr>
          <a:xfrm>
            <a:off x="8464628" y="4619901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/>
          <p:cNvSpPr/>
          <p:nvPr/>
        </p:nvSpPr>
        <p:spPr>
          <a:xfrm>
            <a:off x="8212080" y="488986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/>
          <p:cNvSpPr/>
          <p:nvPr/>
        </p:nvSpPr>
        <p:spPr>
          <a:xfrm>
            <a:off x="8464628" y="4889867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/>
          <p:cNvSpPr/>
          <p:nvPr/>
        </p:nvSpPr>
        <p:spPr>
          <a:xfrm>
            <a:off x="8717176" y="4619901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/>
          <p:cNvSpPr/>
          <p:nvPr/>
        </p:nvSpPr>
        <p:spPr>
          <a:xfrm>
            <a:off x="8969724" y="4619901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/>
          <p:cNvSpPr/>
          <p:nvPr/>
        </p:nvSpPr>
        <p:spPr>
          <a:xfrm>
            <a:off x="8717176" y="488986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/>
          <p:cNvSpPr/>
          <p:nvPr/>
        </p:nvSpPr>
        <p:spPr>
          <a:xfrm>
            <a:off x="8969724" y="4889867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/>
          <p:cNvSpPr/>
          <p:nvPr/>
        </p:nvSpPr>
        <p:spPr>
          <a:xfrm>
            <a:off x="7201888" y="515983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/>
          <p:cNvSpPr/>
          <p:nvPr/>
        </p:nvSpPr>
        <p:spPr>
          <a:xfrm>
            <a:off x="7454436" y="515983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/>
          <p:cNvSpPr/>
          <p:nvPr/>
        </p:nvSpPr>
        <p:spPr>
          <a:xfrm>
            <a:off x="7201888" y="542979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/>
          <p:cNvSpPr/>
          <p:nvPr/>
        </p:nvSpPr>
        <p:spPr>
          <a:xfrm>
            <a:off x="7454436" y="542979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/>
          <p:cNvSpPr/>
          <p:nvPr/>
        </p:nvSpPr>
        <p:spPr>
          <a:xfrm>
            <a:off x="7706984" y="515983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/>
          <p:cNvSpPr/>
          <p:nvPr/>
        </p:nvSpPr>
        <p:spPr>
          <a:xfrm>
            <a:off x="7959532" y="515983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/>
          <p:cNvSpPr/>
          <p:nvPr/>
        </p:nvSpPr>
        <p:spPr>
          <a:xfrm>
            <a:off x="7706984" y="542979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7959532" y="542979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/>
          <p:cNvSpPr/>
          <p:nvPr/>
        </p:nvSpPr>
        <p:spPr>
          <a:xfrm>
            <a:off x="8212080" y="515983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8464628" y="515983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/>
          <p:cNvSpPr/>
          <p:nvPr/>
        </p:nvSpPr>
        <p:spPr>
          <a:xfrm>
            <a:off x="8212080" y="542979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8464628" y="542979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/>
          <p:cNvSpPr/>
          <p:nvPr/>
        </p:nvSpPr>
        <p:spPr>
          <a:xfrm>
            <a:off x="8717176" y="515983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8969724" y="515983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/>
          <p:cNvSpPr/>
          <p:nvPr/>
        </p:nvSpPr>
        <p:spPr>
          <a:xfrm>
            <a:off x="8717176" y="542979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正方形/長方形 245"/>
          <p:cNvSpPr/>
          <p:nvPr/>
        </p:nvSpPr>
        <p:spPr>
          <a:xfrm>
            <a:off x="8969724" y="542979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8" name="直線矢印コネクタ 247"/>
          <p:cNvCxnSpPr>
            <a:endCxn id="220" idx="1"/>
          </p:cNvCxnSpPr>
          <p:nvPr/>
        </p:nvCxnSpPr>
        <p:spPr>
          <a:xfrm flipV="1">
            <a:off x="7585166" y="4754884"/>
            <a:ext cx="374366" cy="4038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矢印コネクタ 249"/>
          <p:cNvCxnSpPr>
            <a:endCxn id="220" idx="3"/>
          </p:cNvCxnSpPr>
          <p:nvPr/>
        </p:nvCxnSpPr>
        <p:spPr>
          <a:xfrm flipH="1">
            <a:off x="8212080" y="4749224"/>
            <a:ext cx="383280" cy="566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/>
          <p:cNvCxnSpPr>
            <a:endCxn id="220" idx="0"/>
          </p:cNvCxnSpPr>
          <p:nvPr/>
        </p:nvCxnSpPr>
        <p:spPr>
          <a:xfrm>
            <a:off x="8081348" y="4178820"/>
            <a:ext cx="4458" cy="441081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矢印コネクタ 255"/>
          <p:cNvCxnSpPr>
            <a:endCxn id="222" idx="0"/>
          </p:cNvCxnSpPr>
          <p:nvPr/>
        </p:nvCxnSpPr>
        <p:spPr>
          <a:xfrm flipH="1" flipV="1">
            <a:off x="8085806" y="4889867"/>
            <a:ext cx="4458" cy="364455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Noise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Reduction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96686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49234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96686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49234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201782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454330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201782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454330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706878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959426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706878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1959426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211974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2464522" y="222939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2211974" y="249936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2464522" y="2499360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96686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949234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96686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949234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201782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1454330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1201782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454330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706878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1959426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706878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1959426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2211974" y="276932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2464522" y="276932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2211974" y="303929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2464522" y="303929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696686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949234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696686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949234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1201782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1454330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1201782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1454330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1706878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1959426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706878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1959426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211974" y="3309258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464522" y="3309258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211974" y="3579224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2464522" y="3579224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二等辺三角形 96"/>
          <p:cNvSpPr/>
          <p:nvPr/>
        </p:nvSpPr>
        <p:spPr>
          <a:xfrm rot="5400000">
            <a:off x="4284615" y="4990010"/>
            <a:ext cx="775063" cy="539932"/>
          </a:xfrm>
          <a:prstGeom prst="triangl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257310" y="5647508"/>
            <a:ext cx="6848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A/D</a:t>
            </a:r>
            <a:endParaRPr kumimoji="1" lang="ja-JP" altLang="en-US" dirty="0"/>
          </a:p>
        </p:txBody>
      </p:sp>
      <p:cxnSp>
        <p:nvCxnSpPr>
          <p:cNvPr id="100" name="直線矢印コネクタ 99"/>
          <p:cNvCxnSpPr>
            <a:endCxn id="97" idx="3"/>
          </p:cNvCxnSpPr>
          <p:nvPr/>
        </p:nvCxnSpPr>
        <p:spPr>
          <a:xfrm>
            <a:off x="2717070" y="5259976"/>
            <a:ext cx="168511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7" idx="0"/>
          </p:cNvCxnSpPr>
          <p:nvPr/>
        </p:nvCxnSpPr>
        <p:spPr>
          <a:xfrm>
            <a:off x="4942113" y="5259977"/>
            <a:ext cx="1457147" cy="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4257310" y="4456946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Again</a:t>
            </a:r>
            <a:endParaRPr kumimoji="1" lang="ja-JP" altLang="en-US" dirty="0"/>
          </a:p>
        </p:txBody>
      </p:sp>
      <p:sp>
        <p:nvSpPr>
          <p:cNvPr id="111" name="直方体 110"/>
          <p:cNvSpPr/>
          <p:nvPr/>
        </p:nvSpPr>
        <p:spPr>
          <a:xfrm>
            <a:off x="609599" y="4554583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直方体 111"/>
          <p:cNvSpPr/>
          <p:nvPr/>
        </p:nvSpPr>
        <p:spPr>
          <a:xfrm>
            <a:off x="609599" y="5259977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直方体 112"/>
          <p:cNvSpPr/>
          <p:nvPr/>
        </p:nvSpPr>
        <p:spPr>
          <a:xfrm>
            <a:off x="862147" y="45545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直方体 113"/>
          <p:cNvSpPr/>
          <p:nvPr/>
        </p:nvSpPr>
        <p:spPr>
          <a:xfrm>
            <a:off x="862147" y="4964874"/>
            <a:ext cx="339635" cy="80586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直方体 114"/>
          <p:cNvSpPr/>
          <p:nvPr/>
        </p:nvSpPr>
        <p:spPr>
          <a:xfrm>
            <a:off x="1114695" y="45545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直方体 115"/>
          <p:cNvSpPr/>
          <p:nvPr/>
        </p:nvSpPr>
        <p:spPr>
          <a:xfrm>
            <a:off x="1114695" y="4689568"/>
            <a:ext cx="339635" cy="1081168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直方体 116"/>
          <p:cNvSpPr/>
          <p:nvPr/>
        </p:nvSpPr>
        <p:spPr>
          <a:xfrm>
            <a:off x="1367243" y="45545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直方体 117"/>
          <p:cNvSpPr/>
          <p:nvPr/>
        </p:nvSpPr>
        <p:spPr>
          <a:xfrm>
            <a:off x="1367243" y="5105065"/>
            <a:ext cx="339635" cy="66567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直方体 118"/>
          <p:cNvSpPr/>
          <p:nvPr/>
        </p:nvSpPr>
        <p:spPr>
          <a:xfrm>
            <a:off x="1619791" y="45545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直方体 119"/>
          <p:cNvSpPr/>
          <p:nvPr/>
        </p:nvSpPr>
        <p:spPr>
          <a:xfrm>
            <a:off x="1619791" y="5259979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直方体 120"/>
          <p:cNvSpPr/>
          <p:nvPr/>
        </p:nvSpPr>
        <p:spPr>
          <a:xfrm>
            <a:off x="1872339" y="45545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直方体 121"/>
          <p:cNvSpPr/>
          <p:nvPr/>
        </p:nvSpPr>
        <p:spPr>
          <a:xfrm>
            <a:off x="1872339" y="5105065"/>
            <a:ext cx="339635" cy="66567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直方体 134"/>
          <p:cNvSpPr/>
          <p:nvPr/>
        </p:nvSpPr>
        <p:spPr>
          <a:xfrm>
            <a:off x="2124887" y="45545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直方体 135"/>
          <p:cNvSpPr/>
          <p:nvPr/>
        </p:nvSpPr>
        <p:spPr>
          <a:xfrm>
            <a:off x="2124887" y="5259980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直方体 136"/>
          <p:cNvSpPr/>
          <p:nvPr/>
        </p:nvSpPr>
        <p:spPr>
          <a:xfrm>
            <a:off x="2377435" y="4554587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直方体 137"/>
          <p:cNvSpPr/>
          <p:nvPr/>
        </p:nvSpPr>
        <p:spPr>
          <a:xfrm>
            <a:off x="2377435" y="4859383"/>
            <a:ext cx="339635" cy="911355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直方体 138"/>
          <p:cNvSpPr/>
          <p:nvPr/>
        </p:nvSpPr>
        <p:spPr>
          <a:xfrm>
            <a:off x="431801" y="4689568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直方体 139"/>
          <p:cNvSpPr/>
          <p:nvPr/>
        </p:nvSpPr>
        <p:spPr>
          <a:xfrm>
            <a:off x="431801" y="5394962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直方体 140"/>
          <p:cNvSpPr/>
          <p:nvPr/>
        </p:nvSpPr>
        <p:spPr>
          <a:xfrm>
            <a:off x="684349" y="46895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直方体 141"/>
          <p:cNvSpPr/>
          <p:nvPr/>
        </p:nvSpPr>
        <p:spPr>
          <a:xfrm>
            <a:off x="684349" y="5259977"/>
            <a:ext cx="339635" cy="645743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直方体 142"/>
          <p:cNvSpPr/>
          <p:nvPr/>
        </p:nvSpPr>
        <p:spPr>
          <a:xfrm>
            <a:off x="936897" y="46895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直方体 143"/>
          <p:cNvSpPr/>
          <p:nvPr/>
        </p:nvSpPr>
        <p:spPr>
          <a:xfrm>
            <a:off x="936897" y="5105065"/>
            <a:ext cx="339635" cy="800656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直方体 144"/>
          <p:cNvSpPr/>
          <p:nvPr/>
        </p:nvSpPr>
        <p:spPr>
          <a:xfrm>
            <a:off x="1189445" y="46895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直方体 145"/>
          <p:cNvSpPr/>
          <p:nvPr/>
        </p:nvSpPr>
        <p:spPr>
          <a:xfrm>
            <a:off x="1189445" y="5240050"/>
            <a:ext cx="339635" cy="665671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直方体 146"/>
          <p:cNvSpPr/>
          <p:nvPr/>
        </p:nvSpPr>
        <p:spPr>
          <a:xfrm>
            <a:off x="1441993" y="46895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直方体 147"/>
          <p:cNvSpPr/>
          <p:nvPr/>
        </p:nvSpPr>
        <p:spPr>
          <a:xfrm>
            <a:off x="1441993" y="5394964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直方体 148"/>
          <p:cNvSpPr/>
          <p:nvPr/>
        </p:nvSpPr>
        <p:spPr>
          <a:xfrm>
            <a:off x="1694541" y="46895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直方体 149"/>
          <p:cNvSpPr/>
          <p:nvPr/>
        </p:nvSpPr>
        <p:spPr>
          <a:xfrm>
            <a:off x="1694541" y="5240050"/>
            <a:ext cx="339635" cy="665672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直方体 150"/>
          <p:cNvSpPr/>
          <p:nvPr/>
        </p:nvSpPr>
        <p:spPr>
          <a:xfrm>
            <a:off x="1947089" y="46895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直方体 151"/>
          <p:cNvSpPr/>
          <p:nvPr/>
        </p:nvSpPr>
        <p:spPr>
          <a:xfrm>
            <a:off x="1947089" y="5394965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直方体 152"/>
          <p:cNvSpPr/>
          <p:nvPr/>
        </p:nvSpPr>
        <p:spPr>
          <a:xfrm>
            <a:off x="2199637" y="4689572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直方体 153"/>
          <p:cNvSpPr/>
          <p:nvPr/>
        </p:nvSpPr>
        <p:spPr>
          <a:xfrm>
            <a:off x="2199637" y="4994368"/>
            <a:ext cx="339635" cy="911355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1454330" y="3914503"/>
            <a:ext cx="0" cy="387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1574680" y="3849190"/>
            <a:ext cx="23391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光ショットノイズ</a:t>
            </a:r>
            <a:endParaRPr kumimoji="1" lang="ja-JP" altLang="en-US" dirty="0"/>
          </a:p>
        </p:txBody>
      </p:sp>
      <p:sp>
        <p:nvSpPr>
          <p:cNvPr id="160" name="直方体 159"/>
          <p:cNvSpPr/>
          <p:nvPr/>
        </p:nvSpPr>
        <p:spPr>
          <a:xfrm>
            <a:off x="261983" y="4859383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直方体 160"/>
          <p:cNvSpPr/>
          <p:nvPr/>
        </p:nvSpPr>
        <p:spPr>
          <a:xfrm>
            <a:off x="261983" y="5564777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直方体 161"/>
          <p:cNvSpPr/>
          <p:nvPr/>
        </p:nvSpPr>
        <p:spPr>
          <a:xfrm>
            <a:off x="514531" y="48593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直方体 162"/>
          <p:cNvSpPr/>
          <p:nvPr/>
        </p:nvSpPr>
        <p:spPr>
          <a:xfrm>
            <a:off x="514531" y="5269674"/>
            <a:ext cx="339635" cy="80586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直方体 163"/>
          <p:cNvSpPr/>
          <p:nvPr/>
        </p:nvSpPr>
        <p:spPr>
          <a:xfrm>
            <a:off x="767079" y="4859384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直方体 164"/>
          <p:cNvSpPr/>
          <p:nvPr/>
        </p:nvSpPr>
        <p:spPr>
          <a:xfrm>
            <a:off x="767079" y="4994368"/>
            <a:ext cx="339635" cy="1081168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直方体 165"/>
          <p:cNvSpPr/>
          <p:nvPr/>
        </p:nvSpPr>
        <p:spPr>
          <a:xfrm>
            <a:off x="1019627" y="48593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直方体 166"/>
          <p:cNvSpPr/>
          <p:nvPr/>
        </p:nvSpPr>
        <p:spPr>
          <a:xfrm>
            <a:off x="1019627" y="5409865"/>
            <a:ext cx="339635" cy="66567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直方体 167"/>
          <p:cNvSpPr/>
          <p:nvPr/>
        </p:nvSpPr>
        <p:spPr>
          <a:xfrm>
            <a:off x="1272175" y="4859385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直方体 168"/>
          <p:cNvSpPr/>
          <p:nvPr/>
        </p:nvSpPr>
        <p:spPr>
          <a:xfrm>
            <a:off x="1272175" y="5564779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直方体 169"/>
          <p:cNvSpPr/>
          <p:nvPr/>
        </p:nvSpPr>
        <p:spPr>
          <a:xfrm>
            <a:off x="1524723" y="48593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直方体 170"/>
          <p:cNvSpPr/>
          <p:nvPr/>
        </p:nvSpPr>
        <p:spPr>
          <a:xfrm>
            <a:off x="1524723" y="5409865"/>
            <a:ext cx="339635" cy="66567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直方体 171"/>
          <p:cNvSpPr/>
          <p:nvPr/>
        </p:nvSpPr>
        <p:spPr>
          <a:xfrm>
            <a:off x="1777271" y="4859386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直方体 172"/>
          <p:cNvSpPr/>
          <p:nvPr/>
        </p:nvSpPr>
        <p:spPr>
          <a:xfrm>
            <a:off x="1777271" y="5564780"/>
            <a:ext cx="339635" cy="510757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直方体 173"/>
          <p:cNvSpPr/>
          <p:nvPr/>
        </p:nvSpPr>
        <p:spPr>
          <a:xfrm>
            <a:off x="2029819" y="4859387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直方体 174"/>
          <p:cNvSpPr/>
          <p:nvPr/>
        </p:nvSpPr>
        <p:spPr>
          <a:xfrm>
            <a:off x="2029819" y="5164183"/>
            <a:ext cx="339635" cy="911355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直方体 175"/>
          <p:cNvSpPr/>
          <p:nvPr/>
        </p:nvSpPr>
        <p:spPr>
          <a:xfrm>
            <a:off x="84185" y="4994368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/>
          <p:cNvSpPr/>
          <p:nvPr/>
        </p:nvSpPr>
        <p:spPr>
          <a:xfrm>
            <a:off x="84185" y="5699762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直方体 177"/>
          <p:cNvSpPr/>
          <p:nvPr/>
        </p:nvSpPr>
        <p:spPr>
          <a:xfrm>
            <a:off x="336733" y="49943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直方体 178"/>
          <p:cNvSpPr/>
          <p:nvPr/>
        </p:nvSpPr>
        <p:spPr>
          <a:xfrm>
            <a:off x="336733" y="5564777"/>
            <a:ext cx="339635" cy="645743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直方体 179"/>
          <p:cNvSpPr/>
          <p:nvPr/>
        </p:nvSpPr>
        <p:spPr>
          <a:xfrm>
            <a:off x="589281" y="4994369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直方体 180"/>
          <p:cNvSpPr/>
          <p:nvPr/>
        </p:nvSpPr>
        <p:spPr>
          <a:xfrm>
            <a:off x="589281" y="5564779"/>
            <a:ext cx="339635" cy="645741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直方体 181"/>
          <p:cNvSpPr/>
          <p:nvPr/>
        </p:nvSpPr>
        <p:spPr>
          <a:xfrm>
            <a:off x="841829" y="49943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直方体 182"/>
          <p:cNvSpPr/>
          <p:nvPr/>
        </p:nvSpPr>
        <p:spPr>
          <a:xfrm>
            <a:off x="841829" y="5544850"/>
            <a:ext cx="339635" cy="665671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直方体 183"/>
          <p:cNvSpPr/>
          <p:nvPr/>
        </p:nvSpPr>
        <p:spPr>
          <a:xfrm>
            <a:off x="1094377" y="4994370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直方体 184"/>
          <p:cNvSpPr/>
          <p:nvPr/>
        </p:nvSpPr>
        <p:spPr>
          <a:xfrm>
            <a:off x="1094377" y="5699764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直方体 185"/>
          <p:cNvSpPr/>
          <p:nvPr/>
        </p:nvSpPr>
        <p:spPr>
          <a:xfrm>
            <a:off x="1346925" y="49943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直方体 186"/>
          <p:cNvSpPr/>
          <p:nvPr/>
        </p:nvSpPr>
        <p:spPr>
          <a:xfrm>
            <a:off x="1346925" y="5905724"/>
            <a:ext cx="339635" cy="304798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直方体 187"/>
          <p:cNvSpPr/>
          <p:nvPr/>
        </p:nvSpPr>
        <p:spPr>
          <a:xfrm>
            <a:off x="1599473" y="4994371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直方体 188"/>
          <p:cNvSpPr/>
          <p:nvPr/>
        </p:nvSpPr>
        <p:spPr>
          <a:xfrm>
            <a:off x="1599473" y="5699765"/>
            <a:ext cx="339635" cy="510757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直方体 189"/>
          <p:cNvSpPr/>
          <p:nvPr/>
        </p:nvSpPr>
        <p:spPr>
          <a:xfrm>
            <a:off x="1852021" y="4994372"/>
            <a:ext cx="339635" cy="12161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直方体 190"/>
          <p:cNvSpPr/>
          <p:nvPr/>
        </p:nvSpPr>
        <p:spPr>
          <a:xfrm>
            <a:off x="1852021" y="5770739"/>
            <a:ext cx="339635" cy="439784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124887" y="1134628"/>
            <a:ext cx="910217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暗い所で光の量が少ないと電気の量が少なくなり、</a:t>
            </a:r>
            <a:r>
              <a:rPr kumimoji="1" lang="en-US" altLang="ja-JP" dirty="0" smtClean="0"/>
              <a:t>Gain</a:t>
            </a:r>
            <a:r>
              <a:rPr kumimoji="1" lang="ja-JP" altLang="en-US" dirty="0" smtClean="0"/>
              <a:t>で増幅することで</a:t>
            </a:r>
            <a:endParaRPr kumimoji="1" lang="en-US" altLang="ja-JP" dirty="0" smtClean="0"/>
          </a:p>
          <a:p>
            <a:r>
              <a:rPr lang="ja-JP" altLang="en-US" dirty="0" smtClean="0"/>
              <a:t>ノイズ</a:t>
            </a:r>
            <a:r>
              <a:rPr lang="ja-JP" altLang="en-US" dirty="0" smtClean="0"/>
              <a:t>が増える。こういったノイズを周りの画素からきれいにするのが</a:t>
            </a:r>
            <a:endParaRPr lang="en-US" altLang="ja-JP" dirty="0" smtClean="0"/>
          </a:p>
          <a:p>
            <a:r>
              <a:rPr kumimoji="1" lang="en-US" altLang="ja-JP" dirty="0" smtClean="0"/>
              <a:t>Noise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Reduction</a:t>
            </a:r>
            <a:r>
              <a:rPr kumimoji="1" lang="ja-JP" altLang="en-US" dirty="0" smtClean="0"/>
              <a:t>の役目</a:t>
            </a:r>
            <a:endParaRPr kumimoji="1" lang="en-US" altLang="ja-JP" dirty="0" smtClean="0"/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4746171" y="4108269"/>
            <a:ext cx="0" cy="387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4577171" y="3849190"/>
            <a:ext cx="15824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Amp</a:t>
            </a:r>
            <a:r>
              <a:rPr lang="ja-JP" altLang="en-US" dirty="0" smtClean="0"/>
              <a:t>ノイズ</a:t>
            </a: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Demosaic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1306286" y="246642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1558834" y="246642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306286" y="273638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558834" y="273638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811382" y="246642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063930" y="246642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811382" y="273638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063930" y="273638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316478" y="246642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2569026" y="246642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316478" y="273638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2569026" y="273638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821574" y="246642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3074122" y="246642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2821574" y="273638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3074122" y="273638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306286" y="3006355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558834" y="300635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306286" y="3276321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1558834" y="327632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811382" y="3006355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2063930" y="300635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1811382" y="3276321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2063930" y="327632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2316478" y="3006355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2569026" y="300635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2316478" y="3276321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2569026" y="327632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2821574" y="3006355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3074122" y="3006355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2821574" y="3276321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3074122" y="327632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1306286" y="354628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1558834" y="354628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1306286" y="381625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1558834" y="3816253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1811382" y="354628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063930" y="354628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1811382" y="381625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2063930" y="3816253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2316478" y="354628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2569026" y="354628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316478" y="381625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2569026" y="3816253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21574" y="354628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3074122" y="354628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821574" y="381625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074122" y="3816253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558834" y="1342377"/>
            <a:ext cx="88782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Bayer</a:t>
            </a:r>
            <a:r>
              <a:rPr kumimoji="1" lang="ja-JP" altLang="en-US" dirty="0" smtClean="0"/>
              <a:t>配列を</a:t>
            </a:r>
            <a:r>
              <a:rPr kumimoji="1" lang="en-US" altLang="ja-JP" dirty="0" smtClean="0"/>
              <a:t>Filtering</a:t>
            </a:r>
            <a:r>
              <a:rPr kumimoji="1" lang="ja-JP" altLang="en-US" dirty="0" smtClean="0"/>
              <a:t>などを駆使して、各画素</a:t>
            </a:r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になるようにする回路</a:t>
            </a:r>
            <a:endParaRPr kumimoji="1" lang="en-US" altLang="ja-JP" dirty="0" smtClean="0"/>
          </a:p>
        </p:txBody>
      </p:sp>
      <p:sp>
        <p:nvSpPr>
          <p:cNvPr id="125" name="正方形/長方形 124"/>
          <p:cNvSpPr/>
          <p:nvPr/>
        </p:nvSpPr>
        <p:spPr>
          <a:xfrm>
            <a:off x="6984274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6918963" y="219645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/>
          <p:cNvSpPr/>
          <p:nvPr/>
        </p:nvSpPr>
        <p:spPr>
          <a:xfrm>
            <a:off x="6871070" y="2137956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/>
          <p:cNvSpPr/>
          <p:nvPr/>
        </p:nvSpPr>
        <p:spPr>
          <a:xfrm>
            <a:off x="7323902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/>
          <p:cNvSpPr/>
          <p:nvPr/>
        </p:nvSpPr>
        <p:spPr>
          <a:xfrm>
            <a:off x="7258591" y="219645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/>
          <p:cNvSpPr/>
          <p:nvPr/>
        </p:nvSpPr>
        <p:spPr>
          <a:xfrm>
            <a:off x="7210698" y="2137956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/>
          <p:cNvSpPr/>
          <p:nvPr/>
        </p:nvSpPr>
        <p:spPr>
          <a:xfrm>
            <a:off x="7689654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/>
          <p:cNvSpPr/>
          <p:nvPr/>
        </p:nvSpPr>
        <p:spPr>
          <a:xfrm>
            <a:off x="7624343" y="219645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7576450" y="2137956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/>
          <p:cNvSpPr/>
          <p:nvPr/>
        </p:nvSpPr>
        <p:spPr>
          <a:xfrm>
            <a:off x="8029282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7963971" y="219645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/>
          <p:cNvSpPr/>
          <p:nvPr/>
        </p:nvSpPr>
        <p:spPr>
          <a:xfrm>
            <a:off x="7916078" y="2137956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8395034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/>
          <p:cNvSpPr/>
          <p:nvPr/>
        </p:nvSpPr>
        <p:spPr>
          <a:xfrm>
            <a:off x="8329723" y="219645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8281830" y="2137956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/>
          <p:cNvSpPr/>
          <p:nvPr/>
        </p:nvSpPr>
        <p:spPr>
          <a:xfrm>
            <a:off x="8734662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正方形/長方形 245"/>
          <p:cNvSpPr/>
          <p:nvPr/>
        </p:nvSpPr>
        <p:spPr>
          <a:xfrm>
            <a:off x="8669351" y="219645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/>
          <p:cNvSpPr/>
          <p:nvPr/>
        </p:nvSpPr>
        <p:spPr>
          <a:xfrm>
            <a:off x="8621458" y="2137956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正方形/長方形 247"/>
          <p:cNvSpPr/>
          <p:nvPr/>
        </p:nvSpPr>
        <p:spPr>
          <a:xfrm>
            <a:off x="9100414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/>
          <p:cNvSpPr/>
          <p:nvPr/>
        </p:nvSpPr>
        <p:spPr>
          <a:xfrm>
            <a:off x="9035103" y="219645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/>
          <p:cNvSpPr/>
          <p:nvPr/>
        </p:nvSpPr>
        <p:spPr>
          <a:xfrm>
            <a:off x="8987210" y="2137956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/>
          <p:cNvSpPr/>
          <p:nvPr/>
        </p:nvSpPr>
        <p:spPr>
          <a:xfrm>
            <a:off x="9440042" y="2229394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/>
          <p:cNvSpPr/>
          <p:nvPr/>
        </p:nvSpPr>
        <p:spPr>
          <a:xfrm>
            <a:off x="9374731" y="2196457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正方形/長方形 252"/>
          <p:cNvSpPr/>
          <p:nvPr/>
        </p:nvSpPr>
        <p:spPr>
          <a:xfrm>
            <a:off x="9326838" y="2137956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正方形/長方形 397"/>
          <p:cNvSpPr/>
          <p:nvPr/>
        </p:nvSpPr>
        <p:spPr>
          <a:xfrm>
            <a:off x="6984274" y="263434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正方形/長方形 398"/>
          <p:cNvSpPr/>
          <p:nvPr/>
        </p:nvSpPr>
        <p:spPr>
          <a:xfrm>
            <a:off x="6918963" y="260140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正方形/長方形 399"/>
          <p:cNvSpPr/>
          <p:nvPr/>
        </p:nvSpPr>
        <p:spPr>
          <a:xfrm>
            <a:off x="6871070" y="254290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正方形/長方形 400"/>
          <p:cNvSpPr/>
          <p:nvPr/>
        </p:nvSpPr>
        <p:spPr>
          <a:xfrm>
            <a:off x="7323902" y="263434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正方形/長方形 401"/>
          <p:cNvSpPr/>
          <p:nvPr/>
        </p:nvSpPr>
        <p:spPr>
          <a:xfrm>
            <a:off x="7258591" y="260140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正方形/長方形 402"/>
          <p:cNvSpPr/>
          <p:nvPr/>
        </p:nvSpPr>
        <p:spPr>
          <a:xfrm>
            <a:off x="7210698" y="254290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正方形/長方形 403"/>
          <p:cNvSpPr/>
          <p:nvPr/>
        </p:nvSpPr>
        <p:spPr>
          <a:xfrm>
            <a:off x="7689654" y="263434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正方形/長方形 404"/>
          <p:cNvSpPr/>
          <p:nvPr/>
        </p:nvSpPr>
        <p:spPr>
          <a:xfrm>
            <a:off x="7624343" y="260140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正方形/長方形 405"/>
          <p:cNvSpPr/>
          <p:nvPr/>
        </p:nvSpPr>
        <p:spPr>
          <a:xfrm>
            <a:off x="7576450" y="254290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正方形/長方形 406"/>
          <p:cNvSpPr/>
          <p:nvPr/>
        </p:nvSpPr>
        <p:spPr>
          <a:xfrm>
            <a:off x="8029282" y="263434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正方形/長方形 407"/>
          <p:cNvSpPr/>
          <p:nvPr/>
        </p:nvSpPr>
        <p:spPr>
          <a:xfrm>
            <a:off x="7963971" y="260140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正方形/長方形 408"/>
          <p:cNvSpPr/>
          <p:nvPr/>
        </p:nvSpPr>
        <p:spPr>
          <a:xfrm>
            <a:off x="7916078" y="254290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正方形/長方形 409"/>
          <p:cNvSpPr/>
          <p:nvPr/>
        </p:nvSpPr>
        <p:spPr>
          <a:xfrm>
            <a:off x="8395034" y="263434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正方形/長方形 410"/>
          <p:cNvSpPr/>
          <p:nvPr/>
        </p:nvSpPr>
        <p:spPr>
          <a:xfrm>
            <a:off x="8329723" y="260140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正方形/長方形 411"/>
          <p:cNvSpPr/>
          <p:nvPr/>
        </p:nvSpPr>
        <p:spPr>
          <a:xfrm>
            <a:off x="8281830" y="254290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正方形/長方形 412"/>
          <p:cNvSpPr/>
          <p:nvPr/>
        </p:nvSpPr>
        <p:spPr>
          <a:xfrm>
            <a:off x="8734662" y="263434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正方形/長方形 413"/>
          <p:cNvSpPr/>
          <p:nvPr/>
        </p:nvSpPr>
        <p:spPr>
          <a:xfrm>
            <a:off x="8669351" y="260140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正方形/長方形 414"/>
          <p:cNvSpPr/>
          <p:nvPr/>
        </p:nvSpPr>
        <p:spPr>
          <a:xfrm>
            <a:off x="8621458" y="254290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正方形/長方形 415"/>
          <p:cNvSpPr/>
          <p:nvPr/>
        </p:nvSpPr>
        <p:spPr>
          <a:xfrm>
            <a:off x="9100414" y="263434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正方形/長方形 416"/>
          <p:cNvSpPr/>
          <p:nvPr/>
        </p:nvSpPr>
        <p:spPr>
          <a:xfrm>
            <a:off x="9035103" y="260140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正方形/長方形 417"/>
          <p:cNvSpPr/>
          <p:nvPr/>
        </p:nvSpPr>
        <p:spPr>
          <a:xfrm>
            <a:off x="8987210" y="254290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正方形/長方形 418"/>
          <p:cNvSpPr/>
          <p:nvPr/>
        </p:nvSpPr>
        <p:spPr>
          <a:xfrm>
            <a:off x="9440042" y="2634343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0" name="正方形/長方形 419"/>
          <p:cNvSpPr/>
          <p:nvPr/>
        </p:nvSpPr>
        <p:spPr>
          <a:xfrm>
            <a:off x="9374731" y="2601406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1" name="正方形/長方形 420"/>
          <p:cNvSpPr/>
          <p:nvPr/>
        </p:nvSpPr>
        <p:spPr>
          <a:xfrm>
            <a:off x="9326838" y="2542905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2" name="正方形/長方形 421"/>
          <p:cNvSpPr/>
          <p:nvPr/>
        </p:nvSpPr>
        <p:spPr>
          <a:xfrm>
            <a:off x="6984274" y="299574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3" name="正方形/長方形 422"/>
          <p:cNvSpPr/>
          <p:nvPr/>
        </p:nvSpPr>
        <p:spPr>
          <a:xfrm>
            <a:off x="6918963" y="296281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4" name="正方形/長方形 423"/>
          <p:cNvSpPr/>
          <p:nvPr/>
        </p:nvSpPr>
        <p:spPr>
          <a:xfrm>
            <a:off x="6871070" y="290430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5" name="正方形/長方形 424"/>
          <p:cNvSpPr/>
          <p:nvPr/>
        </p:nvSpPr>
        <p:spPr>
          <a:xfrm>
            <a:off x="7323902" y="299574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6" name="正方形/長方形 425"/>
          <p:cNvSpPr/>
          <p:nvPr/>
        </p:nvSpPr>
        <p:spPr>
          <a:xfrm>
            <a:off x="7258591" y="296281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7" name="正方形/長方形 426"/>
          <p:cNvSpPr/>
          <p:nvPr/>
        </p:nvSpPr>
        <p:spPr>
          <a:xfrm>
            <a:off x="7210698" y="290430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8" name="正方形/長方形 427"/>
          <p:cNvSpPr/>
          <p:nvPr/>
        </p:nvSpPr>
        <p:spPr>
          <a:xfrm>
            <a:off x="7689654" y="299574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9" name="正方形/長方形 428"/>
          <p:cNvSpPr/>
          <p:nvPr/>
        </p:nvSpPr>
        <p:spPr>
          <a:xfrm>
            <a:off x="7624343" y="296281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0" name="正方形/長方形 429"/>
          <p:cNvSpPr/>
          <p:nvPr/>
        </p:nvSpPr>
        <p:spPr>
          <a:xfrm>
            <a:off x="7576450" y="290430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1" name="正方形/長方形 430"/>
          <p:cNvSpPr/>
          <p:nvPr/>
        </p:nvSpPr>
        <p:spPr>
          <a:xfrm>
            <a:off x="8029282" y="299574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2" name="正方形/長方形 431"/>
          <p:cNvSpPr/>
          <p:nvPr/>
        </p:nvSpPr>
        <p:spPr>
          <a:xfrm>
            <a:off x="7963971" y="296281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3" name="正方形/長方形 432"/>
          <p:cNvSpPr/>
          <p:nvPr/>
        </p:nvSpPr>
        <p:spPr>
          <a:xfrm>
            <a:off x="7916078" y="290430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4" name="正方形/長方形 433"/>
          <p:cNvSpPr/>
          <p:nvPr/>
        </p:nvSpPr>
        <p:spPr>
          <a:xfrm>
            <a:off x="8395034" y="299574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正方形/長方形 434"/>
          <p:cNvSpPr/>
          <p:nvPr/>
        </p:nvSpPr>
        <p:spPr>
          <a:xfrm>
            <a:off x="8329723" y="296281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正方形/長方形 435"/>
          <p:cNvSpPr/>
          <p:nvPr/>
        </p:nvSpPr>
        <p:spPr>
          <a:xfrm>
            <a:off x="8281830" y="290430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正方形/長方形 436"/>
          <p:cNvSpPr/>
          <p:nvPr/>
        </p:nvSpPr>
        <p:spPr>
          <a:xfrm>
            <a:off x="8734662" y="299574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8" name="正方形/長方形 437"/>
          <p:cNvSpPr/>
          <p:nvPr/>
        </p:nvSpPr>
        <p:spPr>
          <a:xfrm>
            <a:off x="8669351" y="296281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正方形/長方形 438"/>
          <p:cNvSpPr/>
          <p:nvPr/>
        </p:nvSpPr>
        <p:spPr>
          <a:xfrm>
            <a:off x="8621458" y="290430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正方形/長方形 439"/>
          <p:cNvSpPr/>
          <p:nvPr/>
        </p:nvSpPr>
        <p:spPr>
          <a:xfrm>
            <a:off x="9100414" y="299574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正方形/長方形 440"/>
          <p:cNvSpPr/>
          <p:nvPr/>
        </p:nvSpPr>
        <p:spPr>
          <a:xfrm>
            <a:off x="9035103" y="296281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正方形/長方形 441"/>
          <p:cNvSpPr/>
          <p:nvPr/>
        </p:nvSpPr>
        <p:spPr>
          <a:xfrm>
            <a:off x="8987210" y="290430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正方形/長方形 442"/>
          <p:cNvSpPr/>
          <p:nvPr/>
        </p:nvSpPr>
        <p:spPr>
          <a:xfrm>
            <a:off x="9440042" y="2995747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正方形/長方形 443"/>
          <p:cNvSpPr/>
          <p:nvPr/>
        </p:nvSpPr>
        <p:spPr>
          <a:xfrm>
            <a:off x="9374731" y="2962810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正方形/長方形 444"/>
          <p:cNvSpPr/>
          <p:nvPr/>
        </p:nvSpPr>
        <p:spPr>
          <a:xfrm>
            <a:off x="9326838" y="2904309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正方形/長方形 445"/>
          <p:cNvSpPr/>
          <p:nvPr/>
        </p:nvSpPr>
        <p:spPr>
          <a:xfrm>
            <a:off x="6984274" y="340069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正方形/長方形 446"/>
          <p:cNvSpPr/>
          <p:nvPr/>
        </p:nvSpPr>
        <p:spPr>
          <a:xfrm>
            <a:off x="6918963" y="336775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正方形/長方形 447"/>
          <p:cNvSpPr/>
          <p:nvPr/>
        </p:nvSpPr>
        <p:spPr>
          <a:xfrm>
            <a:off x="6871070" y="3309258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正方形/長方形 448"/>
          <p:cNvSpPr/>
          <p:nvPr/>
        </p:nvSpPr>
        <p:spPr>
          <a:xfrm>
            <a:off x="7323902" y="340069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正方形/長方形 449"/>
          <p:cNvSpPr/>
          <p:nvPr/>
        </p:nvSpPr>
        <p:spPr>
          <a:xfrm>
            <a:off x="7258591" y="336775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正方形/長方形 450"/>
          <p:cNvSpPr/>
          <p:nvPr/>
        </p:nvSpPr>
        <p:spPr>
          <a:xfrm>
            <a:off x="7210698" y="3309258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正方形/長方形 451"/>
          <p:cNvSpPr/>
          <p:nvPr/>
        </p:nvSpPr>
        <p:spPr>
          <a:xfrm>
            <a:off x="7689654" y="340069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正方形/長方形 452"/>
          <p:cNvSpPr/>
          <p:nvPr/>
        </p:nvSpPr>
        <p:spPr>
          <a:xfrm>
            <a:off x="7624343" y="336775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正方形/長方形 453"/>
          <p:cNvSpPr/>
          <p:nvPr/>
        </p:nvSpPr>
        <p:spPr>
          <a:xfrm>
            <a:off x="7576450" y="3309258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正方形/長方形 454"/>
          <p:cNvSpPr/>
          <p:nvPr/>
        </p:nvSpPr>
        <p:spPr>
          <a:xfrm>
            <a:off x="8029282" y="340069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正方形/長方形 455"/>
          <p:cNvSpPr/>
          <p:nvPr/>
        </p:nvSpPr>
        <p:spPr>
          <a:xfrm>
            <a:off x="7963971" y="336775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正方形/長方形 456"/>
          <p:cNvSpPr/>
          <p:nvPr/>
        </p:nvSpPr>
        <p:spPr>
          <a:xfrm>
            <a:off x="7916078" y="3309258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正方形/長方形 457"/>
          <p:cNvSpPr/>
          <p:nvPr/>
        </p:nvSpPr>
        <p:spPr>
          <a:xfrm>
            <a:off x="8395034" y="340069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9" name="正方形/長方形 458"/>
          <p:cNvSpPr/>
          <p:nvPr/>
        </p:nvSpPr>
        <p:spPr>
          <a:xfrm>
            <a:off x="8329723" y="336775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0" name="正方形/長方形 459"/>
          <p:cNvSpPr/>
          <p:nvPr/>
        </p:nvSpPr>
        <p:spPr>
          <a:xfrm>
            <a:off x="8281830" y="3309258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1" name="正方形/長方形 460"/>
          <p:cNvSpPr/>
          <p:nvPr/>
        </p:nvSpPr>
        <p:spPr>
          <a:xfrm>
            <a:off x="8734662" y="340069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2" name="正方形/長方形 461"/>
          <p:cNvSpPr/>
          <p:nvPr/>
        </p:nvSpPr>
        <p:spPr>
          <a:xfrm>
            <a:off x="8669351" y="336775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3" name="正方形/長方形 462"/>
          <p:cNvSpPr/>
          <p:nvPr/>
        </p:nvSpPr>
        <p:spPr>
          <a:xfrm>
            <a:off x="8621458" y="3309258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4" name="正方形/長方形 463"/>
          <p:cNvSpPr/>
          <p:nvPr/>
        </p:nvSpPr>
        <p:spPr>
          <a:xfrm>
            <a:off x="9100414" y="340069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5" name="正方形/長方形 464"/>
          <p:cNvSpPr/>
          <p:nvPr/>
        </p:nvSpPr>
        <p:spPr>
          <a:xfrm>
            <a:off x="9035103" y="336775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6" name="正方形/長方形 465"/>
          <p:cNvSpPr/>
          <p:nvPr/>
        </p:nvSpPr>
        <p:spPr>
          <a:xfrm>
            <a:off x="8987210" y="3309258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正方形/長方形 466"/>
          <p:cNvSpPr/>
          <p:nvPr/>
        </p:nvSpPr>
        <p:spPr>
          <a:xfrm>
            <a:off x="9440042" y="3400696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正方形/長方形 467"/>
          <p:cNvSpPr/>
          <p:nvPr/>
        </p:nvSpPr>
        <p:spPr>
          <a:xfrm>
            <a:off x="9374731" y="3367759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正方形/長方形 468"/>
          <p:cNvSpPr/>
          <p:nvPr/>
        </p:nvSpPr>
        <p:spPr>
          <a:xfrm>
            <a:off x="9326838" y="3309258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正方形/長方形 469"/>
          <p:cNvSpPr/>
          <p:nvPr/>
        </p:nvSpPr>
        <p:spPr>
          <a:xfrm>
            <a:off x="6984274" y="3762100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1" name="正方形/長方形 470"/>
          <p:cNvSpPr/>
          <p:nvPr/>
        </p:nvSpPr>
        <p:spPr>
          <a:xfrm>
            <a:off x="6918963" y="372916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正方形/長方形 471"/>
          <p:cNvSpPr/>
          <p:nvPr/>
        </p:nvSpPr>
        <p:spPr>
          <a:xfrm>
            <a:off x="6871070" y="367066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正方形/長方形 472"/>
          <p:cNvSpPr/>
          <p:nvPr/>
        </p:nvSpPr>
        <p:spPr>
          <a:xfrm>
            <a:off x="7323902" y="3762100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正方形/長方形 473"/>
          <p:cNvSpPr/>
          <p:nvPr/>
        </p:nvSpPr>
        <p:spPr>
          <a:xfrm>
            <a:off x="7258591" y="372916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5" name="正方形/長方形 474"/>
          <p:cNvSpPr/>
          <p:nvPr/>
        </p:nvSpPr>
        <p:spPr>
          <a:xfrm>
            <a:off x="7210698" y="367066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6" name="正方形/長方形 475"/>
          <p:cNvSpPr/>
          <p:nvPr/>
        </p:nvSpPr>
        <p:spPr>
          <a:xfrm>
            <a:off x="7689654" y="3762100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7" name="正方形/長方形 476"/>
          <p:cNvSpPr/>
          <p:nvPr/>
        </p:nvSpPr>
        <p:spPr>
          <a:xfrm>
            <a:off x="7624343" y="372916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8" name="正方形/長方形 477"/>
          <p:cNvSpPr/>
          <p:nvPr/>
        </p:nvSpPr>
        <p:spPr>
          <a:xfrm>
            <a:off x="7576450" y="367066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正方形/長方形 478"/>
          <p:cNvSpPr/>
          <p:nvPr/>
        </p:nvSpPr>
        <p:spPr>
          <a:xfrm>
            <a:off x="8029282" y="3762100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0" name="正方形/長方形 479"/>
          <p:cNvSpPr/>
          <p:nvPr/>
        </p:nvSpPr>
        <p:spPr>
          <a:xfrm>
            <a:off x="7963971" y="372916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1" name="正方形/長方形 480"/>
          <p:cNvSpPr/>
          <p:nvPr/>
        </p:nvSpPr>
        <p:spPr>
          <a:xfrm>
            <a:off x="7916078" y="367066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正方形/長方形 481"/>
          <p:cNvSpPr/>
          <p:nvPr/>
        </p:nvSpPr>
        <p:spPr>
          <a:xfrm>
            <a:off x="8395034" y="3762100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3" name="正方形/長方形 482"/>
          <p:cNvSpPr/>
          <p:nvPr/>
        </p:nvSpPr>
        <p:spPr>
          <a:xfrm>
            <a:off x="8329723" y="372916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4" name="正方形/長方形 483"/>
          <p:cNvSpPr/>
          <p:nvPr/>
        </p:nvSpPr>
        <p:spPr>
          <a:xfrm>
            <a:off x="8281830" y="367066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5" name="正方形/長方形 484"/>
          <p:cNvSpPr/>
          <p:nvPr/>
        </p:nvSpPr>
        <p:spPr>
          <a:xfrm>
            <a:off x="8734662" y="3762100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6" name="正方形/長方形 485"/>
          <p:cNvSpPr/>
          <p:nvPr/>
        </p:nvSpPr>
        <p:spPr>
          <a:xfrm>
            <a:off x="8669351" y="372916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7" name="正方形/長方形 486"/>
          <p:cNvSpPr/>
          <p:nvPr/>
        </p:nvSpPr>
        <p:spPr>
          <a:xfrm>
            <a:off x="8621458" y="367066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8" name="正方形/長方形 487"/>
          <p:cNvSpPr/>
          <p:nvPr/>
        </p:nvSpPr>
        <p:spPr>
          <a:xfrm>
            <a:off x="9100414" y="3762100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9" name="正方形/長方形 488"/>
          <p:cNvSpPr/>
          <p:nvPr/>
        </p:nvSpPr>
        <p:spPr>
          <a:xfrm>
            <a:off x="9035103" y="372916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0" name="正方形/長方形 489"/>
          <p:cNvSpPr/>
          <p:nvPr/>
        </p:nvSpPr>
        <p:spPr>
          <a:xfrm>
            <a:off x="8987210" y="367066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1" name="正方形/長方形 490"/>
          <p:cNvSpPr/>
          <p:nvPr/>
        </p:nvSpPr>
        <p:spPr>
          <a:xfrm>
            <a:off x="9440042" y="3762100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2" name="正方形/長方形 491"/>
          <p:cNvSpPr/>
          <p:nvPr/>
        </p:nvSpPr>
        <p:spPr>
          <a:xfrm>
            <a:off x="9374731" y="3729163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3" name="正方形/長方形 492"/>
          <p:cNvSpPr/>
          <p:nvPr/>
        </p:nvSpPr>
        <p:spPr>
          <a:xfrm>
            <a:off x="9326838" y="3670662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4" name="正方形/長方形 493"/>
          <p:cNvSpPr/>
          <p:nvPr/>
        </p:nvSpPr>
        <p:spPr>
          <a:xfrm>
            <a:off x="6984274" y="416704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5" name="正方形/長方形 494"/>
          <p:cNvSpPr/>
          <p:nvPr/>
        </p:nvSpPr>
        <p:spPr>
          <a:xfrm>
            <a:off x="6918963" y="413411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6" name="正方形/長方形 495"/>
          <p:cNvSpPr/>
          <p:nvPr/>
        </p:nvSpPr>
        <p:spPr>
          <a:xfrm>
            <a:off x="6871070" y="407561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7" name="正方形/長方形 496"/>
          <p:cNvSpPr/>
          <p:nvPr/>
        </p:nvSpPr>
        <p:spPr>
          <a:xfrm>
            <a:off x="7323902" y="416704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正方形/長方形 497"/>
          <p:cNvSpPr/>
          <p:nvPr/>
        </p:nvSpPr>
        <p:spPr>
          <a:xfrm>
            <a:off x="7258591" y="413411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正方形/長方形 498"/>
          <p:cNvSpPr/>
          <p:nvPr/>
        </p:nvSpPr>
        <p:spPr>
          <a:xfrm>
            <a:off x="7210698" y="407561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0" name="正方形/長方形 499"/>
          <p:cNvSpPr/>
          <p:nvPr/>
        </p:nvSpPr>
        <p:spPr>
          <a:xfrm>
            <a:off x="7689654" y="416704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1" name="正方形/長方形 500"/>
          <p:cNvSpPr/>
          <p:nvPr/>
        </p:nvSpPr>
        <p:spPr>
          <a:xfrm>
            <a:off x="7624343" y="413411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2" name="正方形/長方形 501"/>
          <p:cNvSpPr/>
          <p:nvPr/>
        </p:nvSpPr>
        <p:spPr>
          <a:xfrm>
            <a:off x="7576450" y="407561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3" name="正方形/長方形 502"/>
          <p:cNvSpPr/>
          <p:nvPr/>
        </p:nvSpPr>
        <p:spPr>
          <a:xfrm>
            <a:off x="8029282" y="416704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4" name="正方形/長方形 503"/>
          <p:cNvSpPr/>
          <p:nvPr/>
        </p:nvSpPr>
        <p:spPr>
          <a:xfrm>
            <a:off x="7963971" y="413411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5" name="正方形/長方形 504"/>
          <p:cNvSpPr/>
          <p:nvPr/>
        </p:nvSpPr>
        <p:spPr>
          <a:xfrm>
            <a:off x="7916078" y="407561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6" name="正方形/長方形 505"/>
          <p:cNvSpPr/>
          <p:nvPr/>
        </p:nvSpPr>
        <p:spPr>
          <a:xfrm>
            <a:off x="8395034" y="416704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7" name="正方形/長方形 506"/>
          <p:cNvSpPr/>
          <p:nvPr/>
        </p:nvSpPr>
        <p:spPr>
          <a:xfrm>
            <a:off x="8329723" y="413411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8" name="正方形/長方形 507"/>
          <p:cNvSpPr/>
          <p:nvPr/>
        </p:nvSpPr>
        <p:spPr>
          <a:xfrm>
            <a:off x="8281830" y="407561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9" name="正方形/長方形 508"/>
          <p:cNvSpPr/>
          <p:nvPr/>
        </p:nvSpPr>
        <p:spPr>
          <a:xfrm>
            <a:off x="8734662" y="416704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0" name="正方形/長方形 509"/>
          <p:cNvSpPr/>
          <p:nvPr/>
        </p:nvSpPr>
        <p:spPr>
          <a:xfrm>
            <a:off x="8669351" y="413411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1" name="正方形/長方形 510"/>
          <p:cNvSpPr/>
          <p:nvPr/>
        </p:nvSpPr>
        <p:spPr>
          <a:xfrm>
            <a:off x="8621458" y="407561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2" name="正方形/長方形 511"/>
          <p:cNvSpPr/>
          <p:nvPr/>
        </p:nvSpPr>
        <p:spPr>
          <a:xfrm>
            <a:off x="9100414" y="416704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3" name="正方形/長方形 512"/>
          <p:cNvSpPr/>
          <p:nvPr/>
        </p:nvSpPr>
        <p:spPr>
          <a:xfrm>
            <a:off x="9035103" y="413411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4" name="正方形/長方形 513"/>
          <p:cNvSpPr/>
          <p:nvPr/>
        </p:nvSpPr>
        <p:spPr>
          <a:xfrm>
            <a:off x="8987210" y="407561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5" name="正方形/長方形 514"/>
          <p:cNvSpPr/>
          <p:nvPr/>
        </p:nvSpPr>
        <p:spPr>
          <a:xfrm>
            <a:off x="9440042" y="4167049"/>
            <a:ext cx="252548" cy="269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6" name="正方形/長方形 515"/>
          <p:cNvSpPr/>
          <p:nvPr/>
        </p:nvSpPr>
        <p:spPr>
          <a:xfrm>
            <a:off x="9374731" y="4134112"/>
            <a:ext cx="252548" cy="269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7" name="正方形/長方形 516"/>
          <p:cNvSpPr/>
          <p:nvPr/>
        </p:nvSpPr>
        <p:spPr>
          <a:xfrm>
            <a:off x="9326838" y="4075611"/>
            <a:ext cx="252548" cy="269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8" name="右矢印 517"/>
          <p:cNvSpPr/>
          <p:nvPr/>
        </p:nvSpPr>
        <p:spPr>
          <a:xfrm>
            <a:off x="3692434" y="2962810"/>
            <a:ext cx="2743200" cy="799290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Kitakami</a:t>
            </a:r>
            <a:r>
              <a:rPr kumimoji="1" lang="en-US" altLang="ja-JP" dirty="0" smtClean="0"/>
              <a:t> (MSM8994)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Tone (MSM8996)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Loire (MSM8956)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61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b="1" dirty="0" err="1" smtClean="0"/>
              <a:t>cammw_camera_isp_start_streaming</a:t>
            </a:r>
            <a:r>
              <a:rPr lang="en-US" altLang="ja-JP" sz="2800" b="1" dirty="0" smtClean="0"/>
              <a:t> (Idle-&gt;Streaming)</a:t>
            </a:r>
            <a:endParaRPr kumimoji="1" lang="ja-JP" altLang="en-US" sz="28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latin typeface="HelveticaNeueLT Pro 55 Roman" pitchFamily="34" charset="0"/>
              </a:rPr>
              <a:t>Scaler</a:t>
            </a:r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latin typeface="HelveticaNeueLT Pro 55 Roman" pitchFamily="34" charset="0"/>
              </a:rPr>
              <a:t>Scaler</a:t>
            </a:r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70" name="正方形/長方形 69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latin typeface="HelveticaNeueLT Pro 55 Roman" pitchFamily="34" charset="0"/>
              </a:rPr>
              <a:t>Focus</a:t>
            </a:r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71" name="正方形/長方形 70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86" name="正方形/長方形 85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44753" y="1148282"/>
            <a:ext cx="9350751" cy="446365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Streaming</a:t>
            </a:r>
            <a:r>
              <a:rPr kumimoji="1" lang="ja-JP" altLang="en-US" dirty="0" smtClean="0"/>
              <a:t>を開始する。</a:t>
            </a:r>
            <a:r>
              <a:rPr kumimoji="1" lang="en-US" altLang="ja-JP" dirty="0" smtClean="0"/>
              <a:t>Streaming</a:t>
            </a:r>
            <a:r>
              <a:rPr kumimoji="1" lang="ja-JP" altLang="en-US" dirty="0" smtClean="0"/>
              <a:t>状態中は</a:t>
            </a:r>
            <a:r>
              <a:rPr kumimoji="1" lang="en-US" altLang="ja-JP" dirty="0" smtClean="0"/>
              <a:t>Port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Open/Close</a:t>
            </a:r>
            <a:r>
              <a:rPr kumimoji="1" lang="ja-JP" altLang="en-US" dirty="0" smtClean="0"/>
              <a:t>はできない。</a:t>
            </a:r>
            <a:endParaRPr kumimoji="1" lang="en-US" altLang="ja-JP" dirty="0" smtClean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フリーフォーム 58"/>
          <p:cNvSpPr/>
          <p:nvPr/>
        </p:nvSpPr>
        <p:spPr>
          <a:xfrm>
            <a:off x="263033" y="1829223"/>
            <a:ext cx="9395514" cy="2948835"/>
          </a:xfrm>
          <a:custGeom>
            <a:avLst/>
            <a:gdLst>
              <a:gd name="connsiteX0" fmla="*/ 0 w 7039303"/>
              <a:gd name="connsiteY0" fmla="*/ 1915510 h 2211114"/>
              <a:gd name="connsiteX1" fmla="*/ 5817476 w 7039303"/>
              <a:gd name="connsiteY1" fmla="*/ 1891862 h 2211114"/>
              <a:gd name="connsiteX2" fmla="*/ 7039303 w 7039303"/>
              <a:gd name="connsiteY2" fmla="*/ 0 h 221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9303" h="2211114">
                <a:moveTo>
                  <a:pt x="0" y="1915510"/>
                </a:moveTo>
                <a:cubicBezTo>
                  <a:pt x="2322129" y="2063312"/>
                  <a:pt x="4644259" y="2211114"/>
                  <a:pt x="5817476" y="1891862"/>
                </a:cubicBezTo>
                <a:cubicBezTo>
                  <a:pt x="6990693" y="1572610"/>
                  <a:pt x="7014998" y="786305"/>
                  <a:pt x="7039303" y="0"/>
                </a:cubicBezTo>
              </a:path>
            </a:pathLst>
          </a:cu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/>
          <p:cNvCxnSpPr/>
          <p:nvPr/>
        </p:nvCxnSpPr>
        <p:spPr>
          <a:xfrm flipV="1">
            <a:off x="4571663" y="1622300"/>
            <a:ext cx="0" cy="114416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5564422" y="1622300"/>
            <a:ext cx="0" cy="11441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 flipV="1">
            <a:off x="6319541" y="1622301"/>
            <a:ext cx="10259" cy="114416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7064483" y="1622301"/>
            <a:ext cx="0" cy="114416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V="1">
            <a:off x="9029659" y="1622302"/>
            <a:ext cx="10093" cy="114416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10097060" y="1622302"/>
            <a:ext cx="10093" cy="114416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b="1" dirty="0" err="1" smtClean="0"/>
              <a:t>cammw_camera_isp_stop_streaming</a:t>
            </a:r>
            <a:r>
              <a:rPr lang="en-US" altLang="ja-JP" sz="2800" b="1" dirty="0" smtClean="0"/>
              <a:t> (Streaming-&gt;Idle)</a:t>
            </a:r>
            <a:endParaRPr kumimoji="1" lang="ja-JP" altLang="en-US" sz="2800" b="1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0" name="正方形/長方形 69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1" name="正方形/長方形 70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86" name="正方形/長方形 85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44754" y="1148282"/>
            <a:ext cx="3128535" cy="446365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en-US" altLang="ja-JP" dirty="0" smtClean="0"/>
              <a:t>Streaming</a:t>
            </a:r>
            <a:r>
              <a:rPr kumimoji="1" lang="ja-JP" altLang="en-US" dirty="0" smtClean="0"/>
              <a:t>を停止する。</a:t>
            </a:r>
            <a:endParaRPr kumimoji="1" lang="ja-JP" altLang="en-US" dirty="0"/>
          </a:p>
        </p:txBody>
      </p:sp>
      <p:cxnSp>
        <p:nvCxnSpPr>
          <p:cNvPr id="45" name="図形 44"/>
          <p:cNvCxnSpPr/>
          <p:nvPr/>
        </p:nvCxnSpPr>
        <p:spPr>
          <a:xfrm flipV="1">
            <a:off x="3589002" y="3086833"/>
            <a:ext cx="982661" cy="1257256"/>
          </a:xfrm>
          <a:prstGeom prst="bent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554329" y="3086834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09448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054390" y="3062602"/>
            <a:ext cx="10093" cy="32358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309448" y="4030492"/>
            <a:ext cx="5128" cy="200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78"/>
          <p:cNvCxnSpPr/>
          <p:nvPr/>
        </p:nvCxnSpPr>
        <p:spPr>
          <a:xfrm flipV="1">
            <a:off x="7250741" y="3808589"/>
            <a:ext cx="763878" cy="92167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図形 78"/>
          <p:cNvCxnSpPr/>
          <p:nvPr/>
        </p:nvCxnSpPr>
        <p:spPr>
          <a:xfrm>
            <a:off x="7250741" y="4730267"/>
            <a:ext cx="763878" cy="144449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図形 78"/>
          <p:cNvCxnSpPr/>
          <p:nvPr/>
        </p:nvCxnSpPr>
        <p:spPr>
          <a:xfrm>
            <a:off x="3589002" y="4344090"/>
            <a:ext cx="1789413" cy="386177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図形 78"/>
          <p:cNvCxnSpPr/>
          <p:nvPr/>
        </p:nvCxnSpPr>
        <p:spPr>
          <a:xfrm flipH="1" flipV="1">
            <a:off x="9029659" y="3086834"/>
            <a:ext cx="373254" cy="721754"/>
          </a:xfrm>
          <a:prstGeom prst="bentConnector4">
            <a:avLst>
              <a:gd name="adj1" fmla="val -81745"/>
              <a:gd name="adj2" fmla="val 79262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78"/>
          <p:cNvCxnSpPr/>
          <p:nvPr/>
        </p:nvCxnSpPr>
        <p:spPr>
          <a:xfrm flipV="1">
            <a:off x="9402913" y="3062603"/>
            <a:ext cx="694148" cy="1812114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 err="1" smtClean="0"/>
              <a:t>cammw_camera_port_close</a:t>
            </a:r>
            <a:r>
              <a:rPr lang="en-US" altLang="ja-JP" sz="2800" dirty="0" smtClean="0"/>
              <a:t> (Idle)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 bwMode="invGray">
          <a:xfrm>
            <a:off x="444755" y="3086833"/>
            <a:ext cx="3144248" cy="2741877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 Module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invGray">
          <a:xfrm>
            <a:off x="4385406" y="3086832"/>
            <a:ext cx="5936863" cy="274187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008" tIns="61004" rIns="122008" bIns="61004" rtlCol="0" anchor="b" anchorCtr="0">
            <a:normAutofit/>
          </a:bodyPr>
          <a:lstStyle/>
          <a:p>
            <a:pPr algn="ctr"/>
            <a:r>
              <a:rPr lang="en-US" altLang="ja-JP" sz="2700" dirty="0" smtClean="0">
                <a:latin typeface="HelveticaNeueLT Pro 55 Roman" pitchFamily="34" charset="0"/>
              </a:rPr>
              <a:t>Camera</a:t>
            </a:r>
            <a:r>
              <a:rPr lang="ja-JP" altLang="en-US" sz="2700" dirty="0" smtClean="0">
                <a:latin typeface="HelveticaNeueLT Pro 55 Roman" pitchFamily="34" charset="0"/>
              </a:rPr>
              <a:t> </a:t>
            </a:r>
            <a:r>
              <a:rPr lang="en-US" altLang="ja-JP" sz="2700" dirty="0" smtClean="0">
                <a:latin typeface="HelveticaNeueLT Pro 55 Roman" pitchFamily="34" charset="0"/>
              </a:rPr>
              <a:t>ISP</a:t>
            </a:r>
            <a:endParaRPr lang="ja-JP" altLang="en-US" sz="2700" dirty="0" smtClean="0">
              <a:latin typeface="HelveticaNeueLT Pro 55 Roman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438540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invGray">
          <a:xfrm>
            <a:off x="8843402" y="2766464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 bwMode="invGray">
          <a:xfrm>
            <a:off x="9910804" y="2762901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invGray">
          <a:xfrm>
            <a:off x="5378166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 bwMode="invGray">
          <a:xfrm>
            <a:off x="6143544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invGray">
          <a:xfrm>
            <a:off x="6878227" y="2766463"/>
            <a:ext cx="372513" cy="320371"/>
          </a:xfrm>
          <a:prstGeom prst="rect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2008" tIns="61004" rIns="122008" bIns="61004" rtlCol="0" anchor="ctr">
            <a:normAutofit fontScale="47500" lnSpcReduction="20000"/>
          </a:bodyPr>
          <a:lstStyle/>
          <a:p>
            <a:pPr algn="ctr"/>
            <a:endParaRPr lang="ja-JP" altLang="en-US" sz="3200" dirty="0" smtClean="0">
              <a:latin typeface="HelveticaNeueLT Pro 55 Roman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invGray">
          <a:xfrm>
            <a:off x="8014619" y="4447437"/>
            <a:ext cx="1388294" cy="85456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 bwMode="invGray">
          <a:xfrm>
            <a:off x="5378414" y="4246147"/>
            <a:ext cx="1872327" cy="96824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92500" lnSpcReduction="1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ISP Pipeline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 bwMode="invGray">
          <a:xfrm>
            <a:off x="8014619" y="3386182"/>
            <a:ext cx="1388294" cy="844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Crop</a:t>
            </a:r>
          </a:p>
          <a:p>
            <a:pPr algn="ctr"/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Scaler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0" name="正方形/長方形 69"/>
          <p:cNvSpPr/>
          <p:nvPr/>
        </p:nvSpPr>
        <p:spPr bwMode="invGray">
          <a:xfrm>
            <a:off x="444754" y="3386184"/>
            <a:ext cx="56695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77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Focus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1" name="正方形/長方形 70"/>
          <p:cNvSpPr/>
          <p:nvPr/>
        </p:nvSpPr>
        <p:spPr bwMode="invGray">
          <a:xfrm>
            <a:off x="1013615" y="3386184"/>
            <a:ext cx="598000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850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Exposure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invGray">
          <a:xfrm>
            <a:off x="5378413" y="3386184"/>
            <a:ext cx="1872327" cy="6443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>
            <a:normAutofit fontScale="6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Stats </a:t>
            </a:r>
            <a:r>
              <a:rPr lang="en-US" altLang="ja-JP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Generater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86" name="正方形/長方形 85"/>
          <p:cNvSpPr/>
          <p:nvPr/>
        </p:nvSpPr>
        <p:spPr bwMode="invGray">
          <a:xfrm>
            <a:off x="1561783" y="3386184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Pixel Readout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 bwMode="invGray">
          <a:xfrm>
            <a:off x="2575392" y="3386183"/>
            <a:ext cx="1013609" cy="19158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122008" tIns="61004" rIns="122008" bIns="61004" rtlCol="0" anchor="ctr">
            <a:normAutofit fontScale="92500" lnSpcReduction="20000"/>
          </a:bodyPr>
          <a:lstStyle/>
          <a:p>
            <a:pPr algn="ctr"/>
            <a:r>
              <a:rPr lang="en-US" altLang="ja-JP" sz="3200" dirty="0" smtClean="0">
                <a:solidFill>
                  <a:schemeClr val="bg1"/>
                </a:solidFill>
                <a:latin typeface="HelveticaNeueLT Pro 55 Roman" pitchFamily="34" charset="0"/>
              </a:rPr>
              <a:t>Digital Process</a:t>
            </a:r>
            <a:endParaRPr lang="ja-JP" altLang="en-US" sz="3200" dirty="0" smtClean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35103" y="1170790"/>
            <a:ext cx="2985120" cy="451510"/>
          </a:xfrm>
          <a:prstGeom prst="rect">
            <a:avLst/>
          </a:prstGeom>
          <a:noFill/>
        </p:spPr>
        <p:txBody>
          <a:bodyPr wrap="none" lIns="122008" tIns="61004" rIns="122008" bIns="61004" rtlCol="0">
            <a:spAutoFit/>
          </a:bodyPr>
          <a:lstStyle/>
          <a:p>
            <a:r>
              <a:rPr kumimoji="1" lang="ja-JP" altLang="en-US" dirty="0" smtClean="0"/>
              <a:t>データ出力を止める。</a:t>
            </a:r>
            <a:endParaRPr kumimoji="1" lang="ja-JP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Light Gray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Dark Gray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Black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White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blank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  <a:extLst>
    <a:ext uri="{05A4C25C-085E-4340-85A3-A5531E510DB2}">
      <thm15:themeFamily xmlns:thm15="http://schemas.microsoft.com/office/thememl/2012/main" xmlns="" name="Sony_2014.3.16-9 - Copy" id="{B676A8F2-F3BF-434D-9A27-5D56A866542E}" vid="{8FB125D9-A16B-4F39-87FC-EE9A98C14CFE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E55D1C3CE7949B2890306EEB537FE" ma:contentTypeVersion="0" ma:contentTypeDescription="Create a new document." ma:contentTypeScope="" ma:versionID="75abae435e179761f655f83ce273b7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CFEE7A-264F-4F7B-A871-5591DFB7FD94}"/>
</file>

<file path=customXml/itemProps2.xml><?xml version="1.0" encoding="utf-8"?>
<ds:datastoreItem xmlns:ds="http://schemas.openxmlformats.org/officeDocument/2006/customXml" ds:itemID="{B1EA11B8-CCD3-4668-9C36-29B3B8D89C41}"/>
</file>

<file path=customXml/itemProps3.xml><?xml version="1.0" encoding="utf-8"?>
<ds:datastoreItem xmlns:ds="http://schemas.openxmlformats.org/officeDocument/2006/customXml" ds:itemID="{D1C95547-BA7D-4C9B-8F03-1257B0C70F99}"/>
</file>

<file path=docProps/app.xml><?xml version="1.0" encoding="utf-8"?>
<Properties xmlns="http://schemas.openxmlformats.org/officeDocument/2006/extended-properties" xmlns:vt="http://schemas.openxmlformats.org/officeDocument/2006/docPropsVTypes">
  <TotalTime>32229</TotalTime>
  <Words>2858</Words>
  <Application>Microsoft Office PowerPoint</Application>
  <PresentationFormat>ユーザー設定</PresentationFormat>
  <Paragraphs>976</Paragraphs>
  <Slides>67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67</vt:i4>
      </vt:variant>
    </vt:vector>
  </HeadingPairs>
  <TitlesOfParts>
    <vt:vector size="72" baseType="lpstr">
      <vt:lpstr>Light Gray Master</vt:lpstr>
      <vt:lpstr>Dark Gray Master</vt:lpstr>
      <vt:lpstr>Black Master</vt:lpstr>
      <vt:lpstr>White Master</vt:lpstr>
      <vt:lpstr>blank</vt:lpstr>
      <vt:lpstr>スライド 1</vt:lpstr>
      <vt:lpstr>スライド 2</vt:lpstr>
      <vt:lpstr>状態遷移</vt:lpstr>
      <vt:lpstr>初期状態</vt:lpstr>
      <vt:lpstr>cammw_camera_open (Init -&gt; Idle)</vt:lpstr>
      <vt:lpstr>cammw_camera_port_open (Idle)</vt:lpstr>
      <vt:lpstr>cammw_camera_isp_start_streaming (Idle-&gt;Streaming)</vt:lpstr>
      <vt:lpstr>cammw_camera_isp_stop_streaming (Streaming-&gt;Idle)</vt:lpstr>
      <vt:lpstr>cammw_camera_port_close (Idle)</vt:lpstr>
      <vt:lpstr>cammw_camera_close (Idle-&gt;Init)</vt:lpstr>
      <vt:lpstr>cammw_camera_set_config (Idle)  CAMMW_CAMERA_CFG_ID_SENSOR_MODE_CTRL</vt:lpstr>
      <vt:lpstr>cammw_camera_set_config (Idle/Streaming)  CAMMW_CAMERA_CFG_ID_SENSOR_FRAME_RATE</vt:lpstr>
      <vt:lpstr>cammw_camera_set_config (Idle/Streaming)  CAMMW_CAMERA_CFG_ID_SENSOR_TEST_PATTERN</vt:lpstr>
      <vt:lpstr>cammw_camera_set_config (Idle/Streaming)  CAMMW_CAMERA_CFG_ID_BAYER_EXPOSURE_CTRL</vt:lpstr>
      <vt:lpstr>cammw_camera_set_config (Idle/Streaming)  CAMMW_CAMERA_CFG_ID_BAYER_LENS_CTRL</vt:lpstr>
      <vt:lpstr>cammw_camera_set_config (Idle)  CAMMW_CAMERA_CFG_ID_BAYER_STROBE_CTRL</vt:lpstr>
      <vt:lpstr>cammw_camera_set_config (Idle/Streaming)  CAMMW_CAMERA_CFG_ID_BAYER_WB_GAIN</vt:lpstr>
      <vt:lpstr>cammw_camera_set_config (Idle/Streaming)  CAMMW_CAMERA_CFG_ID_ISP_ZOOM</vt:lpstr>
      <vt:lpstr>cammw_camera_set_config (Idle/Streaming)  CAMMW_CAMERA_CFG_ID_ISP_STATS_BAYER/FOCUS/HIST</vt:lpstr>
      <vt:lpstr>cammw_camera_set_config (Idle)  CAMMW_CAMERA_CFG_ID_ISP_IQ_PARAMS</vt:lpstr>
      <vt:lpstr>スライド 21</vt:lpstr>
      <vt:lpstr>Camera Software Stack</vt:lpstr>
      <vt:lpstr>Camera Metadata handling</vt:lpstr>
      <vt:lpstr>Camera Sensor Handling</vt:lpstr>
      <vt:lpstr>Camera Sensor handling (PowerUp &amp; StartStreaming)</vt:lpstr>
      <vt:lpstr>Camera Sensor handling (UpdateSensor)</vt:lpstr>
      <vt:lpstr>Camera Focus Handling</vt:lpstr>
      <vt:lpstr>Camera Focus handling (PowerUp時)</vt:lpstr>
      <vt:lpstr>Camera Focus handling (Stats駆動 FocusSkill!=SensorSync)</vt:lpstr>
      <vt:lpstr>Camera Focus handling (Config駆動 FocusSkill==SensorSync)</vt:lpstr>
      <vt:lpstr>Camera Focus handling (同期駆動 lens_ctrl.move_timing==NOTIF_FRAME)</vt:lpstr>
      <vt:lpstr>Camera ISP/Stats Handling</vt:lpstr>
      <vt:lpstr>General Stats Handling</vt:lpstr>
      <vt:lpstr>Stats Skip Frame</vt:lpstr>
      <vt:lpstr>BayerStats setting</vt:lpstr>
      <vt:lpstr>BayerStats data</vt:lpstr>
      <vt:lpstr>HistStats setting/data</vt:lpstr>
      <vt:lpstr>FocusStats setting</vt:lpstr>
      <vt:lpstr>ShadingStats setting</vt:lpstr>
      <vt:lpstr>ShadingStats data</vt:lpstr>
      <vt:lpstr>Tintless Sequence</vt:lpstr>
      <vt:lpstr>RowSumStats setting</vt:lpstr>
      <vt:lpstr>RowSumStats data</vt:lpstr>
      <vt:lpstr>Apply Sequence</vt:lpstr>
      <vt:lpstr>Coordination(SENSOR/ISP)</vt:lpstr>
      <vt:lpstr>Coordination(SENSOR)</vt:lpstr>
      <vt:lpstr>Coordination(CAMIF)</vt:lpstr>
      <vt:lpstr>Coordination(SCALER + ImageBuf)</vt:lpstr>
      <vt:lpstr>ImageConv Software Stack</vt:lpstr>
      <vt:lpstr>スライド 50</vt:lpstr>
      <vt:lpstr>Dual ISP イメージ (Frame)</vt:lpstr>
      <vt:lpstr>Dual ISP イメージ (Frame) Zoom時</vt:lpstr>
      <vt:lpstr>Dual ISP イメージ (Stats)</vt:lpstr>
      <vt:lpstr>スライド 54</vt:lpstr>
      <vt:lpstr>Software stack</vt:lpstr>
      <vt:lpstr>スライド 56</vt:lpstr>
      <vt:lpstr>Expected Pipeline</vt:lpstr>
      <vt:lpstr>Sensor</vt:lpstr>
      <vt:lpstr>Black level correction</vt:lpstr>
      <vt:lpstr>Shading correction</vt:lpstr>
      <vt:lpstr>Pixel Correction</vt:lpstr>
      <vt:lpstr>Noise Reduction</vt:lpstr>
      <vt:lpstr>Demosaic</vt:lpstr>
      <vt:lpstr>Kitakami (MSM8994)</vt:lpstr>
      <vt:lpstr>Tone (MSM8996)</vt:lpstr>
      <vt:lpstr>Loire (MSM8956)</vt:lpstr>
      <vt:lpstr>スライド 67</vt:lpstr>
    </vt:vector>
  </TitlesOfParts>
  <Company>Sony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PA1</dc:description>
  <cp:lastModifiedBy>Omori, Kenji</cp:lastModifiedBy>
  <cp:revision>2102</cp:revision>
  <cp:lastPrinted>2013-12-10T02:42:04Z</cp:lastPrinted>
  <dcterms:created xsi:type="dcterms:W3CDTF">2013-05-24T02:48:34Z</dcterms:created>
  <dcterms:modified xsi:type="dcterms:W3CDTF">2015-12-23T10:50:09Z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0x0101003D3E55D1C3CE7949B2890306EEB537FE</vt:lpwstr>
  </property>
  <property fmtid="{D5CDD505-2E9C-101B-9397-08002B2CF9AE}" pid="3" name="x">
    <vt:lpwstr>1</vt:lpwstr>
  </property>
  <property fmtid="{D5CDD505-2E9C-101B-9397-08002B2CF9AE}" pid="4" name="SecurityClass">
    <vt:lpwstr>Confidential</vt:lpwstr>
  </property>
  <property fmtid="{D5CDD505-2E9C-101B-9397-08002B2CF9AE}" pid="5" name="Prepared">
    <vt:lpwstr/>
  </property>
  <property fmtid="{D5CDD505-2E9C-101B-9397-08002B2CF9AE}" pid="6" name="Checked">
    <vt:lpwstr/>
  </property>
  <property fmtid="{D5CDD505-2E9C-101B-9397-08002B2CF9AE}" pid="7" name="Date">
    <vt:lpwstr>2015/02/25</vt:lpwstr>
  </property>
  <property fmtid="{D5CDD505-2E9C-101B-9397-08002B2CF9AE}" pid="8" name="Revision">
    <vt:lpwstr>PA1</vt:lpwstr>
  </property>
  <property fmtid="{D5CDD505-2E9C-101B-9397-08002B2CF9AE}" pid="9" name="Title">
    <vt:lpwstr/>
  </property>
  <property fmtid="{D5CDD505-2E9C-101B-9397-08002B2CF9AE}" pid="10" name="DocName">
    <vt:lpwstr/>
  </property>
  <property fmtid="{D5CDD505-2E9C-101B-9397-08002B2CF9AE}" pid="11" name="DocNo">
    <vt:lpwstr/>
  </property>
  <property fmtid="{D5CDD505-2E9C-101B-9397-08002B2CF9AE}" pid="12" name="ApprovedBy">
    <vt:lpwstr/>
  </property>
  <property fmtid="{D5CDD505-2E9C-101B-9397-08002B2CF9AE}" pid="13" name="Reference">
    <vt:lpwstr/>
  </property>
  <property fmtid="{D5CDD505-2E9C-101B-9397-08002B2CF9AE}" pid="14" name="Keyword">
    <vt:lpwstr/>
  </property>
  <property fmtid="{D5CDD505-2E9C-101B-9397-08002B2CF9AE}" pid="15" name="LeftFooterField">
    <vt:lpwstr>DocNo</vt:lpwstr>
  </property>
  <property fmtid="{D5CDD505-2E9C-101B-9397-08002B2CF9AE}" pid="16" name="RightFooterField">
    <vt:lpwstr>Title</vt:lpwstr>
  </property>
  <property fmtid="{D5CDD505-2E9C-101B-9397-08002B2CF9AE}" pid="17" name="MiddleFooterField">
    <vt:lpwstr>Date</vt:lpwstr>
  </property>
  <property fmtid="{D5CDD505-2E9C-101B-9397-08002B2CF9AE}" pid="18" name="SecClassViewType">
    <vt:lpwstr>False</vt:lpwstr>
  </property>
  <property fmtid="{D5CDD505-2E9C-101B-9397-08002B2CF9AE}" pid="19" name="FooterType">
    <vt:lpwstr>CVL</vt:lpwstr>
  </property>
  <property fmtid="{D5CDD505-2E9C-101B-9397-08002B2CF9AE}" pid="20" name="DocumentType">
    <vt:lpwstr> </vt:lpwstr>
  </property>
  <property fmtid="{D5CDD505-2E9C-101B-9397-08002B2CF9AE}" pid="21" name="TemplateName">
    <vt:lpwstr> </vt:lpwstr>
  </property>
  <property fmtid="{D5CDD505-2E9C-101B-9397-08002B2CF9AE}" pid="22" name="TemplateVersion">
    <vt:lpwstr> </vt:lpwstr>
  </property>
  <property fmtid="{D5CDD505-2E9C-101B-9397-08002B2CF9AE}" pid="23" name="TotalNumb">
    <vt:lpwstr>False</vt:lpwstr>
  </property>
</Properties>
</file>