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4"/>
    <p:sldMasterId id="2147483726" r:id="rId5"/>
    <p:sldMasterId id="2147483707" r:id="rId6"/>
    <p:sldMasterId id="2147483688" r:id="rId7"/>
    <p:sldMasterId id="2147483771" r:id="rId8"/>
  </p:sldMasterIdLst>
  <p:notesMasterIdLst>
    <p:notesMasterId r:id="rId10"/>
  </p:notesMasterIdLst>
  <p:handoutMasterIdLst>
    <p:handoutMasterId r:id="rId11"/>
  </p:handoutMasterIdLst>
  <p:sldIdLst>
    <p:sldId id="471" r:id="rId9"/>
  </p:sldIdLst>
  <p:sldSz cx="12204700" cy="6859588"/>
  <p:notesSz cx="6794500" cy="9931400"/>
  <p:defaultTextStyle>
    <a:defPPr>
      <a:defRPr lang="ja-JP"/>
    </a:defPPr>
    <a:lvl1pPr marL="0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554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10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65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21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276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31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187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642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C8C8C8"/>
    <a:srgbClr val="003366"/>
    <a:srgbClr val="717171"/>
    <a:srgbClr val="B2B2B2"/>
    <a:srgbClr val="B3B3B3"/>
    <a:srgbClr val="B1B1B1"/>
    <a:srgbClr val="B0B0B0"/>
    <a:srgbClr val="AFAFAF"/>
    <a:srgbClr val="AAAA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3687" autoAdjust="0"/>
  </p:normalViewPr>
  <p:slideViewPr>
    <p:cSldViewPr snapToGrid="0" snapToObjects="1">
      <p:cViewPr varScale="1">
        <p:scale>
          <a:sx n="85" d="100"/>
          <a:sy n="85" d="100"/>
        </p:scale>
        <p:origin x="-786" y="-96"/>
      </p:cViewPr>
      <p:guideLst>
        <p:guide orient="horz" pos="4048"/>
        <p:guide orient="horz" pos="227"/>
        <p:guide orient="horz" pos="568"/>
        <p:guide orient="horz" pos="3929"/>
        <p:guide orient="horz" pos="682"/>
        <p:guide orient="horz" pos="2161"/>
        <p:guide pos="3844"/>
        <p:guide pos="271"/>
        <p:guide pos="454"/>
        <p:guide pos="7234"/>
        <p:guide pos="7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-2922" y="-102"/>
      </p:cViewPr>
      <p:guideLst>
        <p:guide orient="horz" pos="3128"/>
        <p:guide pos="214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2016/2/3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2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37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8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364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074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441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584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47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18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8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11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844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2" y="357802"/>
            <a:ext cx="10330750" cy="812988"/>
          </a:xfrm>
          <a:prstGeom prst="rect">
            <a:avLst/>
          </a:prstGeom>
        </p:spPr>
        <p:txBody>
          <a:bodyPr lIns="122008" tIns="61004" rIns="122008" bIns="61004"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83" y="1367683"/>
            <a:ext cx="11535135" cy="4894868"/>
          </a:xfrm>
          <a:prstGeom prst="rect">
            <a:avLst/>
          </a:prstGeom>
        </p:spPr>
        <p:txBody>
          <a:bodyPr lIns="122008" tIns="61004" rIns="122008" bIns="61004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4122" y="1800420"/>
            <a:ext cx="10446070" cy="720167"/>
          </a:xfrm>
          <a:prstGeom prst="rect">
            <a:avLst/>
          </a:prstGeom>
        </p:spPr>
        <p:txBody>
          <a:bodyPr lIns="119970" tIns="0" rIns="119970" bIns="0" anchor="b" anchorCtr="0">
            <a:noAutofit/>
          </a:bodyPr>
          <a:lstStyle>
            <a:lvl1pPr algn="ctr">
              <a:defRPr sz="32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4122" y="2880667"/>
            <a:ext cx="10446070" cy="10802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884122" y="4681084"/>
            <a:ext cx="10446070" cy="8978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3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884122" y="5761334"/>
            <a:ext cx="10446070" cy="4657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334782" y="360087"/>
            <a:ext cx="1268520" cy="23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4" y="357802"/>
            <a:ext cx="10330750" cy="812988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1153513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6246449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85" y="1367684"/>
            <a:ext cx="11535137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98" y="1367684"/>
            <a:ext cx="5623485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246434" y="1367699"/>
            <a:ext cx="5623484" cy="48948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48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gal end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480500" y="6010991"/>
            <a:ext cx="11243700" cy="7201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476" y="2880371"/>
            <a:ext cx="3603750" cy="104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3" y="6427590"/>
            <a:ext cx="12204001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08" tIns="45703" rIns="91408" bIns="45703" rtlCol="0" anchor="ctr"/>
          <a:lstStyle/>
          <a:p>
            <a:pPr algn="ctr" defTabSz="1140272"/>
            <a:endParaRPr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1" y="6535579"/>
            <a:ext cx="0" cy="21602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4" y="360366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8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3"/>
            <a:ext cx="1048514" cy="262129"/>
          </a:xfrm>
          <a:prstGeom prst="rect">
            <a:avLst/>
          </a:prstGeom>
        </p:spPr>
      </p:pic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6" y="6535591"/>
            <a:ext cx="2880000" cy="215999"/>
          </a:xfrm>
          <a:prstGeom prst="rect">
            <a:avLst/>
          </a:prstGeom>
        </p:spPr>
        <p:txBody>
          <a:bodyPr wrap="square" lIns="71975" tIns="0" rIns="7197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039"/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SST Japanese Pro Regular" pitchFamily="34" charset="-128"/>
                <a:cs typeface="メイリオ"/>
              </a:rPr>
              <a:t>(Supplementary information)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SST Japanese Pro Regular" pitchFamily="34" charset="-128"/>
              <a:cs typeface="メイリオ"/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3006007" y="6535591"/>
            <a:ext cx="4860000" cy="2159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メイリオ" pitchFamily="50" charset="-128"/>
                <a:cs typeface="メイリオ" pitchFamily="50" charset="-128"/>
              </a:rPr>
              <a:t>Department      Copyright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日付プレースホルダー 2"/>
          <p:cNvSpPr txBox="1">
            <a:spLocks/>
          </p:cNvSpPr>
          <p:nvPr userDrawn="1"/>
        </p:nvSpPr>
        <p:spPr>
          <a:xfrm>
            <a:off x="2069904" y="6535591"/>
            <a:ext cx="776117" cy="21599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</a:rPr>
              <a:t>yy.mm.dd</a:t>
            </a:r>
            <a:endParaRPr lang="en-US" altLang="ja-JP" dirty="0">
              <a:solidFill>
                <a:srgbClr val="646464"/>
              </a:solidFill>
              <a:latin typeface="SST" pitchFamily="34" charset="0"/>
            </a:endParaRPr>
          </a:p>
        </p:txBody>
      </p:sp>
      <p:sp>
        <p:nvSpPr>
          <p:cNvPr id="24" name="スライド番号プレースホルダー 4"/>
          <p:cNvSpPr txBox="1">
            <a:spLocks/>
          </p:cNvSpPr>
          <p:nvPr userDrawn="1"/>
        </p:nvSpPr>
        <p:spPr>
          <a:xfrm>
            <a:off x="1421831" y="654501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mtClean="0">
                <a:latin typeface="SST" pitchFamily="34" charset="0"/>
              </a:rPr>
              <a:pPr/>
              <a:t>&lt;#&gt;</a:t>
            </a:fld>
            <a:endParaRPr lang="ja-JP" altLang="en-US" dirty="0">
              <a:latin typeface="SST" pitchFamily="34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05" y="6425999"/>
            <a:ext cx="1295403" cy="432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875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64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6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41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26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861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3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1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1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69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xtHeaderSecClass"/>
          <p:cNvSpPr txBox="1"/>
          <p:nvPr userDrawn="1"/>
        </p:nvSpPr>
        <p:spPr>
          <a:xfrm>
            <a:off x="11315700" y="6639877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1" lang="ja-JP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9877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PA1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9877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9877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2015/02/25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CVLPage"/>
          <p:cNvSpPr txBox="1"/>
          <p:nvPr userDrawn="1"/>
        </p:nvSpPr>
        <p:spPr>
          <a:xfrm>
            <a:off x="93598" y="6639877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F9438BA1-4FD0-4288-ADC3-2FCA83B3F8C3}" type="slidenum">
              <a:rPr kumimoji="1" lang="ja-JP" altLang="en-US" sz="750" b="0" smtClean="0">
                <a:solidFill>
                  <a:srgbClr val="7F7F7F"/>
                </a:solidFill>
                <a:latin typeface="Arial"/>
              </a:rPr>
              <a:pPr algn="r"/>
              <a:t>&lt;#&gt;</a:t>
            </a:fld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36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2" r:id="rId2"/>
    <p:sldLayoutId id="2147483756" r:id="rId3"/>
    <p:sldLayoutId id="214748376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24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4" r:id="rId2"/>
    <p:sldLayoutId id="2147483738" r:id="rId3"/>
    <p:sldLayoutId id="214748374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53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66" r:id="rId2"/>
    <p:sldLayoutId id="2147483767" r:id="rId3"/>
    <p:sldLayoutId id="2147483764" r:id="rId4"/>
    <p:sldLayoutId id="2147483765" r:id="rId5"/>
    <p:sldLayoutId id="2147483763" r:id="rId6"/>
    <p:sldLayoutId id="214748372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68" r:id="rId2"/>
    <p:sldLayoutId id="2147483769" r:id="rId3"/>
    <p:sldLayoutId id="2147483770" r:id="rId4"/>
    <p:sldLayoutId id="2147483694" r:id="rId5"/>
    <p:sldLayoutId id="2147483698" r:id="rId6"/>
    <p:sldLayoutId id="2147483706" r:id="rId7"/>
    <p:sldLayoutId id="2147483781" r:id="rId8"/>
    <p:sldLayoutId id="214748378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784" y="357800"/>
            <a:ext cx="10330750" cy="812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34785" y="1367684"/>
            <a:ext cx="11535137" cy="489486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10907352" y="6427688"/>
            <a:ext cx="1297350" cy="43190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0" rIns="121891" bIns="0" rtlCol="0" anchor="ctr">
            <a:noAutofit/>
          </a:bodyPr>
          <a:lstStyle/>
          <a:p>
            <a:pPr algn="ctr" defTabSz="1140272"/>
            <a:endParaRPr kumimoji="0" lang="en-US" sz="13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432450" y="6539961"/>
            <a:ext cx="0" cy="2160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11018132" y="6566573"/>
            <a:ext cx="1186568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kumimoji="0" lang="en-US" altLang="ja-JP" sz="1000" dirty="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0"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1306921" y="6566573"/>
            <a:ext cx="2580277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3973815" y="6566573"/>
            <a:ext cx="6184054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Date"/>
          <p:cNvSpPr txBox="1"/>
          <p:nvPr userDrawn="1"/>
        </p:nvSpPr>
        <p:spPr>
          <a:xfrm>
            <a:off x="514121" y="6566573"/>
            <a:ext cx="70634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yyyy</a:t>
            </a:r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-mm-</a:t>
            </a:r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dd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124928" y="6566573"/>
            <a:ext cx="24985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1140272"/>
            <a:fld id="{5B54CDA8-8702-4BD9-A4E5-6AE4928CED9C}" type="slidenum">
              <a:rPr lang="ja-JP" altLang="en-US" sz="1000" smtClean="0">
                <a:solidFill>
                  <a:srgbClr val="7F7F7F"/>
                </a:solidFill>
                <a:latin typeface="Arial"/>
              </a:rPr>
              <a:pPr algn="r" defTabSz="1140272"/>
              <a:t>&lt;#&gt;</a:t>
            </a:fld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140272" rtl="0" eaLnBrk="1" latinLnBrk="0" hangingPunct="1">
        <a:lnSpc>
          <a:spcPts val="32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899" indent="-287899" algn="l" defTabSz="1140272" rtl="0" eaLnBrk="1" latinLnBrk="0" hangingPunct="1">
        <a:spcBef>
          <a:spcPts val="801"/>
        </a:spcBef>
        <a:buClr>
          <a:schemeClr val="bg1"/>
        </a:buClr>
        <a:buFont typeface="HelveticaNeueLT Pro 45 Lt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23775" indent="-239919" algn="l" defTabSz="1140272" rtl="0" eaLnBrk="1" latinLnBrk="0" hangingPunct="1">
        <a:spcBef>
          <a:spcPts val="534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59673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552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434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74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0588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025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158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013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27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409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8054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5068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818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9095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6109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表 51"/>
          <p:cNvGraphicFramePr>
            <a:graphicFrameLocks noGrp="1"/>
          </p:cNvGraphicFramePr>
          <p:nvPr/>
        </p:nvGraphicFramePr>
        <p:xfrm>
          <a:off x="8671424" y="2584743"/>
          <a:ext cx="2160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 50"/>
          <p:cNvGraphicFramePr>
            <a:graphicFrameLocks noGrp="1"/>
          </p:cNvGraphicFramePr>
          <p:nvPr/>
        </p:nvGraphicFramePr>
        <p:xfrm>
          <a:off x="4780241" y="2581671"/>
          <a:ext cx="2160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/>
        </p:nvGraphicFramePr>
        <p:xfrm>
          <a:off x="829042" y="2559757"/>
          <a:ext cx="2160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Gamma(γ</a:t>
            </a:r>
            <a:r>
              <a:rPr kumimoji="1" lang="ja-JP" altLang="en-US" dirty="0" smtClean="0"/>
              <a:t>補正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20565" y="459613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Linear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Matrix</a:t>
            </a:r>
          </a:p>
          <a:p>
            <a:pPr algn="ctr"/>
            <a:r>
              <a:rPr lang="en-US" altLang="ja-JP" sz="1400" dirty="0" smtClean="0"/>
              <a:t>WB Gain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371285" y="459613"/>
            <a:ext cx="1506582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Gamma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152191" y="459613"/>
            <a:ext cx="1506582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RGBtoYUV</a:t>
            </a:r>
            <a:endParaRPr lang="en-US" altLang="ja-JP" sz="1600" dirty="0" smtClean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5927147" y="916813"/>
            <a:ext cx="44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>
            <a:off x="7877867" y="916813"/>
            <a:ext cx="274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273247" y="233190"/>
            <a:ext cx="5516153" cy="136724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54341" y="4701864"/>
            <a:ext cx="201335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29218" y="4701864"/>
            <a:ext cx="387125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37252" y="4756392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入力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31801" y="2541864"/>
            <a:ext cx="423875" cy="256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12458" y="3498210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出力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855676" y="2541864"/>
            <a:ext cx="2160000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755009" y="5156433"/>
            <a:ext cx="2260667" cy="80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入力の明るさに対して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出力の明るさが線形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入力：出力 ＝ １：１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65010" y="4730610"/>
            <a:ext cx="201335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657279" y="4730610"/>
            <a:ext cx="369734" cy="252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394122" y="4785138"/>
            <a:ext cx="805342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入力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362455" y="2570610"/>
            <a:ext cx="493099" cy="22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23127" y="3526956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出力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420565" y="5047377"/>
            <a:ext cx="2986913" cy="556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入力に対し暗めの出力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CRT(</a:t>
            </a:r>
            <a:r>
              <a:rPr lang="ja-JP" altLang="en-US" sz="1000" dirty="0" smtClean="0">
                <a:solidFill>
                  <a:schemeClr val="tx1"/>
                </a:solidFill>
              </a:rPr>
              <a:t>ブラウン管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r>
              <a:rPr lang="ja-JP" altLang="en-US" sz="1000" dirty="0" smtClean="0">
                <a:solidFill>
                  <a:schemeClr val="tx1"/>
                </a:solidFill>
              </a:rPr>
              <a:t>の特性がこうだったのが経緯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29" name="円弧 28"/>
          <p:cNvSpPr/>
          <p:nvPr/>
        </p:nvSpPr>
        <p:spPr>
          <a:xfrm rot="5400000">
            <a:off x="2652775" y="459543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509238" y="4732008"/>
            <a:ext cx="201335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0627113" y="4732008"/>
            <a:ext cx="479502" cy="25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492149" y="4786536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入力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67356" y="2572008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1.0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67355" y="3528354"/>
            <a:ext cx="443218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出力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267355" y="5091980"/>
            <a:ext cx="2839260" cy="782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モニタの</a:t>
            </a:r>
            <a:r>
              <a:rPr lang="en-US" altLang="ja-JP" sz="1000" dirty="0" smtClean="0">
                <a:solidFill>
                  <a:schemeClr val="tx1"/>
                </a:solidFill>
              </a:rPr>
              <a:t>γ</a:t>
            </a:r>
            <a:r>
              <a:rPr lang="ja-JP" altLang="en-US" sz="1000" dirty="0" smtClean="0">
                <a:solidFill>
                  <a:schemeClr val="tx1"/>
                </a:solidFill>
              </a:rPr>
              <a:t>特性に対しての逆関数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モニタで理想の</a:t>
            </a:r>
            <a:r>
              <a:rPr lang="en-US" altLang="ja-JP" sz="1000" dirty="0" smtClean="0">
                <a:solidFill>
                  <a:schemeClr val="tx1"/>
                </a:solidFill>
              </a:rPr>
              <a:t>γ</a:t>
            </a:r>
            <a:r>
              <a:rPr lang="ja-JP" altLang="en-US" sz="1000" dirty="0" smtClean="0">
                <a:solidFill>
                  <a:schemeClr val="tx1"/>
                </a:solidFill>
              </a:rPr>
              <a:t>特性で表示されるよう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明るさを持ち上げる補正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センサ毎に特性や固体ばらつきを考慮して補正パラメータを決める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37" name="円弧 36"/>
          <p:cNvSpPr/>
          <p:nvPr/>
        </p:nvSpPr>
        <p:spPr>
          <a:xfrm rot="16200000">
            <a:off x="8662093" y="2616679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118994" y="2013358"/>
            <a:ext cx="7364984" cy="39512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/>
          <p:cNvSpPr/>
          <p:nvPr/>
        </p:nvSpPr>
        <p:spPr>
          <a:xfrm rot="2763233">
            <a:off x="7407479" y="3355597"/>
            <a:ext cx="658384" cy="637564"/>
          </a:xfrm>
          <a:prstGeom prst="mathPlus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>
            <a:off x="3280095" y="3246539"/>
            <a:ext cx="654342" cy="746622"/>
          </a:xfrm>
          <a:prstGeom prst="lef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806740" y="2551651"/>
            <a:ext cx="2160000" cy="216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875250" y="2569827"/>
            <a:ext cx="2160000" cy="2160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弧 42"/>
          <p:cNvSpPr/>
          <p:nvPr/>
        </p:nvSpPr>
        <p:spPr>
          <a:xfrm rot="5400000">
            <a:off x="2629006" y="452552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弧 43"/>
          <p:cNvSpPr/>
          <p:nvPr/>
        </p:nvSpPr>
        <p:spPr>
          <a:xfrm rot="5400000">
            <a:off x="2680738" y="479117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弧 44"/>
          <p:cNvSpPr/>
          <p:nvPr/>
        </p:nvSpPr>
        <p:spPr>
          <a:xfrm rot="16200000">
            <a:off x="8663491" y="2651633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/>
          <p:cNvSpPr/>
          <p:nvPr/>
        </p:nvSpPr>
        <p:spPr>
          <a:xfrm rot="16200000">
            <a:off x="8622944" y="2619475"/>
            <a:ext cx="4314271" cy="4217311"/>
          </a:xfrm>
          <a:prstGeom prst="arc">
            <a:avLst>
              <a:gd name="adj1" fmla="val 16203945"/>
              <a:gd name="adj2" fmla="val 84680"/>
            </a:avLst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55009" y="2181138"/>
            <a:ext cx="2260667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理想的な</a:t>
            </a:r>
            <a:r>
              <a:rPr lang="en-US" altLang="ja-JP" sz="1000" dirty="0" smtClean="0">
                <a:solidFill>
                  <a:schemeClr val="tx1"/>
                </a:solidFill>
              </a:rPr>
              <a:t>γ</a:t>
            </a:r>
            <a:r>
              <a:rPr lang="ja-JP" altLang="en-US" sz="1000" dirty="0" smtClean="0">
                <a:solidFill>
                  <a:schemeClr val="tx1"/>
                </a:solidFill>
              </a:rPr>
              <a:t>特性</a:t>
            </a:r>
            <a:r>
              <a:rPr lang="en-US" altLang="ja-JP" sz="1000" dirty="0" smtClean="0">
                <a:solidFill>
                  <a:schemeClr val="tx1"/>
                </a:solidFill>
              </a:rPr>
              <a:t>】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4685862" y="2220286"/>
            <a:ext cx="2260667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モニタの</a:t>
            </a:r>
            <a:r>
              <a:rPr lang="en-US" altLang="ja-JP" sz="1000" dirty="0" smtClean="0">
                <a:solidFill>
                  <a:schemeClr val="tx1"/>
                </a:solidFill>
              </a:rPr>
              <a:t>γ</a:t>
            </a:r>
            <a:r>
              <a:rPr lang="ja-JP" altLang="en-US" sz="1000" dirty="0" smtClean="0">
                <a:solidFill>
                  <a:schemeClr val="tx1"/>
                </a:solidFill>
              </a:rPr>
              <a:t>特性</a:t>
            </a:r>
            <a:r>
              <a:rPr lang="en-US" altLang="ja-JP" sz="1000" dirty="0" smtClean="0">
                <a:solidFill>
                  <a:schemeClr val="tx1"/>
                </a:solidFill>
              </a:rPr>
              <a:t>】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8609906" y="2259434"/>
            <a:ext cx="2260667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【</a:t>
            </a:r>
            <a:r>
              <a:rPr lang="ja-JP" altLang="en-US" sz="1000" dirty="0" smtClean="0">
                <a:solidFill>
                  <a:schemeClr val="tx1"/>
                </a:solidFill>
              </a:rPr>
              <a:t>カメラのガンマ補正</a:t>
            </a:r>
            <a:r>
              <a:rPr lang="en-US" altLang="ja-JP" sz="1000" dirty="0" smtClean="0">
                <a:solidFill>
                  <a:schemeClr val="tx1"/>
                </a:solidFill>
              </a:rPr>
              <a:t>】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706073" y="1196366"/>
            <a:ext cx="2574022" cy="80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</a:rPr>
              <a:t>■ガンマ特性とは？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　</a:t>
            </a:r>
            <a:r>
              <a:rPr lang="ja-JP" altLang="en-US" sz="1000" dirty="0" smtClean="0">
                <a:solidFill>
                  <a:schemeClr val="tx1"/>
                </a:solidFill>
              </a:rPr>
              <a:t>画像の階調</a:t>
            </a:r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ja-JP" altLang="en-US" sz="1000" smtClean="0">
                <a:solidFill>
                  <a:schemeClr val="tx1"/>
                </a:solidFill>
              </a:rPr>
              <a:t>明るさ</a:t>
            </a:r>
            <a:r>
              <a:rPr lang="en-US" altLang="ja-JP" sz="1000" smtClean="0">
                <a:solidFill>
                  <a:schemeClr val="tx1"/>
                </a:solidFill>
              </a:rPr>
              <a:t>)</a:t>
            </a:r>
            <a:r>
              <a:rPr lang="ja-JP" altLang="en-US" sz="1000" dirty="0" smtClean="0">
                <a:solidFill>
                  <a:schemeClr val="tx1"/>
                </a:solidFill>
              </a:rPr>
              <a:t>において、入力</a:t>
            </a:r>
            <a:r>
              <a:rPr lang="ja-JP" altLang="en-US" sz="1000" dirty="0" smtClean="0">
                <a:solidFill>
                  <a:schemeClr val="tx1"/>
                </a:solidFill>
              </a:rPr>
              <a:t>に対しての出力の応答特性のこと。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Light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ark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lack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="" xmlns:thm15="http://schemas.microsoft.com/office/thememl/2012/main" name="Sony_2014.3.16-9 - Copy" id="{B676A8F2-F3BF-434D-9A27-5D56A866542E}" vid="{8FB125D9-A16B-4F39-87FC-EE9A98C14CFE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E55D1C3CE7949B2890306EEB537FE" ma:contentTypeVersion="0" ma:contentTypeDescription="Create a new document." ma:contentTypeScope="" ma:versionID="75abae435e179761f655f83ce273b7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A11B8-CCD3-4668-9C36-29B3B8D89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C95547-BA7D-4C9B-8F03-1257B0C70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CFEE7A-264F-4F7B-A871-5591DFB7FD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32333</TotalTime>
  <Words>117</Words>
  <Application>Microsoft Office PowerPoint</Application>
  <PresentationFormat>ユーザー設定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Light Gray Master</vt:lpstr>
      <vt:lpstr>Dark Gray Master</vt:lpstr>
      <vt:lpstr>Black Master</vt:lpstr>
      <vt:lpstr>White Master</vt:lpstr>
      <vt:lpstr>blank</vt:lpstr>
      <vt:lpstr>Gamma(γ補正)</vt:lpstr>
    </vt:vector>
  </TitlesOfParts>
  <Company>Sony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Sakaue, Yohei (Sony Mobile)</dc:creator>
  <dc:description>Rev PA1</dc:description>
  <cp:lastModifiedBy>Yohei Sakaue</cp:lastModifiedBy>
  <cp:revision>2117</cp:revision>
  <cp:lastPrinted>2013-12-10T02:42:04Z</cp:lastPrinted>
  <dcterms:created xsi:type="dcterms:W3CDTF">2013-05-24T02:48:34Z</dcterms:created>
  <dcterms:modified xsi:type="dcterms:W3CDTF">2016-02-03T01:29:32Z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0x0101003D3E55D1C3CE7949B2890306EEB537FE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2015/02/25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/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>Title</vt:lpwstr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 </vt:lpwstr>
  </property>
  <property fmtid="{D5CDD505-2E9C-101B-9397-08002B2CF9AE}" pid="21" name="TemplateName">
    <vt:lpwstr> </vt:lpwstr>
  </property>
  <property fmtid="{D5CDD505-2E9C-101B-9397-08002B2CF9AE}" pid="22" name="TemplateVersion">
    <vt:lpwstr> </vt:lpwstr>
  </property>
  <property fmtid="{D5CDD505-2E9C-101B-9397-08002B2CF9AE}" pid="23" name="TotalNumb">
    <vt:lpwstr>False</vt:lpwstr>
  </property>
</Properties>
</file>