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1" r:id="rId2"/>
    <p:sldId id="270" r:id="rId3"/>
    <p:sldId id="266" r:id="rId4"/>
    <p:sldId id="262" r:id="rId5"/>
    <p:sldId id="267" r:id="rId6"/>
    <p:sldId id="268" r:id="rId7"/>
    <p:sldId id="269" r:id="rId8"/>
  </p:sldIdLst>
  <p:sldSz cx="9144000" cy="5143500" type="screen16x9"/>
  <p:notesSz cx="6858000" cy="9144000"/>
  <p:defaultTextStyle>
    <a:defPPr>
      <a:defRPr lang="en-US"/>
    </a:defPPr>
    <a:lvl1pPr marL="0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7702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55402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83104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10804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38506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66208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93908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21611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553">
          <p15:clr>
            <a:srgbClr val="A4A3A4"/>
          </p15:clr>
        </p15:guide>
        <p15:guide id="4" orient="horz" pos="646">
          <p15:clr>
            <a:srgbClr val="A4A3A4"/>
          </p15:clr>
        </p15:guide>
        <p15:guide id="5" orient="horz" pos="2958">
          <p15:clr>
            <a:srgbClr val="A4A3A4"/>
          </p15:clr>
        </p15:guide>
        <p15:guide id="6" orient="horz" pos="3036">
          <p15:clr>
            <a:srgbClr val="A4A3A4"/>
          </p15:clr>
        </p15:guide>
        <p15:guide id="7" pos="2880">
          <p15:clr>
            <a:srgbClr val="A4A3A4"/>
          </p15:clr>
        </p15:guide>
        <p15:guide id="9" pos="5602">
          <p15:clr>
            <a:srgbClr val="A4A3A4"/>
          </p15:clr>
        </p15:guide>
        <p15:guide id="10" pos="2812">
          <p15:clr>
            <a:srgbClr val="A4A3A4"/>
          </p15:clr>
        </p15:guide>
        <p15:guide id="11" pos="29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3E37"/>
    <a:srgbClr val="3287BD"/>
    <a:srgbClr val="739E4D"/>
    <a:srgbClr val="3287B7"/>
    <a:srgbClr val="D68343"/>
    <a:srgbClr val="7D63A0"/>
    <a:srgbClr val="CD0921"/>
    <a:srgbClr val="FFFFFF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6" autoAdjust="0"/>
    <p:restoredTop sz="94756" autoAdjust="0"/>
  </p:normalViewPr>
  <p:slideViewPr>
    <p:cSldViewPr snapToGrid="0" snapToObjects="1">
      <p:cViewPr varScale="1">
        <p:scale>
          <a:sx n="111" d="100"/>
          <a:sy n="111" d="100"/>
        </p:scale>
        <p:origin x="-84" y="-402"/>
      </p:cViewPr>
      <p:guideLst>
        <p:guide orient="horz" pos="1620"/>
        <p:guide orient="horz" pos="169"/>
        <p:guide orient="horz" pos="553"/>
        <p:guide orient="horz" pos="646"/>
        <p:guide orient="horz" pos="2958"/>
        <p:guide orient="horz" pos="3036"/>
        <p:guide pos="2880"/>
        <p:guide pos="5602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108" y="5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6800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1200"/>
            </a:lvl1pPr>
          </a:lstStyle>
          <a:p>
            <a:pPr algn="ctr"/>
            <a:fld id="{41DBA682-D054-4DCA-9FBD-366DFD291A67}" type="slidenum">
              <a:rPr lang="en-US" smtClean="0"/>
              <a:pPr algn="ctr"/>
              <a:t>&lt;#&gt;</a:t>
            </a:fld>
            <a:endParaRPr lang="en-US"/>
          </a:p>
        </p:txBody>
      </p:sp>
      <p:pic>
        <p:nvPicPr>
          <p:cNvPr id="6" name="Picture 36" descr="16_9_logo位置0902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5284" y="123480"/>
            <a:ext cx="680565" cy="23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540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ctr">
              <a:defRPr sz="1200"/>
            </a:lvl1pPr>
          </a:lstStyle>
          <a:p>
            <a:fld id="{A61955FB-E347-4ED9-92E4-A0C733891AF5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364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62400" y="1350000"/>
            <a:ext cx="7826400" cy="540000"/>
          </a:xfrm>
          <a:prstGeom prst="rect">
            <a:avLst/>
          </a:prstGeom>
        </p:spPr>
        <p:txBody>
          <a:bodyPr lIns="90000" tIns="0" rIns="90000" bIns="0" anchor="b" anchorCtr="0">
            <a:noAutofit/>
          </a:bodyPr>
          <a:lstStyle>
            <a:lvl1pPr algn="ctr">
              <a:defRPr sz="24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main title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62400" y="2160000"/>
            <a:ext cx="7826400" cy="8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5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sub title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3" hasCustomPrompt="1"/>
          </p:nvPr>
        </p:nvSpPr>
        <p:spPr>
          <a:xfrm>
            <a:off x="662400" y="3510000"/>
            <a:ext cx="7826400" cy="673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05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>
                <a:latin typeface="HelveticaNeueLT Pro 55 Roman" pitchFamily="34" charset="0"/>
              </a:rPr>
              <a:t>D</a:t>
            </a:r>
            <a:r>
              <a:rPr lang="en-US" altLang="ja-JP" noProof="0" smtClean="0">
                <a:latin typeface="HelveticaNeueLT Pro 55 Roman" pitchFamily="34" charset="0"/>
              </a:rPr>
              <a:t>epartment </a:t>
            </a:r>
            <a:r>
              <a:rPr lang="en-US" altLang="ja-JP" noProof="0" dirty="0" smtClean="0">
                <a:latin typeface="HelveticaNeueLT Pro 55 Roman" pitchFamily="34" charset="0"/>
              </a:rPr>
              <a:t>name</a:t>
            </a:r>
            <a:endParaRPr lang="en-US" altLang="ja-JP" noProof="0" dirty="0" smtClean="0"/>
          </a:p>
        </p:txBody>
      </p:sp>
      <p:sp>
        <p:nvSpPr>
          <p:cNvPr id="9" name="テキスト プレースホルダ 9"/>
          <p:cNvSpPr>
            <a:spLocks noGrp="1"/>
          </p:cNvSpPr>
          <p:nvPr>
            <p:ph type="body" sz="quarter" idx="14" hasCustomPrompt="1"/>
          </p:nvPr>
        </p:nvSpPr>
        <p:spPr>
          <a:xfrm>
            <a:off x="662400" y="4320000"/>
            <a:ext cx="7826400" cy="349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75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/>
              <a:t>© Sony Mobile Communications </a:t>
            </a:r>
            <a:r>
              <a:rPr lang="sv-SE" altLang="ja-JP" noProof="0" dirty="0" smtClean="0"/>
              <a:t>(</a:t>
            </a:r>
            <a:r>
              <a:rPr lang="sv-SE" altLang="ja-JP" noProof="0" dirty="0" err="1" smtClean="0"/>
              <a:t>add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when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needed</a:t>
            </a:r>
            <a:r>
              <a:rPr lang="sv-SE" altLang="ja-JP" noProof="0" dirty="0" smtClean="0"/>
              <a:t>)</a:t>
            </a:r>
            <a:endParaRPr lang="en-US" altLang="ja-JP" noProof="0" dirty="0" smtClean="0"/>
          </a:p>
        </p:txBody>
      </p:sp>
      <p:pic>
        <p:nvPicPr>
          <p:cNvPr id="14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46816"/>
          <a:stretch/>
        </p:blipFill>
        <p:spPr bwMode="auto">
          <a:xfrm>
            <a:off x="250825" y="270000"/>
            <a:ext cx="950400" cy="17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9"/>
            <a:ext cx="7740000" cy="609600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5" y="1025524"/>
            <a:ext cx="8642349" cy="367030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5" y="1025524"/>
            <a:ext cx="4213225" cy="3670301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>
            <a:spLocks noGrp="1"/>
          </p:cNvSpPr>
          <p:nvPr>
            <p:ph sz="quarter" idx="11" hasCustomPrompt="1"/>
          </p:nvPr>
        </p:nvSpPr>
        <p:spPr bwMode="gray">
          <a:xfrm>
            <a:off x="4679950" y="1025524"/>
            <a:ext cx="4213225" cy="367030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chemeClr val="tx1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-2"/>
          <a:stretch/>
        </p:blipFill>
        <p:spPr bwMode="black">
          <a:xfrm>
            <a:off x="8208000" y="144000"/>
            <a:ext cx="79120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5" y="1025525"/>
            <a:ext cx="8642350" cy="36703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</a:t>
            </a:r>
            <a:r>
              <a:rPr lang="en-US" dirty="0" smtClean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rgbClr val="000000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-2"/>
          <a:stretch/>
        </p:blipFill>
        <p:spPr bwMode="black">
          <a:xfrm>
            <a:off x="8208000" y="144000"/>
            <a:ext cx="79120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5" y="1025525"/>
            <a:ext cx="4213225" cy="36703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4679951" y="1025525"/>
            <a:ext cx="4213224" cy="36702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 with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gal end n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4"/>
          <p:cNvSpPr txBox="1"/>
          <p:nvPr userDrawn="1"/>
        </p:nvSpPr>
        <p:spPr bwMode="gray">
          <a:xfrm>
            <a:off x="360000" y="4507200"/>
            <a:ext cx="8424000" cy="54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SONY is a registered trademark of Sony Corporation.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000" y="2159778"/>
            <a:ext cx="2700000" cy="78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50825" y="268288"/>
            <a:ext cx="7740000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 dirty="0" smtClean="0"/>
              <a:t>A</a:t>
            </a:r>
            <a:r>
              <a:rPr lang="en-US" noProof="0" smtClean="0"/>
              <a:t>dd </a:t>
            </a:r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50825" y="1025525"/>
            <a:ext cx="8642350" cy="367030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</a:t>
            </a:r>
            <a:r>
              <a:rPr lang="en-US" noProof="0" smtClean="0"/>
              <a:t>lick to add text</a:t>
            </a:r>
            <a:endParaRPr lang="en-US" noProof="0" dirty="0" smtClean="0"/>
          </a:p>
          <a:p>
            <a:pPr lvl="1"/>
            <a:r>
              <a:rPr lang="en-US" noProof="0" smtClean="0"/>
              <a:t>Second </a:t>
            </a:r>
            <a:r>
              <a:rPr lang="en-US" noProof="0" dirty="0" smtClean="0"/>
              <a:t>level</a:t>
            </a:r>
          </a:p>
          <a:p>
            <a:pPr lvl="2"/>
            <a:r>
              <a:rPr lang="en-US" noProof="0" smtClean="0"/>
              <a:t>Third </a:t>
            </a:r>
            <a:r>
              <a:rPr lang="en-US" noProof="0" dirty="0" smtClean="0"/>
              <a:t>level</a:t>
            </a:r>
          </a:p>
          <a:p>
            <a:pPr lvl="3"/>
            <a:r>
              <a:rPr lang="en-US" noProof="0" smtClean="0"/>
              <a:t>Fourth </a:t>
            </a:r>
            <a:r>
              <a:rPr lang="en-US" noProof="0" dirty="0" smtClean="0"/>
              <a:t>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8172000" y="4819650"/>
            <a:ext cx="972000" cy="323850"/>
          </a:xfrm>
          <a:prstGeom prst="rect">
            <a:avLst/>
          </a:prstGeom>
          <a:solidFill>
            <a:srgbClr val="CD092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>
            <a:noAutofit/>
          </a:bodyPr>
          <a:lstStyle/>
          <a:p>
            <a:pPr algn="ctr"/>
            <a:endParaRPr lang="en-US" sz="975" dirty="0" err="1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線コネクタ 15"/>
          <p:cNvCxnSpPr/>
          <p:nvPr/>
        </p:nvCxnSpPr>
        <p:spPr bwMode="black">
          <a:xfrm>
            <a:off x="324000" y="4903835"/>
            <a:ext cx="0" cy="1620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xtHeaderSecClass"/>
          <p:cNvSpPr txBox="1"/>
          <p:nvPr/>
        </p:nvSpPr>
        <p:spPr>
          <a:xfrm>
            <a:off x="8255000" y="49237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000000"/>
                </a:solidFill>
                <a:latin typeface="Arial"/>
              </a:rPr>
              <a:t>&lt;security class&gt;</a:t>
            </a:r>
            <a:endParaRPr lang="en-US" sz="750" b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xtFooterLeft"/>
          <p:cNvSpPr txBox="1"/>
          <p:nvPr userDrawn="1"/>
        </p:nvSpPr>
        <p:spPr>
          <a:xfrm>
            <a:off x="979169" y="49237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kumimoji="1" lang="ja-JP" alt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Right"/>
          <p:cNvSpPr txBox="1"/>
          <p:nvPr userDrawn="1"/>
        </p:nvSpPr>
        <p:spPr>
          <a:xfrm>
            <a:off x="2977260" y="49237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kumimoji="1" lang="en-US" altLang="ja-JP" sz="750" b="0" smtClean="0">
                <a:solidFill>
                  <a:srgbClr val="7F7F7F"/>
                </a:solidFill>
                <a:latin typeface="Arial"/>
              </a:rPr>
              <a:t>&lt;the title of the document&gt;</a:t>
            </a:r>
            <a:endParaRPr kumimoji="1" lang="ja-JP" alt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Date"/>
          <p:cNvSpPr txBox="1"/>
          <p:nvPr userDrawn="1"/>
        </p:nvSpPr>
        <p:spPr>
          <a:xfrm>
            <a:off x="385190" y="49237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kumimoji="1" lang="en-US" altLang="ja-JP" sz="750" b="0" smtClean="0">
                <a:solidFill>
                  <a:srgbClr val="7F7F7F"/>
                </a:solidFill>
                <a:latin typeface="Arial"/>
              </a:rPr>
              <a:t>yyyy-mm-dd</a:t>
            </a:r>
            <a:endParaRPr kumimoji="1" lang="ja-JP" alt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txtFooterCVLPage"/>
          <p:cNvSpPr txBox="1"/>
          <p:nvPr userDrawn="1"/>
        </p:nvSpPr>
        <p:spPr>
          <a:xfrm>
            <a:off x="93598" y="49237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A91760AC-67BB-414E-A73A-4BCA4EE04CEB}" type="slidenum">
              <a:rPr kumimoji="1" lang="ja-JP" altLang="en-US" sz="750" b="0" smtClean="0">
                <a:solidFill>
                  <a:srgbClr val="7F7F7F"/>
                </a:solidFill>
                <a:latin typeface="Arial"/>
              </a:rPr>
              <a:pPr algn="r"/>
              <a:t>&lt;#&gt;</a:t>
            </a:fld>
            <a:endParaRPr kumimoji="1" lang="ja-JP" alt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1" r:id="rId3"/>
    <p:sldLayoutId id="2147483658" r:id="rId4"/>
    <p:sldLayoutId id="2147483662" r:id="rId5"/>
    <p:sldLayoutId id="2147483655" r:id="rId6"/>
    <p:sldLayoutId id="2147483659" r:id="rId7"/>
    <p:sldLayoutId id="2147483656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855402" rtl="0" eaLnBrk="1" latinLnBrk="0" hangingPunct="1">
        <a:lnSpc>
          <a:spcPts val="2400"/>
        </a:lnSpc>
        <a:spcBef>
          <a:spcPct val="0"/>
        </a:spcBef>
        <a:buNone/>
        <a:defRPr kumimoji="1"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76" indent="-215976" algn="l" defTabSz="855402" rtl="0" eaLnBrk="1" latinLnBrk="0" hangingPunct="1">
        <a:spcBef>
          <a:spcPts val="600"/>
        </a:spcBef>
        <a:buClr>
          <a:schemeClr val="bg1"/>
        </a:buClr>
        <a:buFont typeface="HelveticaNeueLT Pro 45 Lt" pitchFamily="34" charset="0"/>
        <a:buChar char="•"/>
        <a:defRPr kumimoji="1"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7946" indent="-179980" algn="l" defTabSz="85540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18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71890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23861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352357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80058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7760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461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540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7702" algn="l" defTabSz="85540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402" algn="l" defTabSz="85540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3104" algn="l" defTabSz="85540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804" algn="l" defTabSz="85540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38506" algn="l" defTabSz="85540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6208" algn="l" defTabSz="85540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93908" algn="l" defTabSz="85540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21611" algn="l" defTabSz="85540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620" userDrawn="1">
          <p15:clr>
            <a:srgbClr val="9FCC3B"/>
          </p15:clr>
        </p15:guide>
        <p15:guide id="2" pos="2880" userDrawn="1">
          <p15:clr>
            <a:srgbClr val="9FCC3B"/>
          </p15:clr>
        </p15:guide>
        <p15:guide id="3" pos="5602" userDrawn="1">
          <p15:clr>
            <a:srgbClr val="547EBF"/>
          </p15:clr>
        </p15:guide>
        <p15:guide id="4" pos="158" userDrawn="1">
          <p15:clr>
            <a:srgbClr val="547EBF"/>
          </p15:clr>
        </p15:guide>
        <p15:guide id="5" orient="horz" pos="169" userDrawn="1">
          <p15:clr>
            <a:srgbClr val="547EBF"/>
          </p15:clr>
        </p15:guide>
        <p15:guide id="6" orient="horz" pos="2958" userDrawn="1">
          <p15:clr>
            <a:srgbClr val="547EBF"/>
          </p15:clr>
        </p15:guide>
        <p15:guide id="7" orient="horz" pos="554" userDrawn="1">
          <p15:clr>
            <a:srgbClr val="547EBF"/>
          </p15:clr>
        </p15:guide>
        <p15:guide id="8" orient="horz" pos="645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IQ blocks - RGB space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Kenta Omori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>
          <a:xfrm>
            <a:off x="215313" y="1547570"/>
            <a:ext cx="913448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kumimoji="1" lang="en-US" altLang="ja-JP" dirty="0" smtClean="0"/>
              <a:t>Sensor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461518" y="1547570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BlackLevel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4241013" y="1547570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Pixel</a:t>
            </a:r>
          </a:p>
          <a:p>
            <a:pPr algn="ctr"/>
            <a:r>
              <a:rPr lang="en-US" altLang="ja-JP" dirty="0" smtClean="0"/>
              <a:t>Correction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5630759" y="1547570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Noise</a:t>
            </a:r>
          </a:p>
          <a:p>
            <a:pPr algn="ctr"/>
            <a:r>
              <a:rPr lang="en-US" altLang="ja-JP" dirty="0" smtClean="0"/>
              <a:t>Reduction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4358455" y="346065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Grid</a:t>
            </a:r>
          </a:p>
          <a:p>
            <a:pPr algn="ctr"/>
            <a:r>
              <a:rPr lang="en-US" altLang="ja-JP" dirty="0" smtClean="0"/>
              <a:t>Stats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5630759" y="346065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Focus</a:t>
            </a:r>
          </a:p>
          <a:p>
            <a:pPr algn="ctr"/>
            <a:r>
              <a:rPr lang="en-US" altLang="ja-JP" dirty="0" smtClean="0"/>
              <a:t>Stats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4619440" y="4071383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Hist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Stats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7115110" y="1547570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Demosaic</a:t>
            </a:r>
            <a:endParaRPr lang="en-US" altLang="ja-JP" dirty="0" smtClean="0"/>
          </a:p>
        </p:txBody>
      </p:sp>
      <p:sp>
        <p:nvSpPr>
          <p:cNvPr id="48" name="正方形/長方形 47"/>
          <p:cNvSpPr/>
          <p:nvPr/>
        </p:nvSpPr>
        <p:spPr>
          <a:xfrm>
            <a:off x="433887" y="3042921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Linear</a:t>
            </a:r>
          </a:p>
          <a:p>
            <a:pPr algn="ctr"/>
            <a:r>
              <a:rPr lang="en-US" altLang="ja-JP" dirty="0" smtClean="0"/>
              <a:t>Matrix /</a:t>
            </a:r>
          </a:p>
          <a:p>
            <a:pPr algn="ctr"/>
            <a:r>
              <a:rPr lang="en-US" altLang="ja-JP" dirty="0" smtClean="0"/>
              <a:t>WB Gain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1895405" y="3042921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Gamma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3229694" y="3042921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RGBtoYUV</a:t>
            </a:r>
            <a:endParaRPr lang="en-US" altLang="ja-JP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4619440" y="3042921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ToneCorveCorrection</a:t>
            </a:r>
            <a:endParaRPr lang="en-US" altLang="ja-JP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5986350" y="3042921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Color </a:t>
            </a:r>
            <a:r>
              <a:rPr lang="en-US" altLang="ja-JP" dirty="0" err="1" smtClean="0"/>
              <a:t>Enhacement</a:t>
            </a:r>
            <a:endParaRPr lang="en-US" altLang="ja-JP" dirty="0" smtClean="0"/>
          </a:p>
        </p:txBody>
      </p:sp>
      <p:sp>
        <p:nvSpPr>
          <p:cNvPr id="53" name="正方形/長方形 52"/>
          <p:cNvSpPr/>
          <p:nvPr/>
        </p:nvSpPr>
        <p:spPr>
          <a:xfrm>
            <a:off x="7344732" y="2592357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ScalerA</a:t>
            </a:r>
            <a:endParaRPr lang="en-US" altLang="ja-JP" dirty="0" smtClean="0"/>
          </a:p>
        </p:txBody>
      </p:sp>
      <p:sp>
        <p:nvSpPr>
          <p:cNvPr id="54" name="正方形/長方形 53"/>
          <p:cNvSpPr/>
          <p:nvPr/>
        </p:nvSpPr>
        <p:spPr>
          <a:xfrm>
            <a:off x="7344732" y="3385741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ScalerB</a:t>
            </a:r>
            <a:endParaRPr lang="en-US" altLang="ja-JP" dirty="0" smtClean="0"/>
          </a:p>
        </p:txBody>
      </p:sp>
      <p:sp>
        <p:nvSpPr>
          <p:cNvPr id="55" name="正方形/長方形 54"/>
          <p:cNvSpPr/>
          <p:nvPr/>
        </p:nvSpPr>
        <p:spPr>
          <a:xfrm>
            <a:off x="2883888" y="1547570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Shading</a:t>
            </a:r>
          </a:p>
          <a:p>
            <a:pPr algn="ctr"/>
            <a:r>
              <a:rPr lang="en-US" altLang="ja-JP" dirty="0" smtClean="0"/>
              <a:t>Correction</a:t>
            </a:r>
            <a:endParaRPr kumimoji="1" lang="ja-JP" altLang="en-US" dirty="0"/>
          </a:p>
        </p:txBody>
      </p:sp>
      <p:cxnSp>
        <p:nvCxnSpPr>
          <p:cNvPr id="56" name="直線矢印コネクタ 55"/>
          <p:cNvCxnSpPr>
            <a:stCxn id="40" idx="3"/>
            <a:endCxn id="41" idx="1"/>
          </p:cNvCxnSpPr>
          <p:nvPr/>
        </p:nvCxnSpPr>
        <p:spPr>
          <a:xfrm>
            <a:off x="1128761" y="1890390"/>
            <a:ext cx="332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1" idx="3"/>
            <a:endCxn id="55" idx="1"/>
          </p:cNvCxnSpPr>
          <p:nvPr/>
        </p:nvCxnSpPr>
        <p:spPr>
          <a:xfrm>
            <a:off x="2590280" y="1890390"/>
            <a:ext cx="2936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55" idx="3"/>
            <a:endCxn id="42" idx="1"/>
          </p:cNvCxnSpPr>
          <p:nvPr/>
        </p:nvCxnSpPr>
        <p:spPr>
          <a:xfrm>
            <a:off x="4012650" y="1890390"/>
            <a:ext cx="2283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2" idx="3"/>
            <a:endCxn id="43" idx="1"/>
          </p:cNvCxnSpPr>
          <p:nvPr/>
        </p:nvCxnSpPr>
        <p:spPr>
          <a:xfrm>
            <a:off x="5369774" y="1890390"/>
            <a:ext cx="260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43" idx="3"/>
            <a:endCxn id="47" idx="1"/>
          </p:cNvCxnSpPr>
          <p:nvPr/>
        </p:nvCxnSpPr>
        <p:spPr>
          <a:xfrm>
            <a:off x="6759520" y="1890390"/>
            <a:ext cx="3555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図形 60"/>
          <p:cNvCxnSpPr>
            <a:stCxn id="43" idx="3"/>
            <a:endCxn id="44" idx="2"/>
          </p:cNvCxnSpPr>
          <p:nvPr/>
        </p:nvCxnSpPr>
        <p:spPr>
          <a:xfrm flipH="1" flipV="1">
            <a:off x="4922836" y="1031707"/>
            <a:ext cx="1836684" cy="858684"/>
          </a:xfrm>
          <a:prstGeom prst="bentConnector4">
            <a:avLst>
              <a:gd name="adj1" fmla="val -9325"/>
              <a:gd name="adj2" fmla="val 699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図形 61"/>
          <p:cNvCxnSpPr>
            <a:stCxn id="43" idx="3"/>
            <a:endCxn id="45" idx="2"/>
          </p:cNvCxnSpPr>
          <p:nvPr/>
        </p:nvCxnSpPr>
        <p:spPr>
          <a:xfrm flipH="1" flipV="1">
            <a:off x="6195140" y="1031707"/>
            <a:ext cx="564380" cy="858684"/>
          </a:xfrm>
          <a:prstGeom prst="bentConnector4">
            <a:avLst>
              <a:gd name="adj1" fmla="val -30347"/>
              <a:gd name="adj2" fmla="val 699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図形 62"/>
          <p:cNvCxnSpPr>
            <a:stCxn id="47" idx="3"/>
            <a:endCxn id="48" idx="1"/>
          </p:cNvCxnSpPr>
          <p:nvPr/>
        </p:nvCxnSpPr>
        <p:spPr>
          <a:xfrm flipH="1">
            <a:off x="433888" y="1890391"/>
            <a:ext cx="7809984" cy="1495351"/>
          </a:xfrm>
          <a:prstGeom prst="bentConnector5">
            <a:avLst>
              <a:gd name="adj1" fmla="val -2193"/>
              <a:gd name="adj2" fmla="val 40393"/>
              <a:gd name="adj3" fmla="val 1021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48" idx="3"/>
            <a:endCxn id="49" idx="1"/>
          </p:cNvCxnSpPr>
          <p:nvPr/>
        </p:nvCxnSpPr>
        <p:spPr>
          <a:xfrm>
            <a:off x="1562648" y="3385741"/>
            <a:ext cx="332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49" idx="3"/>
            <a:endCxn id="50" idx="1"/>
          </p:cNvCxnSpPr>
          <p:nvPr/>
        </p:nvCxnSpPr>
        <p:spPr>
          <a:xfrm>
            <a:off x="3024166" y="3385741"/>
            <a:ext cx="2055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52" idx="3"/>
            <a:endCxn id="53" idx="1"/>
          </p:cNvCxnSpPr>
          <p:nvPr/>
        </p:nvCxnSpPr>
        <p:spPr>
          <a:xfrm flipV="1">
            <a:off x="7115111" y="2935178"/>
            <a:ext cx="229622" cy="4505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52" idx="3"/>
            <a:endCxn id="54" idx="1"/>
          </p:cNvCxnSpPr>
          <p:nvPr/>
        </p:nvCxnSpPr>
        <p:spPr>
          <a:xfrm>
            <a:off x="7115111" y="3385741"/>
            <a:ext cx="229622" cy="3428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51" idx="3"/>
            <a:endCxn id="52" idx="1"/>
          </p:cNvCxnSpPr>
          <p:nvPr/>
        </p:nvCxnSpPr>
        <p:spPr>
          <a:xfrm>
            <a:off x="5748202" y="3385741"/>
            <a:ext cx="2381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50" idx="3"/>
            <a:endCxn id="51" idx="1"/>
          </p:cNvCxnSpPr>
          <p:nvPr/>
        </p:nvCxnSpPr>
        <p:spPr>
          <a:xfrm>
            <a:off x="4358456" y="3385741"/>
            <a:ext cx="260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50" idx="3"/>
            <a:endCxn id="46" idx="1"/>
          </p:cNvCxnSpPr>
          <p:nvPr/>
        </p:nvCxnSpPr>
        <p:spPr>
          <a:xfrm>
            <a:off x="4358456" y="3385741"/>
            <a:ext cx="260985" cy="10284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1331025" y="1351693"/>
            <a:ext cx="5526363" cy="102519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323514" y="2873143"/>
            <a:ext cx="4132810" cy="1025197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4570505" y="2592356"/>
            <a:ext cx="4132810" cy="147902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タイトル 1"/>
          <p:cNvSpPr>
            <a:spLocks noGrp="1"/>
          </p:cNvSpPr>
          <p:nvPr>
            <p:ph type="title"/>
          </p:nvPr>
        </p:nvSpPr>
        <p:spPr>
          <a:xfrm>
            <a:off x="250825" y="268289"/>
            <a:ext cx="7740000" cy="6096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Bayer / RGB / YUV</a:t>
            </a:r>
            <a:endParaRPr kumimoji="1" lang="ja-JP" altLang="en-US" dirty="0"/>
          </a:p>
        </p:txBody>
      </p:sp>
      <p:sp>
        <p:nvSpPr>
          <p:cNvPr id="77" name="角丸四角形吹き出し 76"/>
          <p:cNvSpPr/>
          <p:nvPr/>
        </p:nvSpPr>
        <p:spPr bwMode="invGray">
          <a:xfrm>
            <a:off x="3694673" y="4255806"/>
            <a:ext cx="5449327" cy="501218"/>
          </a:xfrm>
          <a:prstGeom prst="wedgeRoundRectCallout">
            <a:avLst>
              <a:gd name="adj1" fmla="val -15359"/>
              <a:gd name="adj2" fmla="val -105770"/>
              <a:gd name="adj3" fmla="val 16667"/>
            </a:avLst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kumimoji="1" lang="en-US" altLang="ja-JP" sz="2400" dirty="0" smtClean="0">
                <a:solidFill>
                  <a:schemeClr val="bg2"/>
                </a:solidFill>
                <a:latin typeface="HelveticaNeueLT Pro 55 Roman" pitchFamily="34" charset="0"/>
              </a:rPr>
              <a:t>YUV: </a:t>
            </a:r>
            <a:r>
              <a:rPr kumimoji="1" lang="ja-JP" altLang="en-US" sz="2400" dirty="0" smtClean="0">
                <a:solidFill>
                  <a:schemeClr val="bg2"/>
                </a:solidFill>
                <a:latin typeface="HelveticaNeueLT Pro 55 Roman" pitchFamily="34" charset="0"/>
              </a:rPr>
              <a:t>色圧縮後の仕上げ</a:t>
            </a:r>
            <a:endParaRPr kumimoji="1" lang="ja-JP" altLang="en-US" sz="2400" dirty="0" smtClean="0">
              <a:solidFill>
                <a:schemeClr val="bg2"/>
              </a:solidFill>
              <a:latin typeface="HelveticaNeueLT Pro 55 Roman" pitchFamily="34" charset="0"/>
            </a:endParaRPr>
          </a:p>
        </p:txBody>
      </p:sp>
      <p:sp>
        <p:nvSpPr>
          <p:cNvPr id="78" name="角丸四角形吹き出し 77"/>
          <p:cNvSpPr/>
          <p:nvPr/>
        </p:nvSpPr>
        <p:spPr bwMode="invGray">
          <a:xfrm>
            <a:off x="3798569" y="573784"/>
            <a:ext cx="3142409" cy="608209"/>
          </a:xfrm>
          <a:prstGeom prst="wedgeRoundRectCallout">
            <a:avLst>
              <a:gd name="adj1" fmla="val -36256"/>
              <a:gd name="adj2" fmla="val 96241"/>
              <a:gd name="adj3" fmla="val 16667"/>
            </a:avLst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bg2"/>
                </a:solidFill>
                <a:latin typeface="HelveticaNeueLT Pro 55 Roman" pitchFamily="34" charset="0"/>
              </a:rPr>
              <a:t>Bayer: Sensor</a:t>
            </a:r>
            <a:r>
              <a:rPr kumimoji="1" lang="ja-JP" altLang="en-US" sz="2400" dirty="0" smtClean="0">
                <a:solidFill>
                  <a:schemeClr val="bg2"/>
                </a:solidFill>
                <a:latin typeface="HelveticaNeueLT Pro 55 Roman" pitchFamily="34" charset="0"/>
              </a:rPr>
              <a:t>補正</a:t>
            </a:r>
            <a:endParaRPr kumimoji="1" lang="ja-JP" altLang="en-US" sz="2400" dirty="0" smtClean="0">
              <a:solidFill>
                <a:schemeClr val="bg2"/>
              </a:solidFill>
              <a:latin typeface="HelveticaNeueLT Pro 55 Roman" pitchFamily="34" charset="0"/>
            </a:endParaRPr>
          </a:p>
        </p:txBody>
      </p:sp>
      <p:sp>
        <p:nvSpPr>
          <p:cNvPr id="79" name="角丸四角形吹き出し 78"/>
          <p:cNvSpPr/>
          <p:nvPr/>
        </p:nvSpPr>
        <p:spPr bwMode="invGray">
          <a:xfrm>
            <a:off x="199185" y="2110480"/>
            <a:ext cx="3064950" cy="532819"/>
          </a:xfrm>
          <a:prstGeom prst="wedgeRoundRectCallout">
            <a:avLst>
              <a:gd name="adj1" fmla="val -20833"/>
              <a:gd name="adj2" fmla="val 86626"/>
              <a:gd name="adj3" fmla="val 16667"/>
            </a:avLst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r>
              <a:rPr kumimoji="1" lang="en-US" altLang="ja-JP" sz="2400" dirty="0" smtClean="0">
                <a:solidFill>
                  <a:schemeClr val="bg2"/>
                </a:solidFill>
                <a:latin typeface="HelveticaNeueLT Pro 55 Roman" pitchFamily="34" charset="0"/>
              </a:rPr>
              <a:t>RGB: </a:t>
            </a:r>
            <a:r>
              <a:rPr kumimoji="1" lang="ja-JP" altLang="en-US" sz="2400" dirty="0" smtClean="0">
                <a:solidFill>
                  <a:schemeClr val="bg2"/>
                </a:solidFill>
                <a:latin typeface="HelveticaNeueLT Pro 55 Roman" pitchFamily="34" charset="0"/>
              </a:rPr>
              <a:t>色補正</a:t>
            </a:r>
            <a:endParaRPr kumimoji="1" lang="en-US" altLang="ja-JP" sz="2400" dirty="0" smtClean="0">
              <a:solidFill>
                <a:schemeClr val="bg2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>
          <a:xfrm>
            <a:off x="215313" y="1547570"/>
            <a:ext cx="913448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kumimoji="1" lang="en-US" altLang="ja-JP" dirty="0" smtClean="0"/>
              <a:t>Sensor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461518" y="1547570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BlackLevel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4241013" y="1547570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Pixel</a:t>
            </a:r>
          </a:p>
          <a:p>
            <a:pPr algn="ctr"/>
            <a:r>
              <a:rPr lang="en-US" altLang="ja-JP" dirty="0" smtClean="0"/>
              <a:t>Correction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5630759" y="1547570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Noise</a:t>
            </a:r>
          </a:p>
          <a:p>
            <a:pPr algn="ctr"/>
            <a:r>
              <a:rPr lang="en-US" altLang="ja-JP" dirty="0" smtClean="0"/>
              <a:t>Reduction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4358455" y="346065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Grid</a:t>
            </a:r>
          </a:p>
          <a:p>
            <a:pPr algn="ctr"/>
            <a:r>
              <a:rPr lang="en-US" altLang="ja-JP" dirty="0" smtClean="0"/>
              <a:t>Stats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5630759" y="346065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Focus</a:t>
            </a:r>
          </a:p>
          <a:p>
            <a:pPr algn="ctr"/>
            <a:r>
              <a:rPr lang="en-US" altLang="ja-JP" dirty="0" smtClean="0"/>
              <a:t>Stats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4619440" y="4071383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Hist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Stats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7115110" y="1547570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Demosaic</a:t>
            </a:r>
            <a:endParaRPr lang="en-US" altLang="ja-JP" dirty="0" smtClean="0"/>
          </a:p>
        </p:txBody>
      </p:sp>
      <p:sp>
        <p:nvSpPr>
          <p:cNvPr id="48" name="正方形/長方形 47"/>
          <p:cNvSpPr/>
          <p:nvPr/>
        </p:nvSpPr>
        <p:spPr>
          <a:xfrm>
            <a:off x="433887" y="3042921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Linear</a:t>
            </a:r>
          </a:p>
          <a:p>
            <a:pPr algn="ctr"/>
            <a:r>
              <a:rPr lang="en-US" altLang="ja-JP" dirty="0" smtClean="0"/>
              <a:t>Matrix /</a:t>
            </a:r>
          </a:p>
          <a:p>
            <a:pPr algn="ctr"/>
            <a:r>
              <a:rPr lang="en-US" altLang="ja-JP" dirty="0" smtClean="0"/>
              <a:t>WB Gain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1895405" y="3042921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Gamma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3229694" y="3042921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RGBtoYUV</a:t>
            </a:r>
            <a:endParaRPr lang="en-US" altLang="ja-JP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4619440" y="3042921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ToneCorveCorrection</a:t>
            </a:r>
            <a:endParaRPr lang="en-US" altLang="ja-JP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5986350" y="3042921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Color </a:t>
            </a:r>
            <a:r>
              <a:rPr lang="en-US" altLang="ja-JP" dirty="0" err="1" smtClean="0"/>
              <a:t>Enhacement</a:t>
            </a:r>
            <a:endParaRPr lang="en-US" altLang="ja-JP" dirty="0" smtClean="0"/>
          </a:p>
        </p:txBody>
      </p:sp>
      <p:sp>
        <p:nvSpPr>
          <p:cNvPr id="53" name="正方形/長方形 52"/>
          <p:cNvSpPr/>
          <p:nvPr/>
        </p:nvSpPr>
        <p:spPr>
          <a:xfrm>
            <a:off x="7344732" y="2592357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ScalerA</a:t>
            </a:r>
            <a:endParaRPr lang="en-US" altLang="ja-JP" dirty="0" smtClean="0"/>
          </a:p>
        </p:txBody>
      </p:sp>
      <p:sp>
        <p:nvSpPr>
          <p:cNvPr id="54" name="正方形/長方形 53"/>
          <p:cNvSpPr/>
          <p:nvPr/>
        </p:nvSpPr>
        <p:spPr>
          <a:xfrm>
            <a:off x="7344732" y="3385741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ScalerB</a:t>
            </a:r>
            <a:endParaRPr lang="en-US" altLang="ja-JP" dirty="0" smtClean="0"/>
          </a:p>
        </p:txBody>
      </p:sp>
      <p:sp>
        <p:nvSpPr>
          <p:cNvPr id="55" name="正方形/長方形 54"/>
          <p:cNvSpPr/>
          <p:nvPr/>
        </p:nvSpPr>
        <p:spPr>
          <a:xfrm>
            <a:off x="2883888" y="1547570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Shading</a:t>
            </a:r>
          </a:p>
          <a:p>
            <a:pPr algn="ctr"/>
            <a:r>
              <a:rPr lang="en-US" altLang="ja-JP" dirty="0" smtClean="0"/>
              <a:t>Correction</a:t>
            </a:r>
            <a:endParaRPr kumimoji="1" lang="ja-JP" altLang="en-US" dirty="0"/>
          </a:p>
        </p:txBody>
      </p:sp>
      <p:cxnSp>
        <p:nvCxnSpPr>
          <p:cNvPr id="56" name="直線矢印コネクタ 55"/>
          <p:cNvCxnSpPr>
            <a:stCxn id="40" idx="3"/>
            <a:endCxn id="41" idx="1"/>
          </p:cNvCxnSpPr>
          <p:nvPr/>
        </p:nvCxnSpPr>
        <p:spPr>
          <a:xfrm>
            <a:off x="1128761" y="1890390"/>
            <a:ext cx="332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1" idx="3"/>
            <a:endCxn id="55" idx="1"/>
          </p:cNvCxnSpPr>
          <p:nvPr/>
        </p:nvCxnSpPr>
        <p:spPr>
          <a:xfrm>
            <a:off x="2590280" y="1890390"/>
            <a:ext cx="2936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55" idx="3"/>
            <a:endCxn id="42" idx="1"/>
          </p:cNvCxnSpPr>
          <p:nvPr/>
        </p:nvCxnSpPr>
        <p:spPr>
          <a:xfrm>
            <a:off x="4012650" y="1890390"/>
            <a:ext cx="2283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2" idx="3"/>
            <a:endCxn id="43" idx="1"/>
          </p:cNvCxnSpPr>
          <p:nvPr/>
        </p:nvCxnSpPr>
        <p:spPr>
          <a:xfrm>
            <a:off x="5369774" y="1890390"/>
            <a:ext cx="260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43" idx="3"/>
            <a:endCxn id="47" idx="1"/>
          </p:cNvCxnSpPr>
          <p:nvPr/>
        </p:nvCxnSpPr>
        <p:spPr>
          <a:xfrm>
            <a:off x="6759520" y="1890390"/>
            <a:ext cx="3555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図形 60"/>
          <p:cNvCxnSpPr>
            <a:stCxn id="43" idx="3"/>
            <a:endCxn id="44" idx="2"/>
          </p:cNvCxnSpPr>
          <p:nvPr/>
        </p:nvCxnSpPr>
        <p:spPr>
          <a:xfrm flipH="1" flipV="1">
            <a:off x="4922836" y="1031707"/>
            <a:ext cx="1836684" cy="858684"/>
          </a:xfrm>
          <a:prstGeom prst="bentConnector4">
            <a:avLst>
              <a:gd name="adj1" fmla="val -9325"/>
              <a:gd name="adj2" fmla="val 699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図形 61"/>
          <p:cNvCxnSpPr>
            <a:stCxn id="43" idx="3"/>
            <a:endCxn id="45" idx="2"/>
          </p:cNvCxnSpPr>
          <p:nvPr/>
        </p:nvCxnSpPr>
        <p:spPr>
          <a:xfrm flipH="1" flipV="1">
            <a:off x="6195140" y="1031707"/>
            <a:ext cx="564380" cy="858684"/>
          </a:xfrm>
          <a:prstGeom prst="bentConnector4">
            <a:avLst>
              <a:gd name="adj1" fmla="val -30347"/>
              <a:gd name="adj2" fmla="val 699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図形 62"/>
          <p:cNvCxnSpPr>
            <a:stCxn id="47" idx="3"/>
            <a:endCxn id="48" idx="1"/>
          </p:cNvCxnSpPr>
          <p:nvPr/>
        </p:nvCxnSpPr>
        <p:spPr>
          <a:xfrm flipH="1">
            <a:off x="433888" y="1890391"/>
            <a:ext cx="7809984" cy="1495351"/>
          </a:xfrm>
          <a:prstGeom prst="bentConnector5">
            <a:avLst>
              <a:gd name="adj1" fmla="val -2193"/>
              <a:gd name="adj2" fmla="val 40393"/>
              <a:gd name="adj3" fmla="val 1021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48" idx="3"/>
            <a:endCxn id="49" idx="1"/>
          </p:cNvCxnSpPr>
          <p:nvPr/>
        </p:nvCxnSpPr>
        <p:spPr>
          <a:xfrm>
            <a:off x="1562648" y="3385741"/>
            <a:ext cx="332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49" idx="3"/>
            <a:endCxn id="50" idx="1"/>
          </p:cNvCxnSpPr>
          <p:nvPr/>
        </p:nvCxnSpPr>
        <p:spPr>
          <a:xfrm>
            <a:off x="3024166" y="3385741"/>
            <a:ext cx="2055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52" idx="3"/>
            <a:endCxn id="53" idx="1"/>
          </p:cNvCxnSpPr>
          <p:nvPr/>
        </p:nvCxnSpPr>
        <p:spPr>
          <a:xfrm flipV="1">
            <a:off x="7115111" y="2935178"/>
            <a:ext cx="229622" cy="4505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52" idx="3"/>
            <a:endCxn id="54" idx="1"/>
          </p:cNvCxnSpPr>
          <p:nvPr/>
        </p:nvCxnSpPr>
        <p:spPr>
          <a:xfrm>
            <a:off x="7115111" y="3385741"/>
            <a:ext cx="229622" cy="3428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51" idx="3"/>
            <a:endCxn id="52" idx="1"/>
          </p:cNvCxnSpPr>
          <p:nvPr/>
        </p:nvCxnSpPr>
        <p:spPr>
          <a:xfrm>
            <a:off x="5748202" y="3385741"/>
            <a:ext cx="2381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50" idx="3"/>
            <a:endCxn id="51" idx="1"/>
          </p:cNvCxnSpPr>
          <p:nvPr/>
        </p:nvCxnSpPr>
        <p:spPr>
          <a:xfrm>
            <a:off x="4358456" y="3385741"/>
            <a:ext cx="260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50" idx="3"/>
            <a:endCxn id="46" idx="1"/>
          </p:cNvCxnSpPr>
          <p:nvPr/>
        </p:nvCxnSpPr>
        <p:spPr>
          <a:xfrm>
            <a:off x="4358456" y="3385741"/>
            <a:ext cx="260985" cy="10284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1331025" y="1351693"/>
            <a:ext cx="5526363" cy="102519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323514" y="2873143"/>
            <a:ext cx="4132810" cy="1025197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4570505" y="2592356"/>
            <a:ext cx="4132810" cy="147902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タイトル 1"/>
          <p:cNvSpPr>
            <a:spLocks noGrp="1"/>
          </p:cNvSpPr>
          <p:nvPr>
            <p:ph type="title"/>
          </p:nvPr>
        </p:nvSpPr>
        <p:spPr>
          <a:xfrm>
            <a:off x="250825" y="268289"/>
            <a:ext cx="7740000" cy="6096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RGB space</a:t>
            </a:r>
            <a:endParaRPr kumimoji="1" lang="ja-JP" altLang="en-US" dirty="0"/>
          </a:p>
        </p:txBody>
      </p:sp>
      <p:sp>
        <p:nvSpPr>
          <p:cNvPr id="77" name="角丸四角形吹き出し 76"/>
          <p:cNvSpPr/>
          <p:nvPr/>
        </p:nvSpPr>
        <p:spPr bwMode="invGray">
          <a:xfrm>
            <a:off x="1975018" y="3898340"/>
            <a:ext cx="2644423" cy="1024038"/>
          </a:xfrm>
          <a:prstGeom prst="wedgeRoundRectCallout">
            <a:avLst>
              <a:gd name="adj1" fmla="val -32941"/>
              <a:gd name="adj2" fmla="val -82351"/>
              <a:gd name="adj3" fmla="val 16667"/>
            </a:avLst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77500" lnSpcReduction="20000"/>
          </a:bodyPr>
          <a:lstStyle/>
          <a:p>
            <a:r>
              <a:rPr kumimoji="1" lang="en-US" altLang="ja-JP" sz="2400" dirty="0" smtClean="0">
                <a:solidFill>
                  <a:schemeClr val="bg2"/>
                </a:solidFill>
                <a:latin typeface="HelveticaNeueLT Pro 55 Roman" pitchFamily="34" charset="0"/>
              </a:rPr>
              <a:t>R/G/B Ch</a:t>
            </a:r>
            <a:r>
              <a:rPr kumimoji="1" lang="ja-JP" altLang="en-US" sz="2400" dirty="0" smtClean="0">
                <a:solidFill>
                  <a:schemeClr val="bg2"/>
                </a:solidFill>
                <a:latin typeface="HelveticaNeueLT Pro 55 Roman" pitchFamily="34" charset="0"/>
              </a:rPr>
              <a:t>内補正</a:t>
            </a:r>
            <a:endParaRPr kumimoji="1" lang="en-US" altLang="ja-JP" sz="2400" dirty="0" smtClean="0">
              <a:solidFill>
                <a:schemeClr val="bg2"/>
              </a:solidFill>
              <a:latin typeface="HelveticaNeueLT Pro 55 Roman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>
                <a:solidFill>
                  <a:schemeClr val="bg2"/>
                </a:solidFill>
                <a:latin typeface="HelveticaNeueLT Pro 55 Roman" pitchFamily="34" charset="0"/>
              </a:rPr>
              <a:t> </a:t>
            </a:r>
            <a:r>
              <a:rPr kumimoji="1" lang="ja-JP" altLang="en-US" sz="2400" dirty="0" smtClean="0">
                <a:solidFill>
                  <a:schemeClr val="bg2"/>
                </a:solidFill>
                <a:latin typeface="HelveticaNeueLT Pro 55 Roman" pitchFamily="34" charset="0"/>
              </a:rPr>
              <a:t>出力信号レベル調整</a:t>
            </a:r>
            <a:endParaRPr kumimoji="1" lang="en-US" altLang="ja-JP" sz="2400" dirty="0" smtClean="0">
              <a:solidFill>
                <a:schemeClr val="bg2"/>
              </a:solidFill>
              <a:latin typeface="HelveticaNeueLT Pro 55 Roman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>
                <a:solidFill>
                  <a:schemeClr val="bg2"/>
                </a:solidFill>
                <a:latin typeface="HelveticaNeueLT Pro 55 Roman" pitchFamily="34" charset="0"/>
              </a:rPr>
              <a:t> </a:t>
            </a:r>
            <a:r>
              <a:rPr kumimoji="1" lang="ja-JP" altLang="en-US" sz="2400" dirty="0" smtClean="0">
                <a:solidFill>
                  <a:schemeClr val="bg2"/>
                </a:solidFill>
                <a:latin typeface="HelveticaNeueLT Pro 55 Roman" pitchFamily="34" charset="0"/>
              </a:rPr>
              <a:t>圧縮前の色調整</a:t>
            </a:r>
            <a:endParaRPr kumimoji="1" lang="ja-JP" altLang="en-US" sz="2400" dirty="0" smtClean="0">
              <a:solidFill>
                <a:schemeClr val="bg2"/>
              </a:solidFill>
              <a:latin typeface="HelveticaNeueLT Pro 55 Roman" pitchFamily="34" charset="0"/>
            </a:endParaRPr>
          </a:p>
        </p:txBody>
      </p:sp>
      <p:sp>
        <p:nvSpPr>
          <p:cNvPr id="78" name="角丸四角形吹き出し 77"/>
          <p:cNvSpPr/>
          <p:nvPr/>
        </p:nvSpPr>
        <p:spPr bwMode="invGray">
          <a:xfrm>
            <a:off x="3556271" y="2325946"/>
            <a:ext cx="1604368" cy="532821"/>
          </a:xfrm>
          <a:prstGeom prst="wedgeRoundRectCallout">
            <a:avLst>
              <a:gd name="adj1" fmla="val -36256"/>
              <a:gd name="adj2" fmla="val 96241"/>
              <a:gd name="adj3" fmla="val 16667"/>
            </a:avLst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kumimoji="1" lang="en-US" altLang="ja-JP" sz="2400" dirty="0" smtClean="0">
                <a:solidFill>
                  <a:schemeClr val="bg2"/>
                </a:solidFill>
                <a:latin typeface="HelveticaNeueLT Pro 55 Roman" pitchFamily="34" charset="0"/>
              </a:rPr>
              <a:t>Format </a:t>
            </a:r>
            <a:r>
              <a:rPr kumimoji="1" lang="ja-JP" altLang="en-US" sz="2400" dirty="0" smtClean="0">
                <a:solidFill>
                  <a:schemeClr val="bg2"/>
                </a:solidFill>
                <a:latin typeface="HelveticaNeueLT Pro 55 Roman" pitchFamily="34" charset="0"/>
              </a:rPr>
              <a:t>変換</a:t>
            </a:r>
          </a:p>
        </p:txBody>
      </p:sp>
      <p:sp>
        <p:nvSpPr>
          <p:cNvPr id="79" name="角丸四角形吹き出し 78"/>
          <p:cNvSpPr/>
          <p:nvPr/>
        </p:nvSpPr>
        <p:spPr bwMode="invGray">
          <a:xfrm>
            <a:off x="132937" y="1547570"/>
            <a:ext cx="2859422" cy="1178628"/>
          </a:xfrm>
          <a:prstGeom prst="wedgeRoundRectCallout">
            <a:avLst>
              <a:gd name="adj1" fmla="val -20833"/>
              <a:gd name="adj2" fmla="val 86626"/>
              <a:gd name="adj3" fmla="val 16667"/>
            </a:avLst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77500" lnSpcReduction="20000"/>
          </a:bodyPr>
          <a:lstStyle/>
          <a:p>
            <a:r>
              <a:rPr kumimoji="1" lang="en-US" altLang="ja-JP" sz="2400" dirty="0" smtClean="0">
                <a:solidFill>
                  <a:schemeClr val="bg2"/>
                </a:solidFill>
                <a:latin typeface="HelveticaNeueLT Pro 55 Roman" pitchFamily="34" charset="0"/>
              </a:rPr>
              <a:t>R/G/B Ch</a:t>
            </a:r>
            <a:r>
              <a:rPr kumimoji="1" lang="ja-JP" altLang="en-US" sz="2400" dirty="0" smtClean="0">
                <a:solidFill>
                  <a:schemeClr val="bg2"/>
                </a:solidFill>
                <a:latin typeface="HelveticaNeueLT Pro 55 Roman" pitchFamily="34" charset="0"/>
              </a:rPr>
              <a:t>間補正</a:t>
            </a:r>
            <a:endParaRPr kumimoji="1" lang="en-US" altLang="ja-JP" sz="2400" dirty="0" smtClean="0">
              <a:solidFill>
                <a:schemeClr val="bg2"/>
              </a:solidFill>
              <a:latin typeface="HelveticaNeueLT Pro 55 Roman" pitchFamily="34" charset="0"/>
            </a:endParaRPr>
          </a:p>
          <a:p>
            <a:r>
              <a:rPr kumimoji="1" lang="ja-JP" altLang="en-US" sz="2400" dirty="0" smtClean="0">
                <a:solidFill>
                  <a:schemeClr val="bg2"/>
                </a:solidFill>
                <a:latin typeface="HelveticaNeueLT Pro 55 Roman" pitchFamily="34" charset="0"/>
              </a:rPr>
              <a:t>人の見え方に合わせる</a:t>
            </a:r>
            <a:endParaRPr kumimoji="1" lang="en-US" altLang="ja-JP" sz="2400" dirty="0" smtClean="0">
              <a:solidFill>
                <a:schemeClr val="bg2"/>
              </a:solidFill>
              <a:latin typeface="HelveticaNeueLT Pro 55 Roman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>
                <a:solidFill>
                  <a:schemeClr val="bg2"/>
                </a:solidFill>
                <a:latin typeface="HelveticaNeueLT Pro 55 Roman" pitchFamily="34" charset="0"/>
              </a:rPr>
              <a:t> </a:t>
            </a:r>
            <a:r>
              <a:rPr kumimoji="1" lang="ja-JP" altLang="en-US" sz="2400" dirty="0" smtClean="0">
                <a:solidFill>
                  <a:schemeClr val="bg2"/>
                </a:solidFill>
                <a:latin typeface="HelveticaNeueLT Pro 55 Roman" pitchFamily="34" charset="0"/>
              </a:rPr>
              <a:t>入力信号レベル調整</a:t>
            </a:r>
            <a:endParaRPr kumimoji="1" lang="en-US" altLang="ja-JP" sz="2400" dirty="0" smtClean="0">
              <a:solidFill>
                <a:schemeClr val="bg2"/>
              </a:solidFill>
              <a:latin typeface="HelveticaNeueLT Pro 55 Roman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>
                <a:solidFill>
                  <a:schemeClr val="bg2"/>
                </a:solidFill>
                <a:latin typeface="HelveticaNeueLT Pro 55 Roman" pitchFamily="34" charset="0"/>
              </a:rPr>
              <a:t> </a:t>
            </a:r>
            <a:r>
              <a:rPr kumimoji="1" lang="ja-JP" altLang="en-US" sz="2400" dirty="0" smtClean="0">
                <a:solidFill>
                  <a:schemeClr val="bg2"/>
                </a:solidFill>
                <a:latin typeface="HelveticaNeueLT Pro 55 Roman" pitchFamily="34" charset="0"/>
              </a:rPr>
              <a:t>光源補正</a:t>
            </a:r>
            <a:endParaRPr kumimoji="1" lang="en-US" altLang="ja-JP" sz="2400" dirty="0" smtClean="0">
              <a:solidFill>
                <a:schemeClr val="bg2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RGB - Linear matrix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HW</a:t>
            </a:r>
            <a:r>
              <a:rPr kumimoji="1" lang="ja-JP" altLang="en-US" dirty="0" smtClean="0"/>
              <a:t>分光特性の補正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負信号の補填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人の知覚に合わせる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r>
              <a:rPr lang="en-US" altLang="ja-JP" dirty="0" smtClean="0"/>
              <a:t>Auto white balance</a:t>
            </a:r>
            <a:r>
              <a:rPr lang="ja-JP" altLang="en-US" dirty="0" smtClean="0"/>
              <a:t>から制御する場合もある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(SOMC</a:t>
            </a:r>
            <a:r>
              <a:rPr lang="ja-JP" altLang="en-US" dirty="0" smtClean="0"/>
              <a:t>はやってない</a:t>
            </a:r>
            <a:r>
              <a:rPr lang="en-US" altLang="ja-JP" dirty="0" smtClean="0"/>
              <a:t>?)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772698" y="192248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Linear</a:t>
            </a:r>
          </a:p>
          <a:p>
            <a:pPr algn="ctr"/>
            <a:r>
              <a:rPr lang="en-US" altLang="ja-JP" dirty="0" smtClean="0"/>
              <a:t>Matrix</a:t>
            </a:r>
          </a:p>
          <a:p>
            <a:pPr algn="ctr"/>
            <a:r>
              <a:rPr lang="en-US" altLang="ja-JP" dirty="0" smtClean="0"/>
              <a:t>WB Gain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234216" y="192248"/>
            <a:ext cx="1128761" cy="6856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Gamma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568505" y="192248"/>
            <a:ext cx="1128761" cy="6856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RGBtoYUV</a:t>
            </a:r>
            <a:endParaRPr lang="en-US" altLang="ja-JP" dirty="0" smtClean="0"/>
          </a:p>
        </p:txBody>
      </p:sp>
      <p:cxnSp>
        <p:nvCxnSpPr>
          <p:cNvPr id="7" name="直線矢印コネクタ 6"/>
          <p:cNvCxnSpPr>
            <a:stCxn id="4" idx="3"/>
            <a:endCxn id="5" idx="1"/>
          </p:cNvCxnSpPr>
          <p:nvPr/>
        </p:nvCxnSpPr>
        <p:spPr>
          <a:xfrm>
            <a:off x="4901459" y="535068"/>
            <a:ext cx="332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>
            <a:off x="6362977" y="535068"/>
            <a:ext cx="2055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772697" y="150660"/>
            <a:ext cx="1128761" cy="51259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1267" y="961339"/>
            <a:ext cx="2180708" cy="12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8754" y="2922662"/>
            <a:ext cx="2192270" cy="12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6823783" y="2149375"/>
            <a:ext cx="1128761" cy="4310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RGB in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247625" y="4206817"/>
            <a:ext cx="2281076" cy="5019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RGB out</a:t>
            </a:r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人の知覚に近い</a:t>
            </a:r>
            <a:r>
              <a:rPr lang="en-US" altLang="ja-JP" dirty="0" smtClean="0"/>
              <a:t>)</a:t>
            </a:r>
          </a:p>
        </p:txBody>
      </p:sp>
      <p:sp>
        <p:nvSpPr>
          <p:cNvPr id="18" name="下矢印 17"/>
          <p:cNvSpPr/>
          <p:nvPr/>
        </p:nvSpPr>
        <p:spPr bwMode="invGray">
          <a:xfrm>
            <a:off x="6977965" y="2580441"/>
            <a:ext cx="820397" cy="342221"/>
          </a:xfrm>
          <a:prstGeom prst="downArrow">
            <a:avLst>
              <a:gd name="adj1" fmla="val 50000"/>
              <a:gd name="adj2" fmla="val 67480"/>
            </a:avLst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kumimoji="1" lang="ja-JP" altLang="en-US" sz="2400" smtClean="0">
              <a:latin typeface="HelveticaNeueLT Pro 55 Roman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870171" y="2226289"/>
          <a:ext cx="3903101" cy="1365201"/>
        </p:xfrm>
        <a:graphic>
          <a:graphicData uri="http://schemas.openxmlformats.org/presentationml/2006/ole">
            <p:oleObj spid="_x0000_s3074" name="Equation" r:id="rId5" imgW="2031840" imgH="7110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RGB – Gamma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出力</a:t>
            </a:r>
            <a:r>
              <a:rPr lang="ja-JP" altLang="en-US" dirty="0" smtClean="0"/>
              <a:t>機器 </a:t>
            </a:r>
            <a:r>
              <a:rPr lang="en-US" altLang="ja-JP" dirty="0" smtClean="0"/>
              <a:t>(</a:t>
            </a:r>
            <a:r>
              <a:rPr lang="ja-JP" altLang="en-US" dirty="0" smtClean="0"/>
              <a:t>元来は</a:t>
            </a:r>
            <a:r>
              <a:rPr lang="en-US" altLang="ja-JP" dirty="0" smtClean="0"/>
              <a:t>CRT) </a:t>
            </a:r>
            <a:r>
              <a:rPr lang="ja-JP" altLang="en-US" dirty="0" smtClean="0"/>
              <a:t>の特性に合わせて入力信号を補正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en-US" altLang="ja-JP" dirty="0" smtClean="0"/>
              <a:t>YUV</a:t>
            </a:r>
            <a:r>
              <a:rPr lang="ja-JP" altLang="en-US" dirty="0" smtClean="0"/>
              <a:t>に圧縮する前に、色を調整する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772698" y="192248"/>
            <a:ext cx="1128761" cy="6856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Linear</a:t>
            </a:r>
          </a:p>
          <a:p>
            <a:pPr algn="ctr"/>
            <a:r>
              <a:rPr lang="en-US" altLang="ja-JP" dirty="0" smtClean="0"/>
              <a:t>Matrix</a:t>
            </a:r>
          </a:p>
          <a:p>
            <a:pPr algn="ctr"/>
            <a:r>
              <a:rPr lang="en-US" altLang="ja-JP" dirty="0" smtClean="0"/>
              <a:t>WB Gain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234216" y="192248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Gamma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568505" y="192248"/>
            <a:ext cx="1128761" cy="6856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RGBtoYUV</a:t>
            </a:r>
            <a:endParaRPr lang="en-US" altLang="ja-JP" dirty="0" smtClean="0"/>
          </a:p>
        </p:txBody>
      </p:sp>
      <p:cxnSp>
        <p:nvCxnSpPr>
          <p:cNvPr id="7" name="直線矢印コネクタ 6"/>
          <p:cNvCxnSpPr>
            <a:stCxn id="4" idx="3"/>
            <a:endCxn id="5" idx="1"/>
          </p:cNvCxnSpPr>
          <p:nvPr/>
        </p:nvCxnSpPr>
        <p:spPr>
          <a:xfrm>
            <a:off x="4901459" y="535068"/>
            <a:ext cx="332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>
            <a:off x="6362977" y="535068"/>
            <a:ext cx="2055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234216" y="150659"/>
            <a:ext cx="1128761" cy="727229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356392" y="3824149"/>
            <a:ext cx="4424227" cy="5811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ja-JP" altLang="en-US" dirty="0" smtClean="0"/>
              <a:t>液晶・</a:t>
            </a:r>
            <a:r>
              <a:rPr lang="en-US" altLang="ja-JP" dirty="0" smtClean="0"/>
              <a:t>Projector</a:t>
            </a:r>
            <a:r>
              <a:rPr lang="ja-JP" altLang="en-US" dirty="0" smtClean="0"/>
              <a:t>・</a:t>
            </a:r>
            <a:r>
              <a:rPr lang="en-US" altLang="ja-JP" dirty="0" smtClean="0"/>
              <a:t>Printer</a:t>
            </a:r>
            <a:r>
              <a:rPr lang="ja-JP" altLang="en-US" dirty="0" smtClean="0"/>
              <a:t>の差分は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さらに機器側で再補正する？</a:t>
            </a:r>
            <a:endParaRPr lang="en-US" altLang="ja-JP" dirty="0" smtClean="0"/>
          </a:p>
        </p:txBody>
      </p:sp>
      <p:pic>
        <p:nvPicPr>
          <p:cNvPr id="2050" name="Picture 2" descr="C:\Users\22708524\Desktop\Gamma06_6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561" y="1702854"/>
            <a:ext cx="2826419" cy="2826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RGB – WB Gain</a:t>
            </a:r>
            <a:br>
              <a:rPr kumimoji="1" lang="en-US" altLang="ja-JP" dirty="0" smtClean="0"/>
            </a:br>
            <a:r>
              <a:rPr lang="en-US" altLang="ja-JP" dirty="0" smtClean="0"/>
              <a:t>RGB – </a:t>
            </a:r>
            <a:r>
              <a:rPr lang="en-US" altLang="ja-JP" dirty="0" err="1" smtClean="0"/>
              <a:t>RGBtoYUV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WB Gain – R/G/B</a:t>
            </a:r>
            <a:r>
              <a:rPr kumimoji="1" lang="ja-JP" altLang="en-US" dirty="0" smtClean="0"/>
              <a:t>ごとに係数をかけて、</a:t>
            </a:r>
            <a:r>
              <a:rPr lang="ja-JP" altLang="en-US" dirty="0" smtClean="0"/>
              <a:t>色のバランスを補正する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RGBtoYUV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 YUV</a:t>
            </a:r>
            <a:r>
              <a:rPr lang="ja-JP" altLang="en-US" dirty="0" smtClean="0"/>
              <a:t>色空間への変換 </a:t>
            </a:r>
            <a:r>
              <a:rPr lang="en-US" altLang="ja-JP" dirty="0" smtClean="0"/>
              <a:t>(=</a:t>
            </a:r>
            <a:r>
              <a:rPr lang="ja-JP" altLang="en-US" dirty="0" smtClean="0"/>
              <a:t>圧縮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RGB = Red/Green/Blue</a:t>
            </a:r>
          </a:p>
          <a:p>
            <a:pPr lvl="1"/>
            <a:r>
              <a:rPr kumimoji="1" lang="en-US" altLang="ja-JP" dirty="0" smtClean="0"/>
              <a:t>YUV = Y/</a:t>
            </a:r>
            <a:r>
              <a:rPr kumimoji="1" lang="en-US" altLang="ja-JP" dirty="0" err="1" smtClean="0"/>
              <a:t>Cb</a:t>
            </a:r>
            <a:r>
              <a:rPr kumimoji="1" lang="en-US" altLang="ja-JP" dirty="0" smtClean="0"/>
              <a:t>/Cr, </a:t>
            </a:r>
            <a:r>
              <a:rPr kumimoji="1" lang="en-US" altLang="ja-JP" dirty="0" err="1" smtClean="0"/>
              <a:t>Luma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Chroma</a:t>
            </a:r>
            <a:r>
              <a:rPr lang="en-US" altLang="ja-JP" dirty="0" smtClean="0"/>
              <a:t>(Blue)/</a:t>
            </a:r>
            <a:r>
              <a:rPr lang="en-US" altLang="ja-JP" dirty="0" err="1" smtClean="0"/>
              <a:t>Chroma</a:t>
            </a:r>
            <a:r>
              <a:rPr lang="en-US" altLang="ja-JP" dirty="0" smtClean="0"/>
              <a:t>(Red)</a:t>
            </a:r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772698" y="192248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Linear</a:t>
            </a:r>
          </a:p>
          <a:p>
            <a:pPr algn="ctr"/>
            <a:r>
              <a:rPr lang="en-US" altLang="ja-JP" dirty="0" smtClean="0"/>
              <a:t>Matrix</a:t>
            </a:r>
          </a:p>
          <a:p>
            <a:pPr algn="ctr"/>
            <a:r>
              <a:rPr lang="en-US" altLang="ja-JP" dirty="0" smtClean="0"/>
              <a:t>WB Gain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234216" y="192248"/>
            <a:ext cx="1128761" cy="6856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smtClean="0"/>
              <a:t>Gamma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568505" y="192248"/>
            <a:ext cx="1128761" cy="6856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r>
              <a:rPr lang="en-US" altLang="ja-JP" dirty="0" err="1" smtClean="0"/>
              <a:t>RGBtoYUV</a:t>
            </a:r>
            <a:endParaRPr lang="en-US" altLang="ja-JP" dirty="0" smtClean="0"/>
          </a:p>
        </p:txBody>
      </p:sp>
      <p:cxnSp>
        <p:nvCxnSpPr>
          <p:cNvPr id="7" name="直線矢印コネクタ 6"/>
          <p:cNvCxnSpPr>
            <a:stCxn id="4" idx="3"/>
            <a:endCxn id="5" idx="1"/>
          </p:cNvCxnSpPr>
          <p:nvPr/>
        </p:nvCxnSpPr>
        <p:spPr>
          <a:xfrm>
            <a:off x="4901459" y="535068"/>
            <a:ext cx="332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>
            <a:off x="6362977" y="535068"/>
            <a:ext cx="2055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568505" y="192248"/>
            <a:ext cx="1128761" cy="727229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772698" y="649480"/>
            <a:ext cx="1128761" cy="249202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25" tIns="34263" rIns="68525" bIns="34263"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オブジェクト 11"/>
          <p:cNvGraphicFramePr>
            <a:graphicFrameLocks noChangeAspect="1"/>
          </p:cNvGraphicFramePr>
          <p:nvPr/>
        </p:nvGraphicFramePr>
        <p:xfrm>
          <a:off x="1524658" y="3716028"/>
          <a:ext cx="3376801" cy="979797"/>
        </p:xfrm>
        <a:graphic>
          <a:graphicData uri="http://schemas.openxmlformats.org/presentationml/2006/ole">
            <p:oleObj spid="_x0000_s1026" name="Equation" r:id="rId3" imgW="2450880" imgH="711000" progId="Equation.3">
              <p:embed/>
            </p:oleObj>
          </a:graphicData>
        </a:graphic>
      </p:graphicFrame>
      <p:graphicFrame>
        <p:nvGraphicFramePr>
          <p:cNvPr id="13" name="オブジェクト 12"/>
          <p:cNvGraphicFramePr>
            <a:graphicFrameLocks noChangeAspect="1"/>
          </p:cNvGraphicFramePr>
          <p:nvPr/>
        </p:nvGraphicFramePr>
        <p:xfrm>
          <a:off x="1524658" y="1481138"/>
          <a:ext cx="3535362" cy="979487"/>
        </p:xfrm>
        <a:graphic>
          <a:graphicData uri="http://schemas.openxmlformats.org/presentationml/2006/ole">
            <p:oleObj spid="_x0000_s1027" name="Equation" r:id="rId4" imgW="2565360" imgH="7110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ony 2014 blue">
      <a:dk1>
        <a:srgbClr val="000000"/>
      </a:dk1>
      <a:lt1>
        <a:srgbClr val="646464"/>
      </a:lt1>
      <a:dk2>
        <a:srgbClr val="C8C8C8"/>
      </a:dk2>
      <a:lt2>
        <a:srgbClr val="FFFFFF"/>
      </a:lt2>
      <a:accent1>
        <a:srgbClr val="3287BD"/>
      </a:accent1>
      <a:accent2>
        <a:srgbClr val="739E4D"/>
      </a:accent2>
      <a:accent3>
        <a:srgbClr val="D68343"/>
      </a:accent3>
      <a:accent4>
        <a:srgbClr val="C33E37"/>
      </a:accent4>
      <a:accent5>
        <a:srgbClr val="7D63A0"/>
      </a:accent5>
      <a:accent6>
        <a:srgbClr val="878787"/>
      </a:accent6>
      <a:hlink>
        <a:srgbClr val="014B6B"/>
      </a:hlink>
      <a:folHlink>
        <a:srgbClr val="646464"/>
      </a:folHlink>
    </a:clrScheme>
    <a:fontScheme name="Sony Mobile Communications 2014 PowerPoint">
      <a:majorFont>
        <a:latin typeface="ITC Avant Garde Std Bk"/>
        <a:ea typeface="Arial Unicode MS"/>
        <a:cs typeface=""/>
      </a:majorFont>
      <a:minorFont>
        <a:latin typeface="HelveticaNeueLT Pro 45 L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1"/>
        </a:solidFill>
        <a:ln w="25400">
          <a:solidFill>
            <a:schemeClr val="accent1">
              <a:lumMod val="50000"/>
            </a:schemeClr>
          </a:solidFill>
          <a:tailEnd type="none"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  <a:scene3d>
          <a:camera prst="perspectiveRelaxed" fov="0">
            <a:rot lat="0" lon="0" rev="0"/>
          </a:camera>
          <a:lightRig rig="threePt" dir="t"/>
        </a:scene3d>
        <a:sp3d extrusionH="177800"/>
      </a:spPr>
      <a:bodyPr rtlCol="0" anchor="ctr">
        <a:normAutofit/>
      </a:bodyPr>
      <a:lstStyle>
        <a:defPPr algn="ctr">
          <a:defRPr sz="2400" smtClean="0">
            <a:latin typeface="HelveticaNeueLT Pro 55 Roman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ny 2014 blu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3287BD"/>
        </a:accent1>
        <a:accent2>
          <a:srgbClr val="739E4D"/>
        </a:accent2>
        <a:accent3>
          <a:srgbClr val="D68343"/>
        </a:accent3>
        <a:accent4>
          <a:srgbClr val="C33E37"/>
        </a:accent4>
        <a:accent5>
          <a:srgbClr val="7D63A0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green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39E4D"/>
        </a:accent1>
        <a:accent2>
          <a:srgbClr val="D68343"/>
        </a:accent2>
        <a:accent3>
          <a:srgbClr val="C33E37"/>
        </a:accent3>
        <a:accent4>
          <a:srgbClr val="7D63A0"/>
        </a:accent4>
        <a:accent5>
          <a:srgbClr val="3287B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orang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D68343"/>
        </a:accent1>
        <a:accent2>
          <a:srgbClr val="C33E37"/>
        </a:accent2>
        <a:accent3>
          <a:srgbClr val="7D63A0"/>
        </a:accent3>
        <a:accent4>
          <a:srgbClr val="3287BD"/>
        </a:accent4>
        <a:accent5>
          <a:srgbClr val="739E4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red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C33E37"/>
        </a:accent1>
        <a:accent2>
          <a:srgbClr val="7D63A0"/>
        </a:accent2>
        <a:accent3>
          <a:srgbClr val="3287BD"/>
        </a:accent3>
        <a:accent4>
          <a:srgbClr val="739E4D"/>
        </a:accent4>
        <a:accent5>
          <a:srgbClr val="D68343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purpl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D63A0"/>
        </a:accent1>
        <a:accent2>
          <a:srgbClr val="3287BD"/>
        </a:accent2>
        <a:accent3>
          <a:srgbClr val="739E4D"/>
        </a:accent3>
        <a:accent4>
          <a:srgbClr val="D68343"/>
        </a:accent4>
        <a:accent5>
          <a:srgbClr val="C33E37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</a:extraClrSchemeLst>
  <a:extLst>
    <a:ext uri="{05A4C25C-085E-4340-85A3-A5531E510DB2}">
      <thm15:themeFamily xmlns="" xmlns:thm15="http://schemas.microsoft.com/office/thememl/2012/main" name="Sony_2014.3.16-9 - Copy" id="{B676A8F2-F3BF-434D-9A27-5D56A866542E}" vid="{8FB125D9-A16B-4F39-87FC-EE9A98C14C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3E55D1C3CE7949B2890306EEB537FE" ma:contentTypeVersion="0" ma:contentTypeDescription="Create a new document." ma:contentTypeScope="" ma:versionID="75abae435e179761f655f83ce273b70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4DA2F9-AE78-4565-9A26-D78201ACD3CB}"/>
</file>

<file path=customXml/itemProps2.xml><?xml version="1.0" encoding="utf-8"?>
<ds:datastoreItem xmlns:ds="http://schemas.openxmlformats.org/officeDocument/2006/customXml" ds:itemID="{7B4FBF7C-5848-406D-AC6E-FDE7662A61D1}"/>
</file>

<file path=customXml/itemProps3.xml><?xml version="1.0" encoding="utf-8"?>
<ds:datastoreItem xmlns:ds="http://schemas.openxmlformats.org/officeDocument/2006/customXml" ds:itemID="{41F8EA96-76E5-4170-82EE-2FC12624A3A1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123</TotalTime>
  <Words>251</Words>
  <Application>Microsoft Office PowerPoint</Application>
  <PresentationFormat>画面に合わせる (16:9)</PresentationFormat>
  <Paragraphs>103</Paragraphs>
  <Slides>7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9" baseType="lpstr">
      <vt:lpstr>blank</vt:lpstr>
      <vt:lpstr>Equation</vt:lpstr>
      <vt:lpstr>IQ blocks - RGB space</vt:lpstr>
      <vt:lpstr>Bayer / RGB / YUV</vt:lpstr>
      <vt:lpstr>RGB space</vt:lpstr>
      <vt:lpstr>RGB - Linear matrix</vt:lpstr>
      <vt:lpstr>RGB – Gamma</vt:lpstr>
      <vt:lpstr>RGB – WB Gain RGB – RGBtoYUV</vt:lpstr>
      <vt:lpstr>スライド 7</vt:lpstr>
    </vt:vector>
  </TitlesOfParts>
  <Company>Sony Ericsson Mobile 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&lt;the title of the document&gt;</dc:title>
  <dc:subject>&lt;the title of the document&gt;</dc:subject>
  <dc:creator/>
  <dc:description>_x000d_Rev </dc:description>
  <cp:lastModifiedBy>Kenta Omori</cp:lastModifiedBy>
  <cp:revision>4</cp:revision>
  <dcterms:created xsi:type="dcterms:W3CDTF">2016-02-03T07:23:13Z</dcterms:created>
  <dcterms:modified xsi:type="dcterms:W3CDTF">2016-02-04T00:21:08Z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ocName">
    <vt:lpwstr/>
  </property>
  <property fmtid="{D5CDD505-2E9C-101B-9397-08002B2CF9AE}" pid="5" name="SecurityClass">
    <vt:lpwstr>&lt;security class&gt;</vt:lpwstr>
  </property>
  <property fmtid="{D5CDD505-2E9C-101B-9397-08002B2CF9AE}" pid="6" name="Prepared">
    <vt:lpwstr/>
  </property>
  <property fmtid="{D5CDD505-2E9C-101B-9397-08002B2CF9AE}" pid="7" name="ApprovedBy">
    <vt:lpwstr/>
  </property>
  <property fmtid="{D5CDD505-2E9C-101B-9397-08002B2CF9AE}" pid="8" name="Date">
    <vt:lpwstr>yyyy-mm-dd</vt:lpwstr>
  </property>
  <property fmtid="{D5CDD505-2E9C-101B-9397-08002B2CF9AE}" pid="9" name="Title">
    <vt:lpwstr>&lt;the title of the document&gt;</vt:lpwstr>
  </property>
  <property fmtid="{D5CDD505-2E9C-101B-9397-08002B2CF9AE}" pid="10" name="Keyword">
    <vt:lpwstr/>
  </property>
  <property fmtid="{D5CDD505-2E9C-101B-9397-08002B2CF9AE}" pid="11" name="LeftFooterField">
    <vt:lpwstr>DocNo</vt:lpwstr>
  </property>
  <property fmtid="{D5CDD505-2E9C-101B-9397-08002B2CF9AE}" pid="12" name="MiddleFooterField">
    <vt:lpwstr>Date</vt:lpwstr>
  </property>
  <property fmtid="{D5CDD505-2E9C-101B-9397-08002B2CF9AE}" pid="13" name="RightFooterField">
    <vt:lpwstr>Title</vt:lpwstr>
  </property>
  <property fmtid="{D5CDD505-2E9C-101B-9397-08002B2CF9AE}" pid="14" name="SecClassViewType">
    <vt:lpwstr>False</vt:lpwstr>
  </property>
  <property fmtid="{D5CDD505-2E9C-101B-9397-08002B2CF9AE}" pid="15" name="DocumentSource">
    <vt:lpwstr> </vt:lpwstr>
  </property>
  <property fmtid="{D5CDD505-2E9C-101B-9397-08002B2CF9AE}" pid="16" name="Reference">
    <vt:lpwstr/>
  </property>
  <property fmtid="{D5CDD505-2E9C-101B-9397-08002B2CF9AE}" pid="17" name="TemplateName">
    <vt:lpwstr>Sony Mobile Communications</vt:lpwstr>
  </property>
  <property fmtid="{D5CDD505-2E9C-101B-9397-08002B2CF9AE}" pid="18" name="TemplateVariant">
    <vt:lpwstr>16:9</vt:lpwstr>
  </property>
  <property fmtid="{D5CDD505-2E9C-101B-9397-08002B2CF9AE}" pid="19" name="TemplateVersion">
    <vt:lpwstr>2014.3</vt:lpwstr>
  </property>
  <property fmtid="{D5CDD505-2E9C-101B-9397-08002B2CF9AE}" pid="20" name="x">
    <vt:lpwstr>1</vt:lpwstr>
  </property>
  <property fmtid="{D5CDD505-2E9C-101B-9397-08002B2CF9AE}" pid="21" name="FooterType">
    <vt:lpwstr>CVL</vt:lpwstr>
  </property>
  <property fmtid="{D5CDD505-2E9C-101B-9397-08002B2CF9AE}" pid="22" name="DocumentType">
    <vt:lpwstr>EnOHLogoNew2001</vt:lpwstr>
  </property>
  <property fmtid="{D5CDD505-2E9C-101B-9397-08002B2CF9AE}" pid="23" name="TotalNumb">
    <vt:lpwstr>False</vt:lpwstr>
  </property>
  <property fmtid="{D5CDD505-2E9C-101B-9397-08002B2CF9AE}" pid="24" name="Checked">
    <vt:lpwstr/>
  </property>
  <property fmtid="{D5CDD505-2E9C-101B-9397-08002B2CF9AE}" pid="25" name="Hidefooter">
    <vt:bool>false</vt:bool>
  </property>
  <property fmtid="{D5CDD505-2E9C-101B-9397-08002B2CF9AE}" pid="26" name="ContentTypeId">
    <vt:lpwstr>0x0101003D3E55D1C3CE7949B2890306EEB537FE</vt:lpwstr>
  </property>
</Properties>
</file>