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290" r:id="rId6"/>
    <p:sldId id="302" r:id="rId7"/>
    <p:sldId id="301" r:id="rId8"/>
    <p:sldId id="305" r:id="rId9"/>
    <p:sldId id="304" r:id="rId10"/>
    <p:sldId id="306" r:id="rId11"/>
    <p:sldId id="307" r:id="rId12"/>
    <p:sldId id="311" r:id="rId13"/>
    <p:sldId id="309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1615E-714F-4C4A-BF46-14EF18F9E094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0A2F6FDE-21CA-4CE6-B401-141C08E50B79}">
      <dgm:prSet phldrT="[文字]"/>
      <dgm:spPr/>
      <dgm:t>
        <a:bodyPr/>
        <a:lstStyle/>
        <a:p>
          <a:r>
            <a:rPr lang="zh-TW" altLang="en-US" dirty="0"/>
            <a:t>學習態度前測 </a:t>
          </a:r>
          <a:r>
            <a:rPr lang="en-US" altLang="zh-TW" dirty="0"/>
            <a:t>– 10</a:t>
          </a:r>
          <a:r>
            <a:rPr lang="zh-TW" altLang="en-US" dirty="0"/>
            <a:t>分鐘</a:t>
          </a:r>
        </a:p>
      </dgm:t>
    </dgm:pt>
    <dgm:pt modelId="{46DB75D7-6DD4-4FB5-9B87-49FE90FC1973}" type="parTrans" cxnId="{EE9BDF33-BB9E-4530-B61F-DBFB605E8586}">
      <dgm:prSet/>
      <dgm:spPr/>
      <dgm:t>
        <a:bodyPr/>
        <a:lstStyle/>
        <a:p>
          <a:endParaRPr lang="zh-TW" altLang="en-US"/>
        </a:p>
      </dgm:t>
    </dgm:pt>
    <dgm:pt modelId="{358425F2-2903-426C-9856-AB5643E2D2DE}" type="sibTrans" cxnId="{EE9BDF33-BB9E-4530-B61F-DBFB605E8586}">
      <dgm:prSet/>
      <dgm:spPr/>
      <dgm:t>
        <a:bodyPr/>
        <a:lstStyle/>
        <a:p>
          <a:endParaRPr lang="zh-TW" altLang="en-US"/>
        </a:p>
      </dgm:t>
    </dgm:pt>
    <dgm:pt modelId="{166072EA-F8D2-47D5-A225-18942C9CE982}">
      <dgm:prSet phldrT="[文字]"/>
      <dgm:spPr/>
      <dgm:t>
        <a:bodyPr/>
        <a:lstStyle/>
        <a:p>
          <a:r>
            <a:rPr lang="en-US" altLang="zh-TW" dirty="0"/>
            <a:t>APP</a:t>
          </a:r>
          <a:r>
            <a:rPr lang="zh-TW" altLang="en-US" dirty="0"/>
            <a:t>學習 </a:t>
          </a:r>
          <a:r>
            <a:rPr lang="en-US" altLang="zh-TW" dirty="0"/>
            <a:t>– 20</a:t>
          </a:r>
          <a:r>
            <a:rPr lang="zh-TW" altLang="en-US" dirty="0"/>
            <a:t>分鐘</a:t>
          </a:r>
        </a:p>
      </dgm:t>
    </dgm:pt>
    <dgm:pt modelId="{731F258C-61E7-4A82-AF00-A4E16356AEB0}" type="parTrans" cxnId="{96DA614F-BF49-4AF2-8DF1-7A533CCA3D6F}">
      <dgm:prSet/>
      <dgm:spPr/>
      <dgm:t>
        <a:bodyPr/>
        <a:lstStyle/>
        <a:p>
          <a:endParaRPr lang="zh-TW" altLang="en-US"/>
        </a:p>
      </dgm:t>
    </dgm:pt>
    <dgm:pt modelId="{7D392B3C-7EE0-403C-89DD-57F913486842}" type="sibTrans" cxnId="{96DA614F-BF49-4AF2-8DF1-7A533CCA3D6F}">
      <dgm:prSet/>
      <dgm:spPr/>
      <dgm:t>
        <a:bodyPr/>
        <a:lstStyle/>
        <a:p>
          <a:endParaRPr lang="zh-TW" altLang="en-US"/>
        </a:p>
      </dgm:t>
    </dgm:pt>
    <dgm:pt modelId="{960CF9C8-A181-4BB7-8FED-955F4C4A3F00}">
      <dgm:prSet phldrT="[文字]"/>
      <dgm:spPr/>
      <dgm:t>
        <a:bodyPr/>
        <a:lstStyle/>
        <a:p>
          <a:r>
            <a:rPr lang="zh-TW" altLang="en-US" dirty="0"/>
            <a:t>學習態度後測 </a:t>
          </a:r>
          <a:r>
            <a:rPr lang="en-US" altLang="zh-TW" dirty="0"/>
            <a:t>– 10</a:t>
          </a:r>
          <a:r>
            <a:rPr lang="zh-TW" altLang="en-US" dirty="0"/>
            <a:t>分鐘</a:t>
          </a:r>
        </a:p>
      </dgm:t>
    </dgm:pt>
    <dgm:pt modelId="{B14F45B7-A8A1-4A2E-A4CA-1F7CFA4BDB8E}" type="parTrans" cxnId="{4D0C0917-9257-42B8-9942-A54F9040E17C}">
      <dgm:prSet/>
      <dgm:spPr/>
      <dgm:t>
        <a:bodyPr/>
        <a:lstStyle/>
        <a:p>
          <a:endParaRPr lang="zh-TW" altLang="en-US"/>
        </a:p>
      </dgm:t>
    </dgm:pt>
    <dgm:pt modelId="{DFA53A1B-3C59-4E59-A02B-8F6F6F05D396}" type="sibTrans" cxnId="{4D0C0917-9257-42B8-9942-A54F9040E17C}">
      <dgm:prSet/>
      <dgm:spPr/>
      <dgm:t>
        <a:bodyPr/>
        <a:lstStyle/>
        <a:p>
          <a:endParaRPr lang="zh-TW" altLang="en-US"/>
        </a:p>
      </dgm:t>
    </dgm:pt>
    <dgm:pt modelId="{90DA2C65-92CA-4B15-9248-4F9182E7D0C1}" type="pres">
      <dgm:prSet presAssocID="{8AB1615E-714F-4C4A-BF46-14EF18F9E094}" presName="outerComposite" presStyleCnt="0">
        <dgm:presLayoutVars>
          <dgm:chMax val="5"/>
          <dgm:dir/>
          <dgm:resizeHandles val="exact"/>
        </dgm:presLayoutVars>
      </dgm:prSet>
      <dgm:spPr/>
    </dgm:pt>
    <dgm:pt modelId="{43B10410-C374-423B-B0A2-CA377A631A77}" type="pres">
      <dgm:prSet presAssocID="{8AB1615E-714F-4C4A-BF46-14EF18F9E094}" presName="dummyMaxCanvas" presStyleCnt="0">
        <dgm:presLayoutVars/>
      </dgm:prSet>
      <dgm:spPr/>
    </dgm:pt>
    <dgm:pt modelId="{0934ABB5-1BE4-40F7-8C5E-B88F104A521D}" type="pres">
      <dgm:prSet presAssocID="{8AB1615E-714F-4C4A-BF46-14EF18F9E094}" presName="ThreeNodes_1" presStyleLbl="node1" presStyleIdx="0" presStyleCnt="3">
        <dgm:presLayoutVars>
          <dgm:bulletEnabled val="1"/>
        </dgm:presLayoutVars>
      </dgm:prSet>
      <dgm:spPr/>
    </dgm:pt>
    <dgm:pt modelId="{EAF4FFB6-4353-4187-AD6B-55112BAD86CA}" type="pres">
      <dgm:prSet presAssocID="{8AB1615E-714F-4C4A-BF46-14EF18F9E094}" presName="ThreeNodes_2" presStyleLbl="node1" presStyleIdx="1" presStyleCnt="3">
        <dgm:presLayoutVars>
          <dgm:bulletEnabled val="1"/>
        </dgm:presLayoutVars>
      </dgm:prSet>
      <dgm:spPr/>
    </dgm:pt>
    <dgm:pt modelId="{AF485733-9578-43B9-8CF6-ED4087D0F2FF}" type="pres">
      <dgm:prSet presAssocID="{8AB1615E-714F-4C4A-BF46-14EF18F9E094}" presName="ThreeNodes_3" presStyleLbl="node1" presStyleIdx="2" presStyleCnt="3">
        <dgm:presLayoutVars>
          <dgm:bulletEnabled val="1"/>
        </dgm:presLayoutVars>
      </dgm:prSet>
      <dgm:spPr/>
    </dgm:pt>
    <dgm:pt modelId="{828932C4-33B1-43B2-9096-CFB5A4CB40CB}" type="pres">
      <dgm:prSet presAssocID="{8AB1615E-714F-4C4A-BF46-14EF18F9E094}" presName="ThreeConn_1-2" presStyleLbl="fgAccFollowNode1" presStyleIdx="0" presStyleCnt="2">
        <dgm:presLayoutVars>
          <dgm:bulletEnabled val="1"/>
        </dgm:presLayoutVars>
      </dgm:prSet>
      <dgm:spPr/>
    </dgm:pt>
    <dgm:pt modelId="{B5B27D3E-29FD-4869-B094-D8AABC843184}" type="pres">
      <dgm:prSet presAssocID="{8AB1615E-714F-4C4A-BF46-14EF18F9E094}" presName="ThreeConn_2-3" presStyleLbl="fgAccFollowNode1" presStyleIdx="1" presStyleCnt="2">
        <dgm:presLayoutVars>
          <dgm:bulletEnabled val="1"/>
        </dgm:presLayoutVars>
      </dgm:prSet>
      <dgm:spPr/>
    </dgm:pt>
    <dgm:pt modelId="{F945EEAA-623D-46ED-B0BD-CD0AFCEA26DC}" type="pres">
      <dgm:prSet presAssocID="{8AB1615E-714F-4C4A-BF46-14EF18F9E094}" presName="ThreeNodes_1_text" presStyleLbl="node1" presStyleIdx="2" presStyleCnt="3">
        <dgm:presLayoutVars>
          <dgm:bulletEnabled val="1"/>
        </dgm:presLayoutVars>
      </dgm:prSet>
      <dgm:spPr/>
    </dgm:pt>
    <dgm:pt modelId="{0E189CF0-499D-4F4F-BF41-C7760CD15CB4}" type="pres">
      <dgm:prSet presAssocID="{8AB1615E-714F-4C4A-BF46-14EF18F9E094}" presName="ThreeNodes_2_text" presStyleLbl="node1" presStyleIdx="2" presStyleCnt="3">
        <dgm:presLayoutVars>
          <dgm:bulletEnabled val="1"/>
        </dgm:presLayoutVars>
      </dgm:prSet>
      <dgm:spPr/>
    </dgm:pt>
    <dgm:pt modelId="{6C14BD00-75B7-4319-A7D5-8D5879D8587D}" type="pres">
      <dgm:prSet presAssocID="{8AB1615E-714F-4C4A-BF46-14EF18F9E09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5708103-944A-4FB3-95EA-CD9C133490D9}" type="presOf" srcId="{358425F2-2903-426C-9856-AB5643E2D2DE}" destId="{828932C4-33B1-43B2-9096-CFB5A4CB40CB}" srcOrd="0" destOrd="0" presId="urn:microsoft.com/office/officeart/2005/8/layout/vProcess5"/>
    <dgm:cxn modelId="{4D0C0917-9257-42B8-9942-A54F9040E17C}" srcId="{8AB1615E-714F-4C4A-BF46-14EF18F9E094}" destId="{960CF9C8-A181-4BB7-8FED-955F4C4A3F00}" srcOrd="2" destOrd="0" parTransId="{B14F45B7-A8A1-4A2E-A4CA-1F7CFA4BDB8E}" sibTransId="{DFA53A1B-3C59-4E59-A02B-8F6F6F05D396}"/>
    <dgm:cxn modelId="{C9E27C21-B5A8-4B57-A9B5-3CF062B46CCD}" type="presOf" srcId="{7D392B3C-7EE0-403C-89DD-57F913486842}" destId="{B5B27D3E-29FD-4869-B094-D8AABC843184}" srcOrd="0" destOrd="0" presId="urn:microsoft.com/office/officeart/2005/8/layout/vProcess5"/>
    <dgm:cxn modelId="{EE9BDF33-BB9E-4530-B61F-DBFB605E8586}" srcId="{8AB1615E-714F-4C4A-BF46-14EF18F9E094}" destId="{0A2F6FDE-21CA-4CE6-B401-141C08E50B79}" srcOrd="0" destOrd="0" parTransId="{46DB75D7-6DD4-4FB5-9B87-49FE90FC1973}" sibTransId="{358425F2-2903-426C-9856-AB5643E2D2DE}"/>
    <dgm:cxn modelId="{A0E6E040-E408-4E11-AA4F-BB68188664AD}" type="presOf" srcId="{166072EA-F8D2-47D5-A225-18942C9CE982}" destId="{EAF4FFB6-4353-4187-AD6B-55112BAD86CA}" srcOrd="0" destOrd="0" presId="urn:microsoft.com/office/officeart/2005/8/layout/vProcess5"/>
    <dgm:cxn modelId="{96DA614F-BF49-4AF2-8DF1-7A533CCA3D6F}" srcId="{8AB1615E-714F-4C4A-BF46-14EF18F9E094}" destId="{166072EA-F8D2-47D5-A225-18942C9CE982}" srcOrd="1" destOrd="0" parTransId="{731F258C-61E7-4A82-AF00-A4E16356AEB0}" sibTransId="{7D392B3C-7EE0-403C-89DD-57F913486842}"/>
    <dgm:cxn modelId="{86BD8875-30C5-4CC5-BC7B-DA6996E5B7E5}" type="presOf" srcId="{166072EA-F8D2-47D5-A225-18942C9CE982}" destId="{0E189CF0-499D-4F4F-BF41-C7760CD15CB4}" srcOrd="1" destOrd="0" presId="urn:microsoft.com/office/officeart/2005/8/layout/vProcess5"/>
    <dgm:cxn modelId="{899B4B88-32CB-4F77-A581-0D15DAE288E5}" type="presOf" srcId="{0A2F6FDE-21CA-4CE6-B401-141C08E50B79}" destId="{0934ABB5-1BE4-40F7-8C5E-B88F104A521D}" srcOrd="0" destOrd="0" presId="urn:microsoft.com/office/officeart/2005/8/layout/vProcess5"/>
    <dgm:cxn modelId="{8FFC3999-DDF8-4D5E-87DC-9E3B5DADB0F0}" type="presOf" srcId="{960CF9C8-A181-4BB7-8FED-955F4C4A3F00}" destId="{AF485733-9578-43B9-8CF6-ED4087D0F2FF}" srcOrd="0" destOrd="0" presId="urn:microsoft.com/office/officeart/2005/8/layout/vProcess5"/>
    <dgm:cxn modelId="{E3E32AA8-B382-4969-B6A7-6AF747597D14}" type="presOf" srcId="{8AB1615E-714F-4C4A-BF46-14EF18F9E094}" destId="{90DA2C65-92CA-4B15-9248-4F9182E7D0C1}" srcOrd="0" destOrd="0" presId="urn:microsoft.com/office/officeart/2005/8/layout/vProcess5"/>
    <dgm:cxn modelId="{99066ED6-AF20-4927-99A7-869B5C188A95}" type="presOf" srcId="{0A2F6FDE-21CA-4CE6-B401-141C08E50B79}" destId="{F945EEAA-623D-46ED-B0BD-CD0AFCEA26DC}" srcOrd="1" destOrd="0" presId="urn:microsoft.com/office/officeart/2005/8/layout/vProcess5"/>
    <dgm:cxn modelId="{727407DF-BB96-439E-9694-B0A6E640F973}" type="presOf" srcId="{960CF9C8-A181-4BB7-8FED-955F4C4A3F00}" destId="{6C14BD00-75B7-4319-A7D5-8D5879D8587D}" srcOrd="1" destOrd="0" presId="urn:microsoft.com/office/officeart/2005/8/layout/vProcess5"/>
    <dgm:cxn modelId="{0429B2D9-5178-4B1F-A176-1D19BA5563C4}" type="presParOf" srcId="{90DA2C65-92CA-4B15-9248-4F9182E7D0C1}" destId="{43B10410-C374-423B-B0A2-CA377A631A77}" srcOrd="0" destOrd="0" presId="urn:microsoft.com/office/officeart/2005/8/layout/vProcess5"/>
    <dgm:cxn modelId="{0B32401D-63C2-4947-A7BF-003699B314DD}" type="presParOf" srcId="{90DA2C65-92CA-4B15-9248-4F9182E7D0C1}" destId="{0934ABB5-1BE4-40F7-8C5E-B88F104A521D}" srcOrd="1" destOrd="0" presId="urn:microsoft.com/office/officeart/2005/8/layout/vProcess5"/>
    <dgm:cxn modelId="{B171D9CE-C04B-4B2E-AA21-07553A490465}" type="presParOf" srcId="{90DA2C65-92CA-4B15-9248-4F9182E7D0C1}" destId="{EAF4FFB6-4353-4187-AD6B-55112BAD86CA}" srcOrd="2" destOrd="0" presId="urn:microsoft.com/office/officeart/2005/8/layout/vProcess5"/>
    <dgm:cxn modelId="{70ACF67E-34B1-48DA-B4FF-E32948247DAC}" type="presParOf" srcId="{90DA2C65-92CA-4B15-9248-4F9182E7D0C1}" destId="{AF485733-9578-43B9-8CF6-ED4087D0F2FF}" srcOrd="3" destOrd="0" presId="urn:microsoft.com/office/officeart/2005/8/layout/vProcess5"/>
    <dgm:cxn modelId="{578D9642-0C92-4981-9BAF-AC70B55ADE42}" type="presParOf" srcId="{90DA2C65-92CA-4B15-9248-4F9182E7D0C1}" destId="{828932C4-33B1-43B2-9096-CFB5A4CB40CB}" srcOrd="4" destOrd="0" presId="urn:microsoft.com/office/officeart/2005/8/layout/vProcess5"/>
    <dgm:cxn modelId="{13D7F0FD-6C31-432C-B7E3-3037086AD074}" type="presParOf" srcId="{90DA2C65-92CA-4B15-9248-4F9182E7D0C1}" destId="{B5B27D3E-29FD-4869-B094-D8AABC843184}" srcOrd="5" destOrd="0" presId="urn:microsoft.com/office/officeart/2005/8/layout/vProcess5"/>
    <dgm:cxn modelId="{8A945E83-1648-4E76-AFEB-DE19F023EF47}" type="presParOf" srcId="{90DA2C65-92CA-4B15-9248-4F9182E7D0C1}" destId="{F945EEAA-623D-46ED-B0BD-CD0AFCEA26DC}" srcOrd="6" destOrd="0" presId="urn:microsoft.com/office/officeart/2005/8/layout/vProcess5"/>
    <dgm:cxn modelId="{2D17E4E8-CC09-424A-B095-4E34CA6C2346}" type="presParOf" srcId="{90DA2C65-92CA-4B15-9248-4F9182E7D0C1}" destId="{0E189CF0-499D-4F4F-BF41-C7760CD15CB4}" srcOrd="7" destOrd="0" presId="urn:microsoft.com/office/officeart/2005/8/layout/vProcess5"/>
    <dgm:cxn modelId="{33500C15-57AC-4907-8A17-A36C64AEDD6B}" type="presParOf" srcId="{90DA2C65-92CA-4B15-9248-4F9182E7D0C1}" destId="{6C14BD00-75B7-4319-A7D5-8D5879D8587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4ABB5-1BE4-40F7-8C5E-B88F104A521D}">
      <dsp:nvSpPr>
        <dsp:cNvPr id="0" name=""/>
        <dsp:cNvSpPr/>
      </dsp:nvSpPr>
      <dsp:spPr>
        <a:xfrm>
          <a:off x="0" y="0"/>
          <a:ext cx="5450373" cy="9569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學習態度前測 </a:t>
          </a:r>
          <a:r>
            <a:rPr lang="en-US" altLang="zh-TW" sz="3200" kern="1200" dirty="0"/>
            <a:t>– 10</a:t>
          </a:r>
          <a:r>
            <a:rPr lang="zh-TW" altLang="en-US" sz="3200" kern="1200" dirty="0"/>
            <a:t>分鐘</a:t>
          </a:r>
        </a:p>
      </dsp:txBody>
      <dsp:txXfrm>
        <a:off x="28028" y="28028"/>
        <a:ext cx="4417741" cy="900902"/>
      </dsp:txXfrm>
    </dsp:sp>
    <dsp:sp modelId="{EAF4FFB6-4353-4187-AD6B-55112BAD86CA}">
      <dsp:nvSpPr>
        <dsp:cNvPr id="0" name=""/>
        <dsp:cNvSpPr/>
      </dsp:nvSpPr>
      <dsp:spPr>
        <a:xfrm>
          <a:off x="480915" y="1116451"/>
          <a:ext cx="5450373" cy="956958"/>
        </a:xfrm>
        <a:prstGeom prst="roundRect">
          <a:avLst>
            <a:gd name="adj" fmla="val 10000"/>
          </a:avLst>
        </a:prstGeom>
        <a:solidFill>
          <a:schemeClr val="accent4">
            <a:hueOff val="-53208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</a:t>
          </a:r>
          <a:r>
            <a:rPr lang="zh-TW" altLang="en-US" sz="3200" kern="1200" dirty="0"/>
            <a:t>學習 </a:t>
          </a:r>
          <a:r>
            <a:rPr lang="en-US" altLang="zh-TW" sz="3200" kern="1200" dirty="0"/>
            <a:t>– 20</a:t>
          </a:r>
          <a:r>
            <a:rPr lang="zh-TW" altLang="en-US" sz="3200" kern="1200" dirty="0"/>
            <a:t>分鐘</a:t>
          </a:r>
        </a:p>
      </dsp:txBody>
      <dsp:txXfrm>
        <a:off x="508943" y="1144479"/>
        <a:ext cx="4291379" cy="900902"/>
      </dsp:txXfrm>
    </dsp:sp>
    <dsp:sp modelId="{AF485733-9578-43B9-8CF6-ED4087D0F2FF}">
      <dsp:nvSpPr>
        <dsp:cNvPr id="0" name=""/>
        <dsp:cNvSpPr/>
      </dsp:nvSpPr>
      <dsp:spPr>
        <a:xfrm>
          <a:off x="961830" y="2232902"/>
          <a:ext cx="5450373" cy="956958"/>
        </a:xfrm>
        <a:prstGeom prst="roundRect">
          <a:avLst>
            <a:gd name="adj" fmla="val 10000"/>
          </a:avLst>
        </a:prstGeom>
        <a:solidFill>
          <a:schemeClr val="accent4">
            <a:hueOff val="-106416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學習態度後測 </a:t>
          </a:r>
          <a:r>
            <a:rPr lang="en-US" altLang="zh-TW" sz="3200" kern="1200" dirty="0"/>
            <a:t>– 10</a:t>
          </a:r>
          <a:r>
            <a:rPr lang="zh-TW" altLang="en-US" sz="3200" kern="1200" dirty="0"/>
            <a:t>分鐘</a:t>
          </a:r>
        </a:p>
      </dsp:txBody>
      <dsp:txXfrm>
        <a:off x="989858" y="2260930"/>
        <a:ext cx="4291379" cy="900902"/>
      </dsp:txXfrm>
    </dsp:sp>
    <dsp:sp modelId="{828932C4-33B1-43B2-9096-CFB5A4CB40CB}">
      <dsp:nvSpPr>
        <dsp:cNvPr id="0" name=""/>
        <dsp:cNvSpPr/>
      </dsp:nvSpPr>
      <dsp:spPr>
        <a:xfrm>
          <a:off x="4828350" y="725693"/>
          <a:ext cx="622022" cy="622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4968305" y="725693"/>
        <a:ext cx="342112" cy="468072"/>
      </dsp:txXfrm>
    </dsp:sp>
    <dsp:sp modelId="{B5B27D3E-29FD-4869-B094-D8AABC843184}">
      <dsp:nvSpPr>
        <dsp:cNvPr id="0" name=""/>
        <dsp:cNvSpPr/>
      </dsp:nvSpPr>
      <dsp:spPr>
        <a:xfrm>
          <a:off x="5309265" y="1835765"/>
          <a:ext cx="622022" cy="622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853478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853478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5449220" y="1835765"/>
        <a:ext cx="342112" cy="46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D67C30-EE1E-48EF-9A37-4E9E4604972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2023/3/12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F0D8CC-6079-CB40-AF25-90B118481B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9AE9EF-85FF-489A-9934-F06965048CE7}" type="datetime1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AC4BC9A-56BB-44A7-8CF5-84C4413460D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005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00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155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80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4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5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 rtlCol="0"/>
          <a:lstStyle>
            <a:lvl1pPr algn="ctr"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新增文字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 rtlCol="0"/>
          <a:lstStyle>
            <a:lvl1pPr algn="ctr">
              <a:defRPr sz="8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 rtlCol="0"/>
          <a:lstStyle>
            <a:lvl1pPr algn="ctr"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新增標題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訂版面配置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新增標題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 noProof="0"/>
              <a:t>新增文字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新增標題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 noProof="0"/>
              <a:t>新增文字</a:t>
            </a:r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noProof="0"/>
              <a:t>新增標題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TW" altLang="en-US" noProof="0"/>
              <a:t>新增文字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新增標題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 rtlCol="0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 noProof="0"/>
              <a:t>新增文字</a:t>
            </a:r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noProof="0"/>
              <a:t>新增標題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TW" altLang="en-US" noProof="0"/>
              <a:t>新增文字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形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新增標題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7E3D5-B129-455A-8D61-5DE355CF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95058"/>
            <a:ext cx="6400800" cy="640080"/>
          </a:xfrm>
        </p:spPr>
        <p:txBody>
          <a:bodyPr rtlCol="0">
            <a:noAutofit/>
          </a:bodyPr>
          <a:lstStyle/>
          <a:p>
            <a:pPr rtl="0"/>
            <a:r>
              <a:rPr lang="zh-TW" altLang="en-US" dirty="0"/>
              <a:t>臺北市立大學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8400" y="2181149"/>
            <a:ext cx="7315200" cy="1143000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4400" dirty="0"/>
              <a:t>國小英語聽說學習</a:t>
            </a:r>
            <a:r>
              <a:rPr lang="en-US" altLang="zh-TW" sz="4400" dirty="0"/>
              <a:t>APP</a:t>
            </a:r>
          </a:p>
          <a:p>
            <a:pPr rtl="0"/>
            <a:endParaRPr lang="zh-TW" altLang="en-US" sz="4400" dirty="0"/>
          </a:p>
        </p:txBody>
      </p:sp>
      <p:pic>
        <p:nvPicPr>
          <p:cNvPr id="12" name="圖形 11" descr="鉛筆人物的插圖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圖形 7" descr="一袋學校用品人物的插圖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圖形 9" descr="紫色書籍人物的插圖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圖形 5" descr="地球人物的插圖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7E3D5-B129-455A-8D61-5DE355CF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95058"/>
            <a:ext cx="6400800" cy="640080"/>
          </a:xfrm>
        </p:spPr>
        <p:txBody>
          <a:bodyPr rtlCol="0">
            <a:noAutofit/>
          </a:bodyPr>
          <a:lstStyle/>
          <a:p>
            <a:pPr rtl="0"/>
            <a:r>
              <a:rPr lang="zh-TW" altLang="en-US" dirty="0"/>
              <a:t>臺北市立大學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8400" y="2218473"/>
            <a:ext cx="7315200" cy="11430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3600" dirty="0"/>
              <a:t>如有任何問題請與我們聯絡</a:t>
            </a:r>
            <a:r>
              <a:rPr lang="en-US" altLang="zh-TW" sz="3600" dirty="0"/>
              <a:t>!</a:t>
            </a:r>
          </a:p>
          <a:p>
            <a:pPr rtl="0"/>
            <a:r>
              <a:rPr lang="en-US" altLang="zh-TW" sz="1800" dirty="0"/>
              <a:t>U10816002@go.utaipei.edu.tw</a:t>
            </a:r>
            <a:endParaRPr lang="zh-TW" altLang="en-US" sz="1800" dirty="0"/>
          </a:p>
        </p:txBody>
      </p:sp>
      <p:pic>
        <p:nvPicPr>
          <p:cNvPr id="12" name="圖形 11" descr="鉛筆人物的插圖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圖形 7" descr="一袋學校用品人物的插圖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圖形 9" descr="紫色書籍人物的插圖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圖形 5" descr="地球人物的插圖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學習</a:t>
            </a:r>
            <a:r>
              <a:rPr lang="en-US" altLang="zh-TW" dirty="0"/>
              <a:t>APP</a:t>
            </a:r>
            <a:r>
              <a:rPr lang="zh-TW" altLang="en-US" dirty="0"/>
              <a:t>大綱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399" y="1949061"/>
            <a:ext cx="7296539" cy="4206240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zh-TW" altLang="en-US" sz="2400" dirty="0"/>
              <a:t>針對學生之英語聽力和口說部分。</a:t>
            </a:r>
            <a:endParaRPr lang="en-US" altLang="zh-TW" sz="2400" dirty="0"/>
          </a:p>
          <a:p>
            <a:pPr marL="742950" lvl="1" indent="-285750">
              <a:buFontTx/>
              <a:buChar char="-"/>
            </a:pPr>
            <a:r>
              <a:rPr lang="zh-TW" altLang="en-US" sz="2000" dirty="0"/>
              <a:t>聽力：語音播放學習單字，使學生進行拼寫。</a:t>
            </a:r>
            <a:endParaRPr lang="en-US" altLang="zh-TW" sz="2000" dirty="0"/>
          </a:p>
          <a:p>
            <a:pPr marL="742950" lvl="1" indent="-285750">
              <a:buFontTx/>
              <a:buChar char="-"/>
            </a:pPr>
            <a:r>
              <a:rPr lang="zh-TW" altLang="en-US" sz="2000" dirty="0"/>
              <a:t>口說：給予學習單字後，學生使用語音辨識功能練習發音。</a:t>
            </a:r>
            <a:endParaRPr lang="en-US" altLang="zh-TW" sz="2000" dirty="0"/>
          </a:p>
          <a:p>
            <a:pPr marL="285750" indent="-285750" rtl="0">
              <a:buFontTx/>
              <a:buChar char="-"/>
            </a:pPr>
            <a:r>
              <a:rPr lang="zh-TW" altLang="en-US" sz="2400" dirty="0"/>
              <a:t>結合學習夥伴，提升學習態度</a:t>
            </a:r>
            <a:endParaRPr lang="en-US" altLang="zh-TW" sz="2400" dirty="0"/>
          </a:p>
          <a:p>
            <a:pPr marL="742950" lvl="1" indent="-285750">
              <a:buFontTx/>
              <a:buChar char="-"/>
            </a:pPr>
            <a:r>
              <a:rPr lang="zh-TW" altLang="en-US" sz="1800" dirty="0"/>
              <a:t>學習畫面採用聊天室形式，和學習夥伴共同學習。</a:t>
            </a:r>
            <a:endParaRPr lang="en-US" altLang="zh-TW" sz="1800" dirty="0"/>
          </a:p>
          <a:p>
            <a:pPr marL="285750" indent="-285750" rtl="0">
              <a:buFontTx/>
              <a:buChar char="-"/>
            </a:pPr>
            <a:r>
              <a:rPr lang="zh-TW" altLang="en-US" sz="2400" dirty="0"/>
              <a:t>漸進提示動態評量，引導學生回答問題</a:t>
            </a:r>
            <a:endParaRPr lang="en-US" altLang="zh-TW" sz="2400" dirty="0"/>
          </a:p>
          <a:p>
            <a:pPr marL="742950" lvl="1" indent="-285750">
              <a:buFontTx/>
              <a:buChar char="-"/>
            </a:pPr>
            <a:r>
              <a:rPr lang="zh-TW" altLang="en-US" sz="2000" dirty="0"/>
              <a:t>分為三個階段：重複錯誤、提問引導、明確解答。</a:t>
            </a:r>
            <a:endParaRPr lang="en-US" altLang="zh-TW" sz="2000" dirty="0"/>
          </a:p>
          <a:p>
            <a:pPr marL="742950" lvl="1" indent="-285750">
              <a:buFontTx/>
              <a:buChar char="-"/>
            </a:pPr>
            <a:endParaRPr lang="en-US" altLang="zh-TW" sz="1800" dirty="0"/>
          </a:p>
          <a:p>
            <a:pPr lvl="1"/>
            <a:endParaRPr lang="en-US" altLang="zh-TW" sz="1800" dirty="0"/>
          </a:p>
        </p:txBody>
      </p:sp>
      <p:sp>
        <p:nvSpPr>
          <p:cNvPr id="15" name="手繪多邊形：圖案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19416" y="-14266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" name="圖形 9" descr="一袋學校用品人物的插圖 ">
            <a:extLst>
              <a:ext uri="{FF2B5EF4-FFF2-40B4-BE49-F238E27FC236}">
                <a16:creationId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852" y="206374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研究目的</a:t>
            </a:r>
          </a:p>
        </p:txBody>
      </p:sp>
      <p:sp>
        <p:nvSpPr>
          <p:cNvPr id="6" name="手繪多邊形：圖案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779482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形 4" descr="紫色書籍人物的插圖">
            <a:extLst>
              <a:ext uri="{FF2B5EF4-FFF2-40B4-BE49-F238E27FC236}">
                <a16:creationId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53749" y="2074690"/>
            <a:ext cx="2240025" cy="2708619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2178230"/>
            <a:ext cx="6229118" cy="1348742"/>
          </a:xfrm>
        </p:spPr>
        <p:txBody>
          <a:bodyPr rtlCol="0"/>
          <a:lstStyle/>
          <a:p>
            <a:pPr marL="342900" indent="-34290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學生是否能藉由此</a:t>
            </a:r>
            <a:r>
              <a:rPr lang="en-US" altLang="zh-TW" sz="2400" dirty="0"/>
              <a:t>APP</a:t>
            </a:r>
            <a:r>
              <a:rPr lang="zh-TW" altLang="en-US" sz="2400" dirty="0"/>
              <a:t>提高英語學習態度。</a:t>
            </a:r>
            <a:endParaRPr lang="en-US" altLang="zh-TW" sz="2400" dirty="0"/>
          </a:p>
          <a:p>
            <a:pPr marL="342900" indent="-34290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此</a:t>
            </a:r>
            <a:r>
              <a:rPr lang="en-US" altLang="zh-TW" sz="2400" dirty="0"/>
              <a:t>APP</a:t>
            </a:r>
            <a:r>
              <a:rPr lang="zh-TW" altLang="en-US" sz="2400" dirty="0"/>
              <a:t>在聽力和口說學習方面是否能提供學生學習幫助。</a:t>
            </a:r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/>
              <a:t>實驗步驟</a:t>
            </a: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7EC68EDD-1232-4784-7795-E2CC797FD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983252"/>
              </p:ext>
            </p:extLst>
          </p:nvPr>
        </p:nvGraphicFramePr>
        <p:xfrm>
          <a:off x="2889898" y="2744408"/>
          <a:ext cx="6412204" cy="3189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BB06B-8491-6ABF-E3EE-6B7F8190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畫面示意</a:t>
            </a:r>
            <a:r>
              <a:rPr lang="en-US" altLang="zh-TW" dirty="0"/>
              <a:t>-</a:t>
            </a:r>
            <a:r>
              <a:rPr lang="zh-TW" altLang="en-US" dirty="0"/>
              <a:t>老師端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A999BB5-70C7-6B20-5B85-3E8ACC5E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86814"/>
            <a:ext cx="2549007" cy="453156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171B3E-C7FD-2550-385D-510615ABF744}"/>
              </a:ext>
            </a:extLst>
          </p:cNvPr>
          <p:cNvSpPr txBox="1"/>
          <p:nvPr/>
        </p:nvSpPr>
        <p:spPr>
          <a:xfrm>
            <a:off x="3546993" y="2071396"/>
            <a:ext cx="2549007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在教材管理的地方可以針對班級、單元、聽力</a:t>
            </a:r>
            <a:r>
              <a:rPr lang="en-US" altLang="zh-TW" dirty="0"/>
              <a:t>/</a:t>
            </a:r>
            <a:r>
              <a:rPr lang="zh-TW" altLang="en-US" dirty="0"/>
              <a:t>口說、單字</a:t>
            </a:r>
            <a:r>
              <a:rPr lang="en-US" altLang="zh-TW" dirty="0"/>
              <a:t>/</a:t>
            </a:r>
            <a:r>
              <a:rPr lang="zh-TW" altLang="en-US" dirty="0"/>
              <a:t>句子</a:t>
            </a:r>
            <a:r>
              <a:rPr lang="en-US" altLang="zh-TW" dirty="0"/>
              <a:t>/</a:t>
            </a:r>
            <a:r>
              <a:rPr lang="zh-TW" altLang="en-US" dirty="0"/>
              <a:t>片語</a:t>
            </a:r>
            <a:endParaRPr lang="en-US" altLang="zh-TW" dirty="0"/>
          </a:p>
          <a:p>
            <a:r>
              <a:rPr lang="zh-TW" altLang="en-US" dirty="0"/>
              <a:t>新增學習教材。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並且設定開放及結束時間，讓學生進行學習測驗。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增加及刪除按鈕。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7096F65-4731-FC67-53B5-D6EF2EE2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88" y="1786814"/>
            <a:ext cx="2549007" cy="453156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8B55ED-4374-B694-A4E7-F9DD6FB4415B}"/>
              </a:ext>
            </a:extLst>
          </p:cNvPr>
          <p:cNvSpPr txBox="1"/>
          <p:nvPr/>
        </p:nvSpPr>
        <p:spPr>
          <a:xfrm>
            <a:off x="8812181" y="1997839"/>
            <a:ext cx="2549007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在學生評量觀看學生的學習歷程記錄，會顯示聽力</a:t>
            </a:r>
            <a:r>
              <a:rPr lang="en-US" altLang="zh-TW" dirty="0"/>
              <a:t>/</a:t>
            </a:r>
            <a:r>
              <a:rPr lang="zh-TW" altLang="en-US" dirty="0"/>
              <a:t>口說的練習次數，以及聽力</a:t>
            </a:r>
            <a:r>
              <a:rPr lang="en-US" altLang="zh-TW" dirty="0"/>
              <a:t>/</a:t>
            </a:r>
            <a:r>
              <a:rPr lang="zh-TW" altLang="en-US" dirty="0"/>
              <a:t>口說測驗最高分的一次成績。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而在姓名左側的編號可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/>
              <a:t>查看更詳細的學習歷程，以及查看學習錯誤的字。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9C5C2C5-2E93-C12F-BE27-AD46DCFA8253}"/>
              </a:ext>
            </a:extLst>
          </p:cNvPr>
          <p:cNvCxnSpPr>
            <a:cxnSpLocks/>
          </p:cNvCxnSpPr>
          <p:nvPr/>
        </p:nvCxnSpPr>
        <p:spPr>
          <a:xfrm flipH="1" flipV="1">
            <a:off x="6643396" y="3121090"/>
            <a:ext cx="2168785" cy="93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1966ADB-9210-B166-DA87-930B8BA834F6}"/>
              </a:ext>
            </a:extLst>
          </p:cNvPr>
          <p:cNvCxnSpPr/>
          <p:nvPr/>
        </p:nvCxnSpPr>
        <p:spPr>
          <a:xfrm flipH="1">
            <a:off x="8528180" y="2649894"/>
            <a:ext cx="284001" cy="47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859E2E8-2A1B-2142-9967-7C1A848B71CE}"/>
              </a:ext>
            </a:extLst>
          </p:cNvPr>
          <p:cNvCxnSpPr/>
          <p:nvPr/>
        </p:nvCxnSpPr>
        <p:spPr>
          <a:xfrm flipH="1">
            <a:off x="3135086" y="2425959"/>
            <a:ext cx="411907" cy="2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947FA2B-99D0-793D-61E1-077BCAFE954A}"/>
              </a:ext>
            </a:extLst>
          </p:cNvPr>
          <p:cNvCxnSpPr/>
          <p:nvPr/>
        </p:nvCxnSpPr>
        <p:spPr>
          <a:xfrm flipH="1">
            <a:off x="2855167" y="3586844"/>
            <a:ext cx="691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D5121ED-68A9-107C-F30C-AD051B3E7090}"/>
              </a:ext>
            </a:extLst>
          </p:cNvPr>
          <p:cNvCxnSpPr/>
          <p:nvPr/>
        </p:nvCxnSpPr>
        <p:spPr>
          <a:xfrm flipH="1">
            <a:off x="3200400" y="4702629"/>
            <a:ext cx="346593" cy="15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1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BB06B-8491-6ABF-E3EE-6B7F8190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畫面示意</a:t>
            </a:r>
            <a:r>
              <a:rPr lang="en-US" altLang="zh-TW" dirty="0"/>
              <a:t>-</a:t>
            </a:r>
            <a:r>
              <a:rPr lang="zh-TW" altLang="en-US" dirty="0"/>
              <a:t>學生端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959C74-6299-911E-1653-C6A190F6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56792"/>
            <a:ext cx="2528595" cy="449528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25D2149-695E-6975-6032-44CB38C01941}"/>
              </a:ext>
            </a:extLst>
          </p:cNvPr>
          <p:cNvSpPr txBox="1"/>
          <p:nvPr/>
        </p:nvSpPr>
        <p:spPr>
          <a:xfrm>
            <a:off x="3601615" y="4590663"/>
            <a:ext cx="222068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學生使用學號當作帳號密碼進行登入</a:t>
            </a:r>
            <a:endParaRPr lang="en-US" altLang="zh-TW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FF46036-B4B1-DCDE-5C78-F3D8E2C684C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107094" y="4913828"/>
            <a:ext cx="494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91E3D4C8-C954-9780-EA6A-50789291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1" y="1856792"/>
            <a:ext cx="2528595" cy="449528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6CBFDF-A8EF-6746-752B-6E07F39DDFB2}"/>
              </a:ext>
            </a:extLst>
          </p:cNvPr>
          <p:cNvSpPr txBox="1"/>
          <p:nvPr/>
        </p:nvSpPr>
        <p:spPr>
          <a:xfrm>
            <a:off x="8668136" y="2967335"/>
            <a:ext cx="297646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根據老師的教材設定，學生進入需要學習的單元進行學習和測驗。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911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151DF58-7C9B-ACFD-7FD7-1B8FE18F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73" y="1416313"/>
            <a:ext cx="3793932" cy="53958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ECFC016-15ED-DCDE-B419-D6F0807E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95" y="1465113"/>
            <a:ext cx="3725307" cy="5298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1BB06B-8491-6ABF-E3EE-6B7F8190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畫面示意</a:t>
            </a:r>
            <a:r>
              <a:rPr lang="en-US" altLang="zh-TW" dirty="0"/>
              <a:t>-</a:t>
            </a:r>
            <a:r>
              <a:rPr lang="zh-TW" altLang="en-US" dirty="0"/>
              <a:t>學生端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5D2149-695E-6975-6032-44CB38C01941}"/>
              </a:ext>
            </a:extLst>
          </p:cNvPr>
          <p:cNvSpPr txBox="1"/>
          <p:nvPr/>
        </p:nvSpPr>
        <p:spPr>
          <a:xfrm>
            <a:off x="4340286" y="1576685"/>
            <a:ext cx="293914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在學習畫面中可看見單字，</a:t>
            </a:r>
            <a:endParaRPr lang="en-US" altLang="zh-TW" dirty="0"/>
          </a:p>
          <a:p>
            <a:r>
              <a:rPr lang="zh-TW" altLang="en-US" dirty="0"/>
              <a:t>並且點擊喇叭播放發音。</a:t>
            </a:r>
            <a:endParaRPr lang="en-US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6CBFDF-A8EF-6746-752B-6E07F39DDFB2}"/>
              </a:ext>
            </a:extLst>
          </p:cNvPr>
          <p:cNvSpPr txBox="1"/>
          <p:nvPr/>
        </p:nvSpPr>
        <p:spPr>
          <a:xfrm>
            <a:off x="3649727" y="4499896"/>
            <a:ext cx="354563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學生於輸入框中輸入單字拼音，</a:t>
            </a:r>
            <a:endParaRPr lang="en-US" altLang="zh-TW" dirty="0"/>
          </a:p>
          <a:p>
            <a:r>
              <a:rPr lang="zh-TW" altLang="en-US" dirty="0"/>
              <a:t>學習夥伴會給予是否正確的回饋。</a:t>
            </a:r>
            <a:endParaRPr lang="en-US" altLang="zh-TW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EBF9A9E-2E8A-022B-7ED8-3C13F81BF051}"/>
              </a:ext>
            </a:extLst>
          </p:cNvPr>
          <p:cNvCxnSpPr>
            <a:cxnSpLocks/>
          </p:cNvCxnSpPr>
          <p:nvPr/>
        </p:nvCxnSpPr>
        <p:spPr>
          <a:xfrm flipH="1">
            <a:off x="1940767" y="1711773"/>
            <a:ext cx="2399519" cy="7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1A20ECE-3163-44FE-BDC1-3C2319F7E7E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371437" y="4823062"/>
            <a:ext cx="1278290" cy="97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5E39DA-5DB9-797A-B49D-98312397DD40}"/>
              </a:ext>
            </a:extLst>
          </p:cNvPr>
          <p:cNvSpPr txBox="1"/>
          <p:nvPr/>
        </p:nvSpPr>
        <p:spPr>
          <a:xfrm>
            <a:off x="4310739" y="2252084"/>
            <a:ext cx="309776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在測驗畫面中只可聽見發音。</a:t>
            </a:r>
            <a:endParaRPr lang="en-US" altLang="zh-TW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963CB7-A9AD-2354-AF7B-C2FAA1EB8F0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408501" y="1978090"/>
            <a:ext cx="531850" cy="45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0F54919-4F5D-2A4D-C753-208C096336AC}"/>
              </a:ext>
            </a:extLst>
          </p:cNvPr>
          <p:cNvSpPr txBox="1"/>
          <p:nvPr/>
        </p:nvSpPr>
        <p:spPr>
          <a:xfrm>
            <a:off x="9935819" y="2765754"/>
            <a:ext cx="180189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給予漸進提示。</a:t>
            </a:r>
            <a:endParaRPr lang="en-US" altLang="zh-TW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5CFF504-F50F-2D61-BF3C-4F5D859D46F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8733453" y="2663696"/>
            <a:ext cx="1202366" cy="28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705D49-95B4-B9FF-18CB-B93ADD1E6FF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905648" y="2950420"/>
            <a:ext cx="1030171" cy="114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6F7F0C1-8FB3-82E2-2D45-1C5E1D7A65CB}"/>
              </a:ext>
            </a:extLst>
          </p:cNvPr>
          <p:cNvSpPr txBox="1"/>
          <p:nvPr/>
        </p:nvSpPr>
        <p:spPr>
          <a:xfrm>
            <a:off x="5859620" y="1027530"/>
            <a:ext cx="16515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聽力學習</a:t>
            </a:r>
            <a:r>
              <a:rPr lang="en-US" altLang="zh-TW" dirty="0"/>
              <a:t>/</a:t>
            </a:r>
            <a:r>
              <a:rPr lang="zh-TW" altLang="en-US" dirty="0"/>
              <a:t>測驗</a:t>
            </a:r>
            <a:endParaRPr lang="en-US" altLang="zh-TW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7C0F69D-3218-6942-72A3-8FB12803CB12}"/>
              </a:ext>
            </a:extLst>
          </p:cNvPr>
          <p:cNvSpPr txBox="1"/>
          <p:nvPr/>
        </p:nvSpPr>
        <p:spPr>
          <a:xfrm>
            <a:off x="180050" y="1811313"/>
            <a:ext cx="461665" cy="11091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dirty="0"/>
              <a:t>學習夥伴</a:t>
            </a:r>
            <a:endParaRPr lang="en-US" altLang="zh-TW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515E9B1-9F1F-DC39-5205-DA965166149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1715" y="2365898"/>
            <a:ext cx="358570" cy="7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A6F4ED5-EE30-61B5-7382-B39FD7DC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52" y="1818326"/>
            <a:ext cx="3543520" cy="503967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38B1B95-8DB3-8D18-6D34-2E3DC1C4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39" y="1772818"/>
            <a:ext cx="3543520" cy="50396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1BB06B-8491-6ABF-E3EE-6B7F8190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畫面示意</a:t>
            </a:r>
            <a:r>
              <a:rPr lang="en-US" altLang="zh-TW" dirty="0"/>
              <a:t>-</a:t>
            </a:r>
            <a:r>
              <a:rPr lang="zh-TW" altLang="en-US" dirty="0"/>
              <a:t>學生端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5D2149-695E-6975-6032-44CB38C01941}"/>
              </a:ext>
            </a:extLst>
          </p:cNvPr>
          <p:cNvSpPr txBox="1"/>
          <p:nvPr/>
        </p:nvSpPr>
        <p:spPr>
          <a:xfrm>
            <a:off x="3641491" y="2052735"/>
            <a:ext cx="293914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在學習畫面中可看見單字，</a:t>
            </a:r>
            <a:endParaRPr lang="en-US" altLang="zh-TW" dirty="0"/>
          </a:p>
          <a:p>
            <a:r>
              <a:rPr lang="zh-TW" altLang="en-US" dirty="0"/>
              <a:t>並且點擊喇叭播放發音。</a:t>
            </a:r>
            <a:endParaRPr lang="en-US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6CBFDF-A8EF-6746-752B-6E07F39DDFB2}"/>
              </a:ext>
            </a:extLst>
          </p:cNvPr>
          <p:cNvSpPr txBox="1"/>
          <p:nvPr/>
        </p:nvSpPr>
        <p:spPr>
          <a:xfrm>
            <a:off x="3666930" y="4749483"/>
            <a:ext cx="354563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學生點擊錄音後即可開始發音，</a:t>
            </a:r>
            <a:endParaRPr lang="en-US" altLang="zh-TW" dirty="0"/>
          </a:p>
          <a:p>
            <a:r>
              <a:rPr lang="zh-TW" altLang="en-US" dirty="0"/>
              <a:t>學習夥伴會給予是否正確的回饋。</a:t>
            </a: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5E39DA-5DB9-797A-B49D-98312397DD40}"/>
              </a:ext>
            </a:extLst>
          </p:cNvPr>
          <p:cNvSpPr txBox="1"/>
          <p:nvPr/>
        </p:nvSpPr>
        <p:spPr>
          <a:xfrm>
            <a:off x="4114800" y="3673643"/>
            <a:ext cx="309776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在測驗畫面中只可看見拼音。</a:t>
            </a:r>
            <a:endParaRPr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CEE6D8-510E-698F-79FF-C3AA2CFC7E98}"/>
              </a:ext>
            </a:extLst>
          </p:cNvPr>
          <p:cNvSpPr txBox="1"/>
          <p:nvPr/>
        </p:nvSpPr>
        <p:spPr>
          <a:xfrm>
            <a:off x="5859620" y="1027530"/>
            <a:ext cx="16515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口說學習</a:t>
            </a:r>
            <a:r>
              <a:rPr lang="en-US" altLang="zh-TW" dirty="0"/>
              <a:t>/</a:t>
            </a:r>
            <a:r>
              <a:rPr lang="zh-TW" altLang="en-US" dirty="0"/>
              <a:t>測驗</a:t>
            </a:r>
            <a:endParaRPr lang="en-US" altLang="zh-TW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BC1185A-8F48-7BE1-EB8F-E94F1D97AF00}"/>
              </a:ext>
            </a:extLst>
          </p:cNvPr>
          <p:cNvCxnSpPr>
            <a:cxnSpLocks/>
          </p:cNvCxnSpPr>
          <p:nvPr/>
        </p:nvCxnSpPr>
        <p:spPr>
          <a:xfrm flipH="1">
            <a:off x="1567543" y="2351314"/>
            <a:ext cx="2099387" cy="36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308BD08-84C7-4A8E-B031-DE41DD85CF0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212562" y="2864498"/>
            <a:ext cx="923732" cy="99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67E6559-DA42-F7C6-7AC7-0DC8FB53B03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49764" y="5072649"/>
            <a:ext cx="1417166" cy="49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B958B93-4F45-53B1-66FB-CEF517E100D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212562" y="5072649"/>
            <a:ext cx="2108720" cy="85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7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BB06B-8491-6ABF-E3EE-6B7F8190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畫面示意</a:t>
            </a:r>
            <a:r>
              <a:rPr lang="en-US" altLang="zh-TW" dirty="0"/>
              <a:t>-</a:t>
            </a:r>
            <a:r>
              <a:rPr lang="zh-TW" altLang="en-US" dirty="0"/>
              <a:t>學生端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5D2149-695E-6975-6032-44CB38C01941}"/>
              </a:ext>
            </a:extLst>
          </p:cNvPr>
          <p:cNvSpPr txBox="1"/>
          <p:nvPr/>
        </p:nvSpPr>
        <p:spPr>
          <a:xfrm>
            <a:off x="4516015" y="2183364"/>
            <a:ext cx="298579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可自由選擇喜歡的學習夥伴</a:t>
            </a:r>
            <a:endParaRPr lang="en-US" altLang="zh-TW" dirty="0"/>
          </a:p>
          <a:p>
            <a:r>
              <a:rPr lang="zh-TW" altLang="en-US" dirty="0"/>
              <a:t>進行學習。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243C64-0F3E-CCC7-D177-AF4C3A77B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0" r="2692"/>
          <a:stretch/>
        </p:blipFill>
        <p:spPr>
          <a:xfrm>
            <a:off x="1975523" y="1679510"/>
            <a:ext cx="2207158" cy="493586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DEB3172-4FCD-061E-9EF1-6EF19A915F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086808" y="2379306"/>
            <a:ext cx="429207" cy="12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59AD5839-0C61-37D0-E39F-E00E9173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487" y="1600201"/>
            <a:ext cx="2243940" cy="497004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7E67AC-C401-462F-C334-434BFDDE7B35}"/>
              </a:ext>
            </a:extLst>
          </p:cNvPr>
          <p:cNvSpPr txBox="1"/>
          <p:nvPr/>
        </p:nvSpPr>
        <p:spPr>
          <a:xfrm>
            <a:off x="4516015" y="4191619"/>
            <a:ext cx="29857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同時顯示於個人主頁面上。</a:t>
            </a:r>
            <a:endParaRPr lang="en-US" altLang="zh-TW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EF47B91-7CF3-CFBF-8C5F-AC770CE97617}"/>
              </a:ext>
            </a:extLst>
          </p:cNvPr>
          <p:cNvCxnSpPr>
            <a:stCxn id="11" idx="3"/>
          </p:cNvCxnSpPr>
          <p:nvPr/>
        </p:nvCxnSpPr>
        <p:spPr>
          <a:xfrm>
            <a:off x="7501812" y="4376285"/>
            <a:ext cx="373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2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869904_TF45015601_Win32" id="{CD612A08-C1C2-4B34-BD30-49E06E291918}" vid="{A8E1BA18-A04F-435B-9D4C-21E7C8D99E1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開放參觀日簡報</Template>
  <TotalTime>424</TotalTime>
  <Words>441</Words>
  <Application>Microsoft Office PowerPoint</Application>
  <PresentationFormat>寬螢幕</PresentationFormat>
  <Paragraphs>58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Microsoft JhengHei UI</vt:lpstr>
      <vt:lpstr>Arial</vt:lpstr>
      <vt:lpstr>Quire Sans</vt:lpstr>
      <vt:lpstr>Office 佈景主題</vt:lpstr>
      <vt:lpstr>臺北市立大學 </vt:lpstr>
      <vt:lpstr>學習APP大綱</vt:lpstr>
      <vt:lpstr>研究目的</vt:lpstr>
      <vt:lpstr>實驗步驟</vt:lpstr>
      <vt:lpstr>APP畫面示意-老師端</vt:lpstr>
      <vt:lpstr>APP畫面示意-學生端</vt:lpstr>
      <vt:lpstr>APP畫面示意-學生端</vt:lpstr>
      <vt:lpstr>APP畫面示意-學生端</vt:lpstr>
      <vt:lpstr>APP畫面示意-學生端</vt:lpstr>
      <vt:lpstr>臺北市立大學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臺北市立大學 </dc:title>
  <dc:creator>洪名臻</dc:creator>
  <cp:lastModifiedBy>洪名臻</cp:lastModifiedBy>
  <cp:revision>5</cp:revision>
  <dcterms:created xsi:type="dcterms:W3CDTF">2022-12-23T10:45:23Z</dcterms:created>
  <dcterms:modified xsi:type="dcterms:W3CDTF">2023-03-12T06:28:06Z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