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Lst>
  <p:sldSz cy="5143500" cx="9144000"/>
  <p:notesSz cx="6858000" cy="9144000"/>
  <p:embeddedFontLst>
    <p:embeddedFont>
      <p:font typeface="Roboto"/>
      <p:regular r:id="rId122"/>
      <p:bold r:id="rId123"/>
      <p:italic r:id="rId124"/>
      <p:boldItalic r:id="rId125"/>
    </p:embeddedFont>
    <p:embeddedFont>
      <p:font typeface="Merriweather"/>
      <p:regular r:id="rId126"/>
      <p:bold r:id="rId127"/>
      <p:italic r:id="rId128"/>
      <p:bold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font" Target="fonts/Merriweather-boldItalic.fntdata"/><Relationship Id="rId128" Type="http://schemas.openxmlformats.org/officeDocument/2006/relationships/font" Target="fonts/Merriweather-italic.fntdata"/><Relationship Id="rId127" Type="http://schemas.openxmlformats.org/officeDocument/2006/relationships/font" Target="fonts/Merriweather-bold.fntdata"/><Relationship Id="rId126" Type="http://schemas.openxmlformats.org/officeDocument/2006/relationships/font" Target="fonts/Merriweather-regular.fntdata"/><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font" Target="fonts/Roboto-boldItalic.fntdata"/><Relationship Id="rId29" Type="http://schemas.openxmlformats.org/officeDocument/2006/relationships/slide" Target="slides/slide25.xml"/><Relationship Id="rId124" Type="http://schemas.openxmlformats.org/officeDocument/2006/relationships/font" Target="fonts/Roboto-italic.fntdata"/><Relationship Id="rId123" Type="http://schemas.openxmlformats.org/officeDocument/2006/relationships/font" Target="fonts/Roboto-bold.fntdata"/><Relationship Id="rId122" Type="http://schemas.openxmlformats.org/officeDocument/2006/relationships/font" Target="fonts/Roboto-regular.fntdata"/><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gnitive_bias" TargetMode="External"/><Relationship Id="rId3" Type="http://schemas.openxmlformats.org/officeDocument/2006/relationships/hyperlink" Target="https://en.wikipedia.org/wiki/Cognitive_bias" TargetMode="External"/><Relationship Id="rId4" Type="http://schemas.openxmlformats.org/officeDocument/2006/relationships/hyperlink" Target="https://en.wikipedia.org/wiki/Illusory_superiority" TargetMode="External"/><Relationship Id="rId5" Type="http://schemas.openxmlformats.org/officeDocument/2006/relationships/hyperlink" Target="https://en.wikipedia.org/wiki/Illusory_superiority" TargetMode="External"/><Relationship Id="rId6" Type="http://schemas.openxmlformats.org/officeDocument/2006/relationships/hyperlink" Target="https://en.wikipedia.org/wiki/Cognition" TargetMode="External"/><Relationship Id="rId7" Type="http://schemas.openxmlformats.org/officeDocument/2006/relationships/hyperlink" Target="https://en.wikipedia.org/wiki/Cognition"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pa.org/helpcenter/willpower-gratification.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052ba5a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052ba5a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Sales, marketing, finance, House keeping, board meeting</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cd7b1c2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cd7b1c2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Agile is all about speed.</a:t>
            </a:r>
            <a:endParaRPr sz="1000"/>
          </a:p>
          <a:p>
            <a:pPr indent="0" lvl="0" marL="0" rtl="0" algn="l">
              <a:lnSpc>
                <a:spcPct val="107916"/>
              </a:lnSpc>
              <a:spcBef>
                <a:spcPts val="800"/>
              </a:spcBef>
              <a:spcAft>
                <a:spcPts val="0"/>
              </a:spcAft>
              <a:buNone/>
            </a:pPr>
            <a:r>
              <a:rPr lang="en-GB" sz="1000"/>
              <a:t>Agile does not mean quality can be compromised.</a:t>
            </a:r>
            <a:endParaRPr sz="1000"/>
          </a:p>
          <a:p>
            <a:pPr indent="0" lvl="0" marL="0" rtl="0" algn="l">
              <a:lnSpc>
                <a:spcPct val="107916"/>
              </a:lnSpc>
              <a:spcBef>
                <a:spcPts val="800"/>
              </a:spcBef>
              <a:spcAft>
                <a:spcPts val="0"/>
              </a:spcAft>
              <a:buNone/>
            </a:pPr>
            <a:r>
              <a:rPr lang="en-GB" sz="1000"/>
              <a:t>Slicing your development work as a multi-layer cake</a:t>
            </a:r>
            <a:endParaRPr sz="1000"/>
          </a:p>
          <a:p>
            <a:pPr indent="0" lvl="0" marL="0" rtl="0" algn="l">
              <a:lnSpc>
                <a:spcPct val="107916"/>
              </a:lnSpc>
              <a:spcBef>
                <a:spcPts val="800"/>
              </a:spcBef>
              <a:spcAft>
                <a:spcPts val="0"/>
              </a:spcAft>
              <a:buNone/>
            </a:pPr>
            <a:r>
              <a:rPr lang="en-GB">
                <a:latin typeface="Calibri"/>
                <a:ea typeface="Calibri"/>
                <a:cs typeface="Calibri"/>
                <a:sym typeface="Calibri"/>
              </a:rPr>
              <a:t>Agile works better once project has completed the Sprint zero. </a:t>
            </a:r>
            <a:endParaRPr>
              <a:latin typeface="Calibri"/>
              <a:ea typeface="Calibri"/>
              <a:cs typeface="Calibri"/>
              <a:sym typeface="Calibri"/>
            </a:endParaRPr>
          </a:p>
          <a:p>
            <a:pPr indent="0" lvl="0" marL="0" rtl="0" algn="l">
              <a:lnSpc>
                <a:spcPct val="107916"/>
              </a:lnSpc>
              <a:spcBef>
                <a:spcPts val="800"/>
              </a:spcBef>
              <a:spcAft>
                <a:spcPts val="0"/>
              </a:spcAft>
              <a:buNone/>
            </a:pPr>
            <a:r>
              <a:rPr lang="en-GB">
                <a:latin typeface="Calibri"/>
                <a:ea typeface="Calibri"/>
                <a:cs typeface="Calibri"/>
                <a:sym typeface="Calibri"/>
              </a:rPr>
              <a:t>Agile works better for maintenance and support project.</a:t>
            </a:r>
            <a:endParaRPr>
              <a:latin typeface="Calibri"/>
              <a:ea typeface="Calibri"/>
              <a:cs typeface="Calibri"/>
              <a:sym typeface="Calibri"/>
            </a:endParaRPr>
          </a:p>
          <a:p>
            <a:pPr indent="0" lvl="0" marL="0" rtl="0" algn="l">
              <a:lnSpc>
                <a:spcPct val="107916"/>
              </a:lnSpc>
              <a:spcBef>
                <a:spcPts val="800"/>
              </a:spcBef>
              <a:spcAft>
                <a:spcPts val="0"/>
              </a:spcAft>
              <a:buNone/>
            </a:pPr>
            <a:r>
              <a:rPr lang="en-GB">
                <a:latin typeface="Calibri"/>
                <a:ea typeface="Calibri"/>
                <a:cs typeface="Calibri"/>
                <a:sym typeface="Calibri"/>
              </a:rPr>
              <a:t>Hybrid of Agile and waterfall works better for development project. </a:t>
            </a:r>
            <a:endParaRPr>
              <a:latin typeface="Calibri"/>
              <a:ea typeface="Calibri"/>
              <a:cs typeface="Calibri"/>
              <a:sym typeface="Calibri"/>
            </a:endParaRPr>
          </a:p>
          <a:p>
            <a:pPr indent="0" lvl="0" marL="0" rtl="0" algn="l">
              <a:lnSpc>
                <a:spcPct val="107916"/>
              </a:lnSpc>
              <a:spcBef>
                <a:spcPts val="800"/>
              </a:spcBef>
              <a:spcAft>
                <a:spcPts val="0"/>
              </a:spcAft>
              <a:buNone/>
            </a:pPr>
            <a:r>
              <a:rPr lang="en-GB">
                <a:latin typeface="Calibri"/>
                <a:ea typeface="Calibri"/>
                <a:cs typeface="Calibri"/>
                <a:sym typeface="Calibri"/>
              </a:rPr>
              <a:t>Devops and automation should be default in Agile.</a:t>
            </a:r>
            <a:endParaRPr>
              <a:latin typeface="Calibri"/>
              <a:ea typeface="Calibri"/>
              <a:cs typeface="Calibri"/>
              <a:sym typeface="Calibri"/>
            </a:endParaRPr>
          </a:p>
          <a:p>
            <a:pPr indent="0" lvl="0" marL="0" rtl="0" algn="l">
              <a:lnSpc>
                <a:spcPct val="107916"/>
              </a:lnSpc>
              <a:spcBef>
                <a:spcPts val="800"/>
              </a:spcBef>
              <a:spcAft>
                <a:spcPts val="0"/>
              </a:spcAft>
              <a:buNone/>
            </a:pPr>
            <a:r>
              <a:t/>
            </a:r>
            <a:endParaRPr>
              <a:latin typeface="Calibri"/>
              <a:ea typeface="Calibri"/>
              <a:cs typeface="Calibri"/>
              <a:sym typeface="Calibri"/>
            </a:endParaRPr>
          </a:p>
          <a:p>
            <a:pPr indent="0" lvl="0" marL="0" rtl="0" algn="l">
              <a:lnSpc>
                <a:spcPct val="107916"/>
              </a:lnSpc>
              <a:spcBef>
                <a:spcPts val="80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7cd7b1c2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7cd7b1c2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b="1" sz="1300">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7cd7b1c2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7cd7b1c2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b="1" sz="1300">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7cd7b1c2f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cd7b1c2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7cd7b1c2f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7cd7b1c2f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7cd7b1c2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7cd7b1c2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7cd7b1c2f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7cd7b1c2f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7cdb0a95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cdb0a95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cdb0a95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cdb0a95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1000"/>
              <a:t>Approximation of reality</a:t>
            </a:r>
            <a:endParaRPr sz="10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7cdb0a95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cdb0a95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fb6f5b4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b6f5b4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Reduces stress </a:t>
            </a:r>
            <a:endParaRPr/>
          </a:p>
          <a:p>
            <a:pPr indent="0" lvl="0" marL="0" rtl="0" algn="l">
              <a:spcBef>
                <a:spcPts val="0"/>
              </a:spcBef>
              <a:spcAft>
                <a:spcPts val="0"/>
              </a:spcAft>
              <a:buNone/>
            </a:pPr>
            <a:r>
              <a:rPr lang="en-GB"/>
              <a:t>Circle of influence</a:t>
            </a:r>
            <a:endParaRPr/>
          </a:p>
          <a:p>
            <a:pPr indent="0" lvl="0" marL="0" rtl="0" algn="l">
              <a:spcBef>
                <a:spcPts val="0"/>
              </a:spcBef>
              <a:spcAft>
                <a:spcPts val="0"/>
              </a:spcAft>
              <a:buNone/>
            </a:pPr>
            <a:r>
              <a:rPr lang="en-GB"/>
              <a:t>Story - my lead treated me bad when i was a fresher.</a:t>
            </a:r>
            <a:endParaRPr/>
          </a:p>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7cdb0a9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cdb0a9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7cd7b1c2f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7cd7b1c2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7cd7b1c2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7cd7b1c2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latin typeface="Verdana"/>
              <a:ea typeface="Verdana"/>
              <a:cs typeface="Verdana"/>
              <a:sym typeface="Verdana"/>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7cd7b1c2f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cd7b1c2f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latin typeface="Verdana"/>
              <a:ea typeface="Verdana"/>
              <a:cs typeface="Verdana"/>
              <a:sym typeface="Verdana"/>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7cd7b1c2f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cd7b1c2f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Getting to yes</a:t>
            </a:r>
            <a:endParaRPr sz="1000"/>
          </a:p>
          <a:p>
            <a:pPr indent="0" lvl="0" marL="0" rtl="0" algn="l">
              <a:lnSpc>
                <a:spcPct val="107916"/>
              </a:lnSpc>
              <a:spcBef>
                <a:spcPts val="800"/>
              </a:spcBef>
              <a:spcAft>
                <a:spcPts val="0"/>
              </a:spcAft>
              <a:buNone/>
            </a:pPr>
            <a:r>
              <a:rPr lang="en-GB" sz="1000"/>
              <a:t>Always think win-win or no deal</a:t>
            </a:r>
            <a:endParaRPr sz="1000"/>
          </a:p>
          <a:p>
            <a:pPr indent="0" lvl="0" marL="0" rtl="0" algn="l">
              <a:lnSpc>
                <a:spcPct val="107916"/>
              </a:lnSpc>
              <a:spcBef>
                <a:spcPts val="800"/>
              </a:spcBef>
              <a:spcAft>
                <a:spcPts val="0"/>
              </a:spcAft>
              <a:buNone/>
            </a:pPr>
            <a:r>
              <a:rPr lang="en-GB" sz="1000"/>
              <a:t>Always look for people who has the spark and make them your allies</a:t>
            </a:r>
            <a:endParaRPr sz="1000"/>
          </a:p>
          <a:p>
            <a:pPr indent="0" lvl="0" marL="0" rtl="0" algn="l">
              <a:lnSpc>
                <a:spcPct val="107916"/>
              </a:lnSpc>
              <a:spcBef>
                <a:spcPts val="800"/>
              </a:spcBef>
              <a:spcAft>
                <a:spcPts val="0"/>
              </a:spcAft>
              <a:buNone/>
            </a:pPr>
            <a:r>
              <a:rPr lang="en-GB" sz="1000"/>
              <a:t>Always look for new things to do, scratch before itch, find a place before it breaks. Move your cheese book</a:t>
            </a:r>
            <a:endParaRPr sz="1000"/>
          </a:p>
          <a:p>
            <a:pPr indent="0" lvl="0" marL="0" rtl="0" algn="l">
              <a:lnSpc>
                <a:spcPct val="107916"/>
              </a:lnSpc>
              <a:spcBef>
                <a:spcPts val="800"/>
              </a:spcBef>
              <a:spcAft>
                <a:spcPts val="0"/>
              </a:spcAft>
              <a:buNone/>
            </a:pPr>
            <a:r>
              <a:rPr lang="en-GB" sz="1000"/>
              <a:t>It is lonely at the top, so you can hear stories ,because every one like a stroking of their ego. So go for it</a:t>
            </a:r>
            <a:endParaRPr sz="1000"/>
          </a:p>
          <a:p>
            <a:pPr indent="0" lvl="0" marL="0" rtl="0" algn="l">
              <a:lnSpc>
                <a:spcPct val="107916"/>
              </a:lnSpc>
              <a:spcBef>
                <a:spcPts val="800"/>
              </a:spcBef>
              <a:spcAft>
                <a:spcPts val="800"/>
              </a:spcAft>
              <a:buNone/>
            </a:pPr>
            <a:r>
              <a:t/>
            </a:r>
            <a:endParaRPr sz="1000"/>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7cd7b1c2f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cd7b1c2f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7cd4623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cd4623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cd46232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cd46232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b6f5b4e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b6f5b4e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52ba5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52ba5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will attract great people in your life</a:t>
            </a:r>
            <a:endParaRPr/>
          </a:p>
          <a:p>
            <a:pPr indent="0" lvl="0" marL="0" rtl="0" algn="l">
              <a:spcBef>
                <a:spcPts val="0"/>
              </a:spcBef>
              <a:spcAft>
                <a:spcPts val="0"/>
              </a:spcAft>
              <a:buNone/>
            </a:pPr>
            <a:r>
              <a:rPr lang="en-GB"/>
              <a:t>People with high status will always look out for how you talk about other</a:t>
            </a:r>
            <a:endParaRPr/>
          </a:p>
          <a:p>
            <a:pPr indent="0" lvl="0" marL="0" rtl="0" algn="l">
              <a:spcBef>
                <a:spcPts val="0"/>
              </a:spcBef>
              <a:spcAft>
                <a:spcPts val="0"/>
              </a:spcAft>
              <a:buNone/>
            </a:pPr>
            <a:r>
              <a:rPr lang="en-GB"/>
              <a:t>Why because they know this how you will talk in their absense.</a:t>
            </a:r>
            <a:endParaRPr/>
          </a:p>
          <a:p>
            <a:pPr indent="0" lvl="0" marL="0" rtl="0" algn="l">
              <a:spcBef>
                <a:spcPts val="0"/>
              </a:spcBef>
              <a:spcAft>
                <a:spcPts val="0"/>
              </a:spcAft>
              <a:buNone/>
            </a:pPr>
            <a:r>
              <a:rPr lang="en-GB"/>
              <a:t>Build trust not likeness</a:t>
            </a:r>
            <a:endParaRPr/>
          </a:p>
          <a:p>
            <a:pPr indent="0" lvl="0" marL="0" rtl="0" algn="l">
              <a:spcBef>
                <a:spcPts val="0"/>
              </a:spcBef>
              <a:spcAft>
                <a:spcPts val="0"/>
              </a:spcAft>
              <a:buNone/>
            </a:pPr>
            <a:r>
              <a:rPr lang="en-GB"/>
              <a:t>Gossip and blame creates a initial bond but not trust...</a:t>
            </a:r>
            <a:endParaRPr/>
          </a:p>
          <a:p>
            <a:pPr indent="0" lvl="0" marL="0" rtl="0" algn="l">
              <a:spcBef>
                <a:spcPts val="0"/>
              </a:spcBef>
              <a:spcAft>
                <a:spcPts val="0"/>
              </a:spcAft>
              <a:buNone/>
            </a:pPr>
            <a:r>
              <a:rPr lang="en-GB"/>
              <a:t>Take a 30 day challenge</a:t>
            </a:r>
            <a:endParaRPr/>
          </a:p>
          <a:p>
            <a:pPr indent="0" lvl="0" marL="0" rtl="0" algn="l">
              <a:spcBef>
                <a:spcPts val="0"/>
              </a:spcBef>
              <a:spcAft>
                <a:spcPts val="0"/>
              </a:spcAft>
              <a:buNone/>
            </a:pPr>
            <a:r>
              <a:rPr lang="en-GB"/>
              <a:t>I will contradict this by saying have an opinion on everything.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b6f5b4e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b6f5b4e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will attract great people in your life</a:t>
            </a:r>
            <a:endParaRPr/>
          </a:p>
          <a:p>
            <a:pPr indent="0" lvl="0" marL="0" rtl="0" algn="l">
              <a:spcBef>
                <a:spcPts val="0"/>
              </a:spcBef>
              <a:spcAft>
                <a:spcPts val="0"/>
              </a:spcAft>
              <a:buNone/>
            </a:pPr>
            <a:r>
              <a:rPr lang="en-GB"/>
              <a:t>People with high status will always look out for how you talk about other</a:t>
            </a:r>
            <a:endParaRPr/>
          </a:p>
          <a:p>
            <a:pPr indent="0" lvl="0" marL="0" rtl="0" algn="l">
              <a:spcBef>
                <a:spcPts val="0"/>
              </a:spcBef>
              <a:spcAft>
                <a:spcPts val="0"/>
              </a:spcAft>
              <a:buNone/>
            </a:pPr>
            <a:r>
              <a:rPr lang="en-GB"/>
              <a:t>Why because they know this how you will talk in their absense.</a:t>
            </a:r>
            <a:endParaRPr/>
          </a:p>
          <a:p>
            <a:pPr indent="0" lvl="0" marL="0" rtl="0" algn="l">
              <a:spcBef>
                <a:spcPts val="0"/>
              </a:spcBef>
              <a:spcAft>
                <a:spcPts val="0"/>
              </a:spcAft>
              <a:buNone/>
            </a:pPr>
            <a:r>
              <a:rPr lang="en-GB"/>
              <a:t>Build trust not likeness</a:t>
            </a:r>
            <a:endParaRPr/>
          </a:p>
          <a:p>
            <a:pPr indent="0" lvl="0" marL="0" rtl="0" algn="l">
              <a:spcBef>
                <a:spcPts val="0"/>
              </a:spcBef>
              <a:spcAft>
                <a:spcPts val="0"/>
              </a:spcAft>
              <a:buNone/>
            </a:pPr>
            <a:r>
              <a:rPr lang="en-GB"/>
              <a:t>Gossip and blame creates a initial bond but not trust...</a:t>
            </a:r>
            <a:endParaRPr/>
          </a:p>
          <a:p>
            <a:pPr indent="0" lvl="0" marL="0" rtl="0" algn="l">
              <a:spcBef>
                <a:spcPts val="0"/>
              </a:spcBef>
              <a:spcAft>
                <a:spcPts val="0"/>
              </a:spcAft>
              <a:buNone/>
            </a:pPr>
            <a:r>
              <a:rPr lang="en-GB"/>
              <a:t>Take a 30 day challenge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fb6f5b4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b6f5b4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will attract great people in your life.</a:t>
            </a:r>
            <a:endParaRPr/>
          </a:p>
          <a:p>
            <a:pPr indent="0" lvl="0" marL="0" rtl="0" algn="l">
              <a:spcBef>
                <a:spcPts val="0"/>
              </a:spcBef>
              <a:spcAft>
                <a:spcPts val="0"/>
              </a:spcAft>
              <a:buNone/>
            </a:pPr>
            <a:r>
              <a:rPr lang="en-GB"/>
              <a:t>People with high status will always look out for how you talk about other</a:t>
            </a:r>
            <a:endParaRPr/>
          </a:p>
          <a:p>
            <a:pPr indent="0" lvl="0" marL="0" rtl="0" algn="l">
              <a:spcBef>
                <a:spcPts val="0"/>
              </a:spcBef>
              <a:spcAft>
                <a:spcPts val="0"/>
              </a:spcAft>
              <a:buNone/>
            </a:pPr>
            <a:r>
              <a:rPr lang="en-GB"/>
              <a:t>Why because they know this how you will talk in their absense.</a:t>
            </a:r>
            <a:endParaRPr/>
          </a:p>
          <a:p>
            <a:pPr indent="0" lvl="0" marL="0" rtl="0" algn="l">
              <a:spcBef>
                <a:spcPts val="0"/>
              </a:spcBef>
              <a:spcAft>
                <a:spcPts val="0"/>
              </a:spcAft>
              <a:buNone/>
            </a:pPr>
            <a:r>
              <a:rPr lang="en-GB"/>
              <a:t>Build trust not likeness</a:t>
            </a:r>
            <a:endParaRPr/>
          </a:p>
          <a:p>
            <a:pPr indent="0" lvl="0" marL="0" rtl="0" algn="l">
              <a:spcBef>
                <a:spcPts val="0"/>
              </a:spcBef>
              <a:spcAft>
                <a:spcPts val="0"/>
              </a:spcAft>
              <a:buNone/>
            </a:pPr>
            <a:r>
              <a:rPr lang="en-GB"/>
              <a:t>Gossip and blame creates a initial bond but not trust...</a:t>
            </a:r>
            <a:endParaRPr/>
          </a:p>
          <a:p>
            <a:pPr indent="0" lvl="0" marL="0" rtl="0" algn="l">
              <a:spcBef>
                <a:spcPts val="0"/>
              </a:spcBef>
              <a:spcAft>
                <a:spcPts val="0"/>
              </a:spcAft>
              <a:buNone/>
            </a:pPr>
            <a:r>
              <a:rPr lang="en-GB"/>
              <a:t>Take a 30 day challenge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fcc7d3c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fcc7d3c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fcc7d3ca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cc7d3ca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Gives you sense for living</a:t>
            </a:r>
            <a:endParaRPr/>
          </a:p>
          <a:p>
            <a:pPr indent="0" lvl="0" marL="0" rtl="0" algn="l">
              <a:spcBef>
                <a:spcPts val="0"/>
              </a:spcBef>
              <a:spcAft>
                <a:spcPts val="0"/>
              </a:spcAft>
              <a:buNone/>
            </a:pPr>
            <a:r>
              <a:rPr lang="en-GB"/>
              <a:t>Bigger it is better. </a:t>
            </a:r>
            <a:endParaRPr/>
          </a:p>
          <a:p>
            <a:pPr indent="0" lvl="0" marL="0" rtl="0" algn="l">
              <a:spcBef>
                <a:spcPts val="0"/>
              </a:spcBef>
              <a:spcAft>
                <a:spcPts val="0"/>
              </a:spcAft>
              <a:buNone/>
            </a:pPr>
            <a:r>
              <a:rPr lang="en-GB"/>
              <a:t>Gives you a meaning to get up everyday and jump to work. </a:t>
            </a:r>
            <a:endParaRPr/>
          </a:p>
          <a:p>
            <a:pPr indent="0" lvl="0" marL="0" rtl="0" algn="l">
              <a:spcBef>
                <a:spcPts val="0"/>
              </a:spcBef>
              <a:spcAft>
                <a:spcPts val="0"/>
              </a:spcAft>
              <a:buNone/>
            </a:pPr>
            <a:r>
              <a:rPr lang="en-GB"/>
              <a:t>Think of how good you want to complete your work because you want to go to your native or vacation</a:t>
            </a:r>
            <a:endParaRPr/>
          </a:p>
          <a:p>
            <a:pPr indent="0" lvl="0" marL="0" rtl="0" algn="l">
              <a:spcBef>
                <a:spcPts val="0"/>
              </a:spcBef>
              <a:spcAft>
                <a:spcPts val="0"/>
              </a:spcAft>
              <a:buNone/>
            </a:pPr>
            <a:r>
              <a:rPr lang="en-GB"/>
              <a:t>Life is lived everyday instead of saturday and sunday.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Talk about closing room and figuring out your purpose. </a:t>
            </a:r>
            <a:endParaRPr/>
          </a:p>
          <a:p>
            <a:pPr indent="0" lvl="0" marL="0" rtl="0" algn="l">
              <a:spcBef>
                <a:spcPts val="0"/>
              </a:spcBef>
              <a:spcAft>
                <a:spcPts val="0"/>
              </a:spcAft>
              <a:buNone/>
            </a:pPr>
            <a:r>
              <a:rPr lang="en-GB"/>
              <a:t>Tell your story about visa being rejected how devastating you were. </a:t>
            </a:r>
            <a:endParaRPr/>
          </a:p>
          <a:p>
            <a:pPr indent="0" lvl="0" marL="0" rtl="0" algn="l">
              <a:spcBef>
                <a:spcPts val="0"/>
              </a:spcBef>
              <a:spcAft>
                <a:spcPts val="0"/>
              </a:spcAft>
              <a:buNone/>
            </a:pPr>
            <a:r>
              <a:rPr lang="en-GB"/>
              <a:t>Felt empty when your purpose is small. Once you get there you will feel empty. </a:t>
            </a:r>
            <a:endParaRPr/>
          </a:p>
          <a:p>
            <a:pPr indent="0" lvl="0" marL="0" rtl="0" algn="l">
              <a:spcBef>
                <a:spcPts val="0"/>
              </a:spcBef>
              <a:spcAft>
                <a:spcPts val="0"/>
              </a:spcAft>
              <a:buNone/>
            </a:pPr>
            <a:r>
              <a:rPr lang="en-GB"/>
              <a:t>Law of attraction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fcc7d3c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cc7d3c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Gives you sense for living</a:t>
            </a:r>
            <a:endParaRPr/>
          </a:p>
          <a:p>
            <a:pPr indent="0" lvl="0" marL="0" rtl="0" algn="l">
              <a:spcBef>
                <a:spcPts val="0"/>
              </a:spcBef>
              <a:spcAft>
                <a:spcPts val="0"/>
              </a:spcAft>
              <a:buNone/>
            </a:pPr>
            <a:r>
              <a:rPr lang="en-GB"/>
              <a:t>Bigger it is better. </a:t>
            </a:r>
            <a:endParaRPr/>
          </a:p>
          <a:p>
            <a:pPr indent="0" lvl="0" marL="0" rtl="0" algn="l">
              <a:spcBef>
                <a:spcPts val="0"/>
              </a:spcBef>
              <a:spcAft>
                <a:spcPts val="0"/>
              </a:spcAft>
              <a:buNone/>
            </a:pPr>
            <a:r>
              <a:rPr lang="en-GB"/>
              <a:t>Gives you a meaning to get up everyday and jump to work. </a:t>
            </a:r>
            <a:endParaRPr/>
          </a:p>
          <a:p>
            <a:pPr indent="0" lvl="0" marL="0" rtl="0" algn="l">
              <a:spcBef>
                <a:spcPts val="0"/>
              </a:spcBef>
              <a:spcAft>
                <a:spcPts val="0"/>
              </a:spcAft>
              <a:buNone/>
            </a:pPr>
            <a:r>
              <a:rPr lang="en-GB"/>
              <a:t>Think of how good you want to complete your work because you want to go to your native or vacation</a:t>
            </a:r>
            <a:endParaRPr/>
          </a:p>
          <a:p>
            <a:pPr indent="0" lvl="0" marL="0" rtl="0" algn="l">
              <a:spcBef>
                <a:spcPts val="0"/>
              </a:spcBef>
              <a:spcAft>
                <a:spcPts val="0"/>
              </a:spcAft>
              <a:buNone/>
            </a:pPr>
            <a:r>
              <a:rPr lang="en-GB"/>
              <a:t>Life is lived everyday instead of saturday and sunday.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Talk about closing room and figuring out your purpose. </a:t>
            </a:r>
            <a:endParaRPr/>
          </a:p>
          <a:p>
            <a:pPr indent="0" lvl="0" marL="0" rtl="0" algn="l">
              <a:spcBef>
                <a:spcPts val="0"/>
              </a:spcBef>
              <a:spcAft>
                <a:spcPts val="0"/>
              </a:spcAft>
              <a:buNone/>
            </a:pPr>
            <a:r>
              <a:rPr lang="en-GB"/>
              <a:t>Tell your story about visa being rejected how devastating you were. </a:t>
            </a:r>
            <a:endParaRPr/>
          </a:p>
          <a:p>
            <a:pPr indent="0" lvl="0" marL="0" rtl="0" algn="l">
              <a:spcBef>
                <a:spcPts val="0"/>
              </a:spcBef>
              <a:spcAft>
                <a:spcPts val="0"/>
              </a:spcAft>
              <a:buNone/>
            </a:pPr>
            <a:r>
              <a:rPr lang="en-GB"/>
              <a:t>Felt empty when your purpose is small. Once you get there you will feel empty. </a:t>
            </a:r>
            <a:endParaRPr/>
          </a:p>
          <a:p>
            <a:pPr indent="0" lvl="0" marL="0" rtl="0" algn="l">
              <a:spcBef>
                <a:spcPts val="0"/>
              </a:spcBef>
              <a:spcAft>
                <a:spcPts val="0"/>
              </a:spcAft>
              <a:buNone/>
            </a:pPr>
            <a:r>
              <a:rPr lang="en-GB"/>
              <a:t>Law of attraction</a:t>
            </a:r>
            <a:endParaRPr/>
          </a:p>
          <a:p>
            <a:pPr indent="0" lvl="0" marL="0" rtl="0" algn="l">
              <a:spcBef>
                <a:spcPts val="0"/>
              </a:spcBef>
              <a:spcAft>
                <a:spcPts val="0"/>
              </a:spcAft>
              <a:buNone/>
            </a:pPr>
            <a:r>
              <a:rPr lang="en-GB"/>
              <a:t>Begin with end in mind - architect way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cc7d3ca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cc7d3ca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Gives you sense for living</a:t>
            </a:r>
            <a:endParaRPr/>
          </a:p>
          <a:p>
            <a:pPr indent="0" lvl="0" marL="0" rtl="0" algn="l">
              <a:spcBef>
                <a:spcPts val="0"/>
              </a:spcBef>
              <a:spcAft>
                <a:spcPts val="0"/>
              </a:spcAft>
              <a:buNone/>
            </a:pPr>
            <a:r>
              <a:rPr lang="en-GB"/>
              <a:t>Bigger it is better. </a:t>
            </a:r>
            <a:endParaRPr/>
          </a:p>
          <a:p>
            <a:pPr indent="0" lvl="0" marL="0" rtl="0" algn="l">
              <a:spcBef>
                <a:spcPts val="0"/>
              </a:spcBef>
              <a:spcAft>
                <a:spcPts val="0"/>
              </a:spcAft>
              <a:buNone/>
            </a:pPr>
            <a:r>
              <a:rPr lang="en-GB"/>
              <a:t>Gives you a meaning to get up everyday and jump to work. </a:t>
            </a:r>
            <a:endParaRPr/>
          </a:p>
          <a:p>
            <a:pPr indent="0" lvl="0" marL="0" rtl="0" algn="l">
              <a:spcBef>
                <a:spcPts val="0"/>
              </a:spcBef>
              <a:spcAft>
                <a:spcPts val="0"/>
              </a:spcAft>
              <a:buNone/>
            </a:pPr>
            <a:r>
              <a:rPr lang="en-GB"/>
              <a:t>Think of how good you want to complete your work because you want to go to your native or vacation</a:t>
            </a:r>
            <a:endParaRPr/>
          </a:p>
          <a:p>
            <a:pPr indent="0" lvl="0" marL="0" rtl="0" algn="l">
              <a:spcBef>
                <a:spcPts val="0"/>
              </a:spcBef>
              <a:spcAft>
                <a:spcPts val="0"/>
              </a:spcAft>
              <a:buNone/>
            </a:pPr>
            <a:r>
              <a:rPr lang="en-GB"/>
              <a:t>Life is lived everyday instead of saturday and sunday.</a:t>
            </a:r>
            <a:endParaRPr/>
          </a:p>
          <a:p>
            <a:pPr indent="457200" lvl="0" marL="0" rtl="0" algn="l">
              <a:lnSpc>
                <a:spcPct val="107916"/>
              </a:lnSpc>
              <a:spcBef>
                <a:spcPts val="0"/>
              </a:spcBef>
              <a:spcAft>
                <a:spcPts val="0"/>
              </a:spcAft>
              <a:buNone/>
            </a:pPr>
            <a:r>
              <a:rPr lang="en-GB">
                <a:latin typeface="Calibri"/>
                <a:ea typeface="Calibri"/>
                <a:cs typeface="Calibri"/>
                <a:sym typeface="Calibri"/>
              </a:rPr>
              <a:t>You life will go in a upward spiral, you will know what you don't know and you will find people automatically who can teach you or guide in the path, that takes you there.</a:t>
            </a:r>
            <a:endParaRPr/>
          </a:p>
          <a:p>
            <a:pPr indent="0" lvl="0" marL="0" rtl="0" algn="l">
              <a:spcBef>
                <a:spcPts val="800"/>
              </a:spcBef>
              <a:spcAft>
                <a:spcPts val="0"/>
              </a:spcAft>
              <a:buNone/>
            </a:pPr>
            <a:r>
              <a:t/>
            </a:r>
            <a:endParaRPr/>
          </a:p>
          <a:p>
            <a:pPr indent="0" lvl="0" marL="0" rtl="0" algn="l">
              <a:spcBef>
                <a:spcPts val="0"/>
              </a:spcBef>
              <a:spcAft>
                <a:spcPts val="0"/>
              </a:spcAft>
              <a:buNone/>
            </a:pPr>
            <a:r>
              <a:rPr lang="en-GB"/>
              <a:t>Talk about closing room and figuring out your purpose. </a:t>
            </a:r>
            <a:endParaRPr/>
          </a:p>
          <a:p>
            <a:pPr indent="0" lvl="0" marL="0" rtl="0" algn="l">
              <a:spcBef>
                <a:spcPts val="0"/>
              </a:spcBef>
              <a:spcAft>
                <a:spcPts val="0"/>
              </a:spcAft>
              <a:buNone/>
            </a:pPr>
            <a:r>
              <a:rPr lang="en-GB"/>
              <a:t>Tell your story about visa being rejected how devastating you were. </a:t>
            </a:r>
            <a:endParaRPr/>
          </a:p>
          <a:p>
            <a:pPr indent="0" lvl="0" marL="0" rtl="0" algn="l">
              <a:spcBef>
                <a:spcPts val="0"/>
              </a:spcBef>
              <a:spcAft>
                <a:spcPts val="0"/>
              </a:spcAft>
              <a:buNone/>
            </a:pPr>
            <a:r>
              <a:rPr lang="en-GB"/>
              <a:t>Felt empty when your purpose is small. Once you get there you will feel empty. </a:t>
            </a:r>
            <a:endParaRPr/>
          </a:p>
          <a:p>
            <a:pPr indent="0" lvl="0" marL="0" rtl="0" algn="l">
              <a:spcBef>
                <a:spcPts val="0"/>
              </a:spcBef>
              <a:spcAft>
                <a:spcPts val="0"/>
              </a:spcAft>
              <a:buNone/>
            </a:pPr>
            <a:r>
              <a:rPr lang="en-GB"/>
              <a:t>Law of attraction</a:t>
            </a:r>
            <a:endParaRPr/>
          </a:p>
          <a:p>
            <a:pPr indent="0" lvl="0" marL="0" rtl="0" algn="l">
              <a:spcBef>
                <a:spcPts val="0"/>
              </a:spcBef>
              <a:spcAft>
                <a:spcPts val="0"/>
              </a:spcAft>
              <a:buNone/>
            </a:pPr>
            <a:r>
              <a:rPr lang="en-GB"/>
              <a:t>Begin with end in mind - architect way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b6f5b4e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b6f5b4e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fcc7d3c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fcc7d3c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cannot help you with that, you need to figure out how can you contribute to the society, it can be anything that will help you to get people </a:t>
            </a:r>
            <a:r>
              <a:rPr lang="en-GB"/>
              <a:t>around</a:t>
            </a:r>
            <a:r>
              <a:rPr lang="en-GB"/>
              <a:t> you better.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fcc7d3c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fcc7d3c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cannot help you with that, you need to figure out how can you contribute to the society, it can be anything that will help you to get people around you better.</a:t>
            </a:r>
            <a:endParaRPr/>
          </a:p>
          <a:p>
            <a:pPr indent="0" lvl="0" marL="0" rtl="0" algn="l">
              <a:spcBef>
                <a:spcPts val="0"/>
              </a:spcBef>
              <a:spcAft>
                <a:spcPts val="0"/>
              </a:spcAft>
              <a:buNone/>
            </a:pPr>
            <a:r>
              <a:rPr lang="en-GB"/>
              <a:t>If you find the people who has the same purpose.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fcc7d3c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fcc7d3c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You do low leverage activity such as facebook, whatsapp or reading news, unwanted gossiping,. You are wasting time,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fcc7d3ca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fcc7d3ca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You do low leverage activity such as facebook, whatsapp or reading news, unwanted gossiping,. You are wasting time,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fcc7d3c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fcc7d3c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fcc7d3c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fcc7d3c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cc7d3ca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fcc7d3ca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sz="2400">
                <a:latin typeface="Calibri"/>
                <a:ea typeface="Calibri"/>
                <a:cs typeface="Calibri"/>
                <a:sym typeface="Calibri"/>
              </a:rPr>
              <a:t>	</a:t>
            </a:r>
            <a:endParaRPr sz="2400">
              <a:latin typeface="Calibri"/>
              <a:ea typeface="Calibri"/>
              <a:cs typeface="Calibri"/>
              <a:sym typeface="Calibri"/>
            </a:endParaRPr>
          </a:p>
          <a:p>
            <a:pPr indent="457200" lvl="0" marL="0" rtl="0" algn="l">
              <a:lnSpc>
                <a:spcPct val="107916"/>
              </a:lnSpc>
              <a:spcBef>
                <a:spcPts val="800"/>
              </a:spcBef>
              <a:spcAft>
                <a:spcPts val="0"/>
              </a:spcAft>
              <a:buClr>
                <a:srgbClr val="000000"/>
              </a:buClr>
              <a:buSzPts val="1100"/>
              <a:buFont typeface="Arial"/>
              <a:buNone/>
            </a:pPr>
            <a:r>
              <a:rPr lang="en-GB" sz="2400">
                <a:latin typeface="Calibri"/>
                <a:ea typeface="Calibri"/>
                <a:cs typeface="Calibri"/>
                <a:sym typeface="Calibri"/>
              </a:rPr>
              <a:t>Power of habits. </a:t>
            </a:r>
            <a:endParaRPr sz="2400">
              <a:latin typeface="Calibri"/>
              <a:ea typeface="Calibri"/>
              <a:cs typeface="Calibri"/>
              <a:sym typeface="Calibri"/>
            </a:endParaRPr>
          </a:p>
          <a:p>
            <a:pPr indent="457200" lvl="0" marL="0" rtl="0" algn="l">
              <a:lnSpc>
                <a:spcPct val="107916"/>
              </a:lnSpc>
              <a:spcBef>
                <a:spcPts val="800"/>
              </a:spcBef>
              <a:spcAft>
                <a:spcPts val="0"/>
              </a:spcAft>
              <a:buClr>
                <a:srgbClr val="000000"/>
              </a:buClr>
              <a:buSzPts val="1100"/>
              <a:buFont typeface="Arial"/>
              <a:buNone/>
            </a:pPr>
            <a:r>
              <a:rPr lang="en-GB" sz="2400">
                <a:latin typeface="Calibri"/>
                <a:ea typeface="Calibri"/>
                <a:cs typeface="Calibri"/>
                <a:sym typeface="Calibri"/>
              </a:rPr>
              <a:t>CRA - Clue, Routine, action </a:t>
            </a:r>
            <a:endParaRPr sz="2400">
              <a:latin typeface="Calibri"/>
              <a:ea typeface="Calibri"/>
              <a:cs typeface="Calibri"/>
              <a:sym typeface="Calibri"/>
            </a:endParaRPr>
          </a:p>
          <a:p>
            <a:pPr indent="457200" lvl="0" marL="0" rtl="0" algn="l">
              <a:lnSpc>
                <a:spcPct val="107916"/>
              </a:lnSpc>
              <a:spcBef>
                <a:spcPts val="800"/>
              </a:spcBef>
              <a:spcAft>
                <a:spcPts val="0"/>
              </a:spcAft>
              <a:buClr>
                <a:srgbClr val="000000"/>
              </a:buClr>
              <a:buSzPts val="1100"/>
              <a:buFont typeface="Arial"/>
              <a:buNone/>
            </a:pPr>
            <a:r>
              <a:t/>
            </a:r>
            <a:endParaRPr sz="2400">
              <a:latin typeface="Calibri"/>
              <a:ea typeface="Calibri"/>
              <a:cs typeface="Calibri"/>
              <a:sym typeface="Calibri"/>
            </a:endParaRPr>
          </a:p>
          <a:p>
            <a:pPr indent="0" lvl="0" marL="0" rtl="0" algn="l">
              <a:spcBef>
                <a:spcPts val="800"/>
              </a:spcBef>
              <a:spcAft>
                <a:spcPts val="0"/>
              </a:spcAft>
              <a:buClr>
                <a:srgbClr val="000000"/>
              </a:buClr>
              <a:buSzPts val="1100"/>
              <a:buFont typeface="Arial"/>
              <a:buNone/>
            </a:pPr>
            <a:r>
              <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fcc7d3ca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fcc7d3ca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457200" lvl="0" marL="0" rtl="0" algn="l">
              <a:lnSpc>
                <a:spcPct val="107916"/>
              </a:lnSpc>
              <a:spcBef>
                <a:spcPts val="0"/>
              </a:spcBef>
              <a:spcAft>
                <a:spcPts val="0"/>
              </a:spcAft>
              <a:buNone/>
            </a:pPr>
            <a:r>
              <a:rPr lang="en-GB">
                <a:latin typeface="Calibri"/>
                <a:ea typeface="Calibri"/>
                <a:cs typeface="Calibri"/>
                <a:sym typeface="Calibri"/>
              </a:rPr>
              <a:t>In Late 2011, a teenage father starts receiving all baby products coupons, so he called the Target shop manager and bashed that is Target is store is sending these coupon to encourage my teenage daughter to get pregnant. But the nice store manager has no idea what he was talking and apologised for the mistake that has happened. </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Failure / success does not happen in a day. </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So if you find what are all the habits of the successful people and copy them, you will also be successful</a:t>
            </a:r>
            <a:endParaRPr>
              <a:latin typeface="Calibri"/>
              <a:ea typeface="Calibri"/>
              <a:cs typeface="Calibri"/>
              <a:sym typeface="Calibri"/>
            </a:endParaRPr>
          </a:p>
          <a:p>
            <a:pPr indent="457200" lvl="0" marL="0" rtl="0" algn="l">
              <a:lnSpc>
                <a:spcPct val="107916"/>
              </a:lnSpc>
              <a:spcBef>
                <a:spcPts val="800"/>
              </a:spcBef>
              <a:spcAft>
                <a:spcPts val="0"/>
              </a:spcAft>
              <a:buNone/>
            </a:pPr>
            <a:r>
              <a:t/>
            </a:r>
            <a:endParaRPr>
              <a:latin typeface="Calibri"/>
              <a:ea typeface="Calibri"/>
              <a:cs typeface="Calibri"/>
              <a:sym typeface="Calibri"/>
            </a:endParaRPr>
          </a:p>
          <a:p>
            <a:pPr indent="457200" lvl="0" marL="0" rtl="0" algn="l">
              <a:lnSpc>
                <a:spcPct val="107916"/>
              </a:lnSpc>
              <a:spcBef>
                <a:spcPts val="80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fcc7d3ca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fcc7d3ca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We are auto pilot mode, </a:t>
            </a:r>
            <a:endParaRPr/>
          </a:p>
          <a:p>
            <a:pPr indent="457200" lvl="0" marL="0" rtl="0" algn="l">
              <a:lnSpc>
                <a:spcPct val="100000"/>
              </a:lnSpc>
              <a:spcBef>
                <a:spcPts val="800"/>
              </a:spcBef>
              <a:spcAft>
                <a:spcPts val="0"/>
              </a:spcAft>
              <a:buNone/>
            </a:pPr>
            <a:r>
              <a:rPr lang="en-GB"/>
              <a:t>Find your bad habits</a:t>
            </a:r>
            <a:endParaRPr/>
          </a:p>
          <a:p>
            <a:pPr indent="457200" lvl="0" marL="0" rtl="0" algn="l">
              <a:lnSpc>
                <a:spcPct val="100000"/>
              </a:lnSpc>
              <a:spcBef>
                <a:spcPts val="800"/>
              </a:spcBef>
              <a:spcAft>
                <a:spcPts val="0"/>
              </a:spcAft>
              <a:buNone/>
            </a:pPr>
            <a:r>
              <a:rPr lang="en-GB"/>
              <a:t>Second replace it with good </a:t>
            </a:r>
            <a:endParaRPr/>
          </a:p>
          <a:p>
            <a:pPr indent="457200" lvl="0" marL="0" rtl="0" algn="l">
              <a:lnSpc>
                <a:spcPct val="100000"/>
              </a:lnSpc>
              <a:spcBef>
                <a:spcPts val="800"/>
              </a:spcBef>
              <a:spcAft>
                <a:spcPts val="0"/>
              </a:spcAft>
              <a:buNone/>
            </a:pPr>
            <a:r>
              <a:rPr lang="en-GB"/>
              <a:t>Wake up 6:30 instead of 7:00 for 21 days, and add gym or walk </a:t>
            </a:r>
            <a:endParaRPr/>
          </a:p>
          <a:p>
            <a:pPr indent="457200" lvl="0" marL="0" rtl="0" algn="l">
              <a:lnSpc>
                <a:spcPct val="100000"/>
              </a:lnSpc>
              <a:spcBef>
                <a:spcPts val="800"/>
              </a:spcBef>
              <a:spcAft>
                <a:spcPts val="0"/>
              </a:spcAft>
              <a:buNone/>
            </a:pPr>
            <a:r>
              <a:rPr lang="en-GB"/>
              <a:t>Reset it 21 days</a:t>
            </a:r>
            <a:endParaRPr/>
          </a:p>
          <a:p>
            <a:pPr indent="457200" lvl="0" marL="0" rtl="0" algn="l">
              <a:lnSpc>
                <a:spcPct val="100000"/>
              </a:lnSpc>
              <a:spcBef>
                <a:spcPts val="800"/>
              </a:spcBef>
              <a:spcAft>
                <a:spcPts val="0"/>
              </a:spcAft>
              <a:buNone/>
            </a:pPr>
            <a:r>
              <a:rPr lang="en-GB"/>
              <a:t>Piggy back</a:t>
            </a:r>
            <a:endParaRPr/>
          </a:p>
          <a:p>
            <a:pPr indent="457200" lvl="0" marL="0" rtl="0" algn="l">
              <a:lnSpc>
                <a:spcPct val="100000"/>
              </a:lnSpc>
              <a:spcBef>
                <a:spcPts val="800"/>
              </a:spcBef>
              <a:spcAft>
                <a:spcPts val="0"/>
              </a:spcAft>
              <a:buNone/>
            </a:pPr>
            <a:r>
              <a:rPr lang="en-GB"/>
              <a:t>There is limited will power at our disposal</a:t>
            </a:r>
            <a:endParaRPr/>
          </a:p>
          <a:p>
            <a:pPr indent="457200" lvl="0" marL="0" rtl="0" algn="l">
              <a:lnSpc>
                <a:spcPct val="100000"/>
              </a:lnSpc>
              <a:spcBef>
                <a:spcPts val="800"/>
              </a:spcBef>
              <a:spcAft>
                <a:spcPts val="0"/>
              </a:spcAft>
              <a:buNone/>
            </a:pPr>
            <a:r>
              <a:rPr lang="en-GB"/>
              <a:t>Talk about system 1 and system of “Think Fast and slow”</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fcc7d3ca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fcc7d3ca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fb6f5b4e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fb6f5b4e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a:latin typeface="Calibri"/>
                <a:ea typeface="Calibri"/>
                <a:cs typeface="Calibri"/>
                <a:sym typeface="Calibri"/>
              </a:rPr>
              <a:t>Motivation for free. </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Think of last time you were extremely motivated and ready to do whatever it takes</a:t>
            </a:r>
            <a:endParaRPr>
              <a:latin typeface="Calibri"/>
              <a:ea typeface="Calibri"/>
              <a:cs typeface="Calibri"/>
              <a:sym typeface="Calibri"/>
            </a:endParaRPr>
          </a:p>
          <a:p>
            <a:pPr indent="457200" lvl="0" marL="0" rtl="0" algn="l">
              <a:lnSpc>
                <a:spcPct val="107916"/>
              </a:lnSpc>
              <a:spcBef>
                <a:spcPts val="800"/>
              </a:spcBef>
              <a:spcAft>
                <a:spcPts val="800"/>
              </a:spcAft>
              <a:buClr>
                <a:srgbClr val="000000"/>
              </a:buClr>
              <a:buSzPts val="1100"/>
              <a:buFont typeface="Arial"/>
              <a:buNone/>
            </a:pPr>
            <a:r>
              <a:rPr lang="en-GB">
                <a:latin typeface="Calibri"/>
                <a:ea typeface="Calibri"/>
                <a:cs typeface="Calibri"/>
                <a:sym typeface="Calibri"/>
              </a:rPr>
              <a:t>First find your "Why" you want to be better than what you are now.</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fcc7d3c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fcc7d3c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How focus can make you highly productive</a:t>
            </a:r>
            <a:endParaRPr/>
          </a:p>
          <a:p>
            <a:pPr indent="457200" lvl="0" marL="0" rtl="0" algn="l">
              <a:lnSpc>
                <a:spcPct val="100000"/>
              </a:lnSpc>
              <a:spcBef>
                <a:spcPts val="800"/>
              </a:spcBef>
              <a:spcAft>
                <a:spcPts val="0"/>
              </a:spcAft>
              <a:buNone/>
            </a:pPr>
            <a:r>
              <a:rPr lang="en-GB"/>
              <a:t>Think of last time you were highly productive</a:t>
            </a:r>
            <a:endParaRPr/>
          </a:p>
          <a:p>
            <a:pPr indent="457200" lvl="0" marL="0" rtl="0" algn="l">
              <a:lnSpc>
                <a:spcPct val="100000"/>
              </a:lnSpc>
              <a:spcBef>
                <a:spcPts val="800"/>
              </a:spcBef>
              <a:spcAft>
                <a:spcPts val="0"/>
              </a:spcAft>
              <a:buNone/>
            </a:pPr>
            <a:r>
              <a:rPr lang="en-GB"/>
              <a:t>Talk about focus</a:t>
            </a:r>
            <a:endParaRPr/>
          </a:p>
          <a:p>
            <a:pPr indent="0" lvl="0" marL="0" rtl="0" algn="l">
              <a:lnSpc>
                <a:spcPct val="107916"/>
              </a:lnSpc>
              <a:spcBef>
                <a:spcPts val="800"/>
              </a:spcBef>
              <a:spcAft>
                <a:spcPts val="0"/>
              </a:spcAft>
              <a:buNone/>
            </a:pPr>
            <a:r>
              <a:rPr lang="en-GB">
                <a:latin typeface="Calibri"/>
                <a:ea typeface="Calibri"/>
                <a:cs typeface="Calibri"/>
                <a:sym typeface="Calibri"/>
              </a:rPr>
              <a:t>Steve jobs, when he returned to apple after being thrown out, comes out and sacks all the products and then only concentrate on product on each segment.</a:t>
            </a:r>
            <a:endParaRPr>
              <a:latin typeface="Calibri"/>
              <a:ea typeface="Calibri"/>
              <a:cs typeface="Calibri"/>
              <a:sym typeface="Calibri"/>
            </a:endParaRPr>
          </a:p>
          <a:p>
            <a:pPr indent="0" lvl="0" marL="0" rtl="0" algn="l">
              <a:lnSpc>
                <a:spcPct val="107916"/>
              </a:lnSpc>
              <a:spcBef>
                <a:spcPts val="800"/>
              </a:spcBef>
              <a:spcAft>
                <a:spcPts val="0"/>
              </a:spcAft>
              <a:buNone/>
            </a:pPr>
            <a:r>
              <a:rPr lang="en-GB">
                <a:latin typeface="Calibri"/>
                <a:ea typeface="Calibri"/>
                <a:cs typeface="Calibri"/>
                <a:sym typeface="Calibri"/>
              </a:rPr>
              <a:t>If you want to get one thing right, that is getting your focus to only things which will lead long term success then you will be better of from it.  </a:t>
            </a:r>
            <a:endParaRPr>
              <a:latin typeface="Calibri"/>
              <a:ea typeface="Calibri"/>
              <a:cs typeface="Calibri"/>
              <a:sym typeface="Calibri"/>
            </a:endParaRPr>
          </a:p>
          <a:p>
            <a:pPr indent="0" lvl="0" marL="0" rtl="0" algn="l">
              <a:lnSpc>
                <a:spcPct val="107916"/>
              </a:lnSpc>
              <a:spcBef>
                <a:spcPts val="800"/>
              </a:spcBef>
              <a:spcAft>
                <a:spcPts val="0"/>
              </a:spcAft>
              <a:buNone/>
            </a:pPr>
            <a:r>
              <a:t/>
            </a:r>
            <a:endParaRPr>
              <a:latin typeface="Calibri"/>
              <a:ea typeface="Calibri"/>
              <a:cs typeface="Calibri"/>
              <a:sym typeface="Calibri"/>
            </a:endParaRPr>
          </a:p>
          <a:p>
            <a:pPr indent="0" lvl="0" marL="0" rtl="0" algn="l">
              <a:lnSpc>
                <a:spcPct val="107916"/>
              </a:lnSpc>
              <a:spcBef>
                <a:spcPts val="800"/>
              </a:spcBef>
              <a:spcAft>
                <a:spcPts val="0"/>
              </a:spcAft>
              <a:buNone/>
            </a:pPr>
            <a:r>
              <a:t/>
            </a:r>
            <a:endParaRPr>
              <a:latin typeface="Calibri"/>
              <a:ea typeface="Calibri"/>
              <a:cs typeface="Calibri"/>
              <a:sym typeface="Calibri"/>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fcc7d3ca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fcc7d3ca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Build trust once you follow. </a:t>
            </a:r>
            <a:endParaRPr/>
          </a:p>
          <a:p>
            <a:pPr indent="457200" lvl="0" marL="0" rtl="0" algn="l">
              <a:lnSpc>
                <a:spcPct val="100000"/>
              </a:lnSpc>
              <a:spcBef>
                <a:spcPts val="800"/>
              </a:spcBef>
              <a:spcAft>
                <a:spcPts val="0"/>
              </a:spcAft>
              <a:buNone/>
            </a:pPr>
            <a:r>
              <a:rPr lang="en-GB"/>
              <a:t>Let people know you work on the important and create a name that you are the one.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fcc7d3c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fcc7d3c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Build trust once you follow. </a:t>
            </a:r>
            <a:endParaRPr/>
          </a:p>
          <a:p>
            <a:pPr indent="457200" lvl="0" marL="0" rtl="0" algn="l">
              <a:lnSpc>
                <a:spcPct val="100000"/>
              </a:lnSpc>
              <a:spcBef>
                <a:spcPts val="800"/>
              </a:spcBef>
              <a:spcAft>
                <a:spcPts val="0"/>
              </a:spcAft>
              <a:buNone/>
            </a:pPr>
            <a:r>
              <a:rPr lang="en-GB"/>
              <a:t>Let people know you work on the important and create a name that you are the one.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fcc7d3ca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fcc7d3ca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Build trust once you follow. </a:t>
            </a:r>
            <a:endParaRPr/>
          </a:p>
          <a:p>
            <a:pPr indent="457200" lvl="0" marL="0" rtl="0" algn="l">
              <a:lnSpc>
                <a:spcPct val="100000"/>
              </a:lnSpc>
              <a:spcBef>
                <a:spcPts val="800"/>
              </a:spcBef>
              <a:spcAft>
                <a:spcPts val="0"/>
              </a:spcAft>
              <a:buNone/>
            </a:pPr>
            <a:r>
              <a:rPr lang="en-GB"/>
              <a:t>Let people know you work on the important and create a name that you are the one.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fcc7d3ca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fcc7d3ca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sz="2400">
                <a:latin typeface="Calibri"/>
                <a:ea typeface="Calibri"/>
                <a:cs typeface="Calibri"/>
                <a:sym typeface="Calibri"/>
              </a:rPr>
              <a:t>	</a:t>
            </a:r>
            <a:endParaRPr sz="2400">
              <a:latin typeface="Calibri"/>
              <a:ea typeface="Calibri"/>
              <a:cs typeface="Calibri"/>
              <a:sym typeface="Calibri"/>
            </a:endParaRPr>
          </a:p>
          <a:p>
            <a:pPr indent="457200" lvl="0" marL="0" rtl="0" algn="l">
              <a:lnSpc>
                <a:spcPct val="107916"/>
              </a:lnSpc>
              <a:spcBef>
                <a:spcPts val="800"/>
              </a:spcBef>
              <a:spcAft>
                <a:spcPts val="0"/>
              </a:spcAft>
              <a:buNone/>
            </a:pPr>
            <a:r>
              <a:t/>
            </a:r>
            <a:endParaRPr sz="2400">
              <a:latin typeface="Calibri"/>
              <a:ea typeface="Calibri"/>
              <a:cs typeface="Calibri"/>
              <a:sym typeface="Calibri"/>
            </a:endParaRPr>
          </a:p>
          <a:p>
            <a:pPr indent="0" lvl="0" marL="0" rtl="0" algn="l">
              <a:spcBef>
                <a:spcPts val="80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fcc7d3ca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fcc7d3ca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GB"/>
              <a:t>Is change must in our life ??</a:t>
            </a:r>
            <a:endParaRPr/>
          </a:p>
          <a:p>
            <a:pPr indent="457200" lvl="0" marL="0" rtl="0" algn="l">
              <a:lnSpc>
                <a:spcPct val="100000"/>
              </a:lnSpc>
              <a:spcBef>
                <a:spcPts val="800"/>
              </a:spcBef>
              <a:spcAft>
                <a:spcPts val="0"/>
              </a:spcAft>
              <a:buNone/>
            </a:pPr>
            <a:r>
              <a:rPr lang="en-GB"/>
              <a:t>It all means i cant change , i dont have control,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fcc7d3ca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fcc7d3ca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cc7d3ca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fcc7d3ca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fcc7d3ca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fcc7d3ca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fcc7d3ca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fcc7d3ca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b6f5b4e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b6f5b4e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a:latin typeface="Calibri"/>
                <a:ea typeface="Calibri"/>
                <a:cs typeface="Calibri"/>
                <a:sym typeface="Calibri"/>
              </a:rPr>
              <a:t>Let's</a:t>
            </a:r>
            <a:r>
              <a:rPr lang="en-GB">
                <a:latin typeface="Calibri"/>
                <a:ea typeface="Calibri"/>
                <a:cs typeface="Calibri"/>
                <a:sym typeface="Calibri"/>
              </a:rPr>
              <a:t> concentrate and </a:t>
            </a:r>
            <a:r>
              <a:rPr lang="en-GB">
                <a:latin typeface="Calibri"/>
                <a:ea typeface="Calibri"/>
                <a:cs typeface="Calibri"/>
                <a:sym typeface="Calibri"/>
              </a:rPr>
              <a:t>prioritize</a:t>
            </a:r>
            <a:r>
              <a:rPr lang="en-GB">
                <a:latin typeface="Calibri"/>
                <a:ea typeface="Calibri"/>
                <a:cs typeface="Calibri"/>
                <a:sym typeface="Calibri"/>
              </a:rPr>
              <a:t> things</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Helps you to get more out of learning and any activity you do..</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What is your WHY</a:t>
            </a:r>
            <a:endParaRPr>
              <a:latin typeface="Calibri"/>
              <a:ea typeface="Calibri"/>
              <a:cs typeface="Calibri"/>
              <a:sym typeface="Calibri"/>
            </a:endParaRPr>
          </a:p>
          <a:p>
            <a:pPr indent="457200" lvl="0" marL="0" rtl="0" algn="l">
              <a:lnSpc>
                <a:spcPct val="107916"/>
              </a:lnSpc>
              <a:spcBef>
                <a:spcPts val="80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fcc7d3ca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fcc7d3ca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fcc7d3ca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fcc7d3ca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fcc7d3ca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fcc7d3ca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fcc7d3ca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fcc7d3ca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latin typeface="Calibri"/>
                <a:ea typeface="Calibri"/>
                <a:cs typeface="Calibri"/>
                <a:sym typeface="Calibri"/>
              </a:rPr>
              <a:t>Lottery Story</a:t>
            </a:r>
            <a:endParaRPr sz="1000">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you buy just to show other that you can afford. It internally says you feel you dont deserve</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My story on increasing my salary to 12 lakhs</a:t>
            </a:r>
            <a:endParaRPr>
              <a:latin typeface="Calibri"/>
              <a:ea typeface="Calibri"/>
              <a:cs typeface="Calibri"/>
              <a:sym typeface="Calibri"/>
            </a:endParaRPr>
          </a:p>
          <a:p>
            <a:pPr indent="0" lvl="0" marL="0" rtl="0" algn="l">
              <a:lnSpc>
                <a:spcPct val="107916"/>
              </a:lnSpc>
              <a:spcBef>
                <a:spcPts val="800"/>
              </a:spcBef>
              <a:spcAft>
                <a:spcPts val="0"/>
              </a:spcAft>
              <a:buNone/>
            </a:pPr>
            <a:r>
              <a:rPr lang="en-GB">
                <a:latin typeface="Calibri"/>
                <a:ea typeface="Calibri"/>
                <a:cs typeface="Calibri"/>
                <a:sym typeface="Calibri"/>
              </a:rPr>
              <a:t>When we start giving yourself the permission to whatever we want in our life, we tend to get what ever we want</a:t>
            </a:r>
            <a:endParaRPr>
              <a:latin typeface="Calibri"/>
              <a:ea typeface="Calibri"/>
              <a:cs typeface="Calibri"/>
              <a:sym typeface="Calibri"/>
            </a:endParaRPr>
          </a:p>
          <a:p>
            <a:pPr indent="0" lvl="0" marL="0" rtl="0" algn="l">
              <a:lnSpc>
                <a:spcPct val="107916"/>
              </a:lnSpc>
              <a:spcBef>
                <a:spcPts val="800"/>
              </a:spcBef>
              <a:spcAft>
                <a:spcPts val="0"/>
              </a:spcAft>
              <a:buNone/>
            </a:pPr>
            <a:r>
              <a:t/>
            </a:r>
            <a:endParaRPr>
              <a:latin typeface="Calibri"/>
              <a:ea typeface="Calibri"/>
              <a:cs typeface="Calibri"/>
              <a:sym typeface="Calibri"/>
            </a:endParaRPr>
          </a:p>
          <a:p>
            <a:pPr indent="0" lvl="0" marL="0" rtl="0" algn="l">
              <a:spcBef>
                <a:spcPts val="80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fcc7d3ca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fcc7d3ca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fcc7d3ca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fcc7d3ca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fcc7d3ca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fcc7d3ca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fcc7d3ca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fcc7d3ca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t/>
            </a:r>
            <a:endParaRPr>
              <a:latin typeface="Calibri"/>
              <a:ea typeface="Calibri"/>
              <a:cs typeface="Calibri"/>
              <a:sym typeface="Calibri"/>
            </a:endParaRPr>
          </a:p>
          <a:p>
            <a:pPr indent="0" lvl="0" marL="0" rtl="0" algn="l">
              <a:spcBef>
                <a:spcPts val="80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fcc7d3ca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fcc7d3ca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fcc7d3ca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fcc7d3ca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cc7d3c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cc7d3c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fcc7d3ca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fcc7d3ca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fcc7d3ca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fcc7d3ca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fcc7d3ca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fcc7d3ca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fcc7d3ca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fcc7d3ca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0" rtl="0" algn="l">
              <a:lnSpc>
                <a:spcPct val="100000"/>
              </a:lnSpc>
              <a:spcBef>
                <a:spcPts val="800"/>
              </a:spcBef>
              <a:spcAft>
                <a:spcPts val="80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fcc7d3ca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fcc7d3ca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fcc7d3ca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fcc7d3ca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fcc7d3ca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fcc7d3ca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fcc7d3ca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fcc7d3ca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457200" lvl="0" marL="0" rtl="0" algn="l">
              <a:lnSpc>
                <a:spcPct val="107916"/>
              </a:lnSpc>
              <a:spcBef>
                <a:spcPts val="800"/>
              </a:spcBef>
              <a:spcAft>
                <a:spcPts val="0"/>
              </a:spcAft>
              <a:buNone/>
            </a:pPr>
            <a:r>
              <a:rPr lang="en-GB">
                <a:latin typeface="Calibri"/>
                <a:ea typeface="Calibri"/>
                <a:cs typeface="Calibri"/>
                <a:sym typeface="Calibri"/>
              </a:rPr>
              <a:t>you will feel more </a:t>
            </a:r>
            <a:r>
              <a:rPr b="1" lang="en-GB">
                <a:latin typeface="Calibri"/>
                <a:ea typeface="Calibri"/>
                <a:cs typeface="Calibri"/>
                <a:sym typeface="Calibri"/>
              </a:rPr>
              <a:t>secure</a:t>
            </a:r>
            <a:endParaRPr b="1">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You tend to not get into silly quarrels and not get carried away by the person who challenges your technical decision</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Your will be more </a:t>
            </a:r>
            <a:r>
              <a:rPr b="1" lang="en-GB">
                <a:latin typeface="Calibri"/>
                <a:ea typeface="Calibri"/>
                <a:cs typeface="Calibri"/>
                <a:sym typeface="Calibri"/>
              </a:rPr>
              <a:t>powerful </a:t>
            </a:r>
            <a:r>
              <a:rPr lang="en-GB">
                <a:latin typeface="Calibri"/>
                <a:ea typeface="Calibri"/>
                <a:cs typeface="Calibri"/>
                <a:sym typeface="Calibri"/>
              </a:rPr>
              <a:t>because you are self aware, knowledgeable, proactive individual, largely unrestricted by the attitudes, behaviours and action of others.</a:t>
            </a:r>
            <a:endParaRPr>
              <a:latin typeface="Calibri"/>
              <a:ea typeface="Calibri"/>
              <a:cs typeface="Calibri"/>
              <a:sym typeface="Calibri"/>
            </a:endParaRPr>
          </a:p>
          <a:p>
            <a:pPr indent="457200" lvl="0" marL="0" rtl="0" algn="l">
              <a:lnSpc>
                <a:spcPct val="107916"/>
              </a:lnSpc>
              <a:spcBef>
                <a:spcPts val="800"/>
              </a:spcBef>
              <a:spcAft>
                <a:spcPts val="0"/>
              </a:spcAft>
              <a:buNone/>
            </a:pPr>
            <a:r>
              <a:rPr lang="en-GB">
                <a:latin typeface="Calibri"/>
                <a:ea typeface="Calibri"/>
                <a:cs typeface="Calibri"/>
                <a:sym typeface="Calibri"/>
              </a:rPr>
              <a:t>When you are not living principle based life, Frustration will be more, because we tend to get distracted with someone’s expectation</a:t>
            </a:r>
            <a:endParaRPr>
              <a:latin typeface="Calibri"/>
              <a:ea typeface="Calibri"/>
              <a:cs typeface="Calibri"/>
              <a:sym typeface="Calibri"/>
            </a:endParaRPr>
          </a:p>
          <a:p>
            <a:pPr indent="457200" lvl="0" marL="0" rtl="0" algn="l">
              <a:lnSpc>
                <a:spcPct val="107916"/>
              </a:lnSpc>
              <a:spcBef>
                <a:spcPts val="800"/>
              </a:spcBef>
              <a:spcAft>
                <a:spcPts val="800"/>
              </a:spcAft>
              <a:buNone/>
            </a:pPr>
            <a:r>
              <a:rPr lang="en-GB">
                <a:latin typeface="Calibri"/>
                <a:ea typeface="Calibri"/>
                <a:cs typeface="Calibri"/>
                <a:sym typeface="Calibri"/>
              </a:rPr>
              <a:t>If your life is not principle centered, You tend to be more constrained with your perspective of life because you tend to surround yourself with people you are comfortable with and not people you are not comfortable with</a:t>
            </a:r>
            <a:endParaRPr>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fcc7d3ca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fcc7d3ca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a:t>Information = control</a:t>
            </a:r>
            <a:endParaRPr/>
          </a:p>
          <a:p>
            <a:pPr indent="457200" lvl="0" marL="0" rtl="0" algn="l">
              <a:lnSpc>
                <a:spcPct val="107916"/>
              </a:lnSpc>
              <a:spcBef>
                <a:spcPts val="800"/>
              </a:spcBef>
              <a:spcAft>
                <a:spcPts val="0"/>
              </a:spcAft>
              <a:buNone/>
            </a:pPr>
            <a:r>
              <a:rPr lang="en-GB"/>
              <a:t>Walk your talk</a:t>
            </a:r>
            <a:endParaRPr/>
          </a:p>
          <a:p>
            <a:pPr indent="457200" lvl="0" marL="0" rtl="0" algn="l">
              <a:lnSpc>
                <a:spcPct val="107916"/>
              </a:lnSpc>
              <a:spcBef>
                <a:spcPts val="800"/>
              </a:spcBef>
              <a:spcAft>
                <a:spcPts val="80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fcc7d3ca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fcc7d3ca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fcc7d3c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fcc7d3c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fcc7d3ca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fcc7d3ca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t/>
            </a:r>
            <a:endParaRPr/>
          </a:p>
          <a:p>
            <a:pPr indent="457200" lvl="0" marL="0" rtl="0" algn="l">
              <a:lnSpc>
                <a:spcPct val="107916"/>
              </a:lnSpc>
              <a:spcBef>
                <a:spcPts val="800"/>
              </a:spcBef>
              <a:spcAft>
                <a:spcPts val="0"/>
              </a:spcAft>
              <a:buNone/>
            </a:pPr>
            <a:r>
              <a:rPr lang="en-GB">
                <a:latin typeface="Calibri"/>
                <a:ea typeface="Calibri"/>
                <a:cs typeface="Calibri"/>
                <a:sym typeface="Calibri"/>
              </a:rPr>
              <a:t>We will talk about the self trust in detail. You can create self trust, when you concentrate on four factors.</a:t>
            </a:r>
            <a:endParaRPr>
              <a:latin typeface="Calibri"/>
              <a:ea typeface="Calibri"/>
              <a:cs typeface="Calibri"/>
              <a:sym typeface="Calibri"/>
            </a:endParaRPr>
          </a:p>
          <a:p>
            <a:pPr indent="0" lvl="0" marL="0" rtl="0" algn="l">
              <a:lnSpc>
                <a:spcPct val="107916"/>
              </a:lnSpc>
              <a:spcBef>
                <a:spcPts val="800"/>
              </a:spcBef>
              <a:spcAft>
                <a:spcPts val="0"/>
              </a:spcAft>
              <a:buNone/>
            </a:pPr>
            <a:r>
              <a:rPr b="1" lang="en-GB">
                <a:latin typeface="Calibri"/>
                <a:ea typeface="Calibri"/>
                <a:cs typeface="Calibri"/>
                <a:sym typeface="Calibri"/>
              </a:rPr>
              <a:t>Integrity: Deep honesty and truthfulness; who we really are; congruence, humility, and courage.</a:t>
            </a:r>
            <a:endParaRPr b="1">
              <a:latin typeface="Calibri"/>
              <a:ea typeface="Calibri"/>
              <a:cs typeface="Calibri"/>
              <a:sym typeface="Calibri"/>
            </a:endParaRPr>
          </a:p>
          <a:p>
            <a:pPr indent="0" lvl="0" marL="0" rtl="0" algn="l">
              <a:lnSpc>
                <a:spcPct val="107916"/>
              </a:lnSpc>
              <a:spcBef>
                <a:spcPts val="800"/>
              </a:spcBef>
              <a:spcAft>
                <a:spcPts val="0"/>
              </a:spcAft>
              <a:buNone/>
            </a:pPr>
            <a:r>
              <a:rPr b="1" lang="en-GB">
                <a:latin typeface="Calibri"/>
                <a:ea typeface="Calibri"/>
                <a:cs typeface="Calibri"/>
                <a:sym typeface="Calibri"/>
              </a:rPr>
              <a:t>Intent: Our plan or purpose —our motive, our agenda, our behavior. </a:t>
            </a:r>
            <a:endParaRPr b="1">
              <a:latin typeface="Calibri"/>
              <a:ea typeface="Calibri"/>
              <a:cs typeface="Calibri"/>
              <a:sym typeface="Calibri"/>
            </a:endParaRPr>
          </a:p>
          <a:p>
            <a:pPr indent="0" lvl="0" marL="0" rtl="0" algn="l">
              <a:lnSpc>
                <a:spcPct val="107916"/>
              </a:lnSpc>
              <a:spcBef>
                <a:spcPts val="800"/>
              </a:spcBef>
              <a:spcAft>
                <a:spcPts val="0"/>
              </a:spcAft>
              <a:buNone/>
            </a:pPr>
            <a:r>
              <a:rPr b="1" lang="en-GB">
                <a:latin typeface="Calibri"/>
                <a:ea typeface="Calibri"/>
                <a:cs typeface="Calibri"/>
                <a:sym typeface="Calibri"/>
              </a:rPr>
              <a:t>Capabilities: Our capacity to produce and accomplish tasks through talents, attitudes, skills, knowledge, style.</a:t>
            </a:r>
            <a:endParaRPr b="1">
              <a:latin typeface="Calibri"/>
              <a:ea typeface="Calibri"/>
              <a:cs typeface="Calibri"/>
              <a:sym typeface="Calibri"/>
            </a:endParaRPr>
          </a:p>
          <a:p>
            <a:pPr indent="0" lvl="0" marL="0" rtl="0" algn="l">
              <a:lnSpc>
                <a:spcPct val="107916"/>
              </a:lnSpc>
              <a:spcBef>
                <a:spcPts val="800"/>
              </a:spcBef>
              <a:spcAft>
                <a:spcPts val="0"/>
              </a:spcAft>
              <a:buNone/>
            </a:pPr>
            <a:r>
              <a:rPr b="1" lang="en-GB">
                <a:latin typeface="Calibri"/>
                <a:ea typeface="Calibri"/>
                <a:cs typeface="Calibri"/>
                <a:sym typeface="Calibri"/>
              </a:rPr>
              <a:t>Results: Our track record—based on past performance, current performance, and anticipated performance.</a:t>
            </a:r>
            <a:endParaRPr b="1">
              <a:latin typeface="Calibri"/>
              <a:ea typeface="Calibri"/>
              <a:cs typeface="Calibri"/>
              <a:sym typeface="Calibri"/>
            </a:endParaRPr>
          </a:p>
          <a:p>
            <a:pPr indent="457200" lvl="0" marL="0" rtl="0" algn="l">
              <a:lnSpc>
                <a:spcPct val="107916"/>
              </a:lnSpc>
              <a:spcBef>
                <a:spcPts val="800"/>
              </a:spcBef>
              <a:spcAft>
                <a:spcPts val="80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fcc7d3ca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fcc7d3ca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fcc7d3ca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fcc7d3ca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fcc7d3ca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fcc7d3ca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fcc7d3ca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fcc7d3ca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0"/>
              </a:spcAft>
              <a:buSzPts val="1100"/>
              <a:buFont typeface="Calibri"/>
              <a:buChar char="●"/>
            </a:pPr>
            <a:r>
              <a:rPr lang="en-GB">
                <a:latin typeface="Calibri"/>
                <a:ea typeface="Calibri"/>
                <a:cs typeface="Calibri"/>
                <a:sym typeface="Calibri"/>
              </a:rPr>
              <a:t>Think of last time you were sad. </a:t>
            </a:r>
            <a:endParaRPr>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GB">
                <a:latin typeface="Calibri"/>
                <a:ea typeface="Calibri"/>
                <a:cs typeface="Calibri"/>
                <a:sym typeface="Calibri"/>
              </a:rPr>
              <a:t>Think what made you sad or what is the situation or what is the person or what action by a person or what words made you sad. </a:t>
            </a:r>
            <a:endParaRPr>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GB">
                <a:latin typeface="Calibri"/>
                <a:ea typeface="Calibri"/>
                <a:cs typeface="Calibri"/>
                <a:sym typeface="Calibri"/>
              </a:rPr>
              <a:t>What was the actual emotions ? is it guilt, regret, revenge, embarrassment ?</a:t>
            </a:r>
            <a:endParaRPr>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4fcc7d3ca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4fcc7d3ca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lang="en-GB">
                <a:latin typeface="Calibri"/>
                <a:ea typeface="Calibri"/>
                <a:cs typeface="Calibri"/>
                <a:sym typeface="Calibri"/>
              </a:rPr>
              <a:t>Only give advise when they ask for.</a:t>
            </a:r>
            <a:endParaRPr>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fcc7d3ca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fcc7d3ca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4fcc7d3ca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4fcc7d3ca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sz="1000">
                <a:latin typeface="Verdana"/>
                <a:ea typeface="Verdana"/>
                <a:cs typeface="Verdana"/>
                <a:sym typeface="Verdana"/>
              </a:rPr>
              <a:t>Sincere means proceeding from genuine feelings. As much think we are logical creature, we are not one. We are only driven only by our emotions. As Freud, the famous </a:t>
            </a:r>
            <a:r>
              <a:rPr lang="en-GB" sz="1000">
                <a:latin typeface="Verdana"/>
                <a:ea typeface="Verdana"/>
                <a:cs typeface="Verdana"/>
                <a:sym typeface="Verdana"/>
              </a:rPr>
              <a:t>psychologist</a:t>
            </a:r>
            <a:r>
              <a:rPr lang="en-GB" sz="1000">
                <a:latin typeface="Verdana"/>
                <a:ea typeface="Verdana"/>
                <a:cs typeface="Verdana"/>
                <a:sym typeface="Verdana"/>
              </a:rPr>
              <a:t> says we are driven by pain and pleasure principle.</a:t>
            </a:r>
            <a:endParaRPr sz="1000">
              <a:latin typeface="Verdana"/>
              <a:ea typeface="Verdana"/>
              <a:cs typeface="Verdana"/>
              <a:sym typeface="Verdana"/>
            </a:endParaRPr>
          </a:p>
          <a:p>
            <a:pPr indent="457200" lvl="0" marL="0" rtl="0" algn="l">
              <a:lnSpc>
                <a:spcPct val="107916"/>
              </a:lnSpc>
              <a:spcBef>
                <a:spcPts val="800"/>
              </a:spcBef>
              <a:spcAft>
                <a:spcPts val="0"/>
              </a:spcAft>
              <a:buNone/>
            </a:pPr>
            <a:r>
              <a:rPr lang="en-GB" sz="1000">
                <a:latin typeface="Verdana"/>
                <a:ea typeface="Verdana"/>
                <a:cs typeface="Verdana"/>
                <a:sym typeface="Verdana"/>
              </a:rPr>
              <a:t>We do more of things that gives us pleasure and avoid things that gives us pain. We try to avoid pain as much as possible. </a:t>
            </a:r>
            <a:endParaRPr sz="1000">
              <a:latin typeface="Verdana"/>
              <a:ea typeface="Verdana"/>
              <a:cs typeface="Verdana"/>
              <a:sym typeface="Verdana"/>
            </a:endParaRPr>
          </a:p>
          <a:p>
            <a:pPr indent="457200" lvl="0" marL="0" rtl="0" algn="l">
              <a:lnSpc>
                <a:spcPct val="107916"/>
              </a:lnSpc>
              <a:spcBef>
                <a:spcPts val="800"/>
              </a:spcBef>
              <a:spcAft>
                <a:spcPts val="800"/>
              </a:spcAft>
              <a:buNone/>
            </a:pPr>
            <a:r>
              <a:rPr lang="en-GB" sz="1000">
                <a:latin typeface="Verdana"/>
                <a:ea typeface="Verdana"/>
                <a:cs typeface="Verdana"/>
                <a:sym typeface="Verdana"/>
              </a:rPr>
              <a:t> That is where procrastination comes in because the procrastination is mostly due to fear of unknown and not knowing what to do next.</a:t>
            </a:r>
            <a:endParaRPr>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fcc7d3ca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fcc7d3ca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fcc7d3ca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fcc7d3ca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a:latin typeface="Calibri"/>
                <a:ea typeface="Calibri"/>
                <a:cs typeface="Calibri"/>
                <a:sym typeface="Calibri"/>
              </a:rPr>
              <a:t>Based on above rule. </a:t>
            </a:r>
            <a:endParaRPr>
              <a:latin typeface="Calibri"/>
              <a:ea typeface="Calibri"/>
              <a:cs typeface="Calibri"/>
              <a:sym typeface="Calibri"/>
            </a:endParaRPr>
          </a:p>
          <a:p>
            <a:pPr indent="457200" lvl="0" marL="0" rtl="0" algn="l">
              <a:lnSpc>
                <a:spcPct val="107916"/>
              </a:lnSpc>
              <a:spcBef>
                <a:spcPts val="800"/>
              </a:spcBef>
              <a:spcAft>
                <a:spcPts val="800"/>
              </a:spcAft>
              <a:buNone/>
            </a:pPr>
            <a:r>
              <a:rPr lang="en-GB">
                <a:latin typeface="Calibri"/>
                <a:ea typeface="Calibri"/>
                <a:cs typeface="Calibri"/>
                <a:sym typeface="Calibri"/>
              </a:rPr>
              <a:t>Project and company success is the key, ego is not the key here.</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b6f5b4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b6f5b4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4fcc7d3ca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fcc7d3ca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lang="en-GB" sz="1000">
                <a:latin typeface="Verdana"/>
                <a:ea typeface="Verdana"/>
                <a:cs typeface="Verdana"/>
                <a:sym typeface="Verdana"/>
              </a:rPr>
              <a:t>Your dark side is what you hate most in yourself. It’s your fear of failure, it’s your extreme shyness or your selfish motives that pop during pressure.Whenever there is an extreme emotion on other person behaviour that is time your dark side is revealed.</a:t>
            </a:r>
            <a:endParaRPr sz="1000">
              <a:latin typeface="Verdana"/>
              <a:ea typeface="Verdana"/>
              <a:cs typeface="Verdana"/>
              <a:sym typeface="Verdana"/>
            </a:endParaRPr>
          </a:p>
          <a:p>
            <a:pPr indent="457200" lvl="0" marL="0" rtl="0" algn="l">
              <a:lnSpc>
                <a:spcPct val="107916"/>
              </a:lnSpc>
              <a:spcBef>
                <a:spcPts val="800"/>
              </a:spcBef>
              <a:spcAft>
                <a:spcPts val="0"/>
              </a:spcAft>
              <a:buNone/>
            </a:pPr>
            <a:r>
              <a:rPr lang="en-GB" sz="1000">
                <a:latin typeface="Verdana"/>
                <a:ea typeface="Verdana"/>
                <a:cs typeface="Verdana"/>
                <a:sym typeface="Verdana"/>
              </a:rPr>
              <a:t>First of all, when you </a:t>
            </a:r>
            <a:r>
              <a:rPr b="1" lang="en-GB" sz="1000">
                <a:latin typeface="Verdana"/>
                <a:ea typeface="Verdana"/>
                <a:cs typeface="Verdana"/>
                <a:sym typeface="Verdana"/>
              </a:rPr>
              <a:t>accept </a:t>
            </a:r>
            <a:r>
              <a:rPr lang="en-GB" sz="1000">
                <a:latin typeface="Verdana"/>
                <a:ea typeface="Verdana"/>
                <a:cs typeface="Verdana"/>
                <a:sym typeface="Verdana"/>
              </a:rPr>
              <a:t>that you do have a dark side and that is part of you, all the energy that you spent in fighting it, will suddenly be available for other purposes.</a:t>
            </a:r>
            <a:endParaRPr sz="1000">
              <a:latin typeface="Verdana"/>
              <a:ea typeface="Verdana"/>
              <a:cs typeface="Verdana"/>
              <a:sym typeface="Verdana"/>
            </a:endParaRPr>
          </a:p>
          <a:p>
            <a:pPr indent="457200" lvl="0" marL="0" rtl="0" algn="l">
              <a:lnSpc>
                <a:spcPct val="107916"/>
              </a:lnSpc>
              <a:spcBef>
                <a:spcPts val="1500"/>
              </a:spcBef>
              <a:spcAft>
                <a:spcPts val="0"/>
              </a:spcAft>
              <a:buNone/>
            </a:pPr>
            <a:r>
              <a:rPr lang="en-GB" sz="1000">
                <a:latin typeface="Verdana"/>
                <a:ea typeface="Verdana"/>
                <a:cs typeface="Verdana"/>
                <a:sym typeface="Verdana"/>
              </a:rPr>
              <a:t>Integrity here means you know you have a bad side and you are ok with it being part of you.</a:t>
            </a:r>
            <a:endParaRPr sz="1000">
              <a:latin typeface="Verdana"/>
              <a:ea typeface="Verdana"/>
              <a:cs typeface="Verdana"/>
              <a:sym typeface="Verdana"/>
            </a:endParaRPr>
          </a:p>
          <a:p>
            <a:pPr indent="0" lvl="0" marL="0" rtl="0" algn="l">
              <a:lnSpc>
                <a:spcPct val="107916"/>
              </a:lnSpc>
              <a:spcBef>
                <a:spcPts val="1500"/>
              </a:spcBef>
              <a:spcAft>
                <a:spcPts val="0"/>
              </a:spcAft>
              <a:buNone/>
            </a:pPr>
            <a:r>
              <a:rPr lang="en-GB" sz="1000">
                <a:latin typeface="Verdana"/>
                <a:ea typeface="Verdana"/>
                <a:cs typeface="Verdana"/>
                <a:sym typeface="Verdana"/>
              </a:rPr>
              <a:t>I’m not only this respectable person, but I am also this shy and sad person who fears social contacts. So? This is me, and I know from where I start and where I end. I established my whole territory now. You can accept me or not, but I know that I accepted myself, and that’s ok.”. </a:t>
            </a:r>
            <a:endParaRPr sz="1000">
              <a:latin typeface="Verdana"/>
              <a:ea typeface="Verdana"/>
              <a:cs typeface="Verdana"/>
              <a:sym typeface="Verdana"/>
            </a:endParaRPr>
          </a:p>
          <a:p>
            <a:pPr indent="0" lvl="0" marL="0" rtl="0" algn="l">
              <a:lnSpc>
                <a:spcPct val="107916"/>
              </a:lnSpc>
              <a:spcBef>
                <a:spcPts val="1500"/>
              </a:spcBef>
              <a:spcAft>
                <a:spcPts val="0"/>
              </a:spcAft>
              <a:buNone/>
            </a:pPr>
            <a:r>
              <a:t/>
            </a:r>
            <a:endParaRPr sz="1000">
              <a:latin typeface="Verdana"/>
              <a:ea typeface="Verdana"/>
              <a:cs typeface="Verdana"/>
              <a:sym typeface="Verdana"/>
            </a:endParaRPr>
          </a:p>
          <a:p>
            <a:pPr indent="457200" lvl="0" marL="0" rtl="0" algn="l">
              <a:lnSpc>
                <a:spcPct val="107916"/>
              </a:lnSpc>
              <a:spcBef>
                <a:spcPts val="1500"/>
              </a:spcBef>
              <a:spcAft>
                <a:spcPts val="0"/>
              </a:spcAft>
              <a:buNone/>
            </a:pPr>
            <a:r>
              <a:t/>
            </a:r>
            <a:endParaRPr sz="1000">
              <a:latin typeface="Verdana"/>
              <a:ea typeface="Verdana"/>
              <a:cs typeface="Verdana"/>
              <a:sym typeface="Verdana"/>
            </a:endParaRPr>
          </a:p>
          <a:p>
            <a:pPr indent="457200" lvl="0" marL="0" rtl="0" algn="l">
              <a:lnSpc>
                <a:spcPct val="107916"/>
              </a:lnSpc>
              <a:spcBef>
                <a:spcPts val="1500"/>
              </a:spcBef>
              <a:spcAft>
                <a:spcPts val="0"/>
              </a:spcAft>
              <a:buNone/>
            </a:pPr>
            <a:r>
              <a:t/>
            </a:r>
            <a:endParaRPr>
              <a:latin typeface="Calibri"/>
              <a:ea typeface="Calibri"/>
              <a:cs typeface="Calibri"/>
              <a:sym typeface="Calibri"/>
            </a:endParaRPr>
          </a:p>
          <a:p>
            <a:pPr indent="457200" lvl="0" marL="0" rtl="0" algn="l">
              <a:lnSpc>
                <a:spcPct val="107916"/>
              </a:lnSpc>
              <a:spcBef>
                <a:spcPts val="80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4fcc7d3ca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fcc7d3ca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b="1" lang="en-GB" sz="1000">
                <a:latin typeface="Verdana"/>
                <a:ea typeface="Verdana"/>
                <a:cs typeface="Verdana"/>
                <a:sym typeface="Verdana"/>
              </a:rPr>
              <a:t>Dunning–Kruger effect</a:t>
            </a:r>
            <a:r>
              <a:rPr lang="en-GB" sz="1000">
                <a:latin typeface="Verdana"/>
                <a:ea typeface="Verdana"/>
                <a:cs typeface="Verdana"/>
                <a:sym typeface="Verdana"/>
              </a:rPr>
              <a:t> is a</a:t>
            </a:r>
            <a:r>
              <a:rPr lang="en-GB" sz="1000">
                <a:uFill>
                  <a:noFill/>
                </a:uFill>
                <a:latin typeface="Verdana"/>
                <a:ea typeface="Verdana"/>
                <a:cs typeface="Verdana"/>
                <a:sym typeface="Verdana"/>
                <a:hlinkClick r:id="rId2"/>
              </a:rPr>
              <a:t> </a:t>
            </a:r>
            <a:r>
              <a:rPr lang="en-GB" sz="1000" u="sng">
                <a:solidFill>
                  <a:srgbClr val="1155CC"/>
                </a:solidFill>
                <a:latin typeface="Verdana"/>
                <a:ea typeface="Verdana"/>
                <a:cs typeface="Verdana"/>
                <a:sym typeface="Verdana"/>
                <a:hlinkClick r:id="rId3"/>
              </a:rPr>
              <a:t>cognitive bias</a:t>
            </a:r>
            <a:r>
              <a:rPr lang="en-GB" sz="1000">
                <a:latin typeface="Verdana"/>
                <a:ea typeface="Verdana"/>
                <a:cs typeface="Verdana"/>
                <a:sym typeface="Verdana"/>
              </a:rPr>
              <a:t> wherein people of low ability suffer from</a:t>
            </a:r>
            <a:r>
              <a:rPr lang="en-GB" sz="1000">
                <a:uFill>
                  <a:noFill/>
                </a:uFill>
                <a:latin typeface="Verdana"/>
                <a:ea typeface="Verdana"/>
                <a:cs typeface="Verdana"/>
                <a:sym typeface="Verdana"/>
                <a:hlinkClick r:id="rId4"/>
              </a:rPr>
              <a:t> </a:t>
            </a:r>
            <a:r>
              <a:rPr lang="en-GB" sz="1000" u="sng">
                <a:solidFill>
                  <a:srgbClr val="1155CC"/>
                </a:solidFill>
                <a:latin typeface="Verdana"/>
                <a:ea typeface="Verdana"/>
                <a:cs typeface="Verdana"/>
                <a:sym typeface="Verdana"/>
                <a:hlinkClick r:id="rId5"/>
              </a:rPr>
              <a:t>illusory superiority</a:t>
            </a:r>
            <a:r>
              <a:rPr lang="en-GB" sz="1000">
                <a:latin typeface="Verdana"/>
                <a:ea typeface="Verdana"/>
                <a:cs typeface="Verdana"/>
                <a:sym typeface="Verdana"/>
              </a:rPr>
              <a:t>, mistakenly assessing their</a:t>
            </a:r>
            <a:r>
              <a:rPr lang="en-GB" sz="1000">
                <a:uFill>
                  <a:noFill/>
                </a:uFill>
                <a:latin typeface="Verdana"/>
                <a:ea typeface="Verdana"/>
                <a:cs typeface="Verdana"/>
                <a:sym typeface="Verdana"/>
                <a:hlinkClick r:id="rId6"/>
              </a:rPr>
              <a:t> </a:t>
            </a:r>
            <a:r>
              <a:rPr lang="en-GB" sz="1000" u="sng">
                <a:solidFill>
                  <a:srgbClr val="1155CC"/>
                </a:solidFill>
                <a:latin typeface="Verdana"/>
                <a:ea typeface="Verdana"/>
                <a:cs typeface="Verdana"/>
                <a:sym typeface="Verdana"/>
                <a:hlinkClick r:id="rId7"/>
              </a:rPr>
              <a:t>cognitive ability</a:t>
            </a:r>
            <a:r>
              <a:rPr lang="en-GB" sz="1000">
                <a:latin typeface="Verdana"/>
                <a:ea typeface="Verdana"/>
                <a:cs typeface="Verdana"/>
                <a:sym typeface="Verdana"/>
              </a:rPr>
              <a:t> as greater than it is.</a:t>
            </a:r>
            <a:endParaRPr sz="1000">
              <a:latin typeface="Verdana"/>
              <a:ea typeface="Verdana"/>
              <a:cs typeface="Verdana"/>
              <a:sym typeface="Verdana"/>
            </a:endParaRPr>
          </a:p>
          <a:p>
            <a:pPr indent="457200" lvl="0" marL="0" rtl="0" algn="l">
              <a:lnSpc>
                <a:spcPct val="107916"/>
              </a:lnSpc>
              <a:spcBef>
                <a:spcPts val="1500"/>
              </a:spcBef>
              <a:spcAft>
                <a:spcPts val="0"/>
              </a:spcAft>
              <a:buNone/>
            </a:pPr>
            <a:r>
              <a:rPr lang="en-GB" sz="1000">
                <a:latin typeface="Verdana"/>
                <a:ea typeface="Verdana"/>
                <a:cs typeface="Verdana"/>
                <a:sym typeface="Verdana"/>
              </a:rPr>
              <a:t>Am talking about some manager who thinks he is technically good and projects himself. </a:t>
            </a:r>
            <a:endParaRPr sz="1000">
              <a:latin typeface="Verdana"/>
              <a:ea typeface="Verdana"/>
              <a:cs typeface="Verdana"/>
              <a:sym typeface="Verdana"/>
            </a:endParaRPr>
          </a:p>
          <a:p>
            <a:pPr indent="457200" lvl="0" marL="0" rtl="0" algn="l">
              <a:lnSpc>
                <a:spcPct val="107916"/>
              </a:lnSpc>
              <a:spcBef>
                <a:spcPts val="1500"/>
              </a:spcBef>
              <a:spcAft>
                <a:spcPts val="0"/>
              </a:spcAft>
              <a:buNone/>
            </a:pPr>
            <a:r>
              <a:rPr lang="en-GB" sz="1000">
                <a:latin typeface="Verdana"/>
                <a:ea typeface="Verdana"/>
                <a:cs typeface="Verdana"/>
                <a:sym typeface="Verdana"/>
              </a:rPr>
              <a:t>And if we are against him for taking our works credit, he is waiting for us to make mistake, so he can pound us, so we cannot get up.</a:t>
            </a:r>
            <a:endParaRPr sz="1000">
              <a:latin typeface="Verdana"/>
              <a:ea typeface="Verdana"/>
              <a:cs typeface="Verdana"/>
              <a:sym typeface="Verdana"/>
            </a:endParaRPr>
          </a:p>
          <a:p>
            <a:pPr indent="0" lvl="0" marL="0" rtl="0" algn="l">
              <a:lnSpc>
                <a:spcPct val="107916"/>
              </a:lnSpc>
              <a:spcBef>
                <a:spcPts val="1500"/>
              </a:spcBef>
              <a:spcAft>
                <a:spcPts val="800"/>
              </a:spcAft>
              <a:buNone/>
            </a:pPr>
            <a:r>
              <a:rPr lang="en-GB" sz="1000">
                <a:latin typeface="Verdana"/>
                <a:ea typeface="Verdana"/>
                <a:cs typeface="Verdana"/>
                <a:sym typeface="Verdana"/>
              </a:rPr>
              <a:t>	You need to understand one thing, information is power. If you dont give any information, they will not have any power your project or over your work</a:t>
            </a:r>
            <a:endParaRPr sz="1000">
              <a:latin typeface="Verdana"/>
              <a:ea typeface="Verdana"/>
              <a:cs typeface="Verdana"/>
              <a:sym typeface="Verdan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fcc7d3ca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fcc7d3ca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fcc7d3ca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fcc7d3ca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fcc7d3caa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fcc7d3caa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fcc7d3ca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fcc7d3ca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1000">
                <a:latin typeface="Verdana"/>
                <a:ea typeface="Verdana"/>
                <a:cs typeface="Verdana"/>
                <a:sym typeface="Verdana"/>
              </a:rPr>
              <a:t>Who moved my cheese” by Dr. Spencer.</a:t>
            </a:r>
            <a:endParaRPr>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4fcc7d3ca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fcc7d3ca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latin typeface="Verdana"/>
                <a:ea typeface="Verdana"/>
                <a:cs typeface="Verdana"/>
                <a:sym typeface="Verdana"/>
              </a:rPr>
              <a:t>You should always good to people and treat with respect. You should never be a self  serving leader.</a:t>
            </a:r>
            <a:endParaRPr sz="1000">
              <a:latin typeface="Verdana"/>
              <a:ea typeface="Verdana"/>
              <a:cs typeface="Verdana"/>
              <a:sym typeface="Verdana"/>
            </a:endParaRPr>
          </a:p>
          <a:p>
            <a:pPr indent="457200" lvl="0" marL="0" rtl="0" algn="l">
              <a:lnSpc>
                <a:spcPct val="107916"/>
              </a:lnSpc>
              <a:spcBef>
                <a:spcPts val="800"/>
              </a:spcBef>
              <a:spcAft>
                <a:spcPts val="0"/>
              </a:spcAft>
              <a:buNone/>
            </a:pPr>
            <a:r>
              <a:rPr lang="en-GB" sz="1000">
                <a:latin typeface="Verdana"/>
                <a:ea typeface="Verdana"/>
                <a:cs typeface="Verdana"/>
                <a:sym typeface="Verdana"/>
              </a:rPr>
              <a:t> Since you are no longer attached to the method which is executed, you will be mentally free and you will also be empowering your co-workers to find their method and correct them if needed.</a:t>
            </a:r>
            <a:endParaRPr sz="1000">
              <a:latin typeface="Verdana"/>
              <a:ea typeface="Verdana"/>
              <a:cs typeface="Verdana"/>
              <a:sym typeface="Verdana"/>
            </a:endParaRPr>
          </a:p>
          <a:p>
            <a:pPr indent="0" lvl="0" marL="0" rtl="0" algn="l">
              <a:lnSpc>
                <a:spcPct val="107916"/>
              </a:lnSpc>
              <a:spcBef>
                <a:spcPts val="800"/>
              </a:spcBef>
              <a:spcAft>
                <a:spcPts val="0"/>
              </a:spcAft>
              <a:buNone/>
            </a:pPr>
            <a:r>
              <a:rPr lang="en-GB" sz="1000">
                <a:latin typeface="Verdana"/>
                <a:ea typeface="Verdana"/>
                <a:cs typeface="Verdana"/>
                <a:sym typeface="Verdana"/>
              </a:rPr>
              <a:t>Change bring fears because people are comfortable the way they are. All our action is based on either survival or replication, so we unconsciously know when they are is change in the environment,</a:t>
            </a:r>
            <a:endParaRPr sz="1000">
              <a:latin typeface="Verdana"/>
              <a:ea typeface="Verdana"/>
              <a:cs typeface="Verdana"/>
              <a:sym typeface="Verdana"/>
            </a:endParaRPr>
          </a:p>
          <a:p>
            <a:pPr indent="0" lvl="0" marL="0" rtl="0" algn="l">
              <a:lnSpc>
                <a:spcPct val="107916"/>
              </a:lnSpc>
              <a:spcBef>
                <a:spcPts val="800"/>
              </a:spcBef>
              <a:spcAft>
                <a:spcPts val="0"/>
              </a:spcAft>
              <a:buNone/>
            </a:pPr>
            <a:r>
              <a:rPr lang="en-GB" sz="1000">
                <a:latin typeface="Verdana"/>
                <a:ea typeface="Verdana"/>
                <a:cs typeface="Verdana"/>
                <a:sym typeface="Verdana"/>
              </a:rPr>
              <a:t>Communication manager role are responsible for conveying </a:t>
            </a:r>
            <a:r>
              <a:rPr lang="en-GB" sz="1000">
                <a:latin typeface="Verdana"/>
                <a:ea typeface="Verdana"/>
                <a:cs typeface="Verdana"/>
                <a:sym typeface="Verdana"/>
              </a:rPr>
              <a:t>organizational</a:t>
            </a:r>
            <a:r>
              <a:rPr lang="en-GB" sz="1000">
                <a:latin typeface="Verdana"/>
                <a:ea typeface="Verdana"/>
                <a:cs typeface="Verdana"/>
                <a:sym typeface="Verdana"/>
              </a:rPr>
              <a:t> internal and external messages. functional and non-functional </a:t>
            </a:r>
            <a:r>
              <a:rPr lang="en-GB" sz="1000">
                <a:latin typeface="Verdana"/>
                <a:ea typeface="Verdana"/>
                <a:cs typeface="Verdana"/>
                <a:sym typeface="Verdana"/>
              </a:rPr>
              <a:t>requirement</a:t>
            </a:r>
            <a:r>
              <a:rPr lang="en-GB" sz="1000">
                <a:latin typeface="Verdana"/>
                <a:ea typeface="Verdana"/>
                <a:cs typeface="Verdana"/>
                <a:sym typeface="Verdana"/>
              </a:rPr>
              <a:t> to the team. You should not just leave it to the business analyst. Communication is a very slow process and it takes time.</a:t>
            </a:r>
            <a:endParaRPr sz="1000">
              <a:latin typeface="Verdana"/>
              <a:ea typeface="Verdana"/>
              <a:cs typeface="Verdana"/>
              <a:sym typeface="Verdana"/>
            </a:endParaRPr>
          </a:p>
          <a:p>
            <a:pPr indent="0" lvl="0" marL="0" rtl="0" algn="l">
              <a:lnSpc>
                <a:spcPct val="107916"/>
              </a:lnSpc>
              <a:spcBef>
                <a:spcPts val="800"/>
              </a:spcBef>
              <a:spcAft>
                <a:spcPts val="0"/>
              </a:spcAft>
              <a:buNone/>
            </a:pPr>
            <a:r>
              <a:t/>
            </a:r>
            <a:endParaRPr sz="1000">
              <a:latin typeface="Verdana"/>
              <a:ea typeface="Verdana"/>
              <a:cs typeface="Verdana"/>
              <a:sym typeface="Verdana"/>
            </a:endParaRPr>
          </a:p>
          <a:p>
            <a:pPr indent="0" lvl="0" marL="0" rtl="0" algn="l">
              <a:lnSpc>
                <a:spcPct val="107916"/>
              </a:lnSpc>
              <a:spcBef>
                <a:spcPts val="800"/>
              </a:spcBef>
              <a:spcAft>
                <a:spcPts val="800"/>
              </a:spcAft>
              <a:buClr>
                <a:srgbClr val="000000"/>
              </a:buClr>
              <a:buSzPts val="1100"/>
              <a:buFont typeface="Arial"/>
              <a:buNone/>
            </a:pPr>
            <a:r>
              <a:rPr lang="en-GB">
                <a:latin typeface="Calibri"/>
                <a:ea typeface="Calibri"/>
                <a:cs typeface="Calibri"/>
                <a:sym typeface="Calibri"/>
              </a:rPr>
              <a:t>Feedback helps to check whether the path you moving is right and aligns with company’s goals. All you need is to ask. And shut up.</a:t>
            </a:r>
            <a:endParaRPr sz="1000">
              <a:latin typeface="Verdana"/>
              <a:ea typeface="Verdana"/>
              <a:cs typeface="Verdana"/>
              <a:sym typeface="Verdana"/>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fcc7d3ca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fcc7d3ca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latin typeface="Verdana"/>
              <a:ea typeface="Verdana"/>
              <a:cs typeface="Verdana"/>
              <a:sym typeface="Verdana"/>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fcc7d3ca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fcc7d3ca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a:latin typeface="Calibri"/>
                <a:ea typeface="Calibri"/>
                <a:cs typeface="Calibri"/>
                <a:sym typeface="Calibri"/>
              </a:rPr>
              <a:t>Talk about mastery, on how to learn from guru. Copy and then adapt to your version. </a:t>
            </a:r>
            <a:endParaRPr>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fcc7d3ca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fcc7d3ca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b6f5b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b6f5b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4fcc7d3ca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4fcc7d3ca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4fcc7d3ca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fcc7d3ca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4fcc7d3ca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fcc7d3ca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fcc7d3ca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fcc7d3ca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latin typeface="Verdana"/>
              <a:ea typeface="Verdana"/>
              <a:cs typeface="Verdana"/>
              <a:sym typeface="Verdana"/>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4fcc7d3c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4fcc7d3c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1000">
                <a:latin typeface="Verdana"/>
                <a:ea typeface="Verdana"/>
                <a:cs typeface="Verdana"/>
                <a:sym typeface="Verdana"/>
              </a:rPr>
              <a:t>Train people well enough so they can leave, treat them well enough so they don't want to</a:t>
            </a:r>
            <a:r>
              <a:rPr lang="en-GB" sz="1000">
                <a:latin typeface="Verdana"/>
                <a:ea typeface="Verdana"/>
                <a:cs typeface="Verdana"/>
                <a:sym typeface="Verdana"/>
              </a:rPr>
              <a:t> - Richard Branson, Founder of Virgin Group.</a:t>
            </a:r>
            <a:endParaRPr>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4fcc7d3ca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4fcc7d3ca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300">
                <a:latin typeface="Calibri"/>
                <a:ea typeface="Calibri"/>
                <a:cs typeface="Calibri"/>
                <a:sym typeface="Calibri"/>
              </a:rPr>
              <a:t>Colloborate: Team focused,Generous,Curious,Builds relationships; breaks down walls</a:t>
            </a:r>
            <a:endParaRPr b="1" sz="1300">
              <a:latin typeface="Calibri"/>
              <a:ea typeface="Calibri"/>
              <a:cs typeface="Calibri"/>
              <a:sym typeface="Calibri"/>
            </a:endParaRPr>
          </a:p>
          <a:p>
            <a:pPr indent="0" lvl="0" marL="0" rtl="0" algn="l">
              <a:lnSpc>
                <a:spcPct val="107916"/>
              </a:lnSpc>
              <a:spcBef>
                <a:spcPts val="800"/>
              </a:spcBef>
              <a:spcAft>
                <a:spcPts val="0"/>
              </a:spcAft>
              <a:buNone/>
            </a:pPr>
            <a:r>
              <a:rPr b="1" lang="en-GB" sz="1300">
                <a:latin typeface="Calibri"/>
                <a:ea typeface="Calibri"/>
                <a:cs typeface="Calibri"/>
                <a:sym typeface="Calibri"/>
              </a:rPr>
              <a:t>Get the right people</a:t>
            </a:r>
            <a:endParaRPr b="1" sz="1300">
              <a:latin typeface="Calibri"/>
              <a:ea typeface="Calibri"/>
              <a:cs typeface="Calibri"/>
              <a:sym typeface="Calibri"/>
            </a:endParaRPr>
          </a:p>
          <a:p>
            <a:pPr indent="0" lvl="0" marL="0" rtl="0" algn="l">
              <a:lnSpc>
                <a:spcPct val="107916"/>
              </a:lnSpc>
              <a:spcBef>
                <a:spcPts val="800"/>
              </a:spcBef>
              <a:spcAft>
                <a:spcPts val="0"/>
              </a:spcAft>
              <a:buNone/>
            </a:pPr>
            <a:r>
              <a:rPr b="1" lang="en-GB" sz="1300">
                <a:latin typeface="Calibri"/>
                <a:ea typeface="Calibri"/>
                <a:cs typeface="Calibri"/>
                <a:sym typeface="Calibri"/>
              </a:rPr>
              <a:t>Get the right people in right seats, Get off the wrong people, Put who then what</a:t>
            </a:r>
            <a:endParaRPr b="1" sz="1300">
              <a:latin typeface="Calibri"/>
              <a:ea typeface="Calibri"/>
              <a:cs typeface="Calibri"/>
              <a:sym typeface="Calibri"/>
            </a:endParaRPr>
          </a:p>
          <a:p>
            <a:pPr indent="0" lvl="0" marL="0" rtl="0" algn="l">
              <a:lnSpc>
                <a:spcPct val="107916"/>
              </a:lnSpc>
              <a:spcBef>
                <a:spcPts val="800"/>
              </a:spcBef>
              <a:spcAft>
                <a:spcPts val="0"/>
              </a:spcAft>
              <a:buNone/>
            </a:pPr>
            <a:r>
              <a:rPr b="1" lang="en-GB" sz="1300">
                <a:latin typeface="Calibri"/>
                <a:ea typeface="Calibri"/>
                <a:cs typeface="Calibri"/>
                <a:sym typeface="Calibri"/>
              </a:rPr>
              <a:t>Not being manipulative, no admin works, you </a:t>
            </a:r>
            <a:r>
              <a:rPr b="1" lang="en-GB" sz="1300">
                <a:latin typeface="Calibri"/>
                <a:ea typeface="Calibri"/>
                <a:cs typeface="Calibri"/>
                <a:sym typeface="Calibri"/>
              </a:rPr>
              <a:t>don't</a:t>
            </a:r>
            <a:r>
              <a:rPr b="1" lang="en-GB" sz="1300">
                <a:latin typeface="Calibri"/>
                <a:ea typeface="Calibri"/>
                <a:cs typeface="Calibri"/>
                <a:sym typeface="Calibri"/>
              </a:rPr>
              <a:t> care they take leave or not</a:t>
            </a:r>
            <a:endParaRPr b="1" sz="1300">
              <a:latin typeface="Calibri"/>
              <a:ea typeface="Calibri"/>
              <a:cs typeface="Calibri"/>
              <a:sym typeface="Calibri"/>
            </a:endParaRPr>
          </a:p>
          <a:p>
            <a:pPr indent="0" lvl="0" marL="0" rtl="0" algn="l">
              <a:lnSpc>
                <a:spcPct val="107916"/>
              </a:lnSpc>
              <a:spcBef>
                <a:spcPts val="800"/>
              </a:spcBef>
              <a:spcAft>
                <a:spcPts val="0"/>
              </a:spcAft>
              <a:buNone/>
            </a:pPr>
            <a:r>
              <a:t/>
            </a:r>
            <a:endParaRPr b="1" sz="1300">
              <a:latin typeface="Calibri"/>
              <a:ea typeface="Calibri"/>
              <a:cs typeface="Calibri"/>
              <a:sym typeface="Calibri"/>
            </a:endParaRPr>
          </a:p>
          <a:p>
            <a:pPr indent="0" lvl="0" marL="0" rtl="0" algn="l">
              <a:lnSpc>
                <a:spcPct val="107916"/>
              </a:lnSpc>
              <a:spcBef>
                <a:spcPts val="800"/>
              </a:spcBef>
              <a:spcAft>
                <a:spcPts val="0"/>
              </a:spcAft>
              <a:buNone/>
            </a:pPr>
            <a:r>
              <a:t/>
            </a:r>
            <a:endParaRPr sz="1300">
              <a:latin typeface="Calibri"/>
              <a:ea typeface="Calibri"/>
              <a:cs typeface="Calibri"/>
              <a:sym typeface="Calibri"/>
            </a:endParaRPr>
          </a:p>
          <a:p>
            <a:pPr indent="0" lvl="0" marL="0" rtl="0" algn="l">
              <a:lnSpc>
                <a:spcPct val="107916"/>
              </a:lnSpc>
              <a:spcBef>
                <a:spcPts val="800"/>
              </a:spcBef>
              <a:spcAft>
                <a:spcPts val="800"/>
              </a:spcAft>
              <a:buNone/>
            </a:pPr>
            <a:r>
              <a:t/>
            </a:r>
            <a:endParaRPr sz="1300">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fcc7d3ca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fcc7d3ca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latin typeface="Verdana"/>
              <a:ea typeface="Verdana"/>
              <a:cs typeface="Verdana"/>
              <a:sym typeface="Verdana"/>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fcc7d3ca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fcc7d3ca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b="1" sz="1300">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4fcc7d3ca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4fcc7d3ca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When you are aware of your own distraction and find ways to get out of it, you will find lots of time to do what you want to do for a long time. </a:t>
            </a:r>
            <a:endParaRPr sz="1000"/>
          </a:p>
          <a:p>
            <a:pPr indent="0" lvl="0" marL="0" rtl="0" algn="l">
              <a:lnSpc>
                <a:spcPct val="107916"/>
              </a:lnSpc>
              <a:spcBef>
                <a:spcPts val="800"/>
              </a:spcBef>
              <a:spcAft>
                <a:spcPts val="0"/>
              </a:spcAft>
              <a:buNone/>
            </a:pPr>
            <a:r>
              <a:rPr lang="en-GB" sz="1000"/>
              <a:t>Awareness is </a:t>
            </a:r>
            <a:r>
              <a:rPr lang="en-GB" sz="1000"/>
              <a:t>conscious</a:t>
            </a:r>
            <a:r>
              <a:rPr lang="en-GB" sz="1000"/>
              <a:t> about what you are doing and not feeling guilt about it. Do we not feel guilt when we do things that are not productive such as watching a tv series or movie to pass time. </a:t>
            </a:r>
            <a:endParaRPr sz="1000"/>
          </a:p>
          <a:p>
            <a:pPr indent="0" lvl="0" marL="0" rtl="0" algn="l">
              <a:lnSpc>
                <a:spcPct val="107916"/>
              </a:lnSpc>
              <a:spcBef>
                <a:spcPts val="800"/>
              </a:spcBef>
              <a:spcAft>
                <a:spcPts val="0"/>
              </a:spcAft>
              <a:buNone/>
            </a:pPr>
            <a:r>
              <a:t/>
            </a:r>
            <a:endParaRPr sz="1000"/>
          </a:p>
          <a:p>
            <a:pPr indent="0" lvl="0" marL="0" rtl="0" algn="l">
              <a:lnSpc>
                <a:spcPct val="107916"/>
              </a:lnSpc>
              <a:spcBef>
                <a:spcPts val="800"/>
              </a:spcBef>
              <a:spcAft>
                <a:spcPts val="0"/>
              </a:spcAft>
              <a:buNone/>
            </a:pPr>
            <a:r>
              <a:rPr lang="en-GB" sz="1000"/>
              <a:t>Talk about two ways of solving problem, one is just focusing and another is walking out.</a:t>
            </a:r>
            <a:endParaRPr sz="1000"/>
          </a:p>
          <a:p>
            <a:pPr indent="0" lvl="0" marL="0" rtl="0" algn="l">
              <a:lnSpc>
                <a:spcPct val="107916"/>
              </a:lnSpc>
              <a:spcBef>
                <a:spcPts val="800"/>
              </a:spcBef>
              <a:spcAft>
                <a:spcPts val="0"/>
              </a:spcAft>
              <a:buNone/>
            </a:pPr>
            <a:r>
              <a:rPr lang="en-GB" sz="1000"/>
              <a:t>So Awareness is knowing, you can be productive on both fronts when you are sitting at desk and also not sitting in desk. </a:t>
            </a:r>
            <a:endParaRPr sz="1000"/>
          </a:p>
          <a:p>
            <a:pPr indent="0" lvl="0" marL="0" rtl="0" algn="l">
              <a:lnSpc>
                <a:spcPct val="107916"/>
              </a:lnSpc>
              <a:spcBef>
                <a:spcPts val="800"/>
              </a:spcBef>
              <a:spcAft>
                <a:spcPts val="0"/>
              </a:spcAft>
              <a:buNone/>
            </a:pPr>
            <a:r>
              <a:rPr lang="en-GB" sz="1000"/>
              <a:t>Kill the buddha</a:t>
            </a:r>
            <a:endParaRPr sz="1000"/>
          </a:p>
          <a:p>
            <a:pPr indent="0" lvl="0" marL="0" rtl="0" algn="l">
              <a:lnSpc>
                <a:spcPct val="107916"/>
              </a:lnSpc>
              <a:spcBef>
                <a:spcPts val="800"/>
              </a:spcBef>
              <a:spcAft>
                <a:spcPts val="800"/>
              </a:spcAft>
              <a:buNone/>
            </a:pPr>
            <a:r>
              <a:rPr lang="en-GB" sz="1000"/>
              <a:t>If you are having fun be 100% indulged in the fun and not feel guilt about it. If you are working then give your 100%. </a:t>
            </a:r>
            <a:endParaRPr sz="100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4fcc7d3caa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fcc7d3caa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a:t>
            </a:r>
            <a:r>
              <a:rPr lang="en-GB" sz="1000">
                <a:uFill>
                  <a:noFill/>
                </a:uFill>
                <a:hlinkClick r:id="rId2"/>
              </a:rPr>
              <a:t>marshmallow experiment</a:t>
            </a:r>
            <a:r>
              <a:rPr lang="en-GB" sz="1000"/>
              <a:t>” - Walter Mischel</a:t>
            </a:r>
            <a:endParaRPr sz="1000"/>
          </a:p>
          <a:p>
            <a:pPr indent="0" lvl="0" marL="0" rtl="0" algn="l">
              <a:lnSpc>
                <a:spcPct val="107916"/>
              </a:lnSpc>
              <a:spcBef>
                <a:spcPts val="800"/>
              </a:spcBef>
              <a:spcAft>
                <a:spcPts val="0"/>
              </a:spcAft>
              <a:buNone/>
            </a:pPr>
            <a:r>
              <a:rPr lang="en-GB" sz="1000"/>
              <a:t>Let's say you have planned to go for running tomorrow morning</a:t>
            </a:r>
            <a:endParaRPr sz="1000"/>
          </a:p>
          <a:p>
            <a:pPr indent="-292100" lvl="0" marL="457200" rtl="0" algn="l">
              <a:lnSpc>
                <a:spcPct val="107916"/>
              </a:lnSpc>
              <a:spcBef>
                <a:spcPts val="800"/>
              </a:spcBef>
              <a:spcAft>
                <a:spcPts val="0"/>
              </a:spcAft>
              <a:buSzPts val="1000"/>
              <a:buChar char="●"/>
            </a:pPr>
            <a:r>
              <a:rPr lang="en-GB" sz="1000"/>
              <a:t>Your Will Power is limited,</a:t>
            </a:r>
            <a:endParaRPr sz="1000"/>
          </a:p>
          <a:p>
            <a:pPr indent="-292100" lvl="0" marL="457200" rtl="0" algn="l">
              <a:lnSpc>
                <a:spcPct val="107916"/>
              </a:lnSpc>
              <a:spcBef>
                <a:spcPts val="0"/>
              </a:spcBef>
              <a:spcAft>
                <a:spcPts val="0"/>
              </a:spcAft>
              <a:buSzPts val="1000"/>
              <a:buChar char="●"/>
            </a:pPr>
            <a:r>
              <a:rPr lang="en-GB" sz="1000"/>
              <a:t>Remove all the success preventing activities from your life</a:t>
            </a:r>
            <a:endParaRPr sz="1000"/>
          </a:p>
          <a:p>
            <a:pPr indent="-292100" lvl="0" marL="457200" rtl="0" algn="l">
              <a:lnSpc>
                <a:spcPct val="107916"/>
              </a:lnSpc>
              <a:spcBef>
                <a:spcPts val="0"/>
              </a:spcBef>
              <a:spcAft>
                <a:spcPts val="0"/>
              </a:spcAft>
              <a:buSzPts val="1000"/>
              <a:buChar char="●"/>
            </a:pPr>
            <a:r>
              <a:rPr lang="en-GB" sz="1000"/>
              <a:t>Outsource any work if you're not good at.</a:t>
            </a:r>
            <a:endParaRPr sz="1000"/>
          </a:p>
          <a:p>
            <a:pPr indent="-292100" lvl="0" marL="457200" rtl="0" algn="l">
              <a:lnSpc>
                <a:spcPct val="107916"/>
              </a:lnSpc>
              <a:spcBef>
                <a:spcPts val="0"/>
              </a:spcBef>
              <a:spcAft>
                <a:spcPts val="0"/>
              </a:spcAft>
              <a:buSzPts val="1000"/>
              <a:buChar char="●"/>
            </a:pPr>
            <a:r>
              <a:rPr lang="en-GB" sz="1000"/>
              <a:t>Build habits that make everything you want to do as second nature.</a:t>
            </a:r>
            <a:endParaRPr sz="1000"/>
          </a:p>
          <a:p>
            <a:pPr indent="0" lvl="0" marL="0" rtl="0" algn="l">
              <a:lnSpc>
                <a:spcPct val="107916"/>
              </a:lnSpc>
              <a:spcBef>
                <a:spcPts val="800"/>
              </a:spcBef>
              <a:spcAft>
                <a:spcPts val="0"/>
              </a:spcAft>
              <a:buNone/>
            </a:pPr>
            <a:r>
              <a:t/>
            </a:r>
            <a:endParaRPr sz="1000"/>
          </a:p>
          <a:p>
            <a:pPr indent="0" lvl="0" marL="0" rtl="0" algn="l">
              <a:lnSpc>
                <a:spcPct val="107916"/>
              </a:lnSpc>
              <a:spcBef>
                <a:spcPts val="800"/>
              </a:spcBef>
              <a:spcAft>
                <a:spcPts val="80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fb6f5b4e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b6f5b4e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Reduces Stress </a:t>
            </a:r>
            <a:endParaRPr/>
          </a:p>
          <a:p>
            <a:pPr indent="0" lvl="0" marL="0" rtl="0" algn="l">
              <a:spcBef>
                <a:spcPts val="0"/>
              </a:spcBef>
              <a:spcAft>
                <a:spcPts val="0"/>
              </a:spcAft>
              <a:buNone/>
            </a:pPr>
            <a:r>
              <a:rPr lang="en-GB"/>
              <a:t>You become better person</a:t>
            </a:r>
            <a:endParaRPr/>
          </a:p>
          <a:p>
            <a:pPr indent="0" lvl="0" marL="0" rtl="0" algn="l">
              <a:spcBef>
                <a:spcPts val="0"/>
              </a:spcBef>
              <a:spcAft>
                <a:spcPts val="0"/>
              </a:spcAft>
              <a:buNone/>
            </a:pPr>
            <a:r>
              <a:rPr lang="en-GB"/>
              <a:t>Opportunities</a:t>
            </a:r>
            <a:r>
              <a:rPr lang="en-GB"/>
              <a:t> flows your way.</a:t>
            </a:r>
            <a:endParaRPr/>
          </a:p>
          <a:p>
            <a:pPr indent="0" lvl="0" marL="0" rtl="0" algn="l">
              <a:spcBef>
                <a:spcPts val="0"/>
              </a:spcBef>
              <a:spcAft>
                <a:spcPts val="0"/>
              </a:spcAft>
              <a:buNone/>
            </a:pPr>
            <a:r>
              <a:rPr lang="en-GB"/>
              <a:t>You learn how to do things both personally and professionally, you know there is more than two technique to handle in case of problem, fight or flight</a:t>
            </a:r>
            <a:endParaRPr/>
          </a:p>
          <a:p>
            <a:pPr indent="0" lvl="0" marL="0" rtl="0" algn="l">
              <a:spcBef>
                <a:spcPts val="0"/>
              </a:spcBef>
              <a:spcAft>
                <a:spcPts val="0"/>
              </a:spcAft>
              <a:buNone/>
            </a:pPr>
            <a:r>
              <a:rPr lang="en-GB"/>
              <a:t>Your brain is active</a:t>
            </a:r>
            <a:endParaRPr/>
          </a:p>
          <a:p>
            <a:pPr indent="0" lvl="0" marL="0" rtl="0" algn="l">
              <a:spcBef>
                <a:spcPts val="0"/>
              </a:spcBef>
              <a:spcAft>
                <a:spcPts val="0"/>
              </a:spcAft>
              <a:buNone/>
            </a:pPr>
            <a:r>
              <a:rPr lang="en-GB"/>
              <a:t>don't </a:t>
            </a:r>
            <a:r>
              <a:rPr b="1" lang="en-GB"/>
              <a:t>criticize</a:t>
            </a:r>
            <a:r>
              <a:rPr lang="en-GB"/>
              <a:t>, </a:t>
            </a:r>
            <a:r>
              <a:rPr b="1" lang="en-GB"/>
              <a:t>condemn</a:t>
            </a:r>
            <a:r>
              <a:rPr lang="en-GB"/>
              <a:t> or complain</a:t>
            </a:r>
            <a:endParaRPr/>
          </a:p>
          <a:p>
            <a:pPr indent="0" lvl="0" marL="0" rtl="0" algn="l">
              <a:spcBef>
                <a:spcPts val="0"/>
              </a:spcBef>
              <a:spcAft>
                <a:spcPts val="0"/>
              </a:spcAft>
              <a:buNone/>
            </a:pPr>
            <a:r>
              <a:rPr lang="en-GB"/>
              <a:t>50K-60K signal per day = &gt; brain generalizes=&gt; if responsible, you can remove the generalization and solve the problem.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4fcc7d3caa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fcc7d3caa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Only few people are conscious have an habit of trying out new things everytime.</a:t>
            </a:r>
            <a:endParaRPr sz="1000"/>
          </a:p>
          <a:p>
            <a:pPr indent="0" lvl="0" marL="0" rtl="0" algn="l">
              <a:lnSpc>
                <a:spcPct val="107916"/>
              </a:lnSpc>
              <a:spcBef>
                <a:spcPts val="800"/>
              </a:spcBef>
              <a:spcAft>
                <a:spcPts val="0"/>
              </a:spcAft>
              <a:buNone/>
            </a:pPr>
            <a:r>
              <a:rPr lang="en-GB" sz="1000"/>
              <a:t>It is almost impossible to do anything when we need to remember the steps to do an activity.</a:t>
            </a:r>
            <a:endParaRPr sz="1000"/>
          </a:p>
          <a:p>
            <a:pPr indent="0" lvl="0" marL="0" rtl="0" algn="l">
              <a:lnSpc>
                <a:spcPct val="107916"/>
              </a:lnSpc>
              <a:spcBef>
                <a:spcPts val="800"/>
              </a:spcBef>
              <a:spcAft>
                <a:spcPts val="0"/>
              </a:spcAft>
              <a:buNone/>
            </a:pPr>
            <a:r>
              <a:rPr lang="en-GB" sz="1000"/>
              <a:t>Remembering the steps to do any activities is really really hard. </a:t>
            </a:r>
            <a:endParaRPr sz="1000"/>
          </a:p>
          <a:p>
            <a:pPr indent="0" lvl="0" marL="0" rtl="0" algn="l">
              <a:lnSpc>
                <a:spcPct val="107916"/>
              </a:lnSpc>
              <a:spcBef>
                <a:spcPts val="800"/>
              </a:spcBef>
              <a:spcAft>
                <a:spcPts val="0"/>
              </a:spcAft>
              <a:buNone/>
            </a:pPr>
            <a:r>
              <a:rPr lang="en-GB" sz="1000"/>
              <a:t>If something is important in your life, it make sense to do it every day and make it an habit, so you </a:t>
            </a:r>
            <a:r>
              <a:rPr lang="en-GB" sz="1000"/>
              <a:t>don't</a:t>
            </a:r>
            <a:r>
              <a:rPr lang="en-GB" sz="1000"/>
              <a:t> have to have the resistance that comes when you need to remember the steps.</a:t>
            </a:r>
            <a:endParaRPr sz="1000"/>
          </a:p>
          <a:p>
            <a:pPr indent="0" lvl="0" marL="0" rtl="0" algn="l">
              <a:lnSpc>
                <a:spcPct val="107916"/>
              </a:lnSpc>
              <a:spcBef>
                <a:spcPts val="800"/>
              </a:spcBef>
              <a:spcAft>
                <a:spcPts val="0"/>
              </a:spcAft>
              <a:buNone/>
            </a:pPr>
            <a:r>
              <a:rPr lang="en-GB" sz="1000"/>
              <a:t>For example, you are planning to go for a running tomorrow. If you have planned in detail before night on getting the shoe ready , your earphones ready for listening to songs, even downloaded the song you need to listen tomorrow that will motivate you. You will be more probable you will go for a run tomorrow. </a:t>
            </a:r>
            <a:endParaRPr sz="1000"/>
          </a:p>
          <a:p>
            <a:pPr indent="0" lvl="0" marL="0" rtl="0" algn="l">
              <a:lnSpc>
                <a:spcPct val="107916"/>
              </a:lnSpc>
              <a:spcBef>
                <a:spcPts val="800"/>
              </a:spcBef>
              <a:spcAft>
                <a:spcPts val="0"/>
              </a:spcAft>
              <a:buNone/>
            </a:pPr>
            <a:r>
              <a:rPr lang="en-GB" sz="1000"/>
              <a:t>If you haven't planned in detail and when you wake up, you will think i need to search for my shoe, so i will skip today and tomorrow i will do it. </a:t>
            </a:r>
            <a:endParaRPr sz="1000"/>
          </a:p>
          <a:p>
            <a:pPr indent="0" lvl="0" marL="0" rtl="0" algn="l">
              <a:lnSpc>
                <a:spcPct val="107916"/>
              </a:lnSpc>
              <a:spcBef>
                <a:spcPts val="800"/>
              </a:spcBef>
              <a:spcAft>
                <a:spcPts val="0"/>
              </a:spcAft>
              <a:buNone/>
            </a:pPr>
            <a:r>
              <a:rPr lang="en-GB" sz="1000"/>
              <a:t>Identify the CUE= &gt; Find the Reward = &gt; Identify and change the routine</a:t>
            </a:r>
            <a:endParaRPr sz="1000"/>
          </a:p>
          <a:p>
            <a:pPr indent="0" lvl="0" marL="0" rtl="0" algn="l">
              <a:lnSpc>
                <a:spcPct val="107916"/>
              </a:lnSpc>
              <a:spcBef>
                <a:spcPts val="800"/>
              </a:spcBef>
              <a:spcAft>
                <a:spcPts val="0"/>
              </a:spcAft>
              <a:buNone/>
            </a:pPr>
            <a:r>
              <a:t/>
            </a:r>
            <a:endParaRPr sz="1000"/>
          </a:p>
          <a:p>
            <a:pPr indent="0" lvl="0" marL="0" rtl="0" algn="l">
              <a:lnSpc>
                <a:spcPct val="107916"/>
              </a:lnSpc>
              <a:spcBef>
                <a:spcPts val="800"/>
              </a:spcBef>
              <a:spcAft>
                <a:spcPts val="800"/>
              </a:spcAft>
              <a:buClr>
                <a:srgbClr val="000000"/>
              </a:buClr>
              <a:buSzPts val="1100"/>
              <a:buFont typeface="Arial"/>
              <a:buNone/>
            </a:pPr>
            <a:r>
              <a:t/>
            </a:r>
            <a:endParaRPr sz="100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4fcc7d3ca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4fcc7d3ca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Two parts for own good and let them talk to each other. Each part exists for a reason, the most productive way is to acknowledge them and listen to them. Let them listen to each other.</a:t>
            </a:r>
            <a:endParaRPr sz="1000"/>
          </a:p>
          <a:p>
            <a:pPr indent="0" lvl="0" marL="0" rtl="0" algn="l">
              <a:lnSpc>
                <a:spcPct val="107916"/>
              </a:lnSpc>
              <a:spcBef>
                <a:spcPts val="800"/>
              </a:spcBef>
              <a:spcAft>
                <a:spcPts val="800"/>
              </a:spcAft>
              <a:buNone/>
            </a:pPr>
            <a:r>
              <a:t/>
            </a:r>
            <a:endParaRPr sz="100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4fcc7d3ca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4fcc7d3ca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000"/>
              <a:t>There are two aspect of focus : quantity and quality.</a:t>
            </a:r>
            <a:endParaRPr sz="1000"/>
          </a:p>
          <a:p>
            <a:pPr indent="0" lvl="0" marL="0" rtl="0" algn="l">
              <a:lnSpc>
                <a:spcPct val="107916"/>
              </a:lnSpc>
              <a:spcBef>
                <a:spcPts val="800"/>
              </a:spcBef>
              <a:spcAft>
                <a:spcPts val="0"/>
              </a:spcAft>
              <a:buNone/>
            </a:pPr>
            <a:r>
              <a:rPr lang="en-GB" sz="1000"/>
              <a:t>Write down the two important task that will help your career.</a:t>
            </a:r>
            <a:endParaRPr sz="1000"/>
          </a:p>
          <a:p>
            <a:pPr indent="-292100" lvl="0" marL="457200" rtl="0" algn="l">
              <a:lnSpc>
                <a:spcPct val="107916"/>
              </a:lnSpc>
              <a:spcBef>
                <a:spcPts val="800"/>
              </a:spcBef>
              <a:spcAft>
                <a:spcPts val="0"/>
              </a:spcAft>
              <a:buSzPts val="1000"/>
              <a:buAutoNum type="arabicPeriod"/>
            </a:pPr>
            <a:r>
              <a:rPr lang="en-GB" sz="1000"/>
              <a:t>.</a:t>
            </a:r>
            <a:endParaRPr sz="1000"/>
          </a:p>
          <a:p>
            <a:pPr indent="-292100" lvl="0" marL="457200" rtl="0" algn="l">
              <a:lnSpc>
                <a:spcPct val="107916"/>
              </a:lnSpc>
              <a:spcBef>
                <a:spcPts val="0"/>
              </a:spcBef>
              <a:spcAft>
                <a:spcPts val="0"/>
              </a:spcAft>
              <a:buSzPts val="1000"/>
              <a:buAutoNum type="arabicPeriod"/>
            </a:pPr>
            <a:r>
              <a:rPr lang="en-GB" sz="1000"/>
              <a:t>.</a:t>
            </a:r>
            <a:endParaRPr sz="1000"/>
          </a:p>
          <a:p>
            <a:pPr indent="0" lvl="0" marL="0" rtl="0" algn="l">
              <a:lnSpc>
                <a:spcPct val="107916"/>
              </a:lnSpc>
              <a:spcBef>
                <a:spcPts val="800"/>
              </a:spcBef>
              <a:spcAft>
                <a:spcPts val="0"/>
              </a:spcAft>
              <a:buNone/>
            </a:pPr>
            <a:r>
              <a:t/>
            </a:r>
            <a:endParaRPr sz="1000"/>
          </a:p>
          <a:p>
            <a:pPr indent="0" lvl="0" marL="0" rtl="0" algn="l">
              <a:lnSpc>
                <a:spcPct val="107916"/>
              </a:lnSpc>
              <a:spcBef>
                <a:spcPts val="800"/>
              </a:spcBef>
              <a:spcAft>
                <a:spcPts val="0"/>
              </a:spcAft>
              <a:buNone/>
            </a:pPr>
            <a:r>
              <a:rPr lang="en-GB" sz="1000"/>
              <a:t>Write down the benefits you will get when you finish the tasks in order</a:t>
            </a:r>
            <a:endParaRPr sz="1000"/>
          </a:p>
          <a:p>
            <a:pPr indent="-292100" lvl="0" marL="457200" rtl="0" algn="l">
              <a:lnSpc>
                <a:spcPct val="107916"/>
              </a:lnSpc>
              <a:spcBef>
                <a:spcPts val="800"/>
              </a:spcBef>
              <a:spcAft>
                <a:spcPts val="0"/>
              </a:spcAft>
              <a:buSzPts val="1000"/>
              <a:buAutoNum type="arabicPeriod"/>
            </a:pPr>
            <a:r>
              <a:rPr lang="en-GB" sz="1000"/>
              <a:t>.</a:t>
            </a:r>
            <a:endParaRPr sz="1000"/>
          </a:p>
          <a:p>
            <a:pPr indent="-292100" lvl="0" marL="457200" rtl="0" algn="l">
              <a:lnSpc>
                <a:spcPct val="107916"/>
              </a:lnSpc>
              <a:spcBef>
                <a:spcPts val="0"/>
              </a:spcBef>
              <a:spcAft>
                <a:spcPts val="0"/>
              </a:spcAft>
              <a:buSzPts val="1000"/>
              <a:buAutoNum type="arabicPeriod"/>
            </a:pPr>
            <a:r>
              <a:rPr lang="en-GB" sz="1000"/>
              <a:t>.</a:t>
            </a:r>
            <a:endParaRPr sz="1000"/>
          </a:p>
          <a:p>
            <a:pPr indent="0" lvl="0" marL="0" rtl="0" algn="l">
              <a:lnSpc>
                <a:spcPct val="107916"/>
              </a:lnSpc>
              <a:spcBef>
                <a:spcPts val="800"/>
              </a:spcBef>
              <a:spcAft>
                <a:spcPts val="0"/>
              </a:spcAft>
              <a:buNone/>
            </a:pPr>
            <a:r>
              <a:rPr lang="en-GB" sz="1000"/>
              <a:t>Write down the what you will lose if don't finish the tasks</a:t>
            </a:r>
            <a:endParaRPr sz="1000"/>
          </a:p>
          <a:p>
            <a:pPr indent="-292100" lvl="0" marL="457200" rtl="0" algn="l">
              <a:lnSpc>
                <a:spcPct val="107916"/>
              </a:lnSpc>
              <a:spcBef>
                <a:spcPts val="800"/>
              </a:spcBef>
              <a:spcAft>
                <a:spcPts val="0"/>
              </a:spcAft>
              <a:buSzPts val="1000"/>
              <a:buAutoNum type="arabicPeriod"/>
            </a:pPr>
            <a:r>
              <a:rPr lang="en-GB" sz="1000"/>
              <a:t>.</a:t>
            </a:r>
            <a:endParaRPr sz="1000"/>
          </a:p>
          <a:p>
            <a:pPr indent="0" lvl="0" marL="0" rtl="0" algn="l">
              <a:lnSpc>
                <a:spcPct val="107916"/>
              </a:lnSpc>
              <a:spcBef>
                <a:spcPts val="800"/>
              </a:spcBef>
              <a:spcAft>
                <a:spcPts val="800"/>
              </a:spcAft>
              <a:buNone/>
            </a:pPr>
            <a:r>
              <a:t/>
            </a:r>
            <a:endParaRPr sz="1000"/>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4fcc7d3ca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4fcc7d3ca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fcc7d3ca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fcc7d3ca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1000"/>
              <a:t>In the book, “Influence”, Robert </a:t>
            </a:r>
            <a:r>
              <a:rPr lang="en-GB" sz="1000"/>
              <a:t>cialdini</a:t>
            </a:r>
            <a:r>
              <a:rPr lang="en-GB" sz="1000"/>
              <a:t> talks about Commitment &amp; Consistency. There’s a story Cialdini tells about an experiment where a group of people were given a cancer awareness button and asked to wear it for a week. Most all thought it was a harmless request, and </a:t>
            </a:r>
            <a:r>
              <a:rPr lang="en-GB" sz="1000"/>
              <a:t>compiled</a:t>
            </a:r>
            <a:endParaRPr sz="1000"/>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cd7b1c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cd7b1c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b="1" sz="1300">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cd7b1c2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cd7b1c2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cd7b1c2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cd7b1c2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7cd7b1c2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cd7b1c2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7cd7b1c2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cd7b1c2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 Id="rId3"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goodreads.com/author/show/5201530.Charles_Duhigg" TargetMode="External"/><Relationship Id="rId4" Type="http://schemas.openxmlformats.org/officeDocument/2006/relationships/hyperlink" Target="https://www.goodreads.com/author/show/5201530.Charles_Duhigg" TargetMode="External"/><Relationship Id="rId5" Type="http://schemas.openxmlformats.org/officeDocument/2006/relationships/hyperlink" Target="https://www.goodreads.com/work/quotes/1762481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7633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become an Aspiring Architect</a:t>
            </a:r>
            <a:endParaRPr/>
          </a:p>
        </p:txBody>
      </p:sp>
      <p:sp>
        <p:nvSpPr>
          <p:cNvPr id="65" name="Google Shape;65;p13"/>
          <p:cNvSpPr txBox="1"/>
          <p:nvPr>
            <p:ph idx="1" type="subTitle"/>
          </p:nvPr>
        </p:nvSpPr>
        <p:spPr>
          <a:xfrm>
            <a:off x="311700" y="1878546"/>
            <a:ext cx="42582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Karthikeyan VK</a:t>
            </a:r>
            <a:endParaRPr/>
          </a:p>
          <a:p>
            <a:pPr indent="0" lvl="0" marL="0" rtl="0" algn="l">
              <a:spcBef>
                <a:spcPts val="0"/>
              </a:spcBef>
              <a:spcAft>
                <a:spcPts val="0"/>
              </a:spcAft>
              <a:buNone/>
            </a:pPr>
            <a:r>
              <a:rPr lang="en-GB"/>
              <a:t>MVP Azure</a:t>
            </a:r>
            <a:endParaRPr/>
          </a:p>
          <a:p>
            <a:pPr indent="0" lvl="0" marL="0" rtl="0" algn="l">
              <a:spcBef>
                <a:spcPts val="0"/>
              </a:spcBef>
              <a:spcAft>
                <a:spcPts val="0"/>
              </a:spcAft>
              <a:buNone/>
            </a:pPr>
            <a:r>
              <a:rPr lang="en-GB"/>
              <a:t>Cloud Native Architect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Responsible for everything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1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Learn Methodology</a:t>
            </a:r>
            <a:endParaRPr/>
          </a:p>
        </p:txBody>
      </p:sp>
      <p:sp>
        <p:nvSpPr>
          <p:cNvPr id="685" name="Google Shape;685;p112"/>
          <p:cNvSpPr txBox="1"/>
          <p:nvPr>
            <p:ph idx="4294967295" type="body"/>
          </p:nvPr>
        </p:nvSpPr>
        <p:spPr>
          <a:xfrm>
            <a:off x="1089450" y="1454200"/>
            <a:ext cx="4127400" cy="3448800"/>
          </a:xfrm>
          <a:prstGeom prst="rect">
            <a:avLst/>
          </a:prstGeom>
        </p:spPr>
        <p:txBody>
          <a:bodyPr anchorCtr="0" anchor="t" bIns="91425" lIns="91425" spcFirstLastPara="1" rIns="91425" wrap="square" tIns="91425">
            <a:noAutofit/>
          </a:bodyPr>
          <a:lstStyle/>
          <a:p>
            <a:pPr indent="-317500" lvl="0" marL="457200" marR="0" rtl="0" algn="l">
              <a:lnSpc>
                <a:spcPct val="107916"/>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Yagni</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Rapid Application Development</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Agile Software development</a:t>
            </a:r>
            <a:endParaRPr sz="1400">
              <a:solidFill>
                <a:srgbClr val="000000"/>
              </a:solidFill>
              <a:latin typeface="Arial"/>
              <a:ea typeface="Arial"/>
              <a:cs typeface="Arial"/>
              <a:sym typeface="Arial"/>
            </a:endParaRPr>
          </a:p>
          <a:p>
            <a:pPr indent="0" lvl="0" marL="457200" marR="0" rtl="0" algn="l">
              <a:lnSpc>
                <a:spcPct val="107916"/>
              </a:lnSpc>
              <a:spcBef>
                <a:spcPts val="800"/>
              </a:spcBef>
              <a:spcAft>
                <a:spcPts val="0"/>
              </a:spcAft>
              <a:buNone/>
            </a:pPr>
            <a:r>
              <a:t/>
            </a:r>
            <a:endParaRPr sz="1000">
              <a:solidFill>
                <a:srgbClr val="000000"/>
              </a:solidFill>
              <a:latin typeface="Arial"/>
              <a:ea typeface="Arial"/>
              <a:cs typeface="Arial"/>
              <a:sym typeface="Arial"/>
            </a:endParaRPr>
          </a:p>
          <a:p>
            <a:pPr indent="0" lvl="0" marL="457200" marR="0" rtl="0" algn="l">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pic>
        <p:nvPicPr>
          <p:cNvPr id="686" name="Google Shape;686;p112"/>
          <p:cNvPicPr preferRelativeResize="0"/>
          <p:nvPr/>
        </p:nvPicPr>
        <p:blipFill>
          <a:blip r:embed="rId3">
            <a:alphaModFix/>
          </a:blip>
          <a:stretch>
            <a:fillRect/>
          </a:stretch>
        </p:blipFill>
        <p:spPr>
          <a:xfrm>
            <a:off x="1267550" y="1337788"/>
            <a:ext cx="6170100" cy="368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86"/>
                                        </p:tgtEl>
                                      </p:cBhvr>
                                    </p:animEffect>
                                    <p:set>
                                      <p:cBhvr>
                                        <p:cTn dur="1" fill="hold">
                                          <p:stCondLst>
                                            <p:cond delay="1000"/>
                                          </p:stCondLst>
                                        </p:cTn>
                                        <p:tgtEl>
                                          <p:spTgt spid="6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1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Become Sales/Marketing guy</a:t>
            </a:r>
            <a:endParaRPr/>
          </a:p>
        </p:txBody>
      </p:sp>
      <p:sp>
        <p:nvSpPr>
          <p:cNvPr id="692" name="Google Shape;692;p113"/>
          <p:cNvSpPr txBox="1"/>
          <p:nvPr/>
        </p:nvSpPr>
        <p:spPr>
          <a:xfrm>
            <a:off x="1410675" y="1421550"/>
            <a:ext cx="6445800" cy="3633600"/>
          </a:xfrm>
          <a:prstGeom prst="rect">
            <a:avLst/>
          </a:prstGeom>
          <a:noFill/>
          <a:ln>
            <a:noFill/>
          </a:ln>
        </p:spPr>
        <p:txBody>
          <a:bodyPr anchorCtr="0" anchor="t" bIns="91425" lIns="91425" spcFirstLastPara="1" rIns="91425" wrap="square" tIns="91425">
            <a:noAutofit/>
          </a:bodyPr>
          <a:lstStyle/>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Everyone is salesperson</a:t>
            </a:r>
            <a:endParaRPr sz="3000">
              <a:latin typeface="Roboto"/>
              <a:ea typeface="Roboto"/>
              <a:cs typeface="Roboto"/>
              <a:sym typeface="Roboto"/>
            </a:endParaRPr>
          </a:p>
          <a:p>
            <a:pPr indent="-419100" lvl="0" marL="457200" rtl="0" algn="l">
              <a:lnSpc>
                <a:spcPct val="107916"/>
              </a:lnSpc>
              <a:spcBef>
                <a:spcPts val="200"/>
              </a:spcBef>
              <a:spcAft>
                <a:spcPts val="0"/>
              </a:spcAft>
              <a:buSzPts val="3000"/>
              <a:buFont typeface="Roboto"/>
              <a:buAutoNum type="arabicPeriod"/>
            </a:pPr>
            <a:r>
              <a:rPr lang="en-GB" sz="3000">
                <a:latin typeface="Roboto"/>
                <a:ea typeface="Roboto"/>
                <a:cs typeface="Roboto"/>
                <a:sym typeface="Roboto"/>
              </a:rPr>
              <a:t>Identify your customer</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Positioning</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Build digital presence</a:t>
            </a:r>
            <a:endParaRPr sz="3000">
              <a:latin typeface="Roboto"/>
              <a:ea typeface="Roboto"/>
              <a:cs typeface="Roboto"/>
              <a:sym typeface="Roboto"/>
            </a:endParaRPr>
          </a:p>
          <a:p>
            <a:pPr indent="-419100" lvl="0" marL="457200" rtl="0" algn="l">
              <a:lnSpc>
                <a:spcPct val="107916"/>
              </a:lnSpc>
              <a:spcBef>
                <a:spcPts val="1200"/>
              </a:spcBef>
              <a:spcAft>
                <a:spcPts val="200"/>
              </a:spcAft>
              <a:buSzPts val="3000"/>
              <a:buFont typeface="Roboto"/>
              <a:buAutoNum type="arabicPeriod"/>
            </a:pPr>
            <a:r>
              <a:rPr lang="en-GB" sz="3000">
                <a:latin typeface="Roboto"/>
                <a:ea typeface="Roboto"/>
                <a:cs typeface="Roboto"/>
                <a:sym typeface="Roboto"/>
              </a:rPr>
              <a:t>Build the Network</a:t>
            </a:r>
            <a:endParaRPr sz="3000">
              <a:latin typeface="Roboto"/>
              <a:ea typeface="Roboto"/>
              <a:cs typeface="Roboto"/>
              <a:sym typeface="Robo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1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Technology Skills</a:t>
            </a:r>
            <a:endParaRPr/>
          </a:p>
        </p:txBody>
      </p:sp>
      <p:sp>
        <p:nvSpPr>
          <p:cNvPr id="698" name="Google Shape;698;p114"/>
          <p:cNvSpPr txBox="1"/>
          <p:nvPr/>
        </p:nvSpPr>
        <p:spPr>
          <a:xfrm>
            <a:off x="1410675" y="1421550"/>
            <a:ext cx="6445800" cy="3633600"/>
          </a:xfrm>
          <a:prstGeom prst="rect">
            <a:avLst/>
          </a:prstGeom>
          <a:noFill/>
          <a:ln>
            <a:noFill/>
          </a:ln>
        </p:spPr>
        <p:txBody>
          <a:bodyPr anchorCtr="0" anchor="t" bIns="91425" lIns="91425" spcFirstLastPara="1" rIns="91425" wrap="square" tIns="91425">
            <a:noAutofit/>
          </a:bodyPr>
          <a:lstStyle/>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SOLID Principles</a:t>
            </a:r>
            <a:endParaRPr sz="3000">
              <a:latin typeface="Roboto"/>
              <a:ea typeface="Roboto"/>
              <a:cs typeface="Roboto"/>
              <a:sym typeface="Roboto"/>
            </a:endParaRPr>
          </a:p>
          <a:p>
            <a:pPr indent="-419100" lvl="0" marL="457200" rtl="0" algn="l">
              <a:lnSpc>
                <a:spcPct val="107916"/>
              </a:lnSpc>
              <a:spcBef>
                <a:spcPts val="200"/>
              </a:spcBef>
              <a:spcAft>
                <a:spcPts val="0"/>
              </a:spcAft>
              <a:buSzPts val="3000"/>
              <a:buFont typeface="Roboto"/>
              <a:buAutoNum type="arabicPeriod"/>
            </a:pPr>
            <a:r>
              <a:rPr lang="en-GB" sz="3000">
                <a:latin typeface="Roboto"/>
                <a:ea typeface="Roboto"/>
                <a:cs typeface="Roboto"/>
                <a:sym typeface="Roboto"/>
              </a:rPr>
              <a:t>12 Factor app</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Design for extensibility.</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Architecture Documentation.</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Build Framework</a:t>
            </a:r>
            <a:endParaRPr sz="3000">
              <a:latin typeface="Roboto"/>
              <a:ea typeface="Roboto"/>
              <a:cs typeface="Roboto"/>
              <a:sym typeface="Roboto"/>
            </a:endParaRPr>
          </a:p>
          <a:p>
            <a:pPr indent="0" lvl="0" marL="457200" rtl="0" algn="l">
              <a:lnSpc>
                <a:spcPct val="107916"/>
              </a:lnSpc>
              <a:spcBef>
                <a:spcPts val="1200"/>
              </a:spcBef>
              <a:spcAft>
                <a:spcPts val="200"/>
              </a:spcAft>
              <a:buNone/>
            </a:pPr>
            <a:r>
              <a:t/>
            </a:r>
            <a:endParaRPr sz="3000">
              <a:latin typeface="Roboto"/>
              <a:ea typeface="Roboto"/>
              <a:cs typeface="Roboto"/>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1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SOLID Principles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12 Factor App</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Design for Extensibility</a:t>
            </a:r>
            <a:endParaRPr/>
          </a:p>
        </p:txBody>
      </p:sp>
      <p:pic>
        <p:nvPicPr>
          <p:cNvPr id="714" name="Google Shape;714;p117"/>
          <p:cNvPicPr preferRelativeResize="0"/>
          <p:nvPr/>
        </p:nvPicPr>
        <p:blipFill>
          <a:blip r:embed="rId3">
            <a:alphaModFix/>
          </a:blip>
          <a:stretch>
            <a:fillRect/>
          </a:stretch>
        </p:blipFill>
        <p:spPr>
          <a:xfrm>
            <a:off x="2383700" y="1297975"/>
            <a:ext cx="3984736" cy="37140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1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Architecture Documentation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Viewpoints &amp; Perspectives</a:t>
            </a:r>
            <a:endParaRPr/>
          </a:p>
        </p:txBody>
      </p:sp>
      <p:sp>
        <p:nvSpPr>
          <p:cNvPr id="725" name="Google Shape;725;p119"/>
          <p:cNvSpPr txBox="1"/>
          <p:nvPr/>
        </p:nvSpPr>
        <p:spPr>
          <a:xfrm>
            <a:off x="1170175" y="1858700"/>
            <a:ext cx="6713400" cy="24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It is not possible to capture the functional features and quality properties of a complex system in a single comprehensible model that is understandable by and of value to all stakeholders. </a:t>
            </a:r>
            <a:endParaRPr>
              <a:latin typeface="Roboto"/>
              <a:ea typeface="Roboto"/>
              <a:cs typeface="Roboto"/>
              <a:sym typeface="Robo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Viewpoints ?</a:t>
            </a:r>
            <a:endParaRPr/>
          </a:p>
        </p:txBody>
      </p:sp>
      <p:sp>
        <p:nvSpPr>
          <p:cNvPr id="731" name="Google Shape;731;p120"/>
          <p:cNvSpPr txBox="1"/>
          <p:nvPr/>
        </p:nvSpPr>
        <p:spPr>
          <a:xfrm>
            <a:off x="1170175" y="1858700"/>
            <a:ext cx="6713400" cy="242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 </a:t>
            </a:r>
            <a:r>
              <a:rPr i="1" lang="en-GB" sz="1800"/>
              <a:t>viewpoint</a:t>
            </a:r>
            <a:r>
              <a:rPr lang="en-GB" sz="1800"/>
              <a:t> is a collection of patterns, templates, and conventions for constructing one type of view. </a:t>
            </a:r>
            <a:endParaRPr sz="1800"/>
          </a:p>
          <a:p>
            <a:pPr indent="-342900" lvl="0" marL="457200" rtl="0" algn="l">
              <a:spcBef>
                <a:spcPts val="0"/>
              </a:spcBef>
              <a:spcAft>
                <a:spcPts val="0"/>
              </a:spcAft>
              <a:buSzPts val="1800"/>
              <a:buChar char="●"/>
            </a:pPr>
            <a:r>
              <a:rPr lang="en-GB" sz="1800"/>
              <a:t>It defines the stakeholders whose concerns are reflected in the viewpoint and the guidelines, principles, and template models for constructing its views. </a:t>
            </a:r>
            <a:endParaRPr sz="1800">
              <a:latin typeface="Roboto"/>
              <a:ea typeface="Roboto"/>
              <a:cs typeface="Roboto"/>
              <a:sym typeface="Robo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t>
            </a:r>
            <a:r>
              <a:rPr lang="en-GB"/>
              <a:t>Perspective</a:t>
            </a:r>
            <a:r>
              <a:rPr lang="en-GB"/>
              <a:t>?</a:t>
            </a:r>
            <a:endParaRPr/>
          </a:p>
        </p:txBody>
      </p:sp>
      <p:sp>
        <p:nvSpPr>
          <p:cNvPr id="737" name="Google Shape;737;p121"/>
          <p:cNvSpPr txBox="1"/>
          <p:nvPr/>
        </p:nvSpPr>
        <p:spPr>
          <a:xfrm>
            <a:off x="1170175" y="1858700"/>
            <a:ext cx="6713400" cy="242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An architectural perspective is a collection of activities, tactics, and guidelines that are used to ensure that a system exhibits a particular set of related quality properties that require consideration across a number of the system’s architectural views. </a:t>
            </a:r>
            <a:endParaRPr sz="1800"/>
          </a:p>
          <a:p>
            <a:pPr indent="-342900" lvl="0" marL="457200" rtl="0" algn="l">
              <a:spcBef>
                <a:spcPts val="0"/>
              </a:spcBef>
              <a:spcAft>
                <a:spcPts val="0"/>
              </a:spcAft>
              <a:buSzPts val="1800"/>
              <a:buChar char="●"/>
            </a:pPr>
            <a:r>
              <a:rPr lang="en-GB" sz="1800"/>
              <a:t>Eg: - Accessibilities, Security, localization, availability and all ity’s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Responsible for everything</a:t>
            </a:r>
            <a:endParaRPr/>
          </a:p>
        </p:txBody>
      </p:sp>
      <p:pic>
        <p:nvPicPr>
          <p:cNvPr id="123" name="Google Shape;123;p23"/>
          <p:cNvPicPr preferRelativeResize="0"/>
          <p:nvPr/>
        </p:nvPicPr>
        <p:blipFill>
          <a:blip r:embed="rId3">
            <a:alphaModFix/>
          </a:blip>
          <a:stretch>
            <a:fillRect/>
          </a:stretch>
        </p:blipFill>
        <p:spPr>
          <a:xfrm>
            <a:off x="2964200" y="1306425"/>
            <a:ext cx="2632351" cy="371407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Viewpoints</a:t>
            </a:r>
            <a:endParaRPr/>
          </a:p>
        </p:txBody>
      </p:sp>
      <p:sp>
        <p:nvSpPr>
          <p:cNvPr id="743" name="Google Shape;743;p122"/>
          <p:cNvSpPr txBox="1"/>
          <p:nvPr/>
        </p:nvSpPr>
        <p:spPr>
          <a:xfrm>
            <a:off x="1410675" y="1421550"/>
            <a:ext cx="7095600" cy="3633600"/>
          </a:xfrm>
          <a:prstGeom prst="rect">
            <a:avLst/>
          </a:prstGeom>
          <a:noFill/>
          <a:ln>
            <a:noFill/>
          </a:ln>
        </p:spPr>
        <p:txBody>
          <a:bodyPr anchorCtr="0" anchor="t" bIns="91425" lIns="91425" spcFirstLastPara="1" rIns="91425" wrap="square" tIns="91425">
            <a:noAutofit/>
          </a:bodyPr>
          <a:lstStyle/>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Functional viewpoint</a:t>
            </a:r>
            <a:endParaRPr sz="2400">
              <a:latin typeface="Roboto"/>
              <a:ea typeface="Roboto"/>
              <a:cs typeface="Roboto"/>
              <a:sym typeface="Roboto"/>
            </a:endParaRPr>
          </a:p>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Informational viewpoint</a:t>
            </a:r>
            <a:endParaRPr sz="2400">
              <a:latin typeface="Roboto"/>
              <a:ea typeface="Roboto"/>
              <a:cs typeface="Roboto"/>
              <a:sym typeface="Roboto"/>
            </a:endParaRPr>
          </a:p>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Concurrent viewpoint</a:t>
            </a:r>
            <a:endParaRPr sz="2400">
              <a:latin typeface="Roboto"/>
              <a:ea typeface="Roboto"/>
              <a:cs typeface="Roboto"/>
              <a:sym typeface="Roboto"/>
            </a:endParaRPr>
          </a:p>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Development viewpoint</a:t>
            </a:r>
            <a:endParaRPr sz="2400">
              <a:latin typeface="Roboto"/>
              <a:ea typeface="Roboto"/>
              <a:cs typeface="Roboto"/>
              <a:sym typeface="Roboto"/>
            </a:endParaRPr>
          </a:p>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Deployment viewpoint</a:t>
            </a:r>
            <a:endParaRPr sz="2400">
              <a:latin typeface="Roboto"/>
              <a:ea typeface="Roboto"/>
              <a:cs typeface="Roboto"/>
              <a:sym typeface="Roboto"/>
            </a:endParaRPr>
          </a:p>
          <a:p>
            <a:pPr indent="-381000" lvl="0" marL="457200" rtl="0" algn="l">
              <a:lnSpc>
                <a:spcPct val="107916"/>
              </a:lnSpc>
              <a:spcBef>
                <a:spcPts val="1200"/>
              </a:spcBef>
              <a:spcAft>
                <a:spcPts val="0"/>
              </a:spcAft>
              <a:buSzPts val="2400"/>
              <a:buFont typeface="Roboto"/>
              <a:buAutoNum type="arabicPeriod"/>
            </a:pPr>
            <a:r>
              <a:rPr lang="en-GB" sz="2400">
                <a:latin typeface="Roboto"/>
                <a:ea typeface="Roboto"/>
                <a:cs typeface="Roboto"/>
                <a:sym typeface="Roboto"/>
              </a:rPr>
              <a:t>Operational viewpoint</a:t>
            </a:r>
            <a:endParaRPr sz="2400">
              <a:latin typeface="Roboto"/>
              <a:ea typeface="Roboto"/>
              <a:cs typeface="Roboto"/>
              <a:sym typeface="Roboto"/>
            </a:endParaRPr>
          </a:p>
          <a:p>
            <a:pPr indent="0" lvl="0" marL="457200" rtl="0" algn="l">
              <a:lnSpc>
                <a:spcPct val="107916"/>
              </a:lnSpc>
              <a:spcBef>
                <a:spcPts val="1200"/>
              </a:spcBef>
              <a:spcAft>
                <a:spcPts val="0"/>
              </a:spcAft>
              <a:buNone/>
            </a:pPr>
            <a:r>
              <a:t/>
            </a:r>
            <a:endParaRPr sz="2400">
              <a:latin typeface="Roboto"/>
              <a:ea typeface="Roboto"/>
              <a:cs typeface="Roboto"/>
              <a:sym typeface="Roboto"/>
            </a:endParaRPr>
          </a:p>
          <a:p>
            <a:pPr indent="0" lvl="0" marL="457200" rtl="0" algn="l">
              <a:lnSpc>
                <a:spcPct val="107916"/>
              </a:lnSpc>
              <a:spcBef>
                <a:spcPts val="1200"/>
              </a:spcBef>
              <a:spcAft>
                <a:spcPts val="200"/>
              </a:spcAft>
              <a:buNone/>
            </a:pPr>
            <a:r>
              <a:t/>
            </a:r>
            <a:endParaRPr sz="2400">
              <a:latin typeface="Roboto"/>
              <a:ea typeface="Roboto"/>
              <a:cs typeface="Roboto"/>
              <a:sym typeface="Robo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Build Framework</a:t>
            </a:r>
            <a:endParaRPr/>
          </a:p>
        </p:txBody>
      </p:sp>
      <p:sp>
        <p:nvSpPr>
          <p:cNvPr id="749" name="Google Shape;749;p123"/>
          <p:cNvSpPr txBox="1"/>
          <p:nvPr/>
        </p:nvSpPr>
        <p:spPr>
          <a:xfrm>
            <a:off x="1410675" y="1421550"/>
            <a:ext cx="7095600" cy="3633600"/>
          </a:xfrm>
          <a:prstGeom prst="rect">
            <a:avLst/>
          </a:prstGeom>
          <a:noFill/>
          <a:ln>
            <a:noFill/>
          </a:ln>
        </p:spPr>
        <p:txBody>
          <a:bodyPr anchorCtr="0" anchor="t" bIns="91425" lIns="91425" spcFirstLastPara="1" rIns="91425" wrap="square" tIns="91425">
            <a:noAutofit/>
          </a:bodyPr>
          <a:lstStyle/>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Qualities of well designed framework</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Principles</a:t>
            </a:r>
            <a:r>
              <a:rPr lang="en-GB" sz="3000">
                <a:latin typeface="Roboto"/>
                <a:ea typeface="Roboto"/>
                <a:cs typeface="Roboto"/>
                <a:sym typeface="Roboto"/>
              </a:rPr>
              <a:t> of framework design</a:t>
            </a:r>
            <a:endParaRPr sz="3000">
              <a:latin typeface="Roboto"/>
              <a:ea typeface="Roboto"/>
              <a:cs typeface="Roboto"/>
              <a:sym typeface="Roboto"/>
            </a:endParaRPr>
          </a:p>
          <a:p>
            <a:pPr indent="-419100" lvl="0" marL="457200" rtl="0" algn="l">
              <a:lnSpc>
                <a:spcPct val="107916"/>
              </a:lnSpc>
              <a:spcBef>
                <a:spcPts val="1200"/>
              </a:spcBef>
              <a:spcAft>
                <a:spcPts val="0"/>
              </a:spcAft>
              <a:buSzPts val="3000"/>
              <a:buFont typeface="Roboto"/>
              <a:buAutoNum type="arabicPeriod"/>
            </a:pPr>
            <a:r>
              <a:rPr lang="en-GB" sz="3000">
                <a:latin typeface="Roboto"/>
                <a:ea typeface="Roboto"/>
                <a:cs typeface="Roboto"/>
                <a:sym typeface="Roboto"/>
              </a:rPr>
              <a:t>Common Design patterns</a:t>
            </a:r>
            <a:endParaRPr sz="3000">
              <a:latin typeface="Roboto"/>
              <a:ea typeface="Roboto"/>
              <a:cs typeface="Roboto"/>
              <a:sym typeface="Roboto"/>
            </a:endParaRPr>
          </a:p>
          <a:p>
            <a:pPr indent="0" lvl="0" marL="457200" rtl="0" algn="l">
              <a:lnSpc>
                <a:spcPct val="107916"/>
              </a:lnSpc>
              <a:spcBef>
                <a:spcPts val="1200"/>
              </a:spcBef>
              <a:spcAft>
                <a:spcPts val="0"/>
              </a:spcAft>
              <a:buNone/>
            </a:pPr>
            <a:r>
              <a:t/>
            </a:r>
            <a:endParaRPr sz="3000">
              <a:latin typeface="Roboto"/>
              <a:ea typeface="Roboto"/>
              <a:cs typeface="Roboto"/>
              <a:sym typeface="Roboto"/>
            </a:endParaRPr>
          </a:p>
          <a:p>
            <a:pPr indent="0" lvl="0" marL="457200" rtl="0" algn="l">
              <a:lnSpc>
                <a:spcPct val="107916"/>
              </a:lnSpc>
              <a:spcBef>
                <a:spcPts val="1200"/>
              </a:spcBef>
              <a:spcAft>
                <a:spcPts val="200"/>
              </a:spcAft>
              <a:buNone/>
            </a:pPr>
            <a:r>
              <a:t/>
            </a:r>
            <a:endParaRPr sz="3000">
              <a:latin typeface="Roboto"/>
              <a:ea typeface="Roboto"/>
              <a:cs typeface="Roboto"/>
              <a:sym typeface="Robo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Beyond Architect</a:t>
            </a:r>
            <a:endParaRPr/>
          </a:p>
        </p:txBody>
      </p:sp>
      <p:sp>
        <p:nvSpPr>
          <p:cNvPr id="755" name="Google Shape;755;p124"/>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Swimming with Sharks</a:t>
            </a:r>
            <a:endParaRPr sz="2400"/>
          </a:p>
          <a:p>
            <a:pPr indent="-381000" lvl="0" marL="457200" rtl="0" algn="l">
              <a:spcBef>
                <a:spcPts val="0"/>
              </a:spcBef>
              <a:spcAft>
                <a:spcPts val="0"/>
              </a:spcAft>
              <a:buSzPts val="2400"/>
              <a:buChar char="●"/>
            </a:pPr>
            <a:r>
              <a:rPr lang="en-GB" sz="2400"/>
              <a:t>Getting to next level</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Beyond Architect</a:t>
            </a:r>
            <a:endParaRPr/>
          </a:p>
        </p:txBody>
      </p:sp>
      <p:sp>
        <p:nvSpPr>
          <p:cNvPr id="761" name="Google Shape;761;p125"/>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Swimming with Sharks</a:t>
            </a:r>
            <a:endParaRPr sz="2400"/>
          </a:p>
          <a:p>
            <a:pPr indent="-381000" lvl="0" marL="457200" rtl="0" algn="l">
              <a:spcBef>
                <a:spcPts val="0"/>
              </a:spcBef>
              <a:spcAft>
                <a:spcPts val="0"/>
              </a:spcAft>
              <a:buSzPts val="2400"/>
              <a:buChar char="●"/>
            </a:pPr>
            <a:r>
              <a:rPr lang="en-GB" sz="2400"/>
              <a:t>Getting to next level</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1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Swimming</a:t>
            </a:r>
            <a:r>
              <a:rPr lang="en-GB"/>
              <a:t> with Sharks</a:t>
            </a:r>
            <a:endParaRPr/>
          </a:p>
        </p:txBody>
      </p:sp>
      <p:sp>
        <p:nvSpPr>
          <p:cNvPr id="767" name="Google Shape;767;p126"/>
          <p:cNvSpPr txBox="1"/>
          <p:nvPr/>
        </p:nvSpPr>
        <p:spPr>
          <a:xfrm>
            <a:off x="1410675" y="1421550"/>
            <a:ext cx="7095600" cy="3250500"/>
          </a:xfrm>
          <a:prstGeom prst="rect">
            <a:avLst/>
          </a:prstGeom>
          <a:noFill/>
          <a:ln>
            <a:noFill/>
          </a:ln>
        </p:spPr>
        <p:txBody>
          <a:bodyPr anchorCtr="0" anchor="t" bIns="91425" lIns="91425" spcFirstLastPara="1" rIns="91425" wrap="square" tIns="91425">
            <a:noAutofit/>
          </a:bodyPr>
          <a:lstStyle/>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It’s all about positioning</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Learn negotiations</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Person with money meets person with experience</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Spotting a winner</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Get bored easily</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There is no such thing as bad memory</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Take millionaire to lunch</a:t>
            </a:r>
            <a:endParaRPr>
              <a:latin typeface="Roboto"/>
              <a:ea typeface="Roboto"/>
              <a:cs typeface="Roboto"/>
              <a:sym typeface="Roboto"/>
            </a:endParaRPr>
          </a:p>
          <a:p>
            <a:pPr indent="0" lvl="0" marL="457200" rtl="0" algn="l">
              <a:lnSpc>
                <a:spcPct val="107916"/>
              </a:lnSpc>
              <a:spcBef>
                <a:spcPts val="1200"/>
              </a:spcBef>
              <a:spcAft>
                <a:spcPts val="0"/>
              </a:spcAft>
              <a:buNone/>
            </a:pPr>
            <a:r>
              <a:t/>
            </a:r>
            <a:endParaRPr>
              <a:latin typeface="Roboto"/>
              <a:ea typeface="Roboto"/>
              <a:cs typeface="Roboto"/>
              <a:sym typeface="Roboto"/>
            </a:endParaRPr>
          </a:p>
          <a:p>
            <a:pPr indent="0" lvl="0" marL="457200" rtl="0" algn="l">
              <a:lnSpc>
                <a:spcPct val="107916"/>
              </a:lnSpc>
              <a:spcBef>
                <a:spcPts val="1200"/>
              </a:spcBef>
              <a:spcAft>
                <a:spcPts val="200"/>
              </a:spcAft>
              <a:buNone/>
            </a:pPr>
            <a:r>
              <a:t/>
            </a:r>
            <a:endParaRPr>
              <a:latin typeface="Roboto"/>
              <a:ea typeface="Roboto"/>
              <a:cs typeface="Roboto"/>
              <a:sym typeface="Robo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1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Getting to next level</a:t>
            </a:r>
            <a:endParaRPr/>
          </a:p>
        </p:txBody>
      </p:sp>
      <p:sp>
        <p:nvSpPr>
          <p:cNvPr id="773" name="Google Shape;773;p127"/>
          <p:cNvSpPr txBox="1"/>
          <p:nvPr/>
        </p:nvSpPr>
        <p:spPr>
          <a:xfrm>
            <a:off x="1410675" y="1421550"/>
            <a:ext cx="7095600" cy="3250500"/>
          </a:xfrm>
          <a:prstGeom prst="rect">
            <a:avLst/>
          </a:prstGeom>
          <a:noFill/>
          <a:ln>
            <a:noFill/>
          </a:ln>
        </p:spPr>
        <p:txBody>
          <a:bodyPr anchorCtr="0" anchor="t" bIns="91425" lIns="91425" spcFirstLastPara="1" rIns="91425" wrap="square" tIns="91425">
            <a:noAutofit/>
          </a:bodyPr>
          <a:lstStyle/>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Don't</a:t>
            </a:r>
            <a:r>
              <a:rPr lang="en-GB">
                <a:latin typeface="Roboto"/>
                <a:ea typeface="Roboto"/>
                <a:cs typeface="Roboto"/>
                <a:sym typeface="Roboto"/>
              </a:rPr>
              <a:t> take sides</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Avoid destructive comments</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Avoid telling the world how smart you are</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Adding 2 cents to every conversation.</a:t>
            </a:r>
            <a:endParaRPr>
              <a:latin typeface="Roboto"/>
              <a:ea typeface="Roboto"/>
              <a:cs typeface="Roboto"/>
              <a:sym typeface="Roboto"/>
            </a:endParaRPr>
          </a:p>
          <a:p>
            <a:pPr indent="-317500" lvl="0" marL="457200" rtl="0" algn="l">
              <a:lnSpc>
                <a:spcPct val="107916"/>
              </a:lnSpc>
              <a:spcBef>
                <a:spcPts val="1200"/>
              </a:spcBef>
              <a:spcAft>
                <a:spcPts val="0"/>
              </a:spcAft>
              <a:buSzPts val="1400"/>
              <a:buFont typeface="Roboto"/>
              <a:buAutoNum type="arabicPeriod"/>
            </a:pPr>
            <a:r>
              <a:rPr lang="en-GB">
                <a:latin typeface="Roboto"/>
                <a:ea typeface="Roboto"/>
                <a:cs typeface="Roboto"/>
                <a:sym typeface="Roboto"/>
              </a:rPr>
              <a:t>Getting better by Following up.</a:t>
            </a:r>
            <a:endParaRPr>
              <a:latin typeface="Roboto"/>
              <a:ea typeface="Roboto"/>
              <a:cs typeface="Roboto"/>
              <a:sym typeface="Roboto"/>
            </a:endParaRPr>
          </a:p>
          <a:p>
            <a:pPr indent="0" lvl="0" marL="457200" rtl="0" algn="l">
              <a:lnSpc>
                <a:spcPct val="107916"/>
              </a:lnSpc>
              <a:spcBef>
                <a:spcPts val="1200"/>
              </a:spcBef>
              <a:spcAft>
                <a:spcPts val="200"/>
              </a:spcAft>
              <a:buNone/>
            </a:pPr>
            <a:r>
              <a:t/>
            </a:r>
            <a:endParaRPr>
              <a:latin typeface="Roboto"/>
              <a:ea typeface="Roboto"/>
              <a:cs typeface="Roboto"/>
              <a:sym typeface="Robo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Subscribe to aspiring youtube channel.</a:t>
            </a:r>
            <a:endParaRPr/>
          </a:p>
        </p:txBody>
      </p:sp>
      <p:pic>
        <p:nvPicPr>
          <p:cNvPr id="779" name="Google Shape;779;p128"/>
          <p:cNvPicPr preferRelativeResize="0"/>
          <p:nvPr/>
        </p:nvPicPr>
        <p:blipFill>
          <a:blip r:embed="rId3">
            <a:alphaModFix/>
          </a:blip>
          <a:stretch>
            <a:fillRect/>
          </a:stretch>
        </p:blipFill>
        <p:spPr>
          <a:xfrm>
            <a:off x="2359825" y="1298450"/>
            <a:ext cx="3856281" cy="371407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Remember one thing</a:t>
            </a:r>
            <a:endParaRPr/>
          </a:p>
        </p:txBody>
      </p:sp>
      <p:sp>
        <p:nvSpPr>
          <p:cNvPr id="785" name="Google Shape;785;p129"/>
          <p:cNvSpPr txBox="1"/>
          <p:nvPr/>
        </p:nvSpPr>
        <p:spPr>
          <a:xfrm>
            <a:off x="226100" y="1421550"/>
            <a:ext cx="8786700" cy="32505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lang="en-GB" sz="3600">
                <a:latin typeface="Roboto"/>
                <a:ea typeface="Roboto"/>
                <a:cs typeface="Roboto"/>
                <a:sym typeface="Roboto"/>
              </a:rPr>
              <a:t>Give yourself permission to succeed and you </a:t>
            </a:r>
            <a:r>
              <a:rPr lang="en-GB" sz="3600">
                <a:latin typeface="Roboto"/>
                <a:ea typeface="Roboto"/>
                <a:cs typeface="Roboto"/>
                <a:sym typeface="Roboto"/>
              </a:rPr>
              <a:t>definitely</a:t>
            </a:r>
            <a:r>
              <a:rPr lang="en-GB" sz="3600">
                <a:latin typeface="Roboto"/>
                <a:ea typeface="Roboto"/>
                <a:cs typeface="Roboto"/>
                <a:sym typeface="Roboto"/>
              </a:rPr>
              <a:t> will.</a:t>
            </a:r>
            <a:endParaRPr sz="3600">
              <a:latin typeface="Roboto"/>
              <a:ea typeface="Roboto"/>
              <a:cs typeface="Roboto"/>
              <a:sym typeface="Roboto"/>
            </a:endParaRPr>
          </a:p>
          <a:p>
            <a:pPr indent="0" lvl="0" marL="457200" rtl="0" algn="l">
              <a:lnSpc>
                <a:spcPct val="107916"/>
              </a:lnSpc>
              <a:spcBef>
                <a:spcPts val="1200"/>
              </a:spcBef>
              <a:spcAft>
                <a:spcPts val="200"/>
              </a:spcAft>
              <a:buNone/>
            </a:pPr>
            <a:r>
              <a:t/>
            </a:r>
            <a:endParaRPr sz="3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Responsible for everything</a:t>
            </a:r>
            <a:endParaRPr/>
          </a:p>
        </p:txBody>
      </p:sp>
      <p:sp>
        <p:nvSpPr>
          <p:cNvPr id="129" name="Google Shape;129;p24"/>
          <p:cNvSpPr txBox="1"/>
          <p:nvPr/>
        </p:nvSpPr>
        <p:spPr>
          <a:xfrm>
            <a:off x="703075" y="1813175"/>
            <a:ext cx="7539300" cy="18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Last Five things that bothered you, what can you do about it, only one small step!</a:t>
            </a:r>
            <a:endParaRPr sz="3000"/>
          </a:p>
          <a:p>
            <a:pPr indent="0" lvl="0" marL="0" rtl="0" algn="l">
              <a:spcBef>
                <a:spcPts val="0"/>
              </a:spcBef>
              <a:spcAft>
                <a:spcPts val="0"/>
              </a:spcAft>
              <a:buNone/>
            </a:pPr>
            <a:r>
              <a:t/>
            </a:r>
            <a:endParaRPr/>
          </a:p>
          <a:p>
            <a:pPr indent="457200" lvl="0" marL="0" rtl="0" algn="l">
              <a:lnSpc>
                <a:spcPct val="107916"/>
              </a:lnSpc>
              <a:spcBef>
                <a:spcPts val="0"/>
              </a:spcBef>
              <a:spcAft>
                <a:spcPts val="8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 Blame Attitude</a:t>
            </a:r>
            <a:endParaRPr/>
          </a:p>
        </p:txBody>
      </p:sp>
      <p:sp>
        <p:nvSpPr>
          <p:cNvPr id="135" name="Google Shape;135;p25"/>
          <p:cNvSpPr txBox="1"/>
          <p:nvPr/>
        </p:nvSpPr>
        <p:spPr>
          <a:xfrm>
            <a:off x="1320050" y="2173350"/>
            <a:ext cx="7690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400"/>
              <a:t>D</a:t>
            </a:r>
            <a:r>
              <a:rPr lang="en-GB" sz="2400"/>
              <a:t>on't </a:t>
            </a:r>
            <a:r>
              <a:rPr b="1" lang="en-GB" sz="2400"/>
              <a:t>criticize</a:t>
            </a:r>
            <a:r>
              <a:rPr lang="en-GB" sz="2400"/>
              <a:t>, </a:t>
            </a:r>
            <a:r>
              <a:rPr b="1" lang="en-GB" sz="2400"/>
              <a:t>condemn</a:t>
            </a:r>
            <a:r>
              <a:rPr lang="en-GB" sz="2400"/>
              <a:t> or </a:t>
            </a:r>
            <a:r>
              <a:rPr b="1" lang="en-GB" sz="2400"/>
              <a:t>complain </a:t>
            </a:r>
            <a:endParaRPr b="1" sz="2400">
              <a:latin typeface="Roboto"/>
              <a:ea typeface="Roboto"/>
              <a:cs typeface="Roboto"/>
              <a:sym typeface="Roboto"/>
            </a:endParaRPr>
          </a:p>
        </p:txBody>
      </p:sp>
      <p:sp>
        <p:nvSpPr>
          <p:cNvPr id="136" name="Google Shape;136;p25"/>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 </a:t>
            </a:r>
            <a:r>
              <a:rPr b="1" lang="en-GB" sz="2400"/>
              <a:t>Dale Carnegie, </a:t>
            </a:r>
            <a:endParaRPr b="1" sz="2400"/>
          </a:p>
          <a:p>
            <a:pPr indent="0" lvl="0" marL="0" rtl="0" algn="l">
              <a:spcBef>
                <a:spcPts val="0"/>
              </a:spcBef>
              <a:spcAft>
                <a:spcPts val="0"/>
              </a:spcAft>
              <a:buNone/>
            </a:pPr>
            <a:r>
              <a:rPr b="1" lang="en-GB" sz="2400"/>
              <a:t>Author of “How to win friends and influence people”. </a:t>
            </a:r>
            <a:endParaRPr b="1" sz="2400"/>
          </a:p>
          <a:p>
            <a:pPr indent="0" lvl="0" marL="0" rtl="0" algn="l">
              <a:spcBef>
                <a:spcPts val="0"/>
              </a:spcBef>
              <a:spcAft>
                <a:spcPts val="0"/>
              </a:spcAft>
              <a:buClr>
                <a:srgbClr val="000000"/>
              </a:buClr>
              <a:buSzPts val="1100"/>
              <a:buFont typeface="Arial"/>
              <a:buNone/>
            </a:pPr>
            <a:r>
              <a:rPr b="1" lang="en-GB" sz="2400"/>
              <a:t>Most sold book next to bible.</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 Blame Attitude</a:t>
            </a:r>
            <a:endParaRPr/>
          </a:p>
        </p:txBody>
      </p:sp>
      <p:sp>
        <p:nvSpPr>
          <p:cNvPr id="142" name="Google Shape;142;p26"/>
          <p:cNvSpPr txBox="1"/>
          <p:nvPr/>
        </p:nvSpPr>
        <p:spPr>
          <a:xfrm>
            <a:off x="1320050" y="2173350"/>
            <a:ext cx="7690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Don't </a:t>
            </a:r>
            <a:r>
              <a:rPr b="1" lang="en-GB" sz="2400"/>
              <a:t>criticize</a:t>
            </a:r>
            <a:r>
              <a:rPr lang="en-GB" sz="2400"/>
              <a:t>, </a:t>
            </a:r>
            <a:r>
              <a:rPr b="1" lang="en-GB" sz="2400"/>
              <a:t>condemn</a:t>
            </a:r>
            <a:r>
              <a:rPr lang="en-GB" sz="2400"/>
              <a:t> or </a:t>
            </a:r>
            <a:r>
              <a:rPr b="1" lang="en-GB" sz="2400"/>
              <a:t>complain </a:t>
            </a:r>
            <a:endParaRPr b="1" sz="2400">
              <a:latin typeface="Roboto"/>
              <a:ea typeface="Roboto"/>
              <a:cs typeface="Roboto"/>
              <a:sym typeface="Roboto"/>
            </a:endParaRPr>
          </a:p>
        </p:txBody>
      </p:sp>
      <p:sp>
        <p:nvSpPr>
          <p:cNvPr id="143" name="Google Shape;143;p26"/>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 </a:t>
            </a:r>
            <a:r>
              <a:rPr b="1" lang="en-GB" sz="2400"/>
              <a:t>Dale Carnegie, </a:t>
            </a:r>
            <a:endParaRPr b="1" sz="2400"/>
          </a:p>
          <a:p>
            <a:pPr indent="0" lvl="0" marL="0" rtl="0" algn="l">
              <a:spcBef>
                <a:spcPts val="0"/>
              </a:spcBef>
              <a:spcAft>
                <a:spcPts val="0"/>
              </a:spcAft>
              <a:buNone/>
            </a:pPr>
            <a:r>
              <a:rPr b="1" lang="en-GB" sz="2400"/>
              <a:t>Author of “How to win friends and influence people”. </a:t>
            </a:r>
            <a:endParaRPr b="1" sz="2400"/>
          </a:p>
          <a:p>
            <a:pPr indent="0" lvl="0" marL="0" rtl="0" algn="l">
              <a:spcBef>
                <a:spcPts val="0"/>
              </a:spcBef>
              <a:spcAft>
                <a:spcPts val="0"/>
              </a:spcAft>
              <a:buNone/>
            </a:pPr>
            <a:r>
              <a:rPr b="1" lang="en-GB" sz="2400"/>
              <a:t>Most sold book next to bible.</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Accept What they are</a:t>
            </a:r>
            <a:endParaRPr/>
          </a:p>
        </p:txBody>
      </p:sp>
      <p:sp>
        <p:nvSpPr>
          <p:cNvPr id="149" name="Google Shape;149;p27"/>
          <p:cNvSpPr txBox="1"/>
          <p:nvPr/>
        </p:nvSpPr>
        <p:spPr>
          <a:xfrm>
            <a:off x="1320050" y="2173350"/>
            <a:ext cx="7690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Don't </a:t>
            </a:r>
            <a:r>
              <a:rPr b="1" lang="en-GB" sz="2400"/>
              <a:t>criticize</a:t>
            </a:r>
            <a:r>
              <a:rPr lang="en-GB" sz="2400"/>
              <a:t>, </a:t>
            </a:r>
            <a:r>
              <a:rPr b="1" lang="en-GB" sz="2400"/>
              <a:t>condemn</a:t>
            </a:r>
            <a:r>
              <a:rPr lang="en-GB" sz="2400"/>
              <a:t> or </a:t>
            </a:r>
            <a:r>
              <a:rPr b="1" lang="en-GB" sz="2400"/>
              <a:t>complain </a:t>
            </a:r>
            <a:endParaRPr b="1" sz="2400">
              <a:latin typeface="Roboto"/>
              <a:ea typeface="Roboto"/>
              <a:cs typeface="Roboto"/>
              <a:sym typeface="Roboto"/>
            </a:endParaRPr>
          </a:p>
        </p:txBody>
      </p:sp>
      <p:sp>
        <p:nvSpPr>
          <p:cNvPr id="150" name="Google Shape;150;p27"/>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 </a:t>
            </a:r>
            <a:r>
              <a:rPr b="1" lang="en-GB" sz="2400"/>
              <a:t>Dale Carnegie, </a:t>
            </a:r>
            <a:endParaRPr b="1" sz="2400"/>
          </a:p>
          <a:p>
            <a:pPr indent="0" lvl="0" marL="0" rtl="0" algn="l">
              <a:spcBef>
                <a:spcPts val="0"/>
              </a:spcBef>
              <a:spcAft>
                <a:spcPts val="0"/>
              </a:spcAft>
              <a:buNone/>
            </a:pPr>
            <a:r>
              <a:rPr b="1" lang="en-GB" sz="2400"/>
              <a:t>Author of “How to win friends and influence people”. </a:t>
            </a:r>
            <a:endParaRPr b="1" sz="2400"/>
          </a:p>
          <a:p>
            <a:pPr indent="0" lvl="0" marL="0" rtl="0" algn="l">
              <a:spcBef>
                <a:spcPts val="0"/>
              </a:spcBef>
              <a:spcAft>
                <a:spcPts val="0"/>
              </a:spcAft>
              <a:buNone/>
            </a:pPr>
            <a:r>
              <a:rPr b="1" lang="en-GB" sz="2400"/>
              <a:t>Most sold book next to bible.</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Thinking </a:t>
            </a:r>
            <a:endParaRPr/>
          </a:p>
          <a:p>
            <a:pPr indent="0" lvl="0" marL="0" rtl="0" algn="l">
              <a:spcBef>
                <a:spcPts val="0"/>
              </a:spcBef>
              <a:spcAft>
                <a:spcPts val="0"/>
              </a:spcAft>
              <a:buNone/>
            </a:pPr>
            <a:r>
              <a:rPr lang="en-GB"/>
              <a:t>Long Term</a:t>
            </a:r>
            <a:endParaRPr/>
          </a:p>
        </p:txBody>
      </p:sp>
      <p:sp>
        <p:nvSpPr>
          <p:cNvPr id="156" name="Google Shape;156;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Find Your Purpose</a:t>
            </a:r>
            <a:endParaRPr/>
          </a:p>
          <a:p>
            <a:pPr indent="-311150" lvl="0" marL="457200" rtl="0" algn="l">
              <a:spcBef>
                <a:spcPts val="0"/>
              </a:spcBef>
              <a:spcAft>
                <a:spcPts val="0"/>
              </a:spcAft>
              <a:buSzPts val="1300"/>
              <a:buChar char="●"/>
            </a:pPr>
            <a:r>
              <a:rPr lang="en-GB"/>
              <a:t>Saying No</a:t>
            </a:r>
            <a:endParaRPr/>
          </a:p>
          <a:p>
            <a:pPr indent="-311150" lvl="0" marL="457200" rtl="0" algn="l">
              <a:spcBef>
                <a:spcPts val="0"/>
              </a:spcBef>
              <a:spcAft>
                <a:spcPts val="0"/>
              </a:spcAft>
              <a:buSzPts val="1300"/>
              <a:buChar char="●"/>
            </a:pPr>
            <a:r>
              <a:rPr lang="en-GB"/>
              <a:t>Visualizing your Funeral</a:t>
            </a:r>
            <a:endParaRPr/>
          </a:p>
          <a:p>
            <a:pPr indent="0" lvl="0" marL="457200" rtl="0" algn="l">
              <a:spcBef>
                <a:spcPts val="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your Own Purpose</a:t>
            </a:r>
            <a:endParaRPr/>
          </a:p>
        </p:txBody>
      </p:sp>
      <p:sp>
        <p:nvSpPr>
          <p:cNvPr id="162" name="Google Shape;162;p29"/>
          <p:cNvSpPr txBox="1"/>
          <p:nvPr/>
        </p:nvSpPr>
        <p:spPr>
          <a:xfrm>
            <a:off x="311725" y="1762350"/>
            <a:ext cx="8391000" cy="16188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b="1" lang="en-GB" sz="2400">
                <a:latin typeface="Calibri"/>
                <a:ea typeface="Calibri"/>
                <a:cs typeface="Calibri"/>
                <a:sym typeface="Calibri"/>
              </a:rPr>
              <a:t>We tend to overestimate the effect of our work in the short run and underestimate the effect in the long run,</a:t>
            </a:r>
            <a:endParaRPr b="1" sz="2400">
              <a:latin typeface="Roboto"/>
              <a:ea typeface="Roboto"/>
              <a:cs typeface="Roboto"/>
              <a:sym typeface="Roboto"/>
            </a:endParaRPr>
          </a:p>
        </p:txBody>
      </p:sp>
      <p:sp>
        <p:nvSpPr>
          <p:cNvPr id="163" name="Google Shape;163;p29"/>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your Own Purpose</a:t>
            </a:r>
            <a:endParaRPr/>
          </a:p>
        </p:txBody>
      </p:sp>
      <p:sp>
        <p:nvSpPr>
          <p:cNvPr id="169" name="Google Shape;169;p30"/>
          <p:cNvSpPr txBox="1"/>
          <p:nvPr/>
        </p:nvSpPr>
        <p:spPr>
          <a:xfrm>
            <a:off x="311725" y="1762350"/>
            <a:ext cx="8391000" cy="16188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b="1" lang="en-GB" sz="2400">
                <a:latin typeface="Calibri"/>
                <a:ea typeface="Calibri"/>
                <a:cs typeface="Calibri"/>
                <a:sym typeface="Calibri"/>
              </a:rPr>
              <a:t>We tend to overestimate the effect of our work in the short run and underestimate the effect in the long run,</a:t>
            </a:r>
            <a:endParaRPr b="1" sz="2400">
              <a:latin typeface="Roboto"/>
              <a:ea typeface="Roboto"/>
              <a:cs typeface="Roboto"/>
              <a:sym typeface="Roboto"/>
            </a:endParaRPr>
          </a:p>
        </p:txBody>
      </p:sp>
      <p:sp>
        <p:nvSpPr>
          <p:cNvPr id="170" name="Google Shape;170;p30"/>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your Own Purpose</a:t>
            </a:r>
            <a:endParaRPr/>
          </a:p>
        </p:txBody>
      </p:sp>
      <p:sp>
        <p:nvSpPr>
          <p:cNvPr id="176" name="Google Shape;176;p31"/>
          <p:cNvSpPr txBox="1"/>
          <p:nvPr/>
        </p:nvSpPr>
        <p:spPr>
          <a:xfrm>
            <a:off x="311725" y="1762350"/>
            <a:ext cx="8391000" cy="30195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0"/>
              </a:spcAft>
              <a:buNone/>
            </a:pPr>
            <a:r>
              <a:rPr b="1" lang="en-GB" sz="2400">
                <a:latin typeface="Calibri"/>
                <a:ea typeface="Calibri"/>
                <a:cs typeface="Calibri"/>
                <a:sym typeface="Calibri"/>
              </a:rPr>
              <a:t>“Ultimately, man should not ask what the meaning of his life is, but rather must recognize that it is he who is asked. In a word, each man is questioned by life; and he can only answer to life by answering for his own life; to life he can only respond by being responsible.”</a:t>
            </a:r>
            <a:r>
              <a:rPr lang="en-GB" sz="2400">
                <a:latin typeface="Calibri"/>
                <a:ea typeface="Calibri"/>
                <a:cs typeface="Calibri"/>
                <a:sym typeface="Calibri"/>
              </a:rPr>
              <a:t> </a:t>
            </a:r>
            <a:endParaRPr sz="2400">
              <a:latin typeface="Calibri"/>
              <a:ea typeface="Calibri"/>
              <a:cs typeface="Calibri"/>
              <a:sym typeface="Calibri"/>
            </a:endParaRPr>
          </a:p>
          <a:p>
            <a:pPr indent="457200" lvl="0" marL="0" rtl="0" algn="l">
              <a:lnSpc>
                <a:spcPct val="107916"/>
              </a:lnSpc>
              <a:spcBef>
                <a:spcPts val="800"/>
              </a:spcBef>
              <a:spcAft>
                <a:spcPts val="800"/>
              </a:spcAft>
              <a:buNone/>
            </a:pPr>
            <a:r>
              <a:rPr b="1" lang="en-GB" sz="2400">
                <a:latin typeface="Calibri"/>
                <a:ea typeface="Calibri"/>
                <a:cs typeface="Calibri"/>
                <a:sym typeface="Calibri"/>
              </a:rPr>
              <a:t>― Viktor E. Frankl, Man's Search for Meaning</a:t>
            </a:r>
            <a:r>
              <a:rPr lang="en-GB" sz="2400">
                <a:latin typeface="Calibri"/>
                <a:ea typeface="Calibri"/>
                <a:cs typeface="Calibri"/>
                <a:sym typeface="Calibri"/>
              </a:rPr>
              <a:t> </a:t>
            </a:r>
            <a:endParaRPr b="1" sz="2400">
              <a:latin typeface="Calibri"/>
              <a:ea typeface="Calibri"/>
              <a:cs typeface="Calibri"/>
              <a:sym typeface="Calibri"/>
            </a:endParaRPr>
          </a:p>
        </p:txBody>
      </p:sp>
      <p:sp>
        <p:nvSpPr>
          <p:cNvPr id="177" name="Google Shape;177;p31"/>
          <p:cNvSpPr txBox="1"/>
          <p:nvPr/>
        </p:nvSpPr>
        <p:spPr>
          <a:xfrm>
            <a:off x="311725" y="3163200"/>
            <a:ext cx="8806800" cy="16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56200"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My Story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your Own Purpose</a:t>
            </a:r>
            <a:endParaRPr/>
          </a:p>
        </p:txBody>
      </p:sp>
      <p:sp>
        <p:nvSpPr>
          <p:cNvPr id="183" name="Google Shape;183;p32"/>
          <p:cNvSpPr txBox="1"/>
          <p:nvPr/>
        </p:nvSpPr>
        <p:spPr>
          <a:xfrm>
            <a:off x="311725" y="1762350"/>
            <a:ext cx="8391000" cy="7482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b="1" lang="en-GB" sz="2400">
                <a:latin typeface="Calibri"/>
                <a:ea typeface="Calibri"/>
                <a:cs typeface="Calibri"/>
                <a:sym typeface="Calibri"/>
              </a:rPr>
              <a:t>How to find my purpose ?</a:t>
            </a:r>
            <a:endParaRPr b="1" sz="24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your Own Purpose</a:t>
            </a:r>
            <a:endParaRPr/>
          </a:p>
        </p:txBody>
      </p:sp>
      <p:sp>
        <p:nvSpPr>
          <p:cNvPr id="189" name="Google Shape;189;p33"/>
          <p:cNvSpPr txBox="1"/>
          <p:nvPr/>
        </p:nvSpPr>
        <p:spPr>
          <a:xfrm>
            <a:off x="311725" y="1762350"/>
            <a:ext cx="8673000" cy="12978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lang="en-GB" sz="3000">
                <a:latin typeface="Calibri"/>
                <a:ea typeface="Calibri"/>
                <a:cs typeface="Calibri"/>
                <a:sym typeface="Calibri"/>
              </a:rPr>
              <a:t>Write you life major purpose here, In which way you will contributing back to the society  ?</a:t>
            </a:r>
            <a:endParaRPr b="1" sz="3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Saying No</a:t>
            </a:r>
            <a:endParaRPr/>
          </a:p>
        </p:txBody>
      </p:sp>
      <p:sp>
        <p:nvSpPr>
          <p:cNvPr id="195" name="Google Shape;195;p34"/>
          <p:cNvSpPr txBox="1"/>
          <p:nvPr/>
        </p:nvSpPr>
        <p:spPr>
          <a:xfrm>
            <a:off x="311725" y="1762350"/>
            <a:ext cx="8673000" cy="12978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lang="en-GB" sz="2400"/>
              <a:t>Things which matter most must never be at the </a:t>
            </a:r>
            <a:r>
              <a:rPr i="1" lang="en-GB" sz="2400"/>
              <a:t>mercy</a:t>
            </a:r>
            <a:r>
              <a:rPr lang="en-GB" sz="2400"/>
              <a:t> of things which matter least</a:t>
            </a:r>
            <a:endParaRPr b="1" sz="2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Saying No</a:t>
            </a:r>
            <a:endParaRPr/>
          </a:p>
        </p:txBody>
      </p:sp>
      <p:sp>
        <p:nvSpPr>
          <p:cNvPr id="201" name="Google Shape;201;p35"/>
          <p:cNvSpPr txBox="1"/>
          <p:nvPr/>
        </p:nvSpPr>
        <p:spPr>
          <a:xfrm>
            <a:off x="311725" y="1762350"/>
            <a:ext cx="8673000" cy="12978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lang="en-GB" sz="2400"/>
              <a:t>Things which matter most must never be at the </a:t>
            </a:r>
            <a:r>
              <a:rPr i="1" lang="en-GB" sz="2400"/>
              <a:t>mercy</a:t>
            </a:r>
            <a:r>
              <a:rPr lang="en-GB" sz="2400"/>
              <a:t> of things which matter least</a:t>
            </a:r>
            <a:endParaRPr b="1" sz="2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Visualize your Own Funeral</a:t>
            </a:r>
            <a:endParaRPr/>
          </a:p>
        </p:txBody>
      </p:sp>
      <p:sp>
        <p:nvSpPr>
          <p:cNvPr id="207" name="Google Shape;207;p36"/>
          <p:cNvSpPr txBox="1"/>
          <p:nvPr/>
        </p:nvSpPr>
        <p:spPr>
          <a:xfrm>
            <a:off x="1128525" y="1779600"/>
            <a:ext cx="6141900" cy="2647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GB" sz="2400">
                <a:latin typeface="Roboto"/>
                <a:ea typeface="Roboto"/>
                <a:cs typeface="Roboto"/>
                <a:sym typeface="Roboto"/>
              </a:rPr>
              <a:t>Husband/Wife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Kids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Office colleague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Neighbour</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Community member</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Visualize your Own Funeral </a:t>
            </a:r>
            <a:endParaRPr/>
          </a:p>
        </p:txBody>
      </p:sp>
      <p:sp>
        <p:nvSpPr>
          <p:cNvPr id="213" name="Google Shape;213;p37"/>
          <p:cNvSpPr txBox="1"/>
          <p:nvPr/>
        </p:nvSpPr>
        <p:spPr>
          <a:xfrm>
            <a:off x="1052625" y="2560900"/>
            <a:ext cx="5989800" cy="1888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GB" sz="2400">
                <a:latin typeface="Roboto"/>
                <a:ea typeface="Roboto"/>
                <a:cs typeface="Roboto"/>
                <a:sym typeface="Roboto"/>
              </a:rPr>
              <a:t>Husband/Wife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Kids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Office colleague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Neighbour</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GB" sz="2400">
                <a:latin typeface="Roboto"/>
                <a:ea typeface="Roboto"/>
                <a:cs typeface="Roboto"/>
                <a:sym typeface="Roboto"/>
              </a:rPr>
              <a:t>Community member</a:t>
            </a:r>
            <a:endParaRPr sz="2400">
              <a:latin typeface="Roboto"/>
              <a:ea typeface="Roboto"/>
              <a:cs typeface="Roboto"/>
              <a:sym typeface="Roboto"/>
            </a:endParaRPr>
          </a:p>
        </p:txBody>
      </p:sp>
      <p:sp>
        <p:nvSpPr>
          <p:cNvPr id="214" name="Google Shape;214;p37"/>
          <p:cNvSpPr txBox="1"/>
          <p:nvPr/>
        </p:nvSpPr>
        <p:spPr>
          <a:xfrm>
            <a:off x="716175" y="1562575"/>
            <a:ext cx="66627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Roboto"/>
                <a:ea typeface="Roboto"/>
                <a:cs typeface="Roboto"/>
                <a:sym typeface="Roboto"/>
              </a:rPr>
              <a:t>What would you like each of these people to say about you and your life? </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25" y="500925"/>
            <a:ext cx="37065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Self Discipline &amp; </a:t>
            </a:r>
            <a:endParaRPr/>
          </a:p>
          <a:p>
            <a:pPr indent="0" lvl="0" marL="0" rtl="0" algn="l">
              <a:spcBef>
                <a:spcPts val="0"/>
              </a:spcBef>
              <a:spcAft>
                <a:spcPts val="0"/>
              </a:spcAft>
              <a:buNone/>
            </a:pPr>
            <a:r>
              <a:rPr lang="en-GB"/>
              <a:t>Focus</a:t>
            </a:r>
            <a:endParaRPr/>
          </a:p>
        </p:txBody>
      </p:sp>
      <p:sp>
        <p:nvSpPr>
          <p:cNvPr id="220" name="Google Shape;220;p3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Forming Habits</a:t>
            </a:r>
            <a:endParaRPr/>
          </a:p>
          <a:p>
            <a:pPr indent="-311150" lvl="0" marL="457200" rtl="0" algn="l">
              <a:spcBef>
                <a:spcPts val="0"/>
              </a:spcBef>
              <a:spcAft>
                <a:spcPts val="0"/>
              </a:spcAft>
              <a:buSzPts val="1300"/>
              <a:buChar char="●"/>
            </a:pPr>
            <a:r>
              <a:rPr lang="en-GB"/>
              <a:t>Getting</a:t>
            </a:r>
            <a:r>
              <a:rPr lang="en-GB"/>
              <a:t> More things done</a:t>
            </a:r>
            <a:endParaRPr/>
          </a:p>
          <a:p>
            <a:pPr indent="0" lvl="0" marL="457200" rtl="0" algn="l">
              <a:spcBef>
                <a:spcPts val="2400"/>
              </a:spcBef>
              <a:spcAft>
                <a:spcPts val="0"/>
              </a:spcAft>
              <a:buNone/>
            </a:pPr>
            <a:r>
              <a:t/>
            </a:r>
            <a:endParaRPr/>
          </a:p>
          <a:p>
            <a:pPr indent="0" lvl="0" marL="457200" rtl="0" algn="l">
              <a:spcBef>
                <a:spcPts val="600"/>
              </a:spcBef>
              <a:spcAft>
                <a:spcPts val="1600"/>
              </a:spcAft>
              <a:buNone/>
            </a:pPr>
            <a:r>
              <a:t/>
            </a:r>
            <a:endParaRPr/>
          </a:p>
        </p:txBody>
      </p:sp>
      <p:sp>
        <p:nvSpPr>
          <p:cNvPr id="221" name="Google Shape;221;p38"/>
          <p:cNvSpPr txBox="1"/>
          <p:nvPr/>
        </p:nvSpPr>
        <p:spPr>
          <a:xfrm>
            <a:off x="4850625" y="1617075"/>
            <a:ext cx="3754500" cy="18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Forming Habits</a:t>
            </a:r>
            <a:endParaRPr/>
          </a:p>
        </p:txBody>
      </p:sp>
      <p:sp>
        <p:nvSpPr>
          <p:cNvPr id="227" name="Google Shape;227;p39"/>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b="1" lang="en-GB" sz="3000">
                <a:latin typeface="Calibri"/>
                <a:ea typeface="Calibri"/>
                <a:cs typeface="Calibri"/>
                <a:sym typeface="Calibri"/>
              </a:rPr>
              <a:t>“Shallow men believe in luck or in circumstance. Strong men believe in cause and effect.”  </a:t>
            </a:r>
            <a:r>
              <a:rPr lang="en-GB" sz="3000">
                <a:latin typeface="Calibri"/>
                <a:ea typeface="Calibri"/>
                <a:cs typeface="Calibri"/>
                <a:sym typeface="Calibri"/>
              </a:rPr>
              <a:t> </a:t>
            </a:r>
            <a:endParaRPr sz="30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Forming Habits</a:t>
            </a:r>
            <a:endParaRPr/>
          </a:p>
        </p:txBody>
      </p:sp>
      <p:sp>
        <p:nvSpPr>
          <p:cNvPr id="233" name="Google Shape;233;p40"/>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34" name="Google Shape;234;p40"/>
          <p:cNvSpPr txBox="1"/>
          <p:nvPr/>
        </p:nvSpPr>
        <p:spPr>
          <a:xfrm>
            <a:off x="311725" y="1692800"/>
            <a:ext cx="8282400" cy="19533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0"/>
              </a:spcAft>
              <a:buClr>
                <a:srgbClr val="000000"/>
              </a:buClr>
              <a:buSzPts val="1100"/>
              <a:buFont typeface="Arial"/>
              <a:buNone/>
            </a:pPr>
            <a:r>
              <a:rPr b="1" lang="en-GB" sz="2400">
                <a:latin typeface="Calibri"/>
                <a:ea typeface="Calibri"/>
                <a:cs typeface="Calibri"/>
                <a:sym typeface="Calibri"/>
              </a:rPr>
              <a:t>“As people strengthened their willpower muscles in one part of their lives—in the gym, or a money management program—that strength spilled over into what they ate or how hard they worked. Once willpower became stronger, it touched everything.”  -</a:t>
            </a:r>
            <a:r>
              <a:rPr b="1" lang="en-GB" sz="2400">
                <a:uFill>
                  <a:noFill/>
                </a:uFill>
                <a:latin typeface="Calibri"/>
                <a:ea typeface="Calibri"/>
                <a:cs typeface="Calibri"/>
                <a:sym typeface="Calibri"/>
                <a:hlinkClick r:id="rId3"/>
              </a:rPr>
              <a:t> </a:t>
            </a:r>
            <a:r>
              <a:rPr b="1" lang="en-GB" sz="2400" u="sng">
                <a:latin typeface="Calibri"/>
                <a:ea typeface="Calibri"/>
                <a:cs typeface="Calibri"/>
                <a:sym typeface="Calibri"/>
                <a:hlinkClick r:id="rId4"/>
              </a:rPr>
              <a:t>Charles Duhigg</a:t>
            </a:r>
            <a:r>
              <a:rPr b="1" lang="en-GB" sz="2400">
                <a:latin typeface="Calibri"/>
                <a:ea typeface="Calibri"/>
                <a:cs typeface="Calibri"/>
                <a:sym typeface="Calibri"/>
              </a:rPr>
              <a:t>,</a:t>
            </a:r>
            <a:r>
              <a:rPr b="1" lang="en-GB" sz="2400" u="sng">
                <a:latin typeface="Calibri"/>
                <a:ea typeface="Calibri"/>
                <a:cs typeface="Calibri"/>
                <a:sym typeface="Calibri"/>
                <a:hlinkClick r:id="rId5"/>
              </a:rPr>
              <a:t> The Power Of Habit</a:t>
            </a:r>
            <a:r>
              <a:rPr lang="en-GB"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800"/>
              </a:spcBef>
              <a:spcAft>
                <a:spcPts val="0"/>
              </a:spcAft>
              <a:buNone/>
            </a:pPr>
            <a:r>
              <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Forming Habits</a:t>
            </a:r>
            <a:endParaRPr/>
          </a:p>
        </p:txBody>
      </p:sp>
      <p:sp>
        <p:nvSpPr>
          <p:cNvPr id="240" name="Google Shape;240;p41"/>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41" name="Google Shape;241;p41"/>
          <p:cNvSpPr txBox="1"/>
          <p:nvPr/>
        </p:nvSpPr>
        <p:spPr>
          <a:xfrm>
            <a:off x="311725" y="1692800"/>
            <a:ext cx="8260800" cy="2929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3000">
                <a:latin typeface="Calibri"/>
                <a:ea typeface="Calibri"/>
                <a:cs typeface="Calibri"/>
                <a:sym typeface="Calibri"/>
              </a:rPr>
              <a:t>List out one thing you will do tomorrow that will create ripple effect(eg: waking up early ) . And what are the ripple effects you can envision ?</a:t>
            </a:r>
            <a:endParaRPr sz="3000">
              <a:latin typeface="Calibri"/>
              <a:ea typeface="Calibri"/>
              <a:cs typeface="Calibri"/>
              <a:sym typeface="Calibri"/>
            </a:endParaRPr>
          </a:p>
          <a:p>
            <a:pPr indent="0" lvl="0" marL="0" rtl="0" algn="l">
              <a:lnSpc>
                <a:spcPct val="107916"/>
              </a:lnSpc>
              <a:spcBef>
                <a:spcPts val="800"/>
              </a:spcBef>
              <a:spcAft>
                <a:spcPts val="0"/>
              </a:spcAft>
              <a:buNone/>
            </a:pPr>
            <a:r>
              <a:t/>
            </a:r>
            <a:endParaRPr sz="3000">
              <a:latin typeface="Calibri"/>
              <a:ea typeface="Calibri"/>
              <a:cs typeface="Calibri"/>
              <a:sym typeface="Calibri"/>
            </a:endParaRPr>
          </a:p>
          <a:p>
            <a:pPr indent="0" lvl="0" marL="0" rtl="0" algn="l">
              <a:lnSpc>
                <a:spcPct val="107916"/>
              </a:lnSpc>
              <a:spcBef>
                <a:spcPts val="800"/>
              </a:spcBef>
              <a:spcAft>
                <a:spcPts val="800"/>
              </a:spcAft>
              <a:buClr>
                <a:srgbClr val="000000"/>
              </a:buClr>
              <a:buSzPts val="1100"/>
              <a:buFont typeface="Arial"/>
              <a:buNone/>
            </a:pPr>
            <a:r>
              <a:rPr lang="en-GB" sz="3000">
                <a:latin typeface="Calibri"/>
                <a:ea typeface="Calibri"/>
                <a:cs typeface="Calibri"/>
                <a:sym typeface="Calibri"/>
              </a:rPr>
              <a:t>Clue: Look into one of your goal!</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56200"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Burning WHY</a:t>
            </a:r>
            <a:endParaRPr/>
          </a:p>
        </p:txBody>
      </p:sp>
      <p:sp>
        <p:nvSpPr>
          <p:cNvPr id="76" name="Google Shape;76;p15"/>
          <p:cNvSpPr txBox="1"/>
          <p:nvPr/>
        </p:nvSpPr>
        <p:spPr>
          <a:xfrm>
            <a:off x="256200" y="2044450"/>
            <a:ext cx="8520600" cy="16785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Clr>
                <a:srgbClr val="000000"/>
              </a:buClr>
              <a:buSzPts val="1100"/>
              <a:buFont typeface="Arial"/>
              <a:buNone/>
            </a:pPr>
            <a:r>
              <a:rPr b="1" i="1" lang="en-GB" sz="3600">
                <a:latin typeface="Calibri"/>
                <a:ea typeface="Calibri"/>
                <a:cs typeface="Calibri"/>
                <a:sym typeface="Calibri"/>
              </a:rPr>
              <a:t>Those who have a 'why' to live, can bear with almost any 'how'. - </a:t>
            </a:r>
            <a:r>
              <a:rPr b="1" lang="en-GB" sz="3600">
                <a:latin typeface="Calibri"/>
                <a:ea typeface="Calibri"/>
                <a:cs typeface="Calibri"/>
                <a:sym typeface="Calibri"/>
              </a:rPr>
              <a:t>Viktor Frankl  </a:t>
            </a:r>
            <a:endParaRPr sz="36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Getting More things Done</a:t>
            </a:r>
            <a:endParaRPr/>
          </a:p>
        </p:txBody>
      </p:sp>
      <p:sp>
        <p:nvSpPr>
          <p:cNvPr id="247" name="Google Shape;247;p42"/>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48" name="Google Shape;248;p42"/>
          <p:cNvSpPr txBox="1"/>
          <p:nvPr/>
        </p:nvSpPr>
        <p:spPr>
          <a:xfrm>
            <a:off x="311725" y="1692800"/>
            <a:ext cx="8694900" cy="889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b="1" lang="en-GB" sz="3000">
                <a:latin typeface="Calibri"/>
                <a:ea typeface="Calibri"/>
                <a:cs typeface="Calibri"/>
                <a:sym typeface="Calibri"/>
              </a:rPr>
              <a:t>“Innovation is saying no to 1,000 things” - Steve Jobs</a:t>
            </a:r>
            <a:endParaRPr sz="3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Getting More things Done</a:t>
            </a:r>
            <a:endParaRPr/>
          </a:p>
        </p:txBody>
      </p:sp>
      <p:sp>
        <p:nvSpPr>
          <p:cNvPr id="254" name="Google Shape;254;p43"/>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pic>
        <p:nvPicPr>
          <p:cNvPr id="255" name="Google Shape;255;p43"/>
          <p:cNvPicPr preferRelativeResize="0"/>
          <p:nvPr/>
        </p:nvPicPr>
        <p:blipFill>
          <a:blip r:embed="rId3">
            <a:alphaModFix/>
          </a:blip>
          <a:stretch>
            <a:fillRect/>
          </a:stretch>
        </p:blipFill>
        <p:spPr>
          <a:xfrm>
            <a:off x="911500" y="1300575"/>
            <a:ext cx="6524939" cy="375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Getting More things Done</a:t>
            </a:r>
            <a:endParaRPr/>
          </a:p>
        </p:txBody>
      </p:sp>
      <p:sp>
        <p:nvSpPr>
          <p:cNvPr id="261" name="Google Shape;261;p44"/>
          <p:cNvSpPr txBox="1"/>
          <p:nvPr/>
        </p:nvSpPr>
        <p:spPr>
          <a:xfrm>
            <a:off x="311725" y="1562575"/>
            <a:ext cx="8694900" cy="13674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2400">
                <a:latin typeface="Calibri"/>
                <a:ea typeface="Calibri"/>
                <a:cs typeface="Calibri"/>
                <a:sym typeface="Calibri"/>
              </a:rPr>
              <a:t>Write down your worst quadrant IV activities eg:- Checking whatsapp, every 2 microsecond </a:t>
            </a:r>
            <a:endParaRPr sz="24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Getting More things Done</a:t>
            </a:r>
            <a:endParaRPr/>
          </a:p>
        </p:txBody>
      </p:sp>
      <p:sp>
        <p:nvSpPr>
          <p:cNvPr id="267" name="Google Shape;267;p45"/>
          <p:cNvSpPr txBox="1"/>
          <p:nvPr/>
        </p:nvSpPr>
        <p:spPr>
          <a:xfrm>
            <a:off x="311725" y="1562575"/>
            <a:ext cx="8694900" cy="1367400"/>
          </a:xfrm>
          <a:prstGeom prst="rect">
            <a:avLst/>
          </a:prstGeom>
          <a:noFill/>
          <a:ln>
            <a:noFill/>
          </a:ln>
        </p:spPr>
        <p:txBody>
          <a:bodyPr anchorCtr="0" anchor="t" bIns="91425" lIns="91425" spcFirstLastPara="1" rIns="91425" wrap="square" tIns="91425">
            <a:noAutofit/>
          </a:bodyPr>
          <a:lstStyle/>
          <a:p>
            <a:pPr indent="0" lvl="0" marL="228600" rtl="0" algn="l">
              <a:lnSpc>
                <a:spcPct val="107916"/>
              </a:lnSpc>
              <a:spcBef>
                <a:spcPts val="0"/>
              </a:spcBef>
              <a:spcAft>
                <a:spcPts val="800"/>
              </a:spcAft>
              <a:buNone/>
            </a:pPr>
            <a:r>
              <a:rPr lang="en-GB" sz="3000">
                <a:latin typeface="Calibri"/>
                <a:ea typeface="Calibri"/>
                <a:cs typeface="Calibri"/>
                <a:sym typeface="Calibri"/>
              </a:rPr>
              <a:t>Write down three activities you have been procrastinating which is the quadrant II activities </a:t>
            </a:r>
            <a:endParaRPr sz="30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25" y="500925"/>
            <a:ext cx="37065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Self Talk</a:t>
            </a:r>
            <a:endParaRPr/>
          </a:p>
        </p:txBody>
      </p:sp>
      <p:sp>
        <p:nvSpPr>
          <p:cNvPr id="273" name="Google Shape;273;p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Finding Your Vocabulary</a:t>
            </a:r>
            <a:endParaRPr sz="1800"/>
          </a:p>
          <a:p>
            <a:pPr indent="-342900" lvl="0" marL="457200" rtl="0" algn="l">
              <a:spcBef>
                <a:spcPts val="0"/>
              </a:spcBef>
              <a:spcAft>
                <a:spcPts val="0"/>
              </a:spcAft>
              <a:buSzPts val="1800"/>
              <a:buChar char="●"/>
            </a:pPr>
            <a:r>
              <a:rPr lang="en-GB" sz="1800"/>
              <a:t>Finding Your affirmation</a:t>
            </a:r>
            <a:endParaRPr sz="1800"/>
          </a:p>
          <a:p>
            <a:pPr indent="-342900" lvl="0" marL="457200" rtl="0" algn="l">
              <a:spcBef>
                <a:spcPts val="0"/>
              </a:spcBef>
              <a:spcAft>
                <a:spcPts val="0"/>
              </a:spcAft>
              <a:buSzPts val="1800"/>
              <a:buChar char="●"/>
            </a:pPr>
            <a:r>
              <a:rPr lang="en-GB" sz="1800"/>
              <a:t>Useless negative self talk</a:t>
            </a:r>
            <a:endParaRPr sz="1800"/>
          </a:p>
          <a:p>
            <a:pPr indent="0" lvl="0" marL="457200" rtl="0" algn="l">
              <a:spcBef>
                <a:spcPts val="2400"/>
              </a:spcBef>
              <a:spcAft>
                <a:spcPts val="0"/>
              </a:spcAft>
              <a:buNone/>
            </a:pPr>
            <a:r>
              <a:t/>
            </a:r>
            <a:endParaRPr sz="1800"/>
          </a:p>
          <a:p>
            <a:pPr indent="0" lvl="0" marL="457200" rtl="0" algn="l">
              <a:spcBef>
                <a:spcPts val="600"/>
              </a:spcBef>
              <a:spcAft>
                <a:spcPts val="160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Finding Your vocabulary</a:t>
            </a:r>
            <a:endParaRPr/>
          </a:p>
        </p:txBody>
      </p:sp>
      <p:sp>
        <p:nvSpPr>
          <p:cNvPr id="279" name="Google Shape;279;p47"/>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80" name="Google Shape;280;p47"/>
          <p:cNvSpPr txBox="1"/>
          <p:nvPr/>
        </p:nvSpPr>
        <p:spPr>
          <a:xfrm>
            <a:off x="1020025" y="1714500"/>
            <a:ext cx="6771300" cy="2495700"/>
          </a:xfrm>
          <a:prstGeom prst="rect">
            <a:avLst/>
          </a:prstGeom>
          <a:noFill/>
          <a:ln>
            <a:noFill/>
          </a:ln>
        </p:spPr>
        <p:txBody>
          <a:bodyPr anchorCtr="0" anchor="t" bIns="91425" lIns="91425" spcFirstLastPara="1" rIns="91425" wrap="square" tIns="91425">
            <a:noAutofit/>
          </a:bodyPr>
          <a:lstStyle/>
          <a:p>
            <a:pPr indent="-419100" lvl="0" marL="685800" rtl="0" algn="l">
              <a:lnSpc>
                <a:spcPct val="107916"/>
              </a:lnSpc>
              <a:spcBef>
                <a:spcPts val="0"/>
              </a:spcBef>
              <a:spcAft>
                <a:spcPts val="0"/>
              </a:spcAft>
              <a:buSzPts val="3000"/>
              <a:buFont typeface="Calibri"/>
              <a:buChar char="●"/>
            </a:pPr>
            <a:r>
              <a:rPr lang="en-GB" sz="3000">
                <a:latin typeface="Calibri"/>
                <a:ea typeface="Calibri"/>
                <a:cs typeface="Calibri"/>
                <a:sym typeface="Calibri"/>
              </a:rPr>
              <a:t>I can’t’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Char char="●"/>
            </a:pPr>
            <a:r>
              <a:rPr lang="en-GB" sz="3000">
                <a:latin typeface="Calibri"/>
                <a:ea typeface="Calibri"/>
                <a:cs typeface="Calibri"/>
                <a:sym typeface="Calibri"/>
              </a:rPr>
              <a:t>I need to … I should ….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Char char="●"/>
            </a:pPr>
            <a:r>
              <a:rPr lang="en-GB" sz="3000">
                <a:latin typeface="Calibri"/>
                <a:ea typeface="Calibri"/>
                <a:cs typeface="Calibri"/>
                <a:sym typeface="Calibri"/>
              </a:rPr>
              <a:t>i never … I no longer ….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Char char="●"/>
            </a:pPr>
            <a:r>
              <a:rPr lang="en-GB" sz="3000">
                <a:latin typeface="Calibri"/>
                <a:ea typeface="Calibri"/>
                <a:cs typeface="Calibri"/>
                <a:sym typeface="Calibri"/>
              </a:rPr>
              <a:t>I am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Char char="●"/>
            </a:pPr>
            <a:r>
              <a:rPr lang="en-GB" sz="3000">
                <a:latin typeface="Calibri"/>
                <a:ea typeface="Calibri"/>
                <a:cs typeface="Calibri"/>
                <a:sym typeface="Calibri"/>
              </a:rPr>
              <a:t>It is </a:t>
            </a:r>
            <a:endParaRPr sz="30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Positive Affirmation</a:t>
            </a:r>
            <a:endParaRPr/>
          </a:p>
        </p:txBody>
      </p:sp>
      <p:sp>
        <p:nvSpPr>
          <p:cNvPr id="286" name="Google Shape;286;p48"/>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87" name="Google Shape;287;p48"/>
          <p:cNvSpPr txBox="1"/>
          <p:nvPr/>
        </p:nvSpPr>
        <p:spPr>
          <a:xfrm>
            <a:off x="1002325" y="1432375"/>
            <a:ext cx="7505100" cy="3471000"/>
          </a:xfrm>
          <a:prstGeom prst="rect">
            <a:avLst/>
          </a:prstGeom>
          <a:noFill/>
          <a:ln>
            <a:noFill/>
          </a:ln>
        </p:spPr>
        <p:txBody>
          <a:bodyPr anchorCtr="0" anchor="t" bIns="91425" lIns="91425" spcFirstLastPara="1" rIns="91425" wrap="square" tIns="91425">
            <a:noAutofit/>
          </a:bodyPr>
          <a:lstStyle/>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I am Unstoppable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I am good at what i do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I am great at what i do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I am here to succeed in this world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Everything happens in my life, happens for me to succeed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Everyone around me works for my success </a:t>
            </a:r>
            <a:endParaRPr sz="2600">
              <a:latin typeface="Calibri"/>
              <a:ea typeface="Calibri"/>
              <a:cs typeface="Calibri"/>
              <a:sym typeface="Calibri"/>
            </a:endParaRPr>
          </a:p>
          <a:p>
            <a:pPr indent="-393700" lvl="0" marL="457200" rtl="0" algn="l">
              <a:lnSpc>
                <a:spcPct val="107916"/>
              </a:lnSpc>
              <a:spcBef>
                <a:spcPts val="0"/>
              </a:spcBef>
              <a:spcAft>
                <a:spcPts val="0"/>
              </a:spcAft>
              <a:buSzPts val="2600"/>
              <a:buFont typeface="Calibri"/>
              <a:buChar char="●"/>
            </a:pPr>
            <a:r>
              <a:rPr lang="en-GB" sz="2600">
                <a:latin typeface="Calibri"/>
                <a:ea typeface="Calibri"/>
                <a:cs typeface="Calibri"/>
                <a:sym typeface="Calibri"/>
              </a:rPr>
              <a:t>I get stronger everyday. </a:t>
            </a:r>
            <a:endParaRPr sz="26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Positive Affirmation</a:t>
            </a:r>
            <a:endParaRPr/>
          </a:p>
        </p:txBody>
      </p:sp>
      <p:sp>
        <p:nvSpPr>
          <p:cNvPr id="293" name="Google Shape;293;p49"/>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294" name="Google Shape;294;p49"/>
          <p:cNvSpPr txBox="1"/>
          <p:nvPr/>
        </p:nvSpPr>
        <p:spPr>
          <a:xfrm>
            <a:off x="1002325" y="1432375"/>
            <a:ext cx="7505100" cy="3471000"/>
          </a:xfrm>
          <a:prstGeom prst="rect">
            <a:avLst/>
          </a:prstGeom>
          <a:noFill/>
          <a:ln>
            <a:noFill/>
          </a:ln>
        </p:spPr>
        <p:txBody>
          <a:bodyPr anchorCtr="0" anchor="t" bIns="91425" lIns="91425" spcFirstLastPara="1" rIns="91425" wrap="square" tIns="91425">
            <a:noAutofit/>
          </a:bodyPr>
          <a:lstStyle/>
          <a:p>
            <a:pPr indent="0" lvl="0" marL="457200" rtl="0" algn="l">
              <a:lnSpc>
                <a:spcPct val="107916"/>
              </a:lnSpc>
              <a:spcBef>
                <a:spcPts val="0"/>
              </a:spcBef>
              <a:spcAft>
                <a:spcPts val="800"/>
              </a:spcAft>
              <a:buNone/>
            </a:pPr>
            <a:r>
              <a:rPr lang="en-GB" sz="3000">
                <a:latin typeface="Calibri"/>
                <a:ea typeface="Calibri"/>
                <a:cs typeface="Calibri"/>
                <a:sym typeface="Calibri"/>
              </a:rPr>
              <a:t>What is your positive affirmation ?(Write one from the above list or make your own one) ?</a:t>
            </a:r>
            <a:endParaRPr sz="30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Positive Affirmation</a:t>
            </a:r>
            <a:endParaRPr/>
          </a:p>
        </p:txBody>
      </p:sp>
      <p:sp>
        <p:nvSpPr>
          <p:cNvPr id="300" name="Google Shape;300;p50"/>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01" name="Google Shape;301;p50"/>
          <p:cNvSpPr txBox="1"/>
          <p:nvPr/>
        </p:nvSpPr>
        <p:spPr>
          <a:xfrm>
            <a:off x="1002325" y="1432375"/>
            <a:ext cx="7505100" cy="3471000"/>
          </a:xfrm>
          <a:prstGeom prst="rect">
            <a:avLst/>
          </a:prstGeom>
          <a:noFill/>
          <a:ln>
            <a:noFill/>
          </a:ln>
        </p:spPr>
        <p:txBody>
          <a:bodyPr anchorCtr="0" anchor="t" bIns="91425" lIns="91425" spcFirstLastPara="1" rIns="91425" wrap="square" tIns="91425">
            <a:noAutofit/>
          </a:bodyPr>
          <a:lstStyle/>
          <a:p>
            <a:pPr indent="0" lvl="0" marL="457200" rtl="0" algn="l">
              <a:lnSpc>
                <a:spcPct val="107916"/>
              </a:lnSpc>
              <a:spcBef>
                <a:spcPts val="0"/>
              </a:spcBef>
              <a:spcAft>
                <a:spcPts val="800"/>
              </a:spcAft>
              <a:buNone/>
            </a:pPr>
            <a:r>
              <a:rPr lang="en-GB" sz="3000">
                <a:latin typeface="Calibri"/>
                <a:ea typeface="Calibri"/>
                <a:cs typeface="Calibri"/>
                <a:sym typeface="Calibri"/>
              </a:rPr>
              <a:t>What is your positive affirmation ?(Write one from the above list or make your own one) ?</a:t>
            </a:r>
            <a:endParaRPr sz="30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Useless Negative self talk</a:t>
            </a:r>
            <a:endParaRPr/>
          </a:p>
        </p:txBody>
      </p:sp>
      <p:sp>
        <p:nvSpPr>
          <p:cNvPr id="307" name="Google Shape;307;p51"/>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08" name="Google Shape;308;p51"/>
          <p:cNvSpPr txBox="1"/>
          <p:nvPr/>
        </p:nvSpPr>
        <p:spPr>
          <a:xfrm>
            <a:off x="1002325" y="1432375"/>
            <a:ext cx="75051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lang="en-GB" sz="3000">
                <a:latin typeface="Calibri"/>
                <a:ea typeface="Calibri"/>
                <a:cs typeface="Calibri"/>
                <a:sym typeface="Calibri"/>
              </a:rPr>
              <a:t>What did you suffer last time and it turned out nothing </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Burning WHY</a:t>
            </a:r>
            <a:endParaRPr/>
          </a:p>
        </p:txBody>
      </p:sp>
      <p:sp>
        <p:nvSpPr>
          <p:cNvPr id="82" name="Google Shape;82;p16"/>
          <p:cNvSpPr txBox="1"/>
          <p:nvPr/>
        </p:nvSpPr>
        <p:spPr>
          <a:xfrm>
            <a:off x="3940875" y="222025"/>
            <a:ext cx="5032500" cy="4782000"/>
          </a:xfrm>
          <a:prstGeom prst="rect">
            <a:avLst/>
          </a:prstGeom>
          <a:noFill/>
          <a:ln>
            <a:noFill/>
          </a:ln>
        </p:spPr>
        <p:txBody>
          <a:bodyPr anchorCtr="0" anchor="t" bIns="91425" lIns="91425" spcFirstLastPara="1" rIns="91425" wrap="square" tIns="91425">
            <a:noAutofit/>
          </a:bodyPr>
          <a:lstStyle/>
          <a:p>
            <a:pPr indent="-381000" lvl="0" marL="1143000" rtl="0" algn="l">
              <a:lnSpc>
                <a:spcPct val="107916"/>
              </a:lnSpc>
              <a:spcBef>
                <a:spcPts val="0"/>
              </a:spcBef>
              <a:spcAft>
                <a:spcPts val="0"/>
              </a:spcAft>
              <a:buSzPts val="2400"/>
              <a:buFont typeface="Calibri"/>
              <a:buChar char="●"/>
            </a:pPr>
            <a:r>
              <a:rPr lang="en-GB" sz="2400">
                <a:latin typeface="Calibri"/>
                <a:ea typeface="Calibri"/>
                <a:cs typeface="Calibri"/>
                <a:sym typeface="Calibri"/>
              </a:rPr>
              <a:t>To get promotion to next level </a:t>
            </a:r>
            <a:endParaRPr sz="2400">
              <a:latin typeface="Calibri"/>
              <a:ea typeface="Calibri"/>
              <a:cs typeface="Calibri"/>
              <a:sym typeface="Calibri"/>
            </a:endParaRPr>
          </a:p>
          <a:p>
            <a:pPr indent="-381000" lvl="0" marL="1143000" rtl="0" algn="l">
              <a:lnSpc>
                <a:spcPct val="107916"/>
              </a:lnSpc>
              <a:spcBef>
                <a:spcPts val="0"/>
              </a:spcBef>
              <a:spcAft>
                <a:spcPts val="0"/>
              </a:spcAft>
              <a:buSzPts val="2400"/>
              <a:buFont typeface="Calibri"/>
              <a:buChar char="●"/>
            </a:pPr>
            <a:r>
              <a:rPr lang="en-GB" sz="2400">
                <a:latin typeface="Calibri"/>
                <a:ea typeface="Calibri"/>
                <a:cs typeface="Calibri"/>
                <a:sym typeface="Calibri"/>
              </a:rPr>
              <a:t>I might </a:t>
            </a:r>
            <a:r>
              <a:rPr lang="en-GB" sz="2400">
                <a:latin typeface="Calibri"/>
                <a:ea typeface="Calibri"/>
                <a:cs typeface="Calibri"/>
                <a:sym typeface="Calibri"/>
              </a:rPr>
              <a:t>lose</a:t>
            </a:r>
            <a:r>
              <a:rPr lang="en-GB" sz="2400">
                <a:latin typeface="Calibri"/>
                <a:ea typeface="Calibri"/>
                <a:cs typeface="Calibri"/>
                <a:sym typeface="Calibri"/>
              </a:rPr>
              <a:t> my current job.</a:t>
            </a:r>
            <a:endParaRPr sz="2400">
              <a:latin typeface="Calibri"/>
              <a:ea typeface="Calibri"/>
              <a:cs typeface="Calibri"/>
              <a:sym typeface="Calibri"/>
            </a:endParaRPr>
          </a:p>
          <a:p>
            <a:pPr indent="-381000" lvl="0" marL="1143000" rtl="0" algn="l">
              <a:lnSpc>
                <a:spcPct val="107916"/>
              </a:lnSpc>
              <a:spcBef>
                <a:spcPts val="0"/>
              </a:spcBef>
              <a:spcAft>
                <a:spcPts val="0"/>
              </a:spcAft>
              <a:buSzPts val="2400"/>
              <a:buFont typeface="Calibri"/>
              <a:buChar char="●"/>
            </a:pPr>
            <a:r>
              <a:rPr lang="en-GB" sz="2400">
                <a:latin typeface="Calibri"/>
                <a:ea typeface="Calibri"/>
                <a:cs typeface="Calibri"/>
                <a:sym typeface="Calibri"/>
              </a:rPr>
              <a:t>To Earn more..</a:t>
            </a:r>
            <a:endParaRPr sz="2400">
              <a:latin typeface="Calibri"/>
              <a:ea typeface="Calibri"/>
              <a:cs typeface="Calibri"/>
              <a:sym typeface="Calibri"/>
            </a:endParaRPr>
          </a:p>
          <a:p>
            <a:pPr indent="-381000" lvl="0" marL="1143000" rtl="0" algn="l">
              <a:lnSpc>
                <a:spcPct val="107916"/>
              </a:lnSpc>
              <a:spcBef>
                <a:spcPts val="0"/>
              </a:spcBef>
              <a:spcAft>
                <a:spcPts val="0"/>
              </a:spcAft>
              <a:buSzPts val="2400"/>
              <a:buFont typeface="Calibri"/>
              <a:buChar char="●"/>
            </a:pPr>
            <a:r>
              <a:rPr lang="en-GB" sz="2400">
                <a:latin typeface="Calibri"/>
                <a:ea typeface="Calibri"/>
                <a:cs typeface="Calibri"/>
                <a:sym typeface="Calibri"/>
              </a:rPr>
              <a:t>Hate a person in my company and want to prove I am technically better than him.  </a:t>
            </a:r>
            <a:endParaRPr sz="2400">
              <a:latin typeface="Calibri"/>
              <a:ea typeface="Calibri"/>
              <a:cs typeface="Calibri"/>
              <a:sym typeface="Calibri"/>
            </a:endParaRPr>
          </a:p>
          <a:p>
            <a:pPr indent="-381000" lvl="0" marL="1143000" rtl="0" algn="l">
              <a:lnSpc>
                <a:spcPct val="107916"/>
              </a:lnSpc>
              <a:spcBef>
                <a:spcPts val="0"/>
              </a:spcBef>
              <a:spcAft>
                <a:spcPts val="0"/>
              </a:spcAft>
              <a:buSzPts val="2400"/>
              <a:buFont typeface="Calibri"/>
              <a:buChar char="●"/>
            </a:pPr>
            <a:r>
              <a:rPr lang="en-GB" sz="2400">
                <a:latin typeface="Calibri"/>
                <a:ea typeface="Calibri"/>
                <a:cs typeface="Calibri"/>
                <a:sym typeface="Calibri"/>
              </a:rPr>
              <a:t>I feel insecure when people around me talk about latest technology. And I cannot contribute anything to the conversation.   </a:t>
            </a:r>
            <a:endParaRPr b="1" i="1" sz="2400">
              <a:latin typeface="Calibri"/>
              <a:ea typeface="Calibri"/>
              <a:cs typeface="Calibri"/>
              <a:sym typeface="Calibri"/>
            </a:endParaRPr>
          </a:p>
        </p:txBody>
      </p:sp>
      <p:sp>
        <p:nvSpPr>
          <p:cNvPr id="83" name="Google Shape;83;p16"/>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More Personal, More Universal…</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GB">
                <a:solidFill>
                  <a:srgbClr val="FFFFFF"/>
                </a:solidFill>
              </a:rPr>
              <a:t>TELL YOUR REAL WHY</a:t>
            </a:r>
            <a:endParaRPr>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Useless Negative self talk</a:t>
            </a:r>
            <a:endParaRPr/>
          </a:p>
        </p:txBody>
      </p:sp>
      <p:sp>
        <p:nvSpPr>
          <p:cNvPr id="314" name="Google Shape;314;p52"/>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15" name="Google Shape;315;p52"/>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228600" rtl="0" algn="l">
              <a:lnSpc>
                <a:spcPct val="107916"/>
              </a:lnSpc>
              <a:spcBef>
                <a:spcPts val="0"/>
              </a:spcBef>
              <a:spcAft>
                <a:spcPts val="800"/>
              </a:spcAft>
              <a:buNone/>
            </a:pPr>
            <a:r>
              <a:rPr lang="en-GB" sz="3000">
                <a:latin typeface="Calibri"/>
                <a:ea typeface="Calibri"/>
                <a:cs typeface="Calibri"/>
                <a:sym typeface="Calibri"/>
              </a:rPr>
              <a:t>What are the three things you want to change in your life in negative context you use?</a:t>
            </a:r>
            <a:endParaRPr sz="30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Useless Negative self talk</a:t>
            </a:r>
            <a:endParaRPr/>
          </a:p>
        </p:txBody>
      </p:sp>
      <p:sp>
        <p:nvSpPr>
          <p:cNvPr id="321" name="Google Shape;321;p53"/>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22" name="Google Shape;322;p53"/>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228600" rtl="0" algn="l">
              <a:lnSpc>
                <a:spcPct val="107916"/>
              </a:lnSpc>
              <a:spcBef>
                <a:spcPts val="0"/>
              </a:spcBef>
              <a:spcAft>
                <a:spcPts val="800"/>
              </a:spcAft>
              <a:buNone/>
            </a:pPr>
            <a:r>
              <a:rPr lang="en-GB" sz="3000">
                <a:latin typeface="Calibri"/>
                <a:ea typeface="Calibri"/>
                <a:cs typeface="Calibri"/>
                <a:sym typeface="Calibri"/>
              </a:rPr>
              <a:t>Change it into positive affirmations</a:t>
            </a:r>
            <a:endParaRPr sz="30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Useless Negative self talk</a:t>
            </a:r>
            <a:endParaRPr/>
          </a:p>
        </p:txBody>
      </p:sp>
      <p:sp>
        <p:nvSpPr>
          <p:cNvPr id="328" name="Google Shape;328;p54"/>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29" name="Google Shape;329;p54"/>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228600" rtl="0" algn="l">
              <a:lnSpc>
                <a:spcPct val="107916"/>
              </a:lnSpc>
              <a:spcBef>
                <a:spcPts val="0"/>
              </a:spcBef>
              <a:spcAft>
                <a:spcPts val="800"/>
              </a:spcAft>
              <a:buNone/>
            </a:pPr>
            <a:r>
              <a:rPr lang="en-GB" sz="3000">
                <a:latin typeface="Calibri"/>
                <a:ea typeface="Calibri"/>
                <a:cs typeface="Calibri"/>
                <a:sym typeface="Calibri"/>
              </a:rPr>
              <a:t>Change it into positive affirmations</a:t>
            </a:r>
            <a:endParaRPr sz="30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11725" y="500925"/>
            <a:ext cx="37065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Sense of Deservingness</a:t>
            </a:r>
            <a:endParaRPr/>
          </a:p>
        </p:txBody>
      </p:sp>
      <p:sp>
        <p:nvSpPr>
          <p:cNvPr id="335" name="Google Shape;335;p5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Giving yourself the permission</a:t>
            </a:r>
            <a:endParaRPr sz="1800"/>
          </a:p>
          <a:p>
            <a:pPr indent="-342900" lvl="0" marL="457200" rtl="0" algn="l">
              <a:spcBef>
                <a:spcPts val="0"/>
              </a:spcBef>
              <a:spcAft>
                <a:spcPts val="0"/>
              </a:spcAft>
              <a:buSzPts val="1800"/>
              <a:buChar char="●"/>
            </a:pPr>
            <a:r>
              <a:rPr lang="en-GB" sz="1800"/>
              <a:t>Fear of Success</a:t>
            </a:r>
            <a:endParaRPr sz="1800"/>
          </a:p>
          <a:p>
            <a:pPr indent="0" lvl="0" marL="457200" rtl="0" algn="l">
              <a:spcBef>
                <a:spcPts val="2400"/>
              </a:spcBef>
              <a:spcAft>
                <a:spcPts val="0"/>
              </a:spcAft>
              <a:buNone/>
            </a:pPr>
            <a:r>
              <a:t/>
            </a:r>
            <a:endParaRPr sz="1800"/>
          </a:p>
          <a:p>
            <a:pPr indent="0" lvl="0" marL="457200" rtl="0" algn="l">
              <a:spcBef>
                <a:spcPts val="600"/>
              </a:spcBef>
              <a:spcAft>
                <a:spcPts val="160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Giving Yourself the permission</a:t>
            </a:r>
            <a:endParaRPr/>
          </a:p>
        </p:txBody>
      </p:sp>
      <p:sp>
        <p:nvSpPr>
          <p:cNvPr id="341" name="Google Shape;341;p56"/>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42" name="Google Shape;342;p56"/>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lang="en-GB" sz="3000">
                <a:latin typeface="Calibri"/>
                <a:ea typeface="Calibri"/>
                <a:cs typeface="Calibri"/>
                <a:sym typeface="Calibri"/>
              </a:rPr>
              <a:t>Write one thing you want but you feel you don't deserve ? </a:t>
            </a:r>
            <a:endParaRPr sz="30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Fear of Success</a:t>
            </a:r>
            <a:endParaRPr/>
          </a:p>
        </p:txBody>
      </p:sp>
      <p:sp>
        <p:nvSpPr>
          <p:cNvPr id="348" name="Google Shape;348;p57"/>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49" name="Google Shape;349;p57"/>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3000">
                <a:latin typeface="Calibri"/>
                <a:ea typeface="Calibri"/>
                <a:cs typeface="Calibri"/>
                <a:sym typeface="Calibri"/>
              </a:rPr>
              <a:t>What do you fear will happen when you get what you want ? </a:t>
            </a:r>
            <a:endParaRPr sz="30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Fear of Success</a:t>
            </a:r>
            <a:endParaRPr/>
          </a:p>
        </p:txBody>
      </p:sp>
      <p:sp>
        <p:nvSpPr>
          <p:cNvPr id="355" name="Google Shape;355;p58"/>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56" name="Google Shape;356;p58"/>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3000">
                <a:latin typeface="Calibri"/>
                <a:ea typeface="Calibri"/>
                <a:cs typeface="Calibri"/>
                <a:sym typeface="Calibri"/>
              </a:rPr>
              <a:t>What is the worst thing that might happen when you get what you want ? </a:t>
            </a:r>
            <a:endParaRPr sz="3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25" y="500925"/>
            <a:ext cx="37065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Cause &amp; Effect</a:t>
            </a:r>
            <a:endParaRPr/>
          </a:p>
        </p:txBody>
      </p:sp>
      <p:sp>
        <p:nvSpPr>
          <p:cNvPr id="362" name="Google Shape;362;p5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Understanding Cause &amp; Effect</a:t>
            </a:r>
            <a:endParaRPr sz="1800"/>
          </a:p>
          <a:p>
            <a:pPr indent="-342900" lvl="0" marL="457200" rtl="0" algn="l">
              <a:spcBef>
                <a:spcPts val="0"/>
              </a:spcBef>
              <a:spcAft>
                <a:spcPts val="0"/>
              </a:spcAft>
              <a:buSzPts val="1800"/>
              <a:buChar char="●"/>
            </a:pPr>
            <a:r>
              <a:rPr lang="en-GB" sz="1800"/>
              <a:t>Copy your model</a:t>
            </a:r>
            <a:endParaRPr sz="1800"/>
          </a:p>
          <a:p>
            <a:pPr indent="0" lvl="0" marL="457200" rtl="0" algn="l">
              <a:spcBef>
                <a:spcPts val="2400"/>
              </a:spcBef>
              <a:spcAft>
                <a:spcPts val="0"/>
              </a:spcAft>
              <a:buNone/>
            </a:pPr>
            <a:r>
              <a:t/>
            </a:r>
            <a:endParaRPr sz="1800"/>
          </a:p>
          <a:p>
            <a:pPr indent="0" lvl="0" marL="457200" rtl="0" algn="l">
              <a:spcBef>
                <a:spcPts val="600"/>
              </a:spcBef>
              <a:spcAft>
                <a:spcPts val="1600"/>
              </a:spcAft>
              <a:buNone/>
            </a:pPr>
            <a:r>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Cause &amp; Effect</a:t>
            </a:r>
            <a:endParaRPr/>
          </a:p>
        </p:txBody>
      </p:sp>
      <p:sp>
        <p:nvSpPr>
          <p:cNvPr id="368" name="Google Shape;368;p60"/>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69" name="Google Shape;369;p60"/>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3000">
                <a:latin typeface="Calibri"/>
                <a:ea typeface="Calibri"/>
                <a:cs typeface="Calibri"/>
                <a:sym typeface="Calibri"/>
              </a:rPr>
              <a:t>Everything happens for a reason. For every cause there is an effect, and for every effect, whether you know it or not, there is a specific cause or causes. There are no accidents.</a:t>
            </a:r>
            <a:r>
              <a:rPr lang="en-GB" sz="3000">
                <a:latin typeface="Calibri"/>
                <a:ea typeface="Calibri"/>
                <a:cs typeface="Calibri"/>
                <a:sym typeface="Calibri"/>
              </a:rPr>
              <a:t> </a:t>
            </a:r>
            <a:endParaRPr sz="30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Cause &amp; Effect</a:t>
            </a:r>
            <a:endParaRPr/>
          </a:p>
        </p:txBody>
      </p:sp>
      <p:sp>
        <p:nvSpPr>
          <p:cNvPr id="375" name="Google Shape;375;p61"/>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76" name="Google Shape;376;p61"/>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6000">
                <a:latin typeface="Calibri"/>
                <a:ea typeface="Calibri"/>
                <a:cs typeface="Calibri"/>
                <a:sym typeface="Calibri"/>
              </a:rPr>
              <a:t>“Pay the price” - UpFront</a:t>
            </a:r>
            <a:endParaRPr sz="6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256200"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Your Why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Cause &amp; Effect</a:t>
            </a:r>
            <a:endParaRPr/>
          </a:p>
        </p:txBody>
      </p:sp>
      <p:sp>
        <p:nvSpPr>
          <p:cNvPr id="382" name="Google Shape;382;p62"/>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83" name="Google Shape;383;p62"/>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6000">
                <a:latin typeface="Calibri"/>
                <a:ea typeface="Calibri"/>
                <a:cs typeface="Calibri"/>
                <a:sym typeface="Calibri"/>
              </a:rPr>
              <a:t>“Pay the price” - UpFront</a:t>
            </a:r>
            <a:endParaRPr sz="60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Copy Your model</a:t>
            </a:r>
            <a:endParaRPr/>
          </a:p>
        </p:txBody>
      </p:sp>
      <p:sp>
        <p:nvSpPr>
          <p:cNvPr id="389" name="Google Shape;389;p63"/>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90" name="Google Shape;390;p63"/>
          <p:cNvSpPr txBox="1"/>
          <p:nvPr/>
        </p:nvSpPr>
        <p:spPr>
          <a:xfrm>
            <a:off x="655075" y="1388975"/>
            <a:ext cx="8351400" cy="3471000"/>
          </a:xfrm>
          <a:prstGeom prst="rect">
            <a:avLst/>
          </a:prstGeom>
          <a:noFill/>
          <a:ln>
            <a:noFill/>
          </a:ln>
        </p:spPr>
        <p:txBody>
          <a:bodyPr anchorCtr="0" anchor="t" bIns="91425" lIns="91425" spcFirstLastPara="1" rIns="91425" wrap="square" tIns="91425">
            <a:noAutofit/>
          </a:bodyPr>
          <a:lstStyle/>
          <a:p>
            <a:pPr indent="-419100" lvl="0" marL="685800" rtl="0" algn="l">
              <a:lnSpc>
                <a:spcPct val="107916"/>
              </a:lnSpc>
              <a:spcBef>
                <a:spcPts val="0"/>
              </a:spcBef>
              <a:spcAft>
                <a:spcPts val="0"/>
              </a:spcAft>
              <a:buSzPts val="3000"/>
              <a:buFont typeface="Calibri"/>
              <a:buAutoNum type="arabicPeriod"/>
            </a:pPr>
            <a:r>
              <a:rPr lang="en-GB" sz="3000">
                <a:latin typeface="Calibri"/>
                <a:ea typeface="Calibri"/>
                <a:cs typeface="Calibri"/>
                <a:sym typeface="Calibri"/>
              </a:rPr>
              <a:t>Find your goal on how much of successful architect you want to become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AutoNum type="arabicPeriod"/>
            </a:pPr>
            <a:r>
              <a:rPr lang="en-GB" sz="3000">
                <a:latin typeface="Calibri"/>
                <a:ea typeface="Calibri"/>
                <a:cs typeface="Calibri"/>
                <a:sym typeface="Calibri"/>
              </a:rPr>
              <a:t>Find the person who has already achieved that goal, you will become like them.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AutoNum type="arabicPeriod"/>
            </a:pPr>
            <a:r>
              <a:rPr lang="en-GB" sz="3000">
                <a:latin typeface="Calibri"/>
                <a:ea typeface="Calibri"/>
                <a:cs typeface="Calibri"/>
                <a:sym typeface="Calibri"/>
              </a:rPr>
              <a:t>Follow the person and study their success habits. </a:t>
            </a:r>
            <a:endParaRPr sz="3000">
              <a:latin typeface="Calibri"/>
              <a:ea typeface="Calibri"/>
              <a:cs typeface="Calibri"/>
              <a:sym typeface="Calibri"/>
            </a:endParaRPr>
          </a:p>
          <a:p>
            <a:pPr indent="-419100" lvl="0" marL="685800" rtl="0" algn="l">
              <a:lnSpc>
                <a:spcPct val="107916"/>
              </a:lnSpc>
              <a:spcBef>
                <a:spcPts val="0"/>
              </a:spcBef>
              <a:spcAft>
                <a:spcPts val="0"/>
              </a:spcAft>
              <a:buSzPts val="3000"/>
              <a:buFont typeface="Calibri"/>
              <a:buAutoNum type="arabicPeriod"/>
            </a:pPr>
            <a:r>
              <a:rPr lang="en-GB" sz="3000">
                <a:latin typeface="Calibri"/>
                <a:ea typeface="Calibri"/>
                <a:cs typeface="Calibri"/>
                <a:sym typeface="Calibri"/>
              </a:rPr>
              <a:t>Do what they do every day. </a:t>
            </a:r>
            <a:endParaRPr b="1" sz="30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Copy Your model</a:t>
            </a:r>
            <a:endParaRPr/>
          </a:p>
        </p:txBody>
      </p:sp>
      <p:sp>
        <p:nvSpPr>
          <p:cNvPr id="396" name="Google Shape;396;p64"/>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397" name="Google Shape;397;p64"/>
          <p:cNvSpPr txBox="1"/>
          <p:nvPr/>
        </p:nvSpPr>
        <p:spPr>
          <a:xfrm>
            <a:off x="311575" y="1388975"/>
            <a:ext cx="86949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3600"/>
              <a:t> </a:t>
            </a:r>
            <a:r>
              <a:rPr lang="en-GB" sz="3600">
                <a:latin typeface="Calibri"/>
                <a:ea typeface="Calibri"/>
                <a:cs typeface="Calibri"/>
                <a:sym typeface="Calibri"/>
              </a:rPr>
              <a:t>Who is your model, whom you want to become?</a:t>
            </a:r>
            <a:endParaRPr sz="3600">
              <a:latin typeface="Calibri"/>
              <a:ea typeface="Calibri"/>
              <a:cs typeface="Calibri"/>
              <a:sym typeface="Calibri"/>
            </a:endParaRPr>
          </a:p>
          <a:p>
            <a:pPr indent="0" lvl="0" marL="457200" rtl="0" algn="l">
              <a:lnSpc>
                <a:spcPct val="107916"/>
              </a:lnSpc>
              <a:spcBef>
                <a:spcPts val="800"/>
              </a:spcBef>
              <a:spcAft>
                <a:spcPts val="800"/>
              </a:spcAft>
              <a:buNone/>
            </a:pPr>
            <a:r>
              <a:t/>
            </a:r>
            <a:endParaRPr b="1" sz="36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Copy Your model</a:t>
            </a:r>
            <a:endParaRPr/>
          </a:p>
        </p:txBody>
      </p:sp>
      <p:sp>
        <p:nvSpPr>
          <p:cNvPr id="403" name="Google Shape;403;p65"/>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04" name="Google Shape;404;p65"/>
          <p:cNvSpPr txBox="1"/>
          <p:nvPr/>
        </p:nvSpPr>
        <p:spPr>
          <a:xfrm>
            <a:off x="311575" y="1388975"/>
            <a:ext cx="86949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3000">
                <a:latin typeface="Calibri"/>
                <a:ea typeface="Calibri"/>
                <a:cs typeface="Calibri"/>
                <a:sym typeface="Calibri"/>
              </a:rPr>
              <a:t>What is one thing you can do that your model is doing today?</a:t>
            </a:r>
            <a:endParaRPr sz="3000">
              <a:latin typeface="Calibri"/>
              <a:ea typeface="Calibri"/>
              <a:cs typeface="Calibri"/>
              <a:sym typeface="Calibri"/>
            </a:endParaRPr>
          </a:p>
          <a:p>
            <a:pPr indent="0" lvl="0" marL="457200" rtl="0" algn="l">
              <a:lnSpc>
                <a:spcPct val="107916"/>
              </a:lnSpc>
              <a:spcBef>
                <a:spcPts val="800"/>
              </a:spcBef>
              <a:spcAft>
                <a:spcPts val="800"/>
              </a:spcAft>
              <a:buNone/>
            </a:pPr>
            <a:r>
              <a:t/>
            </a:r>
            <a:endParaRPr b="1" sz="30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Personal Hygiene</a:t>
            </a:r>
            <a:endParaRPr/>
          </a:p>
        </p:txBody>
      </p:sp>
      <p:sp>
        <p:nvSpPr>
          <p:cNvPr id="410" name="Google Shape;410;p6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Bathe Regularly</a:t>
            </a:r>
            <a:endParaRPr sz="2400"/>
          </a:p>
          <a:p>
            <a:pPr indent="-381000" lvl="0" marL="457200" rtl="0" algn="l">
              <a:spcBef>
                <a:spcPts val="0"/>
              </a:spcBef>
              <a:spcAft>
                <a:spcPts val="0"/>
              </a:spcAft>
              <a:buSzPts val="2400"/>
              <a:buChar char="●"/>
            </a:pPr>
            <a:r>
              <a:rPr lang="en-GB" sz="2400"/>
              <a:t>Don't</a:t>
            </a:r>
            <a:r>
              <a:rPr lang="en-GB" sz="2400"/>
              <a:t> wear the same shirt twice without washing.</a:t>
            </a:r>
            <a:endParaRPr sz="2400"/>
          </a:p>
          <a:p>
            <a:pPr indent="-381000" lvl="0" marL="457200" rtl="0" algn="l">
              <a:spcBef>
                <a:spcPts val="0"/>
              </a:spcBef>
              <a:spcAft>
                <a:spcPts val="0"/>
              </a:spcAft>
              <a:buSzPts val="2400"/>
              <a:buChar char="●"/>
            </a:pPr>
            <a:r>
              <a:rPr lang="en-GB" sz="2400"/>
              <a:t>Check your body odor</a:t>
            </a:r>
            <a:endParaRPr sz="2400"/>
          </a:p>
          <a:p>
            <a:pPr indent="-381000" lvl="0" marL="457200" rtl="0" algn="l">
              <a:spcBef>
                <a:spcPts val="0"/>
              </a:spcBef>
              <a:spcAft>
                <a:spcPts val="0"/>
              </a:spcAft>
              <a:buSzPts val="2400"/>
              <a:buChar char="●"/>
            </a:pPr>
            <a:r>
              <a:rPr lang="en-GB" sz="2400"/>
              <a:t>Shave your armpit</a:t>
            </a:r>
            <a:endParaRPr sz="2400"/>
          </a:p>
          <a:p>
            <a:pPr indent="-381000" lvl="0" marL="457200" rtl="0" algn="l">
              <a:spcBef>
                <a:spcPts val="0"/>
              </a:spcBef>
              <a:spcAft>
                <a:spcPts val="0"/>
              </a:spcAft>
              <a:buSzPts val="2400"/>
              <a:buChar char="●"/>
            </a:pPr>
            <a:r>
              <a:rPr lang="en-GB" sz="2400"/>
              <a:t>Trim your nails</a:t>
            </a:r>
            <a:endParaRPr sz="2400"/>
          </a:p>
          <a:p>
            <a:pPr indent="-381000" lvl="0" marL="457200" rtl="0" algn="l">
              <a:spcBef>
                <a:spcPts val="0"/>
              </a:spcBef>
              <a:spcAft>
                <a:spcPts val="0"/>
              </a:spcAft>
              <a:buSzPts val="2400"/>
              <a:buChar char="●"/>
            </a:pPr>
            <a:r>
              <a:rPr lang="en-GB" sz="2400"/>
              <a:t>Check your </a:t>
            </a:r>
            <a:r>
              <a:rPr lang="en-GB" sz="2400"/>
              <a:t>hairstyle</a:t>
            </a:r>
            <a:endParaRPr sz="2400"/>
          </a:p>
          <a:p>
            <a:pPr indent="-381000" lvl="0" marL="457200" rtl="0" algn="l">
              <a:spcBef>
                <a:spcPts val="0"/>
              </a:spcBef>
              <a:spcAft>
                <a:spcPts val="0"/>
              </a:spcAft>
              <a:buSzPts val="2400"/>
              <a:buChar char="●"/>
            </a:pPr>
            <a:r>
              <a:rPr lang="en-GB" sz="2400"/>
              <a:t>Check your breath</a:t>
            </a:r>
            <a:endParaRPr sz="2400"/>
          </a:p>
          <a:p>
            <a:pPr indent="-381000" lvl="0" marL="457200" rtl="0" algn="l">
              <a:spcBef>
                <a:spcPts val="0"/>
              </a:spcBef>
              <a:spcAft>
                <a:spcPts val="0"/>
              </a:spcAft>
              <a:buSzPts val="2400"/>
              <a:buChar char="●"/>
            </a:pPr>
            <a:r>
              <a:rPr lang="en-GB" sz="2400"/>
              <a:t>Keep your hands clean</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Confident Body Language</a:t>
            </a:r>
            <a:endParaRPr/>
          </a:p>
        </p:txBody>
      </p:sp>
      <p:sp>
        <p:nvSpPr>
          <p:cNvPr id="416" name="Google Shape;416;p6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Practice Smiling</a:t>
            </a:r>
            <a:endParaRPr sz="2400"/>
          </a:p>
          <a:p>
            <a:pPr indent="-381000" lvl="0" marL="457200" rtl="0" algn="l">
              <a:spcBef>
                <a:spcPts val="0"/>
              </a:spcBef>
              <a:spcAft>
                <a:spcPts val="0"/>
              </a:spcAft>
              <a:buSzPts val="2400"/>
              <a:buChar char="●"/>
            </a:pPr>
            <a:r>
              <a:rPr lang="en-GB" sz="2400"/>
              <a:t>Pay Attention to posture</a:t>
            </a:r>
            <a:endParaRPr sz="2400"/>
          </a:p>
          <a:p>
            <a:pPr indent="-381000" lvl="0" marL="457200" rtl="0" algn="l">
              <a:spcBef>
                <a:spcPts val="0"/>
              </a:spcBef>
              <a:spcAft>
                <a:spcPts val="0"/>
              </a:spcAft>
              <a:buSzPts val="2400"/>
              <a:buChar char="●"/>
            </a:pPr>
            <a:r>
              <a:rPr lang="en-GB" sz="2400"/>
              <a:t>Remember your Arms and legs</a:t>
            </a:r>
            <a:endParaRPr sz="2400"/>
          </a:p>
          <a:p>
            <a:pPr indent="-381000" lvl="0" marL="457200" rtl="0" algn="l">
              <a:spcBef>
                <a:spcPts val="0"/>
              </a:spcBef>
              <a:spcAft>
                <a:spcPts val="0"/>
              </a:spcAft>
              <a:buSzPts val="2400"/>
              <a:buChar char="●"/>
            </a:pPr>
            <a:r>
              <a:rPr lang="en-GB" sz="2400"/>
              <a:t>Have a strong Handshake</a:t>
            </a:r>
            <a:endParaRPr sz="2400"/>
          </a:p>
          <a:p>
            <a:pPr indent="-381000" lvl="0" marL="457200" rtl="0" algn="l">
              <a:spcBef>
                <a:spcPts val="0"/>
              </a:spcBef>
              <a:spcAft>
                <a:spcPts val="0"/>
              </a:spcAft>
              <a:buSzPts val="2400"/>
              <a:buChar char="●"/>
            </a:pPr>
            <a:r>
              <a:rPr lang="en-GB" sz="2400"/>
              <a:t>Dress for confidence</a:t>
            </a:r>
            <a:endParaRPr sz="2400"/>
          </a:p>
          <a:p>
            <a:pPr indent="-381000" lvl="0" marL="457200" rtl="0" algn="l">
              <a:spcBef>
                <a:spcPts val="0"/>
              </a:spcBef>
              <a:spcAft>
                <a:spcPts val="0"/>
              </a:spcAft>
              <a:buSzPts val="2400"/>
              <a:buChar char="●"/>
            </a:pPr>
            <a:r>
              <a:rPr lang="en-GB" sz="2400"/>
              <a:t>Identify Fidgeting</a:t>
            </a:r>
            <a:endParaRPr sz="2400"/>
          </a:p>
          <a:p>
            <a:pPr indent="-381000" lvl="0" marL="457200" rtl="0" algn="l">
              <a:spcBef>
                <a:spcPts val="0"/>
              </a:spcBef>
              <a:spcAft>
                <a:spcPts val="0"/>
              </a:spcAft>
              <a:buSzPts val="2400"/>
              <a:buChar char="●"/>
            </a:pPr>
            <a:r>
              <a:rPr lang="en-GB" sz="2400"/>
              <a:t>Eye Contact</a:t>
            </a:r>
            <a:endParaRPr sz="2400"/>
          </a:p>
          <a:p>
            <a:pPr indent="-381000" lvl="0" marL="457200" rtl="0" algn="l">
              <a:spcBef>
                <a:spcPts val="0"/>
              </a:spcBef>
              <a:spcAft>
                <a:spcPts val="0"/>
              </a:spcAft>
              <a:buSzPts val="2400"/>
              <a:buChar char="●"/>
            </a:pPr>
            <a:r>
              <a:rPr lang="en-GB" sz="2400"/>
              <a:t>Take more space</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Characteristics of an Architect</a:t>
            </a:r>
            <a:endParaRPr/>
          </a:p>
        </p:txBody>
      </p:sp>
      <p:sp>
        <p:nvSpPr>
          <p:cNvPr id="422" name="Google Shape;422;p6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Principal based life</a:t>
            </a:r>
            <a:endParaRPr/>
          </a:p>
          <a:p>
            <a:pPr indent="-311150" lvl="0" marL="457200" rtl="0" algn="l">
              <a:spcBef>
                <a:spcPts val="0"/>
              </a:spcBef>
              <a:spcAft>
                <a:spcPts val="0"/>
              </a:spcAft>
              <a:buSzPts val="1300"/>
              <a:buChar char="●"/>
            </a:pPr>
            <a:r>
              <a:rPr lang="en-GB"/>
              <a:t>Emotional Intelligence</a:t>
            </a:r>
            <a:endParaRPr/>
          </a:p>
          <a:p>
            <a:pPr indent="-311150" lvl="0" marL="457200" rtl="0" algn="l">
              <a:spcBef>
                <a:spcPts val="0"/>
              </a:spcBef>
              <a:spcAft>
                <a:spcPts val="0"/>
              </a:spcAft>
              <a:buSzPts val="1300"/>
              <a:buChar char="●"/>
            </a:pPr>
            <a:r>
              <a:rPr lang="en-GB"/>
              <a:t>Handling Politics</a:t>
            </a:r>
            <a:endParaRPr/>
          </a:p>
          <a:p>
            <a:pPr indent="-311150" lvl="0" marL="457200" rtl="0" algn="l">
              <a:spcBef>
                <a:spcPts val="0"/>
              </a:spcBef>
              <a:spcAft>
                <a:spcPts val="0"/>
              </a:spcAft>
              <a:buSzPts val="1300"/>
              <a:buChar char="●"/>
            </a:pPr>
            <a:r>
              <a:rPr lang="en-GB"/>
              <a:t>Being Open to change</a:t>
            </a:r>
            <a:endParaRPr/>
          </a:p>
          <a:p>
            <a:pPr indent="-311150" lvl="0" marL="457200" rtl="0" algn="l">
              <a:spcBef>
                <a:spcPts val="0"/>
              </a:spcBef>
              <a:spcAft>
                <a:spcPts val="0"/>
              </a:spcAft>
              <a:buSzPts val="1300"/>
              <a:buChar char="●"/>
            </a:pPr>
            <a:r>
              <a:rPr lang="en-GB"/>
              <a:t>Good Communicator</a:t>
            </a:r>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Principal Based life</a:t>
            </a:r>
            <a:endParaRPr/>
          </a:p>
        </p:txBody>
      </p:sp>
      <p:sp>
        <p:nvSpPr>
          <p:cNvPr id="428" name="Google Shape;428;p69"/>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29" name="Google Shape;429;p69"/>
          <p:cNvSpPr txBox="1"/>
          <p:nvPr/>
        </p:nvSpPr>
        <p:spPr>
          <a:xfrm>
            <a:off x="311575" y="1388975"/>
            <a:ext cx="86949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b="1" lang="en-GB" sz="2300">
                <a:latin typeface="Calibri"/>
                <a:ea typeface="Calibri"/>
                <a:cs typeface="Calibri"/>
                <a:sym typeface="Calibri"/>
              </a:rPr>
              <a:t>You Don’t Control The Outcomes Of Your Life, Principles Do. - Stephen Covey</a:t>
            </a:r>
            <a:endParaRPr b="1" sz="3000">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Principal Based life</a:t>
            </a:r>
            <a:endParaRPr/>
          </a:p>
        </p:txBody>
      </p:sp>
      <p:sp>
        <p:nvSpPr>
          <p:cNvPr id="435" name="Google Shape;435;p70"/>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36" name="Google Shape;436;p70"/>
          <p:cNvSpPr txBox="1"/>
          <p:nvPr/>
        </p:nvSpPr>
        <p:spPr>
          <a:xfrm>
            <a:off x="962650" y="1595100"/>
            <a:ext cx="6546300" cy="1953300"/>
          </a:xfrm>
          <a:prstGeom prst="rect">
            <a:avLst/>
          </a:prstGeom>
          <a:noFill/>
          <a:ln>
            <a:noFill/>
          </a:ln>
        </p:spPr>
        <p:txBody>
          <a:bodyPr anchorCtr="0" anchor="t" bIns="91425" lIns="91425" spcFirstLastPara="1" rIns="91425" wrap="square" tIns="91425">
            <a:noAutofit/>
          </a:bodyPr>
          <a:lstStyle/>
          <a:p>
            <a:pPr indent="-546100" lvl="0" marL="914400" rtl="0" algn="l">
              <a:lnSpc>
                <a:spcPct val="107916"/>
              </a:lnSpc>
              <a:spcBef>
                <a:spcPts val="0"/>
              </a:spcBef>
              <a:spcAft>
                <a:spcPts val="0"/>
              </a:spcAft>
              <a:buSzPts val="5000"/>
              <a:buFont typeface="Calibri"/>
              <a:buChar char="●"/>
            </a:pPr>
            <a:r>
              <a:rPr lang="en-GB" sz="5000">
                <a:latin typeface="Calibri"/>
                <a:ea typeface="Calibri"/>
                <a:cs typeface="Calibri"/>
                <a:sym typeface="Calibri"/>
              </a:rPr>
              <a:t>Sense of control</a:t>
            </a:r>
            <a:endParaRPr sz="5000">
              <a:latin typeface="Calibri"/>
              <a:ea typeface="Calibri"/>
              <a:cs typeface="Calibri"/>
              <a:sym typeface="Calibri"/>
            </a:endParaRPr>
          </a:p>
          <a:p>
            <a:pPr indent="-546100" lvl="0" marL="914400" rtl="0" algn="l">
              <a:lnSpc>
                <a:spcPct val="107916"/>
              </a:lnSpc>
              <a:spcBef>
                <a:spcPts val="0"/>
              </a:spcBef>
              <a:spcAft>
                <a:spcPts val="0"/>
              </a:spcAft>
              <a:buSzPts val="5000"/>
              <a:buFont typeface="Calibri"/>
              <a:buChar char="●"/>
            </a:pPr>
            <a:r>
              <a:rPr lang="en-GB" sz="5000">
                <a:latin typeface="Calibri"/>
                <a:ea typeface="Calibri"/>
                <a:cs typeface="Calibri"/>
                <a:sym typeface="Calibri"/>
              </a:rPr>
              <a:t>Sense of coherence</a:t>
            </a:r>
            <a:endParaRPr sz="5000">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Principal Based life</a:t>
            </a:r>
            <a:endParaRPr/>
          </a:p>
        </p:txBody>
      </p:sp>
      <p:sp>
        <p:nvSpPr>
          <p:cNvPr id="442" name="Google Shape;442;p71"/>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43" name="Google Shape;443;p71"/>
          <p:cNvSpPr txBox="1"/>
          <p:nvPr/>
        </p:nvSpPr>
        <p:spPr>
          <a:xfrm>
            <a:off x="962650" y="1595100"/>
            <a:ext cx="6546300" cy="1953300"/>
          </a:xfrm>
          <a:prstGeom prst="rect">
            <a:avLst/>
          </a:prstGeom>
          <a:noFill/>
          <a:ln>
            <a:noFill/>
          </a:ln>
        </p:spPr>
        <p:txBody>
          <a:bodyPr anchorCtr="0" anchor="t" bIns="91425" lIns="91425" spcFirstLastPara="1" rIns="91425" wrap="square" tIns="91425">
            <a:noAutofit/>
          </a:bodyPr>
          <a:lstStyle/>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Never compromise with Honesty and Integrity</a:t>
            </a:r>
            <a:endParaRPr sz="2500">
              <a:latin typeface="Calibri"/>
              <a:ea typeface="Calibri"/>
              <a:cs typeface="Calibri"/>
              <a:sym typeface="Calibri"/>
            </a:endParaRPr>
          </a:p>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Obtain counsel of others</a:t>
            </a:r>
            <a:endParaRPr b="1" sz="2500">
              <a:latin typeface="Calibri"/>
              <a:ea typeface="Calibri"/>
              <a:cs typeface="Calibri"/>
              <a:sym typeface="Calibri"/>
            </a:endParaRPr>
          </a:p>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Defend those who are absent. </a:t>
            </a:r>
            <a:endParaRPr b="1" sz="2500">
              <a:latin typeface="Calibri"/>
              <a:ea typeface="Calibri"/>
              <a:cs typeface="Calibri"/>
              <a:sym typeface="Calibri"/>
            </a:endParaRPr>
          </a:p>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Controlling vs being in control </a:t>
            </a:r>
            <a:endParaRPr b="1" sz="2500">
              <a:latin typeface="Calibri"/>
              <a:ea typeface="Calibri"/>
              <a:cs typeface="Calibri"/>
              <a:sym typeface="Calibri"/>
            </a:endParaRPr>
          </a:p>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Examining your motive</a:t>
            </a:r>
            <a:endParaRPr b="1" sz="2500">
              <a:latin typeface="Calibri"/>
              <a:ea typeface="Calibri"/>
              <a:cs typeface="Calibri"/>
              <a:sym typeface="Calibri"/>
            </a:endParaRPr>
          </a:p>
          <a:p>
            <a:pPr indent="-387350" lvl="0" marL="457200" rtl="0" algn="l">
              <a:lnSpc>
                <a:spcPct val="107916"/>
              </a:lnSpc>
              <a:spcBef>
                <a:spcPts val="0"/>
              </a:spcBef>
              <a:spcAft>
                <a:spcPts val="0"/>
              </a:spcAft>
              <a:buSzPts val="2500"/>
              <a:buFont typeface="Calibri"/>
              <a:buChar char="●"/>
            </a:pPr>
            <a:r>
              <a:rPr b="1" lang="en-GB" sz="2500">
                <a:latin typeface="Calibri"/>
                <a:ea typeface="Calibri"/>
                <a:cs typeface="Calibri"/>
                <a:sym typeface="Calibri"/>
              </a:rPr>
              <a:t>Building Character vs reputation</a:t>
            </a:r>
            <a:endParaRPr b="1"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256200"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List your goals</a:t>
            </a:r>
            <a:endParaRPr/>
          </a:p>
        </p:txBody>
      </p:sp>
      <p:sp>
        <p:nvSpPr>
          <p:cNvPr id="94" name="Google Shape;94;p18"/>
          <p:cNvSpPr txBox="1"/>
          <p:nvPr/>
        </p:nvSpPr>
        <p:spPr>
          <a:xfrm>
            <a:off x="542575" y="2040050"/>
            <a:ext cx="7530900" cy="846300"/>
          </a:xfrm>
          <a:prstGeom prst="rect">
            <a:avLst/>
          </a:prstGeom>
          <a:noFill/>
          <a:ln>
            <a:noFill/>
          </a:ln>
        </p:spPr>
        <p:txBody>
          <a:bodyPr anchorCtr="0" anchor="t" bIns="91425" lIns="91425" spcFirstLastPara="1" rIns="91425" wrap="square" tIns="91425">
            <a:noAutofit/>
          </a:bodyPr>
          <a:lstStyle/>
          <a:p>
            <a:pPr indent="0" lvl="0" marL="228600" rtl="0" algn="l">
              <a:spcBef>
                <a:spcPts val="0"/>
              </a:spcBef>
              <a:spcAft>
                <a:spcPts val="0"/>
              </a:spcAft>
              <a:buNone/>
            </a:pPr>
            <a:r>
              <a:rPr lang="en-GB" sz="2400">
                <a:latin typeface="Times New Roman"/>
                <a:ea typeface="Times New Roman"/>
                <a:cs typeface="Times New Roman"/>
                <a:sym typeface="Times New Roman"/>
              </a:rPr>
              <a:t>List the Five goals you want to reach in 5 Years</a:t>
            </a:r>
            <a:endParaRPr sz="240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Principal Based life</a:t>
            </a:r>
            <a:endParaRPr/>
          </a:p>
        </p:txBody>
      </p:sp>
      <p:sp>
        <p:nvSpPr>
          <p:cNvPr id="449" name="Google Shape;449;p72"/>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50" name="Google Shape;450;p72"/>
          <p:cNvSpPr txBox="1"/>
          <p:nvPr/>
        </p:nvSpPr>
        <p:spPr>
          <a:xfrm>
            <a:off x="724375" y="1920650"/>
            <a:ext cx="7869600" cy="1030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rgbClr val="000000"/>
              </a:buClr>
              <a:buSzPts val="1100"/>
              <a:buFont typeface="Arial"/>
              <a:buNone/>
            </a:pPr>
            <a:r>
              <a:rPr b="1" lang="en-GB" sz="5000">
                <a:latin typeface="Calibri"/>
                <a:ea typeface="Calibri"/>
                <a:cs typeface="Calibri"/>
                <a:sym typeface="Calibri"/>
              </a:rPr>
              <a:t>Building Trust vs likingness</a:t>
            </a:r>
            <a:endParaRPr b="1" sz="50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7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Emotional Intelligence</a:t>
            </a:r>
            <a:endParaRPr/>
          </a:p>
        </p:txBody>
      </p:sp>
      <p:sp>
        <p:nvSpPr>
          <p:cNvPr id="456" name="Google Shape;456;p7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Understanding Emotions</a:t>
            </a:r>
            <a:endParaRPr/>
          </a:p>
          <a:p>
            <a:pPr indent="-311150" lvl="0" marL="457200" rtl="0" algn="l">
              <a:spcBef>
                <a:spcPts val="0"/>
              </a:spcBef>
              <a:spcAft>
                <a:spcPts val="0"/>
              </a:spcAft>
              <a:buSzPts val="1300"/>
              <a:buChar char="●"/>
            </a:pPr>
            <a:r>
              <a:rPr lang="en-GB"/>
              <a:t>Understanding brain</a:t>
            </a:r>
            <a:endParaRPr/>
          </a:p>
          <a:p>
            <a:pPr indent="-311150" lvl="0" marL="457200" rtl="0" algn="l">
              <a:spcBef>
                <a:spcPts val="0"/>
              </a:spcBef>
              <a:spcAft>
                <a:spcPts val="0"/>
              </a:spcAft>
              <a:buSzPts val="1300"/>
              <a:buChar char="●"/>
            </a:pPr>
            <a:r>
              <a:rPr lang="en-GB"/>
              <a:t>Empathetic Listening</a:t>
            </a:r>
            <a:endParaRPr/>
          </a:p>
          <a:p>
            <a:pPr indent="-311150" lvl="0" marL="457200" rtl="0" algn="l">
              <a:spcBef>
                <a:spcPts val="0"/>
              </a:spcBef>
              <a:spcAft>
                <a:spcPts val="0"/>
              </a:spcAft>
              <a:buSzPts val="1300"/>
              <a:buChar char="●"/>
            </a:pPr>
            <a:r>
              <a:rPr lang="en-GB"/>
              <a:t>Never Argue</a:t>
            </a:r>
            <a:endParaRPr/>
          </a:p>
          <a:p>
            <a:pPr indent="-311150" lvl="0" marL="457200" rtl="0" algn="l">
              <a:spcBef>
                <a:spcPts val="0"/>
              </a:spcBef>
              <a:spcAft>
                <a:spcPts val="0"/>
              </a:spcAft>
              <a:buSzPts val="1300"/>
              <a:buChar char="●"/>
            </a:pPr>
            <a:r>
              <a:rPr lang="en-GB"/>
              <a:t>Being Sincere yet Decisive</a:t>
            </a:r>
            <a:endParaRPr/>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Emotions</a:t>
            </a:r>
            <a:endParaRPr/>
          </a:p>
        </p:txBody>
      </p:sp>
      <p:sp>
        <p:nvSpPr>
          <p:cNvPr id="462" name="Google Shape;462;p74"/>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sp>
        <p:nvSpPr>
          <p:cNvPr id="463" name="Google Shape;463;p74"/>
          <p:cNvSpPr txBox="1"/>
          <p:nvPr/>
        </p:nvSpPr>
        <p:spPr>
          <a:xfrm>
            <a:off x="311575" y="1388975"/>
            <a:ext cx="8694900" cy="3471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5000">
                <a:latin typeface="Calibri"/>
                <a:ea typeface="Calibri"/>
                <a:cs typeface="Calibri"/>
                <a:sym typeface="Calibri"/>
              </a:rPr>
              <a:t>Name all emotions ?</a:t>
            </a:r>
            <a:endParaRPr sz="5000">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Emotions</a:t>
            </a:r>
            <a:endParaRPr/>
          </a:p>
        </p:txBody>
      </p:sp>
      <p:sp>
        <p:nvSpPr>
          <p:cNvPr id="469" name="Google Shape;469;p75"/>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pic>
        <p:nvPicPr>
          <p:cNvPr id="470" name="Google Shape;470;p75"/>
          <p:cNvPicPr preferRelativeResize="0"/>
          <p:nvPr/>
        </p:nvPicPr>
        <p:blipFill>
          <a:blip r:embed="rId3">
            <a:alphaModFix/>
          </a:blip>
          <a:stretch>
            <a:fillRect/>
          </a:stretch>
        </p:blipFill>
        <p:spPr>
          <a:xfrm>
            <a:off x="1627700" y="161525"/>
            <a:ext cx="5403925" cy="4820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Understanding Your Brain</a:t>
            </a:r>
            <a:endParaRPr/>
          </a:p>
        </p:txBody>
      </p:sp>
      <p:sp>
        <p:nvSpPr>
          <p:cNvPr id="476" name="Google Shape;476;p76"/>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t/>
            </a:r>
            <a:endParaRPr sz="3000">
              <a:latin typeface="Roboto"/>
              <a:ea typeface="Roboto"/>
              <a:cs typeface="Roboto"/>
              <a:sym typeface="Roboto"/>
            </a:endParaRPr>
          </a:p>
        </p:txBody>
      </p:sp>
      <p:pic>
        <p:nvPicPr>
          <p:cNvPr id="477" name="Google Shape;477;p76"/>
          <p:cNvPicPr preferRelativeResize="0"/>
          <p:nvPr/>
        </p:nvPicPr>
        <p:blipFill>
          <a:blip r:embed="rId3">
            <a:alphaModFix/>
          </a:blip>
          <a:stretch>
            <a:fillRect/>
          </a:stretch>
        </p:blipFill>
        <p:spPr>
          <a:xfrm>
            <a:off x="2127350" y="1454625"/>
            <a:ext cx="5815775" cy="3298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Empathetic Listening</a:t>
            </a:r>
            <a:endParaRPr/>
          </a:p>
        </p:txBody>
      </p:sp>
      <p:sp>
        <p:nvSpPr>
          <p:cNvPr id="483" name="Google Shape;483;p77"/>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3500">
                <a:latin typeface="Calibri"/>
                <a:ea typeface="Calibri"/>
                <a:cs typeface="Calibri"/>
                <a:sym typeface="Calibri"/>
              </a:rPr>
              <a:t>“Most people do not listen with the intent to understand; they listen with the intent to reply.”   -Stephen R. Covey</a:t>
            </a:r>
            <a:endParaRPr sz="350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Never Argue</a:t>
            </a:r>
            <a:endParaRPr/>
          </a:p>
        </p:txBody>
      </p:sp>
      <p:sp>
        <p:nvSpPr>
          <p:cNvPr id="489" name="Google Shape;489;p78"/>
          <p:cNvSpPr txBox="1"/>
          <p:nvPr/>
        </p:nvSpPr>
        <p:spPr>
          <a:xfrm>
            <a:off x="311725" y="1562575"/>
            <a:ext cx="8694900" cy="1953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GB" sz="3500">
                <a:latin typeface="Calibri"/>
                <a:ea typeface="Calibri"/>
                <a:cs typeface="Calibri"/>
                <a:sym typeface="Calibri"/>
              </a:rPr>
              <a:t>“If you argue and rankle and contradict, you may achieve a temporary victory - sometimes; but it will be an empty victory because you will never get your opponent's good will” - Benjamin franklin</a:t>
            </a:r>
            <a:endParaRPr sz="3500">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Be Sincere Yet Decisive</a:t>
            </a:r>
            <a:endParaRPr/>
          </a:p>
        </p:txBody>
      </p:sp>
      <p:sp>
        <p:nvSpPr>
          <p:cNvPr id="495" name="Google Shape;495;p79"/>
          <p:cNvSpPr txBox="1"/>
          <p:nvPr/>
        </p:nvSpPr>
        <p:spPr>
          <a:xfrm>
            <a:off x="155850" y="1605975"/>
            <a:ext cx="8832300" cy="32322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b="1" lang="en-GB" sz="4500">
                <a:latin typeface="Calibri"/>
                <a:ea typeface="Calibri"/>
                <a:cs typeface="Calibri"/>
                <a:sym typeface="Calibri"/>
              </a:rPr>
              <a:t>Any decision you make isn't worth a tinker's, until you have formed the habit of making and keeping it - Henry ford</a:t>
            </a:r>
            <a:endParaRPr sz="45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8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Handling Politics</a:t>
            </a:r>
            <a:endParaRPr/>
          </a:p>
        </p:txBody>
      </p:sp>
      <p:sp>
        <p:nvSpPr>
          <p:cNvPr id="501" name="Google Shape;501;p8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GB" sz="3600"/>
              <a:t>Good </a:t>
            </a:r>
            <a:r>
              <a:rPr lang="en-GB" sz="3600"/>
              <a:t>Politics</a:t>
            </a:r>
            <a:endParaRPr sz="3600"/>
          </a:p>
          <a:p>
            <a:pPr indent="-457200" lvl="0" marL="457200" rtl="0" algn="l">
              <a:spcBef>
                <a:spcPts val="0"/>
              </a:spcBef>
              <a:spcAft>
                <a:spcPts val="0"/>
              </a:spcAft>
              <a:buSzPts val="3600"/>
              <a:buChar char="●"/>
            </a:pPr>
            <a:r>
              <a:rPr lang="en-GB" sz="3600"/>
              <a:t>Dark Side of You</a:t>
            </a:r>
            <a:endParaRPr sz="3600"/>
          </a:p>
          <a:p>
            <a:pPr indent="-457200" lvl="0" marL="457200" rtl="0" algn="l">
              <a:spcBef>
                <a:spcPts val="0"/>
              </a:spcBef>
              <a:spcAft>
                <a:spcPts val="0"/>
              </a:spcAft>
              <a:buSzPts val="3600"/>
              <a:buChar char="●"/>
            </a:pPr>
            <a:r>
              <a:rPr lang="en-GB" sz="3600"/>
              <a:t>Don't</a:t>
            </a:r>
            <a:r>
              <a:rPr lang="en-GB" sz="3600"/>
              <a:t> be Naive</a:t>
            </a:r>
            <a:endParaRPr sz="3600"/>
          </a:p>
          <a:p>
            <a:pPr indent="0" lvl="0" marL="457200" rtl="0" algn="l">
              <a:spcBef>
                <a:spcPts val="1600"/>
              </a:spcBef>
              <a:spcAft>
                <a:spcPts val="0"/>
              </a:spcAft>
              <a:buNone/>
            </a:pPr>
            <a:r>
              <a:t/>
            </a:r>
            <a:endParaRPr sz="3600"/>
          </a:p>
          <a:p>
            <a:pPr indent="0" lvl="0" marL="0" rtl="0" algn="l">
              <a:spcBef>
                <a:spcPts val="1600"/>
              </a:spcBef>
              <a:spcAft>
                <a:spcPts val="1600"/>
              </a:spcAft>
              <a:buNone/>
            </a:pPr>
            <a:r>
              <a:t/>
            </a:r>
            <a:endParaRPr sz="3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8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Good Politics</a:t>
            </a:r>
            <a:endParaRPr/>
          </a:p>
        </p:txBody>
      </p:sp>
      <p:sp>
        <p:nvSpPr>
          <p:cNvPr id="507" name="Google Shape;507;p81"/>
          <p:cNvSpPr txBox="1"/>
          <p:nvPr/>
        </p:nvSpPr>
        <p:spPr>
          <a:xfrm>
            <a:off x="155850" y="1605975"/>
            <a:ext cx="8832300" cy="3232200"/>
          </a:xfrm>
          <a:prstGeom prst="rect">
            <a:avLst/>
          </a:prstGeom>
          <a:noFill/>
          <a:ln>
            <a:noFill/>
          </a:ln>
        </p:spPr>
        <p:txBody>
          <a:bodyPr anchorCtr="0" anchor="t" bIns="91425" lIns="91425" spcFirstLastPara="1" rIns="91425" wrap="square" tIns="91425">
            <a:noAutofit/>
          </a:bodyPr>
          <a:lstStyle/>
          <a:p>
            <a:pPr indent="-419100" lvl="0" marL="914400" rtl="0" algn="l">
              <a:lnSpc>
                <a:spcPct val="107916"/>
              </a:lnSpc>
              <a:spcBef>
                <a:spcPts val="0"/>
              </a:spcBef>
              <a:spcAft>
                <a:spcPts val="0"/>
              </a:spcAft>
              <a:buSzPts val="3000"/>
              <a:buFont typeface="Verdana"/>
              <a:buAutoNum type="arabicPeriod"/>
            </a:pPr>
            <a:r>
              <a:rPr lang="en-GB" sz="3000">
                <a:latin typeface="Verdana"/>
                <a:ea typeface="Verdana"/>
                <a:cs typeface="Verdana"/>
                <a:sym typeface="Verdana"/>
              </a:rPr>
              <a:t>High Integrity</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AutoNum type="arabicPeriod"/>
            </a:pPr>
            <a:r>
              <a:rPr lang="en-GB" sz="3000">
                <a:latin typeface="Verdana"/>
                <a:ea typeface="Verdana"/>
                <a:cs typeface="Verdana"/>
                <a:sym typeface="Verdana"/>
              </a:rPr>
              <a:t>Kindness</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AutoNum type="arabicPeriod"/>
            </a:pPr>
            <a:r>
              <a:rPr lang="en-GB" sz="3000">
                <a:latin typeface="Verdana"/>
                <a:ea typeface="Verdana"/>
                <a:cs typeface="Verdana"/>
                <a:sym typeface="Verdana"/>
              </a:rPr>
              <a:t>Intelligence</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AutoNum type="arabicPeriod"/>
            </a:pPr>
            <a:r>
              <a:rPr lang="en-GB" sz="3000">
                <a:latin typeface="Verdana"/>
                <a:ea typeface="Verdana"/>
                <a:cs typeface="Verdana"/>
                <a:sym typeface="Verdana"/>
              </a:rPr>
              <a:t>Generosity</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AutoNum type="arabicPeriod"/>
            </a:pPr>
            <a:r>
              <a:rPr lang="en-GB" sz="3000">
                <a:latin typeface="Verdana"/>
                <a:ea typeface="Verdana"/>
                <a:cs typeface="Verdana"/>
                <a:sym typeface="Verdana"/>
              </a:rPr>
              <a:t>Self awareness</a:t>
            </a:r>
            <a:endParaRPr sz="3000">
              <a:latin typeface="Verdana"/>
              <a:ea typeface="Verdana"/>
              <a:cs typeface="Verdana"/>
              <a:sym typeface="Verdana"/>
            </a:endParaRPr>
          </a:p>
          <a:p>
            <a:pPr indent="457200" lvl="0" marL="0" rtl="0" algn="l">
              <a:lnSpc>
                <a:spcPct val="107916"/>
              </a:lnSpc>
              <a:spcBef>
                <a:spcPts val="800"/>
              </a:spcBef>
              <a:spcAft>
                <a:spcPts val="800"/>
              </a:spcAft>
              <a:buNone/>
            </a:pPr>
            <a:r>
              <a:t/>
            </a:r>
            <a:endParaRPr b="1"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Mindset of an Architect</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Taking Responsibility</a:t>
            </a:r>
            <a:endParaRPr/>
          </a:p>
          <a:p>
            <a:pPr indent="-311150" lvl="0" marL="457200" rtl="0" algn="l">
              <a:spcBef>
                <a:spcPts val="0"/>
              </a:spcBef>
              <a:spcAft>
                <a:spcPts val="0"/>
              </a:spcAft>
              <a:buSzPts val="1300"/>
              <a:buChar char="●"/>
            </a:pPr>
            <a:r>
              <a:rPr lang="en-GB"/>
              <a:t>Thinking long term</a:t>
            </a:r>
            <a:endParaRPr/>
          </a:p>
          <a:p>
            <a:pPr indent="-311150" lvl="0" marL="457200" rtl="0" algn="l">
              <a:spcBef>
                <a:spcPts val="0"/>
              </a:spcBef>
              <a:spcAft>
                <a:spcPts val="0"/>
              </a:spcAft>
              <a:buSzPts val="1300"/>
              <a:buChar char="●"/>
            </a:pPr>
            <a:r>
              <a:rPr lang="en-GB"/>
              <a:t>Self Discipline and Focus</a:t>
            </a:r>
            <a:endParaRPr/>
          </a:p>
          <a:p>
            <a:pPr indent="-311150" lvl="0" marL="457200" rtl="0" algn="l">
              <a:spcBef>
                <a:spcPts val="0"/>
              </a:spcBef>
              <a:spcAft>
                <a:spcPts val="0"/>
              </a:spcAft>
              <a:buSzPts val="1300"/>
              <a:buChar char="●"/>
            </a:pPr>
            <a:r>
              <a:rPr lang="en-GB"/>
              <a:t>Self Talk</a:t>
            </a:r>
            <a:endParaRPr/>
          </a:p>
          <a:p>
            <a:pPr indent="-311150" lvl="0" marL="457200" rtl="0" algn="l">
              <a:spcBef>
                <a:spcPts val="0"/>
              </a:spcBef>
              <a:spcAft>
                <a:spcPts val="0"/>
              </a:spcAft>
              <a:buSzPts val="1300"/>
              <a:buChar char="●"/>
            </a:pPr>
            <a:r>
              <a:rPr lang="en-GB"/>
              <a:t>Sense of Deservingness</a:t>
            </a:r>
            <a:endParaRPr/>
          </a:p>
          <a:p>
            <a:pPr indent="-311150" lvl="0" marL="457200" rtl="0" algn="l">
              <a:spcBef>
                <a:spcPts val="0"/>
              </a:spcBef>
              <a:spcAft>
                <a:spcPts val="0"/>
              </a:spcAft>
              <a:buSzPts val="1300"/>
              <a:buChar char="●"/>
            </a:pPr>
            <a:r>
              <a:rPr lang="en-GB"/>
              <a:t>Cause and Effect</a:t>
            </a:r>
            <a:endParaRPr/>
          </a:p>
          <a:p>
            <a:pPr indent="0" lvl="0" marL="0" rtl="0" algn="l">
              <a:spcBef>
                <a:spcPts val="1600"/>
              </a:spcBef>
              <a:spcAft>
                <a:spcPts val="16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8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Dark Side of You</a:t>
            </a:r>
            <a:endParaRPr/>
          </a:p>
        </p:txBody>
      </p:sp>
      <p:sp>
        <p:nvSpPr>
          <p:cNvPr id="513" name="Google Shape;513;p82"/>
          <p:cNvSpPr txBox="1"/>
          <p:nvPr/>
        </p:nvSpPr>
        <p:spPr>
          <a:xfrm>
            <a:off x="155850" y="1605975"/>
            <a:ext cx="8832300" cy="3232200"/>
          </a:xfrm>
          <a:prstGeom prst="rect">
            <a:avLst/>
          </a:prstGeom>
          <a:noFill/>
          <a:ln>
            <a:noFill/>
          </a:ln>
        </p:spPr>
        <p:txBody>
          <a:bodyPr anchorCtr="0" anchor="t" bIns="91425" lIns="91425" spcFirstLastPara="1" rIns="91425" wrap="square" tIns="91425">
            <a:noAutofit/>
          </a:bodyPr>
          <a:lstStyle/>
          <a:p>
            <a:pPr indent="-419100" lvl="0" marL="457200" rtl="0" algn="l">
              <a:lnSpc>
                <a:spcPct val="107916"/>
              </a:lnSpc>
              <a:spcBef>
                <a:spcPts val="0"/>
              </a:spcBef>
              <a:spcAft>
                <a:spcPts val="0"/>
              </a:spcAft>
              <a:buSzPts val="3000"/>
              <a:buFont typeface="Verdana"/>
              <a:buChar char="●"/>
            </a:pPr>
            <a:r>
              <a:rPr lang="en-GB" sz="3000">
                <a:latin typeface="Verdana"/>
                <a:ea typeface="Verdana"/>
                <a:cs typeface="Verdana"/>
                <a:sym typeface="Verdana"/>
              </a:rPr>
              <a:t>Accept Your Dark Side</a:t>
            </a:r>
            <a:endParaRPr sz="3000">
              <a:latin typeface="Verdana"/>
              <a:ea typeface="Verdana"/>
              <a:cs typeface="Verdana"/>
              <a:sym typeface="Verdana"/>
            </a:endParaRPr>
          </a:p>
          <a:p>
            <a:pPr indent="-419100" lvl="0" marL="457200" rtl="0" algn="l">
              <a:lnSpc>
                <a:spcPct val="107916"/>
              </a:lnSpc>
              <a:spcBef>
                <a:spcPts val="0"/>
              </a:spcBef>
              <a:spcAft>
                <a:spcPts val="0"/>
              </a:spcAft>
              <a:buSzPts val="3000"/>
              <a:buFont typeface="Verdana"/>
              <a:buChar char="●"/>
            </a:pPr>
            <a:r>
              <a:rPr lang="en-GB" sz="3000">
                <a:latin typeface="Verdana"/>
                <a:ea typeface="Verdana"/>
                <a:cs typeface="Verdana"/>
                <a:sym typeface="Verdana"/>
              </a:rPr>
              <a:t>Inner completion</a:t>
            </a:r>
            <a:endParaRPr sz="3000">
              <a:latin typeface="Verdana"/>
              <a:ea typeface="Verdana"/>
              <a:cs typeface="Verdana"/>
              <a:sym typeface="Verdana"/>
            </a:endParaRPr>
          </a:p>
          <a:p>
            <a:pPr indent="-419100" lvl="0" marL="457200" rtl="0" algn="l">
              <a:lnSpc>
                <a:spcPct val="107916"/>
              </a:lnSpc>
              <a:spcBef>
                <a:spcPts val="0"/>
              </a:spcBef>
              <a:spcAft>
                <a:spcPts val="0"/>
              </a:spcAft>
              <a:buSzPts val="3000"/>
              <a:buFont typeface="Verdana"/>
              <a:buChar char="●"/>
            </a:pPr>
            <a:r>
              <a:rPr lang="en-GB" sz="3000">
                <a:latin typeface="Verdana"/>
                <a:ea typeface="Verdana"/>
                <a:cs typeface="Verdana"/>
                <a:sym typeface="Verdana"/>
              </a:rPr>
              <a:t>Comfortable with dark side with others</a:t>
            </a:r>
            <a:endParaRPr sz="3000">
              <a:latin typeface="Verdana"/>
              <a:ea typeface="Verdana"/>
              <a:cs typeface="Verdana"/>
              <a:sym typeface="Verdan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8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Good Politics</a:t>
            </a:r>
            <a:endParaRPr/>
          </a:p>
        </p:txBody>
      </p:sp>
      <p:sp>
        <p:nvSpPr>
          <p:cNvPr id="519" name="Google Shape;519;p83"/>
          <p:cNvSpPr txBox="1"/>
          <p:nvPr/>
        </p:nvSpPr>
        <p:spPr>
          <a:xfrm>
            <a:off x="155850" y="1605975"/>
            <a:ext cx="8832300" cy="3232200"/>
          </a:xfrm>
          <a:prstGeom prst="rect">
            <a:avLst/>
          </a:prstGeom>
          <a:noFill/>
          <a:ln>
            <a:noFill/>
          </a:ln>
        </p:spPr>
        <p:txBody>
          <a:bodyPr anchorCtr="0" anchor="t" bIns="91425" lIns="91425" spcFirstLastPara="1" rIns="91425" wrap="square" tIns="91425">
            <a:noAutofit/>
          </a:bodyPr>
          <a:lstStyle/>
          <a:p>
            <a:pPr indent="0" lvl="0" marL="914400" rtl="0" algn="l">
              <a:lnSpc>
                <a:spcPct val="107916"/>
              </a:lnSpc>
              <a:spcBef>
                <a:spcPts val="0"/>
              </a:spcBef>
              <a:spcAft>
                <a:spcPts val="0"/>
              </a:spcAft>
              <a:buNone/>
            </a:pPr>
            <a:r>
              <a:rPr lang="en-GB" sz="3000">
                <a:latin typeface="Verdana"/>
                <a:ea typeface="Verdana"/>
                <a:cs typeface="Verdana"/>
                <a:sym typeface="Verdana"/>
              </a:rPr>
              <a:t>Dunning–Kruger effect</a:t>
            </a:r>
            <a:endParaRPr sz="3000">
              <a:latin typeface="Verdana"/>
              <a:ea typeface="Verdana"/>
              <a:cs typeface="Verdana"/>
              <a:sym typeface="Verdana"/>
            </a:endParaRPr>
          </a:p>
          <a:p>
            <a:pPr indent="457200" lvl="0" marL="0" rtl="0" algn="l">
              <a:lnSpc>
                <a:spcPct val="107916"/>
              </a:lnSpc>
              <a:spcBef>
                <a:spcPts val="1500"/>
              </a:spcBef>
              <a:spcAft>
                <a:spcPts val="800"/>
              </a:spcAft>
              <a:buNone/>
            </a:pPr>
            <a:r>
              <a:t/>
            </a:r>
            <a:endParaRPr sz="3000">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Don’t Be Naive</a:t>
            </a:r>
            <a:endParaRPr/>
          </a:p>
        </p:txBody>
      </p:sp>
      <p:sp>
        <p:nvSpPr>
          <p:cNvPr id="525" name="Google Shape;525;p84"/>
          <p:cNvSpPr txBox="1"/>
          <p:nvPr/>
        </p:nvSpPr>
        <p:spPr>
          <a:xfrm>
            <a:off x="155850" y="1605975"/>
            <a:ext cx="8832300" cy="3232200"/>
          </a:xfrm>
          <a:prstGeom prst="rect">
            <a:avLst/>
          </a:prstGeom>
          <a:noFill/>
          <a:ln>
            <a:noFill/>
          </a:ln>
        </p:spPr>
        <p:txBody>
          <a:bodyPr anchorCtr="0" anchor="t" bIns="91425" lIns="91425" spcFirstLastPara="1" rIns="91425" wrap="square" tIns="91425">
            <a:noAutofit/>
          </a:bodyPr>
          <a:lstStyle/>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let anyone take credit for your work</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run away from limelight</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Don't like your immediate boss leave the company</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let all cats out of the bag</a:t>
            </a:r>
            <a:endParaRPr b="1" sz="3000">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Don’t Be Naive</a:t>
            </a:r>
            <a:endParaRPr/>
          </a:p>
        </p:txBody>
      </p:sp>
      <p:sp>
        <p:nvSpPr>
          <p:cNvPr id="531" name="Google Shape;531;p85"/>
          <p:cNvSpPr txBox="1"/>
          <p:nvPr/>
        </p:nvSpPr>
        <p:spPr>
          <a:xfrm>
            <a:off x="155850" y="1387525"/>
            <a:ext cx="8832300" cy="3667800"/>
          </a:xfrm>
          <a:prstGeom prst="rect">
            <a:avLst/>
          </a:prstGeom>
          <a:noFill/>
          <a:ln>
            <a:noFill/>
          </a:ln>
        </p:spPr>
        <p:txBody>
          <a:bodyPr anchorCtr="0" anchor="t" bIns="91425" lIns="91425" spcFirstLastPara="1" rIns="91425" wrap="square" tIns="91425">
            <a:noAutofit/>
          </a:bodyPr>
          <a:lstStyle/>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Attack anyone personally</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Complain to your superior about anyone</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Beware of what you talk in presence of your competitor</a:t>
            </a:r>
            <a:endParaRPr b="1" sz="3000">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Don’t Be Naive</a:t>
            </a:r>
            <a:endParaRPr/>
          </a:p>
        </p:txBody>
      </p:sp>
      <p:sp>
        <p:nvSpPr>
          <p:cNvPr id="537" name="Google Shape;537;p86"/>
          <p:cNvSpPr txBox="1"/>
          <p:nvPr/>
        </p:nvSpPr>
        <p:spPr>
          <a:xfrm>
            <a:off x="155850" y="1387525"/>
            <a:ext cx="8832300" cy="3667800"/>
          </a:xfrm>
          <a:prstGeom prst="rect">
            <a:avLst/>
          </a:prstGeom>
          <a:noFill/>
          <a:ln>
            <a:noFill/>
          </a:ln>
        </p:spPr>
        <p:txBody>
          <a:bodyPr anchorCtr="0" anchor="t" bIns="91425" lIns="91425" spcFirstLastPara="1" rIns="91425" wrap="square" tIns="91425">
            <a:noAutofit/>
          </a:bodyPr>
          <a:lstStyle/>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Correct yourself when your enemy gives feedback</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Never document your disabilities</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Person’s bad behavior doesn't change overnight</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People who works for you, needs your attention. It is acceptable</a:t>
            </a:r>
            <a:endParaRPr b="1" sz="30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8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Don’t Be Naive</a:t>
            </a:r>
            <a:endParaRPr/>
          </a:p>
        </p:txBody>
      </p:sp>
      <p:sp>
        <p:nvSpPr>
          <p:cNvPr id="543" name="Google Shape;543;p87"/>
          <p:cNvSpPr txBox="1"/>
          <p:nvPr/>
        </p:nvSpPr>
        <p:spPr>
          <a:xfrm>
            <a:off x="155850" y="1387525"/>
            <a:ext cx="8832300" cy="3667800"/>
          </a:xfrm>
          <a:prstGeom prst="rect">
            <a:avLst/>
          </a:prstGeom>
          <a:noFill/>
          <a:ln>
            <a:noFill/>
          </a:ln>
        </p:spPr>
        <p:txBody>
          <a:bodyPr anchorCtr="0" anchor="t" bIns="91425" lIns="91425" spcFirstLastPara="1" rIns="91425" wrap="square" tIns="91425">
            <a:noAutofit/>
          </a:bodyPr>
          <a:lstStyle/>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Beware of too much compliments</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Always have company’s growth as greatest priority</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Everyone is dispensable</a:t>
            </a:r>
            <a:endParaRPr sz="3000">
              <a:latin typeface="Verdana"/>
              <a:ea typeface="Verdana"/>
              <a:cs typeface="Verdana"/>
              <a:sym typeface="Verdana"/>
            </a:endParaRPr>
          </a:p>
          <a:p>
            <a:pPr indent="-419100" lvl="0" marL="914400" rtl="0" algn="l">
              <a:lnSpc>
                <a:spcPct val="107916"/>
              </a:lnSpc>
              <a:spcBef>
                <a:spcPts val="0"/>
              </a:spcBef>
              <a:spcAft>
                <a:spcPts val="0"/>
              </a:spcAft>
              <a:buSzPts val="3000"/>
              <a:buFont typeface="Verdana"/>
              <a:buChar char="●"/>
            </a:pPr>
            <a:r>
              <a:rPr lang="en-GB" sz="3000">
                <a:latin typeface="Verdana"/>
                <a:ea typeface="Verdana"/>
                <a:cs typeface="Verdana"/>
                <a:sym typeface="Verdana"/>
              </a:rPr>
              <a:t>You pull the plug before it is too late</a:t>
            </a:r>
            <a:endParaRPr b="1" sz="3000">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Being Open to Change</a:t>
            </a:r>
            <a:endParaRPr/>
          </a:p>
        </p:txBody>
      </p:sp>
      <p:sp>
        <p:nvSpPr>
          <p:cNvPr id="549" name="Google Shape;549;p88"/>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Identify Your allies</a:t>
            </a:r>
            <a:endParaRPr sz="2400"/>
          </a:p>
          <a:p>
            <a:pPr indent="-381000" lvl="0" marL="457200" rtl="0" algn="l">
              <a:spcBef>
                <a:spcPts val="0"/>
              </a:spcBef>
              <a:spcAft>
                <a:spcPts val="0"/>
              </a:spcAft>
              <a:buSzPts val="2400"/>
              <a:buChar char="●"/>
            </a:pPr>
            <a:r>
              <a:rPr lang="en-GB" sz="2400"/>
              <a:t>Seeing the bigger picture</a:t>
            </a:r>
            <a:endParaRPr sz="2400"/>
          </a:p>
          <a:p>
            <a:pPr indent="-381000" lvl="0" marL="457200" rtl="0" algn="l">
              <a:spcBef>
                <a:spcPts val="0"/>
              </a:spcBef>
              <a:spcAft>
                <a:spcPts val="0"/>
              </a:spcAft>
              <a:buSzPts val="2400"/>
              <a:buChar char="●"/>
            </a:pPr>
            <a:r>
              <a:rPr lang="en-GB" sz="2400"/>
              <a:t>Address Fear change brings</a:t>
            </a:r>
            <a:endParaRPr sz="2400"/>
          </a:p>
          <a:p>
            <a:pPr indent="-381000" lvl="0" marL="457200" rtl="0" algn="l">
              <a:spcBef>
                <a:spcPts val="0"/>
              </a:spcBef>
              <a:spcAft>
                <a:spcPts val="0"/>
              </a:spcAft>
              <a:buSzPts val="2400"/>
              <a:buChar char="●"/>
            </a:pPr>
            <a:r>
              <a:rPr lang="en-GB" sz="2400"/>
              <a:t>Become Communication manager</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8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Communicator</a:t>
            </a:r>
            <a:endParaRPr/>
          </a:p>
        </p:txBody>
      </p:sp>
      <p:sp>
        <p:nvSpPr>
          <p:cNvPr id="555" name="Google Shape;555;p89"/>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Listen, Talk &amp; Read more</a:t>
            </a:r>
            <a:endParaRPr sz="2400"/>
          </a:p>
          <a:p>
            <a:pPr indent="-381000" lvl="0" marL="457200" rtl="0" algn="l">
              <a:spcBef>
                <a:spcPts val="0"/>
              </a:spcBef>
              <a:spcAft>
                <a:spcPts val="0"/>
              </a:spcAft>
              <a:buSzPts val="2400"/>
              <a:buChar char="●"/>
            </a:pPr>
            <a:r>
              <a:rPr lang="en-GB" sz="2400"/>
              <a:t>Learning about Body languages</a:t>
            </a:r>
            <a:endParaRPr sz="2400"/>
          </a:p>
          <a:p>
            <a:pPr indent="-381000" lvl="0" marL="457200" rtl="0" algn="l">
              <a:spcBef>
                <a:spcPts val="0"/>
              </a:spcBef>
              <a:spcAft>
                <a:spcPts val="0"/>
              </a:spcAft>
              <a:buSzPts val="2400"/>
              <a:buChar char="●"/>
            </a:pPr>
            <a:r>
              <a:rPr lang="en-GB" sz="2400"/>
              <a:t>Think before you communicate</a:t>
            </a:r>
            <a:endParaRPr sz="2400"/>
          </a:p>
          <a:p>
            <a:pPr indent="-381000" lvl="0" marL="457200" rtl="0" algn="l">
              <a:spcBef>
                <a:spcPts val="0"/>
              </a:spcBef>
              <a:spcAft>
                <a:spcPts val="0"/>
              </a:spcAft>
              <a:buSzPts val="2400"/>
              <a:buChar char="●"/>
            </a:pPr>
            <a:r>
              <a:rPr lang="en-GB" sz="2400"/>
              <a:t>Engage Audience</a:t>
            </a:r>
            <a:endParaRPr sz="2400"/>
          </a:p>
          <a:p>
            <a:pPr indent="-381000" lvl="0" marL="457200" rtl="0" algn="l">
              <a:spcBef>
                <a:spcPts val="0"/>
              </a:spcBef>
              <a:spcAft>
                <a:spcPts val="0"/>
              </a:spcAft>
              <a:buSzPts val="2400"/>
              <a:buChar char="●"/>
            </a:pPr>
            <a:r>
              <a:rPr lang="en-GB" sz="2400"/>
              <a:t>Ask for Honest feedback</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9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Listen, Talk &amp; Read more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9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Learning about Body languages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Taking Responsibility</a:t>
            </a:r>
            <a:endParaRPr/>
          </a:p>
        </p:txBody>
      </p:sp>
      <p:sp>
        <p:nvSpPr>
          <p:cNvPr id="106" name="Google Shape;106;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Responsible for everything</a:t>
            </a:r>
            <a:endParaRPr/>
          </a:p>
          <a:p>
            <a:pPr indent="-311150" lvl="0" marL="457200" rtl="0" algn="l">
              <a:spcBef>
                <a:spcPts val="0"/>
              </a:spcBef>
              <a:spcAft>
                <a:spcPts val="0"/>
              </a:spcAft>
              <a:buSzPts val="1300"/>
              <a:buChar char="●"/>
            </a:pPr>
            <a:r>
              <a:rPr lang="en-GB"/>
              <a:t>No Blame attitude</a:t>
            </a:r>
            <a:endParaRPr/>
          </a:p>
          <a:p>
            <a:pPr indent="-311150" lvl="0" marL="457200" rtl="0" algn="l">
              <a:spcBef>
                <a:spcPts val="0"/>
              </a:spcBef>
              <a:spcAft>
                <a:spcPts val="0"/>
              </a:spcAft>
              <a:buSzPts val="1300"/>
              <a:buChar char="●"/>
            </a:pPr>
            <a:r>
              <a:rPr lang="en-GB"/>
              <a:t>Accept Them as They Are</a:t>
            </a:r>
            <a:endParaRPr/>
          </a:p>
          <a:p>
            <a:pPr indent="0" lvl="0" marL="457200" rtl="0" algn="l">
              <a:spcBef>
                <a:spcPts val="600"/>
              </a:spcBef>
              <a:spcAft>
                <a:spcPts val="16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Think before you communicate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9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Engage Audience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Ask for Honest feedback</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9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Leader in Architect</a:t>
            </a:r>
            <a:endParaRPr/>
          </a:p>
        </p:txBody>
      </p:sp>
      <p:sp>
        <p:nvSpPr>
          <p:cNvPr id="586" name="Google Shape;586;p95"/>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Best Motivator</a:t>
            </a:r>
            <a:endParaRPr sz="2400"/>
          </a:p>
          <a:p>
            <a:pPr indent="-381000" lvl="0" marL="457200" rtl="0" algn="l">
              <a:spcBef>
                <a:spcPts val="0"/>
              </a:spcBef>
              <a:spcAft>
                <a:spcPts val="0"/>
              </a:spcAft>
              <a:buSzPts val="2400"/>
              <a:buChar char="●"/>
            </a:pPr>
            <a:r>
              <a:rPr lang="en-GB" sz="2400"/>
              <a:t>Leader Vs Manager</a:t>
            </a:r>
            <a:endParaRPr sz="2400"/>
          </a:p>
          <a:p>
            <a:pPr indent="-381000" lvl="0" marL="457200" rtl="0" algn="l">
              <a:spcBef>
                <a:spcPts val="0"/>
              </a:spcBef>
              <a:spcAft>
                <a:spcPts val="0"/>
              </a:spcAft>
              <a:buSzPts val="2400"/>
              <a:buChar char="●"/>
            </a:pPr>
            <a:r>
              <a:rPr lang="en-GB" sz="2400"/>
              <a:t>Getting Things Done</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9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Best Motivator</a:t>
            </a:r>
            <a:endParaRPr/>
          </a:p>
        </p:txBody>
      </p:sp>
      <p:sp>
        <p:nvSpPr>
          <p:cNvPr id="592" name="Google Shape;592;p96"/>
          <p:cNvSpPr txBox="1"/>
          <p:nvPr/>
        </p:nvSpPr>
        <p:spPr>
          <a:xfrm>
            <a:off x="1280450" y="1823025"/>
            <a:ext cx="6619200" cy="230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Autonomy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Encouraging Mastery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Purpose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Trust and Responsibility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Facilitate to Learn new technology</a:t>
            </a:r>
            <a:endParaRPr>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9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Leader Vs Manager</a:t>
            </a:r>
            <a:endParaRPr/>
          </a:p>
        </p:txBody>
      </p:sp>
      <p:sp>
        <p:nvSpPr>
          <p:cNvPr id="598" name="Google Shape;598;p97"/>
          <p:cNvSpPr txBox="1"/>
          <p:nvPr/>
        </p:nvSpPr>
        <p:spPr>
          <a:xfrm>
            <a:off x="1410675" y="1421550"/>
            <a:ext cx="6619200" cy="2300400"/>
          </a:xfrm>
          <a:prstGeom prst="rect">
            <a:avLst/>
          </a:prstGeom>
          <a:noFill/>
          <a:ln>
            <a:noFill/>
          </a:ln>
        </p:spPr>
        <p:txBody>
          <a:bodyPr anchorCtr="0" anchor="t" bIns="91425" lIns="91425" spcFirstLastPara="1" rIns="91425" wrap="square" tIns="91425">
            <a:noAutofit/>
          </a:bodyPr>
          <a:lstStyle/>
          <a:p>
            <a:pPr indent="-514350" lvl="0" marL="457200" rtl="0" algn="l">
              <a:spcBef>
                <a:spcPts val="0"/>
              </a:spcBef>
              <a:spcAft>
                <a:spcPts val="0"/>
              </a:spcAft>
              <a:buSzPts val="4500"/>
              <a:buFont typeface="Roboto"/>
              <a:buAutoNum type="arabicPeriod"/>
            </a:pPr>
            <a:r>
              <a:rPr lang="en-GB" sz="4500">
                <a:latin typeface="Roboto"/>
                <a:ea typeface="Roboto"/>
                <a:cs typeface="Roboto"/>
                <a:sym typeface="Roboto"/>
              </a:rPr>
              <a:t>Doing things Right</a:t>
            </a:r>
            <a:endParaRPr sz="4500">
              <a:latin typeface="Roboto"/>
              <a:ea typeface="Roboto"/>
              <a:cs typeface="Roboto"/>
              <a:sym typeface="Roboto"/>
            </a:endParaRPr>
          </a:p>
          <a:p>
            <a:pPr indent="-514350" lvl="0" marL="457200" rtl="0" algn="l">
              <a:spcBef>
                <a:spcPts val="0"/>
              </a:spcBef>
              <a:spcAft>
                <a:spcPts val="0"/>
              </a:spcAft>
              <a:buSzPts val="4500"/>
              <a:buFont typeface="Roboto"/>
              <a:buAutoNum type="arabicPeriod"/>
            </a:pPr>
            <a:r>
              <a:rPr lang="en-GB" sz="4500">
                <a:latin typeface="Roboto"/>
                <a:ea typeface="Roboto"/>
                <a:cs typeface="Roboto"/>
                <a:sym typeface="Roboto"/>
              </a:rPr>
              <a:t>Collaborating a project</a:t>
            </a:r>
            <a:endParaRPr sz="4500">
              <a:latin typeface="Roboto"/>
              <a:ea typeface="Roboto"/>
              <a:cs typeface="Roboto"/>
              <a:sym typeface="Roboto"/>
            </a:endParaRPr>
          </a:p>
          <a:p>
            <a:pPr indent="-514350" lvl="0" marL="457200" rtl="0" algn="l">
              <a:spcBef>
                <a:spcPts val="0"/>
              </a:spcBef>
              <a:spcAft>
                <a:spcPts val="0"/>
              </a:spcAft>
              <a:buSzPts val="4500"/>
              <a:buFont typeface="Roboto"/>
              <a:buAutoNum type="arabicPeriod"/>
            </a:pPr>
            <a:r>
              <a:rPr lang="en-GB" sz="4500">
                <a:latin typeface="Roboto"/>
                <a:ea typeface="Roboto"/>
                <a:cs typeface="Roboto"/>
                <a:sym typeface="Roboto"/>
              </a:rPr>
              <a:t>First Who then What</a:t>
            </a:r>
            <a:endParaRPr sz="4500">
              <a:latin typeface="Roboto"/>
              <a:ea typeface="Roboto"/>
              <a:cs typeface="Roboto"/>
              <a:sym typeface="Roboto"/>
            </a:endParaRPr>
          </a:p>
          <a:p>
            <a:pPr indent="-514350" lvl="0" marL="457200" rtl="0" algn="l">
              <a:spcBef>
                <a:spcPts val="0"/>
              </a:spcBef>
              <a:spcAft>
                <a:spcPts val="0"/>
              </a:spcAft>
              <a:buSzPts val="4500"/>
              <a:buFont typeface="Roboto"/>
              <a:buAutoNum type="arabicPeriod"/>
            </a:pPr>
            <a:r>
              <a:rPr lang="en-GB" sz="4500">
                <a:latin typeface="Roboto"/>
                <a:ea typeface="Roboto"/>
                <a:cs typeface="Roboto"/>
                <a:sym typeface="Roboto"/>
              </a:rPr>
              <a:t>Measure to Manage</a:t>
            </a:r>
            <a:endParaRPr sz="4500">
              <a:latin typeface="Roboto"/>
              <a:ea typeface="Roboto"/>
              <a:cs typeface="Roboto"/>
              <a:sym typeface="Roboto"/>
            </a:endParaRPr>
          </a:p>
          <a:p>
            <a:pPr indent="-514350" lvl="0" marL="457200" rtl="0" algn="l">
              <a:spcBef>
                <a:spcPts val="0"/>
              </a:spcBef>
              <a:spcAft>
                <a:spcPts val="0"/>
              </a:spcAft>
              <a:buSzPts val="4500"/>
              <a:buFont typeface="Roboto"/>
              <a:buAutoNum type="arabicPeriod"/>
            </a:pPr>
            <a:r>
              <a:rPr lang="en-GB" sz="4500">
                <a:latin typeface="Roboto"/>
                <a:ea typeface="Roboto"/>
                <a:cs typeface="Roboto"/>
                <a:sym typeface="Roboto"/>
              </a:rPr>
              <a:t>Not to do as Manager</a:t>
            </a:r>
            <a:endParaRPr sz="4500">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9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Getting Thing Done</a:t>
            </a:r>
            <a:endParaRPr/>
          </a:p>
        </p:txBody>
      </p:sp>
      <p:sp>
        <p:nvSpPr>
          <p:cNvPr id="604" name="Google Shape;604;p98"/>
          <p:cNvSpPr txBox="1"/>
          <p:nvPr>
            <p:ph idx="1" type="body"/>
          </p:nvPr>
        </p:nvSpPr>
        <p:spPr>
          <a:xfrm>
            <a:off x="4644675" y="500925"/>
            <a:ext cx="4166400" cy="344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Become Highly productive</a:t>
            </a:r>
            <a:endParaRPr sz="2400"/>
          </a:p>
          <a:p>
            <a:pPr indent="-381000" lvl="0" marL="457200" rtl="0" algn="l">
              <a:spcBef>
                <a:spcPts val="0"/>
              </a:spcBef>
              <a:spcAft>
                <a:spcPts val="0"/>
              </a:spcAft>
              <a:buSzPts val="2400"/>
              <a:buChar char="●"/>
            </a:pPr>
            <a:r>
              <a:rPr lang="en-GB" sz="2400"/>
              <a:t>Becoming demon developer</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9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Become Highly Productive</a:t>
            </a:r>
            <a:endParaRPr/>
          </a:p>
        </p:txBody>
      </p:sp>
      <p:sp>
        <p:nvSpPr>
          <p:cNvPr id="610" name="Google Shape;610;p99"/>
          <p:cNvSpPr txBox="1"/>
          <p:nvPr/>
        </p:nvSpPr>
        <p:spPr>
          <a:xfrm>
            <a:off x="1410675" y="1421550"/>
            <a:ext cx="6445800" cy="3633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Awareness</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Will Power</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Building Rituals</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Reducing friction</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55-10-55-30 Rule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Schedule your distraction</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Making Success Inevitable</a:t>
            </a:r>
            <a:endParaRPr sz="3000">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10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Awareness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0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Will Power</a:t>
            </a:r>
            <a:endParaRPr/>
          </a:p>
        </p:txBody>
      </p:sp>
      <p:sp>
        <p:nvSpPr>
          <p:cNvPr id="621" name="Google Shape;621;p101"/>
          <p:cNvSpPr txBox="1"/>
          <p:nvPr/>
        </p:nvSpPr>
        <p:spPr>
          <a:xfrm>
            <a:off x="900000" y="1779625"/>
            <a:ext cx="7344000" cy="24942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Clr>
                <a:srgbClr val="000000"/>
              </a:buClr>
              <a:buSzPts val="1100"/>
              <a:buFont typeface="Arial"/>
              <a:buNone/>
            </a:pPr>
            <a:r>
              <a:rPr lang="en-GB" sz="3500"/>
              <a:t>Secret to success is using willpower consciously. </a:t>
            </a:r>
            <a:endParaRPr sz="3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Responsible for everything</a:t>
            </a:r>
            <a:endParaRPr/>
          </a:p>
        </p:txBody>
      </p:sp>
      <p:sp>
        <p:nvSpPr>
          <p:cNvPr id="112" name="Google Shape;112;p21"/>
          <p:cNvSpPr txBox="1"/>
          <p:nvPr/>
        </p:nvSpPr>
        <p:spPr>
          <a:xfrm>
            <a:off x="538850" y="1582200"/>
            <a:ext cx="7916100" cy="19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457200" lvl="0" marL="0" rtl="0" algn="l">
              <a:lnSpc>
                <a:spcPct val="107916"/>
              </a:lnSpc>
              <a:spcBef>
                <a:spcPts val="0"/>
              </a:spcBef>
              <a:spcAft>
                <a:spcPts val="800"/>
              </a:spcAft>
              <a:buClr>
                <a:srgbClr val="000000"/>
              </a:buClr>
              <a:buSzPts val="1100"/>
              <a:buFont typeface="Arial"/>
              <a:buNone/>
            </a:pPr>
            <a:r>
              <a:rPr b="1" lang="en-GB" sz="2400">
                <a:latin typeface="Calibri"/>
                <a:ea typeface="Calibri"/>
                <a:cs typeface="Calibri"/>
                <a:sym typeface="Calibri"/>
              </a:rPr>
              <a:t>All blame is a waste of time. No matter how much fault you find with another, and regardless of how much you blame him, it will not change you." — Wayne Dyer</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10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Building Rituals</a:t>
            </a:r>
            <a:endParaRPr/>
          </a:p>
        </p:txBody>
      </p:sp>
      <p:sp>
        <p:nvSpPr>
          <p:cNvPr id="627" name="Google Shape;627;p102"/>
          <p:cNvSpPr txBox="1"/>
          <p:nvPr/>
        </p:nvSpPr>
        <p:spPr>
          <a:xfrm>
            <a:off x="151925" y="1779625"/>
            <a:ext cx="8092200" cy="2494200"/>
          </a:xfrm>
          <a:prstGeom prst="rect">
            <a:avLst/>
          </a:prstGeom>
          <a:noFill/>
          <a:ln>
            <a:noFill/>
          </a:ln>
        </p:spPr>
        <p:txBody>
          <a:bodyPr anchorCtr="0" anchor="t" bIns="91425" lIns="91425" spcFirstLastPara="1" rIns="91425" wrap="square" tIns="91425">
            <a:noAutofit/>
          </a:bodyPr>
          <a:lstStyle/>
          <a:p>
            <a:pPr indent="457200" lvl="0" marL="0" rtl="0" algn="l">
              <a:lnSpc>
                <a:spcPct val="107916"/>
              </a:lnSpc>
              <a:spcBef>
                <a:spcPts val="0"/>
              </a:spcBef>
              <a:spcAft>
                <a:spcPts val="800"/>
              </a:spcAft>
              <a:buNone/>
            </a:pPr>
            <a:r>
              <a:rPr lang="en-GB" sz="3000"/>
              <a:t>We are what we repeatedly do. Excellence, then, is not an act, but a habit. -- Aristotle</a:t>
            </a:r>
            <a:endParaRPr sz="30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10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Reducing friction</a:t>
            </a:r>
            <a:endParaRPr/>
          </a:p>
        </p:txBody>
      </p:sp>
      <p:sp>
        <p:nvSpPr>
          <p:cNvPr id="633" name="Google Shape;633;p103"/>
          <p:cNvSpPr txBox="1"/>
          <p:nvPr/>
        </p:nvSpPr>
        <p:spPr>
          <a:xfrm>
            <a:off x="311725" y="1866425"/>
            <a:ext cx="8716500" cy="24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500">
                <a:latin typeface="Roboto"/>
                <a:ea typeface="Roboto"/>
                <a:cs typeface="Roboto"/>
                <a:sym typeface="Roboto"/>
              </a:rPr>
              <a:t>“By acknowledging, accepting, and embracing our dark side, we create natural steam vents within ourselves. By providing an opening, we eliminate the worry about an explosion because we are allowing the pressure to be released in a safe and appropriate way”  - Debbie Ford</a:t>
            </a:r>
            <a:endParaRPr sz="25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10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55-10-55-30 Rule</a:t>
            </a:r>
            <a:endParaRPr/>
          </a:p>
        </p:txBody>
      </p:sp>
      <p:sp>
        <p:nvSpPr>
          <p:cNvPr id="639" name="Google Shape;639;p104"/>
          <p:cNvSpPr txBox="1"/>
          <p:nvPr/>
        </p:nvSpPr>
        <p:spPr>
          <a:xfrm>
            <a:off x="311725" y="1866425"/>
            <a:ext cx="8716500" cy="24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10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Schedule your distraction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10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Making Success Inevitable</a:t>
            </a:r>
            <a:endParaRPr/>
          </a:p>
          <a:p>
            <a:pPr indent="0" lvl="0" marL="0" rtl="0" algn="ctr">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10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Become Demon Developer</a:t>
            </a:r>
            <a:endParaRPr/>
          </a:p>
        </p:txBody>
      </p:sp>
      <p:sp>
        <p:nvSpPr>
          <p:cNvPr id="655" name="Google Shape;655;p107"/>
          <p:cNvSpPr txBox="1"/>
          <p:nvPr/>
        </p:nvSpPr>
        <p:spPr>
          <a:xfrm>
            <a:off x="1410675" y="1421550"/>
            <a:ext cx="6445800" cy="3633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Technical Mindset</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Developers developer</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Devops Expert</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rabicPeriod"/>
            </a:pPr>
            <a:r>
              <a:rPr lang="en-GB" sz="3000">
                <a:latin typeface="Roboto"/>
                <a:ea typeface="Roboto"/>
                <a:cs typeface="Roboto"/>
                <a:sym typeface="Roboto"/>
              </a:rPr>
              <a:t>Learn methodology</a:t>
            </a:r>
            <a:endParaRPr sz="3000">
              <a:latin typeface="Roboto"/>
              <a:ea typeface="Roboto"/>
              <a:cs typeface="Roboto"/>
              <a:sym typeface="Roboto"/>
            </a:endParaRPr>
          </a:p>
          <a:p>
            <a:pPr indent="-419100" lvl="0" marL="457200" rtl="0" algn="l">
              <a:lnSpc>
                <a:spcPct val="107916"/>
              </a:lnSpc>
              <a:spcBef>
                <a:spcPts val="1200"/>
              </a:spcBef>
              <a:spcAft>
                <a:spcPts val="200"/>
              </a:spcAft>
              <a:buSzPts val="3000"/>
              <a:buFont typeface="Roboto"/>
              <a:buAutoNum type="arabicPeriod"/>
            </a:pPr>
            <a:r>
              <a:rPr lang="en-GB" sz="3000">
                <a:latin typeface="Roboto"/>
                <a:ea typeface="Roboto"/>
                <a:cs typeface="Roboto"/>
                <a:sym typeface="Roboto"/>
              </a:rPr>
              <a:t>Pragmatism</a:t>
            </a:r>
            <a:endParaRPr sz="3000">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10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Technical Mindset</a:t>
            </a:r>
            <a:endParaRPr/>
          </a:p>
        </p:txBody>
      </p:sp>
      <p:sp>
        <p:nvSpPr>
          <p:cNvPr id="661" name="Google Shape;661;p108"/>
          <p:cNvSpPr txBox="1"/>
          <p:nvPr>
            <p:ph idx="4294967295" type="body"/>
          </p:nvPr>
        </p:nvSpPr>
        <p:spPr>
          <a:xfrm>
            <a:off x="1089450" y="1454200"/>
            <a:ext cx="7469100" cy="34488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SzPts val="1400"/>
              <a:buChar char="●"/>
            </a:pPr>
            <a:r>
              <a:rPr lang="en-GB" sz="1400">
                <a:solidFill>
                  <a:srgbClr val="000000"/>
                </a:solidFill>
                <a:latin typeface="Arial"/>
                <a:ea typeface="Arial"/>
                <a:cs typeface="Arial"/>
                <a:sym typeface="Arial"/>
              </a:rPr>
              <a:t>Programming is Hard not impossible </a:t>
            </a:r>
            <a:endParaRPr sz="1400">
              <a:solidFill>
                <a:srgbClr val="000000"/>
              </a:solidFill>
              <a:latin typeface="Arial"/>
              <a:ea typeface="Arial"/>
              <a:cs typeface="Arial"/>
              <a:sym typeface="Arial"/>
            </a:endParaRPr>
          </a:p>
          <a:p>
            <a:pPr indent="-317500" lvl="0" marL="45720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Embrace the pain</a:t>
            </a:r>
            <a:endParaRPr sz="1400">
              <a:solidFill>
                <a:srgbClr val="000000"/>
              </a:solidFill>
              <a:latin typeface="Arial"/>
              <a:ea typeface="Arial"/>
              <a:cs typeface="Arial"/>
              <a:sym typeface="Arial"/>
            </a:endParaRPr>
          </a:p>
          <a:p>
            <a:pPr indent="-317500" lvl="0" marL="45720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Not Yet strategy</a:t>
            </a:r>
            <a:endParaRPr sz="1400">
              <a:solidFill>
                <a:srgbClr val="000000"/>
              </a:solidFill>
              <a:latin typeface="Arial"/>
              <a:ea typeface="Arial"/>
              <a:cs typeface="Arial"/>
              <a:sym typeface="Arial"/>
            </a:endParaRPr>
          </a:p>
          <a:p>
            <a:pPr indent="-317500" lvl="0" marL="45720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Not forgetting your success story</a:t>
            </a:r>
            <a:endParaRPr sz="1400">
              <a:solidFill>
                <a:srgbClr val="000000"/>
              </a:solidFill>
              <a:latin typeface="Arial"/>
              <a:ea typeface="Arial"/>
              <a:cs typeface="Arial"/>
              <a:sym typeface="Arial"/>
            </a:endParaRPr>
          </a:p>
          <a:p>
            <a:pPr indent="-317500" lvl="0" marL="45720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Everything is learnable and beginning is always hard</a:t>
            </a:r>
            <a:endParaRPr sz="1400">
              <a:solidFill>
                <a:srgbClr val="000000"/>
              </a:solidFill>
              <a:latin typeface="Arial"/>
              <a:ea typeface="Arial"/>
              <a:cs typeface="Arial"/>
              <a:sym typeface="Arial"/>
            </a:endParaRPr>
          </a:p>
          <a:p>
            <a:pPr indent="-317500" lvl="0" marL="45720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Learned to walk away and come back</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Developer’s Developer</a:t>
            </a:r>
            <a:endParaRPr/>
          </a:p>
        </p:txBody>
      </p:sp>
      <p:sp>
        <p:nvSpPr>
          <p:cNvPr id="667" name="Google Shape;667;p109"/>
          <p:cNvSpPr txBox="1"/>
          <p:nvPr>
            <p:ph idx="4294967295" type="body"/>
          </p:nvPr>
        </p:nvSpPr>
        <p:spPr>
          <a:xfrm>
            <a:off x="1089450" y="1454200"/>
            <a:ext cx="7469100" cy="3448800"/>
          </a:xfrm>
          <a:prstGeom prst="rect">
            <a:avLst/>
          </a:prstGeom>
        </p:spPr>
        <p:txBody>
          <a:bodyPr anchorCtr="0" anchor="t" bIns="91425" lIns="91425" spcFirstLastPara="1" rIns="91425" wrap="square" tIns="91425">
            <a:noAutofit/>
          </a:bodyPr>
          <a:lstStyle/>
          <a:p>
            <a:pPr indent="-317500" lvl="0" marL="457200" marR="0" rtl="0" algn="l">
              <a:lnSpc>
                <a:spcPct val="107916"/>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Remove noise for developers</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Removing the most painful </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Trying out new tools</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Learning how to write a framework</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1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Devops Expert</a:t>
            </a:r>
            <a:endParaRPr/>
          </a:p>
        </p:txBody>
      </p:sp>
      <p:sp>
        <p:nvSpPr>
          <p:cNvPr id="673" name="Google Shape;673;p110"/>
          <p:cNvSpPr txBox="1"/>
          <p:nvPr>
            <p:ph idx="4294967295" type="body"/>
          </p:nvPr>
        </p:nvSpPr>
        <p:spPr>
          <a:xfrm>
            <a:off x="1089450" y="1454200"/>
            <a:ext cx="7469100" cy="3448800"/>
          </a:xfrm>
          <a:prstGeom prst="rect">
            <a:avLst/>
          </a:prstGeom>
        </p:spPr>
        <p:txBody>
          <a:bodyPr anchorCtr="0" anchor="t" bIns="91425" lIns="91425" spcFirstLastPara="1" rIns="91425" wrap="square" tIns="91425">
            <a:noAutofit/>
          </a:bodyPr>
          <a:lstStyle/>
          <a:p>
            <a:pPr indent="-317500" lvl="0" marL="457200" marR="0" rtl="0" algn="l">
              <a:lnSpc>
                <a:spcPct val="107916"/>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Principles</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Knowing how to start in any project</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Devops is recurring process.</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No exception in spite of releases schedule.</a:t>
            </a:r>
            <a:endParaRPr sz="1000">
              <a:solidFill>
                <a:srgbClr val="000000"/>
              </a:solidFill>
              <a:latin typeface="Arial"/>
              <a:ea typeface="Arial"/>
              <a:cs typeface="Arial"/>
              <a:sym typeface="Arial"/>
            </a:endParaRPr>
          </a:p>
          <a:p>
            <a:pPr indent="0" lvl="0" marL="457200" marR="0" rtl="0" algn="l">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11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Pragmatism</a:t>
            </a:r>
            <a:endParaRPr/>
          </a:p>
        </p:txBody>
      </p:sp>
      <p:sp>
        <p:nvSpPr>
          <p:cNvPr id="679" name="Google Shape;679;p111"/>
          <p:cNvSpPr txBox="1"/>
          <p:nvPr>
            <p:ph idx="4294967295" type="body"/>
          </p:nvPr>
        </p:nvSpPr>
        <p:spPr>
          <a:xfrm>
            <a:off x="1089450" y="1454200"/>
            <a:ext cx="7469100" cy="3448800"/>
          </a:xfrm>
          <a:prstGeom prst="rect">
            <a:avLst/>
          </a:prstGeom>
        </p:spPr>
        <p:txBody>
          <a:bodyPr anchorCtr="0" anchor="t" bIns="91425" lIns="91425" spcFirstLastPara="1" rIns="91425" wrap="square" tIns="91425">
            <a:noAutofit/>
          </a:bodyPr>
          <a:lstStyle/>
          <a:p>
            <a:pPr indent="-317500" lvl="0" marL="457200" marR="0" rtl="0" algn="l">
              <a:lnSpc>
                <a:spcPct val="107916"/>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Beginner mind</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Knowing you may be wrong</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Ethics</a:t>
            </a:r>
            <a:endParaRPr sz="1400">
              <a:solidFill>
                <a:srgbClr val="000000"/>
              </a:solidFill>
              <a:latin typeface="Arial"/>
              <a:ea typeface="Arial"/>
              <a:cs typeface="Arial"/>
              <a:sym typeface="Arial"/>
            </a:endParaRPr>
          </a:p>
          <a:p>
            <a:pPr indent="-317500" lvl="0" marL="457200" marR="0" rtl="0" algn="l">
              <a:lnSpc>
                <a:spcPct val="107916"/>
              </a:lnSpc>
              <a:spcBef>
                <a:spcPts val="800"/>
              </a:spcBef>
              <a:spcAft>
                <a:spcPts val="0"/>
              </a:spcAft>
              <a:buClr>
                <a:srgbClr val="000000"/>
              </a:buClr>
              <a:buSzPts val="1400"/>
              <a:buFont typeface="Arial"/>
              <a:buChar char="●"/>
            </a:pPr>
            <a:r>
              <a:rPr lang="en-GB" sz="1400">
                <a:solidFill>
                  <a:srgbClr val="000000"/>
                </a:solidFill>
                <a:latin typeface="Arial"/>
                <a:ea typeface="Arial"/>
                <a:cs typeface="Arial"/>
                <a:sym typeface="Arial"/>
              </a:rPr>
              <a:t>Practical learning</a:t>
            </a:r>
            <a:endParaRPr sz="1000">
              <a:solidFill>
                <a:srgbClr val="000000"/>
              </a:solidFill>
              <a:latin typeface="Arial"/>
              <a:ea typeface="Arial"/>
              <a:cs typeface="Arial"/>
              <a:sym typeface="Arial"/>
            </a:endParaRPr>
          </a:p>
          <a:p>
            <a:pPr indent="0" lvl="0" marL="457200" marR="0" rtl="0" algn="l">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