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71" r:id="rId5"/>
    <p:sldId id="258" r:id="rId6"/>
    <p:sldId id="270" r:id="rId7"/>
    <p:sldId id="259" r:id="rId8"/>
    <p:sldId id="260" r:id="rId9"/>
    <p:sldId id="272" r:id="rId10"/>
    <p:sldId id="261" r:id="rId11"/>
    <p:sldId id="262" r:id="rId12"/>
    <p:sldId id="263" r:id="rId13"/>
    <p:sldId id="276" r:id="rId14"/>
    <p:sldId id="274" r:id="rId15"/>
    <p:sldId id="275" r:id="rId16"/>
    <p:sldId id="265" r:id="rId17"/>
    <p:sldId id="273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6A0B3D-C35F-4FEE-87C0-D66A8E3F4950}" type="doc">
      <dgm:prSet loTypeId="urn:microsoft.com/office/officeart/2008/layout/CaptionedPictures" loCatId="pictur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97DE4E-3C35-41C4-8FD4-949EE2A6471B}">
      <dgm:prSet phldrT="[Text]" custT="1"/>
      <dgm:spPr/>
      <dgm:t>
        <a:bodyPr/>
        <a:lstStyle/>
        <a:p>
          <a:r>
            <a:rPr lang="en-IN" sz="1600" b="0" i="0" dirty="0"/>
            <a:t>Chenna Kesava Reddy</a:t>
          </a:r>
        </a:p>
        <a:p>
          <a:r>
            <a:rPr lang="en-IN" sz="1600" b="0" i="0" dirty="0" err="1"/>
            <a:t>B.Tech</a:t>
          </a:r>
          <a:r>
            <a:rPr lang="en-IN" sz="1600" b="0" i="0" dirty="0"/>
            <a:t> in CSE</a:t>
          </a:r>
        </a:p>
        <a:p>
          <a:r>
            <a:rPr lang="en-IN" sz="1600" b="0" i="0" dirty="0"/>
            <a:t>Developer</a:t>
          </a:r>
          <a:endParaRPr lang="en-IN" sz="1600" dirty="0"/>
        </a:p>
      </dgm:t>
    </dgm:pt>
    <dgm:pt modelId="{311620B9-293D-4B08-BBC4-F31EFC1D279C}" type="parTrans" cxnId="{62943DE8-A12D-4644-997A-3B05F0AF0811}">
      <dgm:prSet/>
      <dgm:spPr/>
      <dgm:t>
        <a:bodyPr/>
        <a:lstStyle/>
        <a:p>
          <a:endParaRPr lang="en-IN"/>
        </a:p>
      </dgm:t>
    </dgm:pt>
    <dgm:pt modelId="{F70578AC-6881-4381-9379-FBF0C6B1650D}" type="sibTrans" cxnId="{62943DE8-A12D-4644-997A-3B05F0AF0811}">
      <dgm:prSet/>
      <dgm:spPr/>
      <dgm:t>
        <a:bodyPr/>
        <a:lstStyle/>
        <a:p>
          <a:endParaRPr lang="en-IN"/>
        </a:p>
      </dgm:t>
    </dgm:pt>
    <dgm:pt modelId="{845407E6-5A64-4374-BDB0-488D8835D1E7}">
      <dgm:prSet phldrT="[Text]" custT="1"/>
      <dgm:spPr/>
      <dgm:t>
        <a:bodyPr/>
        <a:lstStyle/>
        <a:p>
          <a:r>
            <a:rPr lang="en-IN" sz="1600" b="0" i="0" dirty="0" err="1"/>
            <a:t>Midun</a:t>
          </a:r>
          <a:r>
            <a:rPr lang="en-IN" sz="1600" b="0" i="0" dirty="0"/>
            <a:t> Siva</a:t>
          </a:r>
        </a:p>
        <a:p>
          <a:r>
            <a:rPr lang="en-IN" sz="1600" b="0" i="0" dirty="0"/>
            <a:t>Graduate in </a:t>
          </a:r>
          <a:r>
            <a:rPr lang="en-IN" sz="1600" b="0" i="0" dirty="0" err="1"/>
            <a:t>B.Sc</a:t>
          </a:r>
          <a:r>
            <a:rPr lang="en-IN" sz="1600" b="0" i="0" dirty="0"/>
            <a:t> Mathematics</a:t>
          </a:r>
        </a:p>
        <a:p>
          <a:r>
            <a:rPr lang="en-IN" sz="1600" b="0" i="0" dirty="0"/>
            <a:t>Business Analyst</a:t>
          </a:r>
          <a:endParaRPr lang="en-IN" sz="1600" dirty="0"/>
        </a:p>
      </dgm:t>
    </dgm:pt>
    <dgm:pt modelId="{1DEC5CC5-D24A-4595-89B7-AEEC8BC76760}" type="parTrans" cxnId="{142A5FC6-BB9C-47E0-905E-176CA8A13377}">
      <dgm:prSet/>
      <dgm:spPr/>
      <dgm:t>
        <a:bodyPr/>
        <a:lstStyle/>
        <a:p>
          <a:endParaRPr lang="en-IN"/>
        </a:p>
      </dgm:t>
    </dgm:pt>
    <dgm:pt modelId="{8F505B16-7721-4BC8-8B1A-C6F25DF80D7A}" type="sibTrans" cxnId="{142A5FC6-BB9C-47E0-905E-176CA8A13377}">
      <dgm:prSet/>
      <dgm:spPr/>
      <dgm:t>
        <a:bodyPr/>
        <a:lstStyle/>
        <a:p>
          <a:endParaRPr lang="en-IN"/>
        </a:p>
      </dgm:t>
    </dgm:pt>
    <dgm:pt modelId="{2E271EF6-D6A1-4ECC-AF56-6F769D8B85F3}">
      <dgm:prSet phldrT="[Text]" custT="1"/>
      <dgm:spPr/>
      <dgm:t>
        <a:bodyPr/>
        <a:lstStyle/>
        <a:p>
          <a:r>
            <a:rPr lang="en-IN" sz="1600" dirty="0"/>
            <a:t>Murali Krishna </a:t>
          </a:r>
        </a:p>
        <a:p>
          <a:r>
            <a:rPr lang="en-IN" sz="1600" dirty="0" err="1"/>
            <a:t>B.Tech</a:t>
          </a:r>
          <a:r>
            <a:rPr lang="en-IN" sz="1600" dirty="0"/>
            <a:t> in Civil Engineering</a:t>
          </a:r>
        </a:p>
        <a:p>
          <a:r>
            <a:rPr lang="en-IN" sz="1600" dirty="0"/>
            <a:t>Developer &amp; Business Analyst</a:t>
          </a:r>
        </a:p>
      </dgm:t>
    </dgm:pt>
    <dgm:pt modelId="{3089B689-78F5-443E-BB62-09F79BE104B4}" type="parTrans" cxnId="{904883FB-AF25-41A0-82A2-4540B276C24D}">
      <dgm:prSet/>
      <dgm:spPr/>
      <dgm:t>
        <a:bodyPr/>
        <a:lstStyle/>
        <a:p>
          <a:endParaRPr lang="en-IN"/>
        </a:p>
      </dgm:t>
    </dgm:pt>
    <dgm:pt modelId="{CD74EF85-C528-4889-9CE5-8FC0FF09918C}" type="sibTrans" cxnId="{904883FB-AF25-41A0-82A2-4540B276C24D}">
      <dgm:prSet/>
      <dgm:spPr/>
      <dgm:t>
        <a:bodyPr/>
        <a:lstStyle/>
        <a:p>
          <a:endParaRPr lang="en-IN"/>
        </a:p>
      </dgm:t>
    </dgm:pt>
    <dgm:pt modelId="{1FD286ED-ED25-4445-A015-18E7BC505E3A}" type="pres">
      <dgm:prSet presAssocID="{DE6A0B3D-C35F-4FEE-87C0-D66A8E3F4950}" presName="Name0" presStyleCnt="0">
        <dgm:presLayoutVars>
          <dgm:chMax/>
          <dgm:chPref/>
          <dgm:dir/>
        </dgm:presLayoutVars>
      </dgm:prSet>
      <dgm:spPr/>
    </dgm:pt>
    <dgm:pt modelId="{48382CAE-FAEB-4FA5-9B0A-B2332C423646}" type="pres">
      <dgm:prSet presAssocID="{6697DE4E-3C35-41C4-8FD4-949EE2A6471B}" presName="composite" presStyleCnt="0">
        <dgm:presLayoutVars>
          <dgm:chMax val="1"/>
          <dgm:chPref val="1"/>
        </dgm:presLayoutVars>
      </dgm:prSet>
      <dgm:spPr/>
    </dgm:pt>
    <dgm:pt modelId="{C04B5E72-926A-4924-922C-91FEAB62537A}" type="pres">
      <dgm:prSet presAssocID="{6697DE4E-3C35-41C4-8FD4-949EE2A6471B}" presName="Accent" presStyleLbl="trAlignAcc1" presStyleIdx="0" presStyleCnt="3" custScaleX="105613" custScaleY="100728" custLinFactNeighborX="12393" custLinFactNeighborY="-25711">
        <dgm:presLayoutVars>
          <dgm:chMax val="0"/>
          <dgm:chPref val="0"/>
        </dgm:presLayoutVars>
      </dgm:prSet>
      <dgm:spPr/>
    </dgm:pt>
    <dgm:pt modelId="{32194CE1-DBBB-4404-8242-718C8030B1B7}" type="pres">
      <dgm:prSet presAssocID="{6697DE4E-3C35-41C4-8FD4-949EE2A6471B}" presName="Image" presStyleLbl="alignImgPlace1" presStyleIdx="0" presStyleCnt="3" custScaleX="67509" custScaleY="94416" custLinFactNeighborX="15617" custLinFactNeighborY="-7917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/>
          <a:srcRect/>
          <a:stretch>
            <a:fillRect t="-8000" b="-8000"/>
          </a:stretch>
        </a:blipFill>
      </dgm:spPr>
    </dgm:pt>
    <dgm:pt modelId="{3CC59227-47E8-4657-8402-0C61DF39357C}" type="pres">
      <dgm:prSet presAssocID="{6697DE4E-3C35-41C4-8FD4-949EE2A6471B}" presName="ChildComposite" presStyleCnt="0"/>
      <dgm:spPr/>
    </dgm:pt>
    <dgm:pt modelId="{37839AAF-B437-49E4-9E91-56532DB0E955}" type="pres">
      <dgm:prSet presAssocID="{6697DE4E-3C35-41C4-8FD4-949EE2A6471B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8EB068F-0495-4257-8B4A-E9B5C37EE95A}" type="pres">
      <dgm:prSet presAssocID="{6697DE4E-3C35-41C4-8FD4-949EE2A6471B}" presName="Parent" presStyleLbl="revTx" presStyleIdx="0" presStyleCnt="3" custScaleX="113677" custScaleY="183841" custLinFactNeighborX="14417" custLinFactNeighborY="68381">
        <dgm:presLayoutVars>
          <dgm:chMax val="1"/>
          <dgm:chPref val="0"/>
          <dgm:bulletEnabled val="1"/>
        </dgm:presLayoutVars>
      </dgm:prSet>
      <dgm:spPr/>
    </dgm:pt>
    <dgm:pt modelId="{09DACABA-500B-43E8-BB0F-E3AF59245C8A}" type="pres">
      <dgm:prSet presAssocID="{F70578AC-6881-4381-9379-FBF0C6B1650D}" presName="sibTrans" presStyleCnt="0"/>
      <dgm:spPr/>
    </dgm:pt>
    <dgm:pt modelId="{FAF15142-1ACA-4AA0-B125-F325778945A0}" type="pres">
      <dgm:prSet presAssocID="{845407E6-5A64-4374-BDB0-488D8835D1E7}" presName="composite" presStyleCnt="0">
        <dgm:presLayoutVars>
          <dgm:chMax val="1"/>
          <dgm:chPref val="1"/>
        </dgm:presLayoutVars>
      </dgm:prSet>
      <dgm:spPr/>
    </dgm:pt>
    <dgm:pt modelId="{B887E82F-BB14-4DC9-BFEB-0249E3082095}" type="pres">
      <dgm:prSet presAssocID="{845407E6-5A64-4374-BDB0-488D8835D1E7}" presName="Accent" presStyleLbl="trAlignAcc1" presStyleIdx="1" presStyleCnt="3" custScaleX="116015" custScaleY="107097" custLinFactNeighborX="6768" custLinFactNeighborY="-26937">
        <dgm:presLayoutVars>
          <dgm:chMax val="0"/>
          <dgm:chPref val="0"/>
        </dgm:presLayoutVars>
      </dgm:prSet>
      <dgm:spPr/>
    </dgm:pt>
    <dgm:pt modelId="{994232B6-A73C-470D-85AE-5C482623876F}" type="pres">
      <dgm:prSet presAssocID="{845407E6-5A64-4374-BDB0-488D8835D1E7}" presName="Image" presStyleLbl="alignImgPlace1" presStyleIdx="1" presStyleCnt="3" custScaleX="59785" custScaleY="80259">
        <dgm:presLayoutVars>
          <dgm:chMax val="0"/>
          <dgm:chPref val="0"/>
        </dgm:presLayoutVars>
      </dgm:prSet>
      <dgm:spPr/>
    </dgm:pt>
    <dgm:pt modelId="{F2B8E7C5-0555-4EB3-893A-FDAEE2013FB3}" type="pres">
      <dgm:prSet presAssocID="{845407E6-5A64-4374-BDB0-488D8835D1E7}" presName="ChildComposite" presStyleCnt="0"/>
      <dgm:spPr/>
    </dgm:pt>
    <dgm:pt modelId="{C16EB261-7B2F-407A-9FE5-D47072ECEB2D}" type="pres">
      <dgm:prSet presAssocID="{845407E6-5A64-4374-BDB0-488D8835D1E7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B8282DD-C528-4047-BC05-D6D34D6893BF}" type="pres">
      <dgm:prSet presAssocID="{845407E6-5A64-4374-BDB0-488D8835D1E7}" presName="Parent" presStyleLbl="revTx" presStyleIdx="1" presStyleCnt="3" custScaleX="165962" custScaleY="92999" custLinFactNeighborX="2835" custLinFactNeighborY="58800">
        <dgm:presLayoutVars>
          <dgm:chMax val="1"/>
          <dgm:chPref val="0"/>
          <dgm:bulletEnabled val="1"/>
        </dgm:presLayoutVars>
      </dgm:prSet>
      <dgm:spPr/>
    </dgm:pt>
    <dgm:pt modelId="{F1157AEF-4C06-4972-8E11-24B89709F7F6}" type="pres">
      <dgm:prSet presAssocID="{8F505B16-7721-4BC8-8B1A-C6F25DF80D7A}" presName="sibTrans" presStyleCnt="0"/>
      <dgm:spPr/>
    </dgm:pt>
    <dgm:pt modelId="{199F0A4E-FE90-4364-B703-B6D08E1D50D5}" type="pres">
      <dgm:prSet presAssocID="{2E271EF6-D6A1-4ECC-AF56-6F769D8B85F3}" presName="composite" presStyleCnt="0">
        <dgm:presLayoutVars>
          <dgm:chMax val="1"/>
          <dgm:chPref val="1"/>
        </dgm:presLayoutVars>
      </dgm:prSet>
      <dgm:spPr/>
    </dgm:pt>
    <dgm:pt modelId="{207B2466-63D6-478D-9B5E-3C230C1D3FF9}" type="pres">
      <dgm:prSet presAssocID="{2E271EF6-D6A1-4ECC-AF56-6F769D8B85F3}" presName="Accent" presStyleLbl="trAlignAcc1" presStyleIdx="2" presStyleCnt="3" custScaleX="118852" custScaleY="105067" custLinFactNeighborX="-28800" custLinFactNeighborY="-27952">
        <dgm:presLayoutVars>
          <dgm:chMax val="0"/>
          <dgm:chPref val="0"/>
        </dgm:presLayoutVars>
      </dgm:prSet>
      <dgm:spPr/>
    </dgm:pt>
    <dgm:pt modelId="{29C76729-0DD0-4C6B-9958-577FEB161933}" type="pres">
      <dgm:prSet presAssocID="{2E271EF6-D6A1-4ECC-AF56-6F769D8B85F3}" presName="Image" presStyleLbl="alignImgPlace1" presStyleIdx="2" presStyleCnt="3" custScaleX="34579" custScaleY="87546" custLinFactNeighborX="-12761" custLinFactNeighborY="-5196">
        <dgm:presLayoutVars>
          <dgm:chMax val="0"/>
          <dgm:chPref val="0"/>
        </dgm:presLayoutVars>
      </dgm:prSet>
      <dgm:spPr/>
    </dgm:pt>
    <dgm:pt modelId="{78A206B9-AC6D-4BAF-8B8B-FCB236B22EB4}" type="pres">
      <dgm:prSet presAssocID="{2E271EF6-D6A1-4ECC-AF56-6F769D8B85F3}" presName="ChildComposite" presStyleCnt="0"/>
      <dgm:spPr/>
    </dgm:pt>
    <dgm:pt modelId="{28891F37-19FF-4AEF-A587-168D5E5657D4}" type="pres">
      <dgm:prSet presAssocID="{2E271EF6-D6A1-4ECC-AF56-6F769D8B85F3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FB5FA0D-AF29-46C1-B873-3130D7C9F6CA}" type="pres">
      <dgm:prSet presAssocID="{2E271EF6-D6A1-4ECC-AF56-6F769D8B85F3}" presName="Parent" presStyleLbl="revTx" presStyleIdx="2" presStyleCnt="3" custScaleX="188682" custLinFactNeighborX="-21233" custLinFactNeighborY="50160">
        <dgm:presLayoutVars>
          <dgm:chMax val="1"/>
          <dgm:chPref val="0"/>
          <dgm:bulletEnabled val="1"/>
        </dgm:presLayoutVars>
      </dgm:prSet>
      <dgm:spPr/>
    </dgm:pt>
  </dgm:ptLst>
  <dgm:cxnLst>
    <dgm:cxn modelId="{4C16553C-4F6D-45C5-9672-F608618D97A0}" type="presOf" srcId="{6697DE4E-3C35-41C4-8FD4-949EE2A6471B}" destId="{F8EB068F-0495-4257-8B4A-E9B5C37EE95A}" srcOrd="0" destOrd="0" presId="urn:microsoft.com/office/officeart/2008/layout/CaptionedPictures"/>
    <dgm:cxn modelId="{3D74379D-1AAE-48D4-A67A-A380DBC260FF}" type="presOf" srcId="{DE6A0B3D-C35F-4FEE-87C0-D66A8E3F4950}" destId="{1FD286ED-ED25-4445-A015-18E7BC505E3A}" srcOrd="0" destOrd="0" presId="urn:microsoft.com/office/officeart/2008/layout/CaptionedPictures"/>
    <dgm:cxn modelId="{142A5FC6-BB9C-47E0-905E-176CA8A13377}" srcId="{DE6A0B3D-C35F-4FEE-87C0-D66A8E3F4950}" destId="{845407E6-5A64-4374-BDB0-488D8835D1E7}" srcOrd="1" destOrd="0" parTransId="{1DEC5CC5-D24A-4595-89B7-AEEC8BC76760}" sibTransId="{8F505B16-7721-4BC8-8B1A-C6F25DF80D7A}"/>
    <dgm:cxn modelId="{1A1FA5C7-667D-46F0-8626-7481B223D25A}" type="presOf" srcId="{845407E6-5A64-4374-BDB0-488D8835D1E7}" destId="{4B8282DD-C528-4047-BC05-D6D34D6893BF}" srcOrd="0" destOrd="0" presId="urn:microsoft.com/office/officeart/2008/layout/CaptionedPictures"/>
    <dgm:cxn modelId="{62943DE8-A12D-4644-997A-3B05F0AF0811}" srcId="{DE6A0B3D-C35F-4FEE-87C0-D66A8E3F4950}" destId="{6697DE4E-3C35-41C4-8FD4-949EE2A6471B}" srcOrd="0" destOrd="0" parTransId="{311620B9-293D-4B08-BBC4-F31EFC1D279C}" sibTransId="{F70578AC-6881-4381-9379-FBF0C6B1650D}"/>
    <dgm:cxn modelId="{AF7E76E9-2AF6-4992-B8C5-F8539BC74759}" type="presOf" srcId="{2E271EF6-D6A1-4ECC-AF56-6F769D8B85F3}" destId="{8FB5FA0D-AF29-46C1-B873-3130D7C9F6CA}" srcOrd="0" destOrd="0" presId="urn:microsoft.com/office/officeart/2008/layout/CaptionedPictures"/>
    <dgm:cxn modelId="{904883FB-AF25-41A0-82A2-4540B276C24D}" srcId="{DE6A0B3D-C35F-4FEE-87C0-D66A8E3F4950}" destId="{2E271EF6-D6A1-4ECC-AF56-6F769D8B85F3}" srcOrd="2" destOrd="0" parTransId="{3089B689-78F5-443E-BB62-09F79BE104B4}" sibTransId="{CD74EF85-C528-4889-9CE5-8FC0FF09918C}"/>
    <dgm:cxn modelId="{FFBE1D10-56E1-4349-9BDF-EACE1E3130DA}" type="presParOf" srcId="{1FD286ED-ED25-4445-A015-18E7BC505E3A}" destId="{48382CAE-FAEB-4FA5-9B0A-B2332C423646}" srcOrd="0" destOrd="0" presId="urn:microsoft.com/office/officeart/2008/layout/CaptionedPictures"/>
    <dgm:cxn modelId="{D07F5F75-A3BB-4A8A-BAC3-425B90DA6912}" type="presParOf" srcId="{48382CAE-FAEB-4FA5-9B0A-B2332C423646}" destId="{C04B5E72-926A-4924-922C-91FEAB62537A}" srcOrd="0" destOrd="0" presId="urn:microsoft.com/office/officeart/2008/layout/CaptionedPictures"/>
    <dgm:cxn modelId="{630616DA-BDBE-4A82-ACBC-94E4696883C5}" type="presParOf" srcId="{48382CAE-FAEB-4FA5-9B0A-B2332C423646}" destId="{32194CE1-DBBB-4404-8242-718C8030B1B7}" srcOrd="1" destOrd="0" presId="urn:microsoft.com/office/officeart/2008/layout/CaptionedPictures"/>
    <dgm:cxn modelId="{8C30866E-AF02-48DC-9285-653F247EFACB}" type="presParOf" srcId="{48382CAE-FAEB-4FA5-9B0A-B2332C423646}" destId="{3CC59227-47E8-4657-8402-0C61DF39357C}" srcOrd="2" destOrd="0" presId="urn:microsoft.com/office/officeart/2008/layout/CaptionedPictures"/>
    <dgm:cxn modelId="{FE0E4C19-C720-43E5-9407-2DFA8625F087}" type="presParOf" srcId="{3CC59227-47E8-4657-8402-0C61DF39357C}" destId="{37839AAF-B437-49E4-9E91-56532DB0E955}" srcOrd="0" destOrd="0" presId="urn:microsoft.com/office/officeart/2008/layout/CaptionedPictures"/>
    <dgm:cxn modelId="{F05FC6F5-8CE0-4E5D-A0E0-9E76407F1E9A}" type="presParOf" srcId="{3CC59227-47E8-4657-8402-0C61DF39357C}" destId="{F8EB068F-0495-4257-8B4A-E9B5C37EE95A}" srcOrd="1" destOrd="0" presId="urn:microsoft.com/office/officeart/2008/layout/CaptionedPictures"/>
    <dgm:cxn modelId="{B8F0B27F-505F-4774-8ECB-B961FCD91D85}" type="presParOf" srcId="{1FD286ED-ED25-4445-A015-18E7BC505E3A}" destId="{09DACABA-500B-43E8-BB0F-E3AF59245C8A}" srcOrd="1" destOrd="0" presId="urn:microsoft.com/office/officeart/2008/layout/CaptionedPictures"/>
    <dgm:cxn modelId="{2E6B3085-1118-44DD-A5BC-622A71590809}" type="presParOf" srcId="{1FD286ED-ED25-4445-A015-18E7BC505E3A}" destId="{FAF15142-1ACA-4AA0-B125-F325778945A0}" srcOrd="2" destOrd="0" presId="urn:microsoft.com/office/officeart/2008/layout/CaptionedPictures"/>
    <dgm:cxn modelId="{6CD3B547-438A-4445-A224-1096668F4291}" type="presParOf" srcId="{FAF15142-1ACA-4AA0-B125-F325778945A0}" destId="{B887E82F-BB14-4DC9-BFEB-0249E3082095}" srcOrd="0" destOrd="0" presId="urn:microsoft.com/office/officeart/2008/layout/CaptionedPictures"/>
    <dgm:cxn modelId="{EF9DBE97-393B-42F3-9BCF-8CCA0E11D098}" type="presParOf" srcId="{FAF15142-1ACA-4AA0-B125-F325778945A0}" destId="{994232B6-A73C-470D-85AE-5C482623876F}" srcOrd="1" destOrd="0" presId="urn:microsoft.com/office/officeart/2008/layout/CaptionedPictures"/>
    <dgm:cxn modelId="{EE1DFBF2-0F6B-4CE2-B56C-56643ECBF9DB}" type="presParOf" srcId="{FAF15142-1ACA-4AA0-B125-F325778945A0}" destId="{F2B8E7C5-0555-4EB3-893A-FDAEE2013FB3}" srcOrd="2" destOrd="0" presId="urn:microsoft.com/office/officeart/2008/layout/CaptionedPictures"/>
    <dgm:cxn modelId="{5740AAEC-B1C5-4B27-A37D-E9699BDA03F5}" type="presParOf" srcId="{F2B8E7C5-0555-4EB3-893A-FDAEE2013FB3}" destId="{C16EB261-7B2F-407A-9FE5-D47072ECEB2D}" srcOrd="0" destOrd="0" presId="urn:microsoft.com/office/officeart/2008/layout/CaptionedPictures"/>
    <dgm:cxn modelId="{8702D806-BD84-4A31-A27B-45984AB22349}" type="presParOf" srcId="{F2B8E7C5-0555-4EB3-893A-FDAEE2013FB3}" destId="{4B8282DD-C528-4047-BC05-D6D34D6893BF}" srcOrd="1" destOrd="0" presId="urn:microsoft.com/office/officeart/2008/layout/CaptionedPictures"/>
    <dgm:cxn modelId="{EAEB254F-4479-4FAF-A197-3DD6B1269D31}" type="presParOf" srcId="{1FD286ED-ED25-4445-A015-18E7BC505E3A}" destId="{F1157AEF-4C06-4972-8E11-24B89709F7F6}" srcOrd="3" destOrd="0" presId="urn:microsoft.com/office/officeart/2008/layout/CaptionedPictures"/>
    <dgm:cxn modelId="{70AA8A92-DAFD-4BC0-8491-6C43989F6113}" type="presParOf" srcId="{1FD286ED-ED25-4445-A015-18E7BC505E3A}" destId="{199F0A4E-FE90-4364-B703-B6D08E1D50D5}" srcOrd="4" destOrd="0" presId="urn:microsoft.com/office/officeart/2008/layout/CaptionedPictures"/>
    <dgm:cxn modelId="{D34C2D44-E20C-408F-A8B4-3992685016BB}" type="presParOf" srcId="{199F0A4E-FE90-4364-B703-B6D08E1D50D5}" destId="{207B2466-63D6-478D-9B5E-3C230C1D3FF9}" srcOrd="0" destOrd="0" presId="urn:microsoft.com/office/officeart/2008/layout/CaptionedPictures"/>
    <dgm:cxn modelId="{535A1718-B676-46BB-BB3D-46488D3C5A69}" type="presParOf" srcId="{199F0A4E-FE90-4364-B703-B6D08E1D50D5}" destId="{29C76729-0DD0-4C6B-9958-577FEB161933}" srcOrd="1" destOrd="0" presId="urn:microsoft.com/office/officeart/2008/layout/CaptionedPictures"/>
    <dgm:cxn modelId="{2B5C471D-5B9A-4F89-8114-C7C8BC90D1B6}" type="presParOf" srcId="{199F0A4E-FE90-4364-B703-B6D08E1D50D5}" destId="{78A206B9-AC6D-4BAF-8B8B-FCB236B22EB4}" srcOrd="2" destOrd="0" presId="urn:microsoft.com/office/officeart/2008/layout/CaptionedPictures"/>
    <dgm:cxn modelId="{D748A573-46B9-4B22-AC4A-BA9976DCE1CB}" type="presParOf" srcId="{78A206B9-AC6D-4BAF-8B8B-FCB236B22EB4}" destId="{28891F37-19FF-4AEF-A587-168D5E5657D4}" srcOrd="0" destOrd="0" presId="urn:microsoft.com/office/officeart/2008/layout/CaptionedPictures"/>
    <dgm:cxn modelId="{B0C32046-02A8-4322-B4B3-F675F1E3EAD4}" type="presParOf" srcId="{78A206B9-AC6D-4BAF-8B8B-FCB236B22EB4}" destId="{8FB5FA0D-AF29-46C1-B873-3130D7C9F6CA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B5E72-926A-4924-922C-91FEAB62537A}">
      <dsp:nvSpPr>
        <dsp:cNvPr id="0" name=""/>
        <dsp:cNvSpPr/>
      </dsp:nvSpPr>
      <dsp:spPr>
        <a:xfrm>
          <a:off x="258308" y="452883"/>
          <a:ext cx="2193812" cy="24615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94CE1-DBBB-4404-8242-718C8030B1B7}">
      <dsp:nvSpPr>
        <dsp:cNvPr id="0" name=""/>
        <dsp:cNvSpPr/>
      </dsp:nvSpPr>
      <dsp:spPr>
        <a:xfrm>
          <a:off x="758705" y="1106443"/>
          <a:ext cx="1262078" cy="1499761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8000" b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EB068F-0495-4257-8B4A-E9B5C37EE95A}">
      <dsp:nvSpPr>
        <dsp:cNvPr id="0" name=""/>
        <dsp:cNvSpPr/>
      </dsp:nvSpPr>
      <dsp:spPr>
        <a:xfrm>
          <a:off x="304716" y="2950905"/>
          <a:ext cx="2125187" cy="1213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Chenna Kesava Reddy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 err="1"/>
            <a:t>B.Tech</a:t>
          </a:r>
          <a:r>
            <a:rPr lang="en-IN" sz="1600" b="0" i="0" kern="1200" dirty="0"/>
            <a:t> in CSE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Developer</a:t>
          </a:r>
          <a:endParaRPr lang="en-IN" sz="1600" kern="1200" dirty="0"/>
        </a:p>
      </dsp:txBody>
      <dsp:txXfrm>
        <a:off x="304716" y="2950905"/>
        <a:ext cx="2125187" cy="1213023"/>
      </dsp:txXfrm>
    </dsp:sp>
    <dsp:sp modelId="{B887E82F-BB14-4DC9-BFEB-0249E3082095}">
      <dsp:nvSpPr>
        <dsp:cNvPr id="0" name=""/>
        <dsp:cNvSpPr/>
      </dsp:nvSpPr>
      <dsp:spPr>
        <a:xfrm>
          <a:off x="3182638" y="430076"/>
          <a:ext cx="2409884" cy="261722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232B6-A73C-470D-85AE-5C482623876F}">
      <dsp:nvSpPr>
        <dsp:cNvPr id="0" name=""/>
        <dsp:cNvSpPr/>
      </dsp:nvSpPr>
      <dsp:spPr>
        <a:xfrm>
          <a:off x="3688155" y="1429617"/>
          <a:ext cx="1117678" cy="127488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8282DD-C528-4047-BC05-D6D34D6893BF}">
      <dsp:nvSpPr>
        <dsp:cNvPr id="0" name=""/>
        <dsp:cNvSpPr/>
      </dsp:nvSpPr>
      <dsp:spPr>
        <a:xfrm>
          <a:off x="2748667" y="3272362"/>
          <a:ext cx="3102653" cy="61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 err="1"/>
            <a:t>Midun</a:t>
          </a:r>
          <a:r>
            <a:rPr lang="en-IN" sz="1600" b="0" i="0" kern="1200" dirty="0"/>
            <a:t> Siva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Graduate in </a:t>
          </a:r>
          <a:r>
            <a:rPr lang="en-IN" sz="1600" b="0" i="0" kern="1200" dirty="0" err="1"/>
            <a:t>B.Sc</a:t>
          </a:r>
          <a:r>
            <a:rPr lang="en-IN" sz="1600" b="0" i="0" kern="1200" dirty="0"/>
            <a:t> Mathematics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Business Analyst</a:t>
          </a:r>
          <a:endParaRPr lang="en-IN" sz="1600" kern="1200" dirty="0"/>
        </a:p>
      </dsp:txBody>
      <dsp:txXfrm>
        <a:off x="2748667" y="3272362"/>
        <a:ext cx="3102653" cy="613628"/>
      </dsp:txXfrm>
    </dsp:sp>
    <dsp:sp modelId="{207B2466-63D6-478D-9B5E-3C230C1D3FF9}">
      <dsp:nvSpPr>
        <dsp:cNvPr id="0" name=""/>
        <dsp:cNvSpPr/>
      </dsp:nvSpPr>
      <dsp:spPr>
        <a:xfrm>
          <a:off x="6230352" y="430076"/>
          <a:ext cx="2468815" cy="256761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76729-0DD0-4C6B-9958-577FEB161933}">
      <dsp:nvSpPr>
        <dsp:cNvPr id="0" name=""/>
        <dsp:cNvSpPr/>
      </dsp:nvSpPr>
      <dsp:spPr>
        <a:xfrm>
          <a:off x="7501206" y="1289205"/>
          <a:ext cx="646453" cy="139063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B5FA0D-AF29-46C1-B873-3130D7C9F6CA}">
      <dsp:nvSpPr>
        <dsp:cNvPr id="0" name=""/>
        <dsp:cNvSpPr/>
      </dsp:nvSpPr>
      <dsp:spPr>
        <a:xfrm>
          <a:off x="5902347" y="3192256"/>
          <a:ext cx="3527403" cy="659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Murali Krishna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 err="1"/>
            <a:t>B.Tech</a:t>
          </a:r>
          <a:r>
            <a:rPr lang="en-IN" sz="1600" kern="1200" dirty="0"/>
            <a:t> in Civil Engineering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Developer &amp; Business Analyst</a:t>
          </a:r>
        </a:p>
      </dsp:txBody>
      <dsp:txXfrm>
        <a:off x="5902347" y="3192256"/>
        <a:ext cx="3527403" cy="659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74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81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880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56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44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244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04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15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62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84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11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65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46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87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73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22279-3D78-4163-B729-BE1BA0936906}" type="datetimeFigureOut">
              <a:rPr lang="en-IN" smtClean="0"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B3CDA5-5A21-41F0-A9B7-ECAEBB9BC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9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nnakesava777/FINAL_PROJECT_GROUP_4" TargetMode="External"/><Relationship Id="rId2" Type="http://schemas.openxmlformats.org/officeDocument/2006/relationships/hyperlink" Target="https://colab.research.google.com/drive/1QIDjc6JRsSBIJBRs7VFmlLJKkKmGceZ_?usp=sharing#scrollTo=5a12fe5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944D-C891-98D4-32C3-40E335DA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605"/>
            <a:ext cx="10515600" cy="2185035"/>
          </a:xfrm>
        </p:spPr>
        <p:txBody>
          <a:bodyPr>
            <a:normAutofit/>
          </a:bodyPr>
          <a:lstStyle/>
          <a:p>
            <a:pPr algn="ctr"/>
            <a:r>
              <a:rPr lang="en-CA" sz="6600">
                <a:latin typeface="+mn-lt"/>
              </a:rPr>
              <a:t>DATA PROGRAMMING</a:t>
            </a:r>
            <a:br>
              <a:rPr lang="en-CA" sz="6600">
                <a:latin typeface="+mn-lt"/>
              </a:rPr>
            </a:br>
            <a:r>
              <a:rPr lang="en-CA" sz="6600">
                <a:latin typeface="+mn-lt"/>
              </a:rPr>
              <a:t>FINAL PROJECT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81EA4-63F4-0C4E-54A4-466642A2E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27781"/>
            <a:ext cx="10515600" cy="2491740"/>
          </a:xfrm>
        </p:spPr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/>
              <a:t>Submission by: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400" b="0" i="0">
                <a:effectLst/>
                <a:latin typeface="Open Sans" panose="020B0606030504020204" pitchFamily="34" charset="0"/>
              </a:rPr>
              <a:t>Chenna Kesava Reddy Chada</a:t>
            </a:r>
            <a:r>
              <a:rPr lang="en-US" sz="2400"/>
              <a:t>- 200524772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400" b="0" i="0">
                <a:effectLst/>
                <a:latin typeface="Open Sans" panose="020B0606030504020204" pitchFamily="34" charset="0"/>
              </a:rPr>
              <a:t>Midun Siva</a:t>
            </a:r>
            <a:r>
              <a:rPr lang="en-US" sz="2400"/>
              <a:t>- 200512658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/>
              <a:t>Murali Krishna Penikalapati - 200517441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41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BBFE-6842-8FB8-EB32-6629106D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9253"/>
          </a:xfrm>
        </p:spPr>
        <p:txBody>
          <a:bodyPr/>
          <a:lstStyle/>
          <a:p>
            <a:r>
              <a:rPr lang="en-US" dirty="0"/>
              <a:t>Sports with highest number of medals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56337-A50E-5E82-AC02-32ECFC1F7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530252"/>
            <a:ext cx="9323314" cy="379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6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D117-530F-7334-3E2C-7EABF728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100" dirty="0"/>
              <a:t>Total number of medals won by Canada in each category</a:t>
            </a:r>
            <a:br>
              <a:rPr lang="en-IN" sz="3600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EA99F-06D9-D44C-F0C7-FDAC46E5E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59700"/>
            <a:ext cx="10535191" cy="408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78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C902-C9D9-ADCE-05C0-5CCFE341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Total number of medals won by Canada each year from 1924 to 2006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6B1D0-9B83-2F08-192C-C75AC6179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708642"/>
            <a:ext cx="8596667" cy="2940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DE2311-EB6A-6A27-E217-568942DE4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149358"/>
            <a:ext cx="9569942" cy="10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24B7-7BBA-4BA2-4606-0797F23D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009"/>
          </a:xfrm>
        </p:spPr>
        <p:txBody>
          <a:bodyPr>
            <a:noAutofit/>
          </a:bodyPr>
          <a:lstStyle/>
          <a:p>
            <a:r>
              <a:rPr lang="en-IN" sz="4000" b="1" dirty="0"/>
              <a:t>Output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897CC-4643-D8F0-A637-FABCCCC7E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134"/>
            <a:ext cx="10515600" cy="596730"/>
          </a:xfrm>
        </p:spPr>
        <p:txBody>
          <a:bodyPr>
            <a:normAutofit/>
          </a:bodyPr>
          <a:lstStyle/>
          <a:p>
            <a:r>
              <a:rPr lang="en-IN" sz="2400" dirty="0"/>
              <a:t>Top 10 countries with highest number of medals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D65B1-35C3-11BB-22EE-96AF0EB1A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061731"/>
            <a:ext cx="10240478" cy="4635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90CE4B-7A28-D1EB-290C-75236B7CE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8827"/>
            <a:ext cx="10240478" cy="6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45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8BFE-BD73-EED2-02F1-6976EE6F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Sports with highest number of medals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E13E6-8640-9AE7-E38D-A96F35DA4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28739"/>
            <a:ext cx="10255777" cy="4208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943445-C444-276D-A5FC-6EB62B753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364994"/>
            <a:ext cx="10255777" cy="6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26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E032-1BDC-D8D1-F226-AE738E4A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828"/>
          </a:xfrm>
        </p:spPr>
        <p:txBody>
          <a:bodyPr>
            <a:normAutofit/>
          </a:bodyPr>
          <a:lstStyle/>
          <a:p>
            <a:r>
              <a:rPr lang="en-IN" sz="4000" b="1" dirty="0"/>
              <a:t>Output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C14F-FB4C-9477-9DC6-12DB3BC40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8797"/>
            <a:ext cx="10515600" cy="571346"/>
          </a:xfrm>
        </p:spPr>
        <p:txBody>
          <a:bodyPr>
            <a:normAutofit/>
          </a:bodyPr>
          <a:lstStyle/>
          <a:p>
            <a:r>
              <a:rPr lang="en-IN" sz="2400" dirty="0"/>
              <a:t>Total number of medals won by Canada 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0CFE4-F455-65AF-6DA8-4DA4B0DF4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55" y="1897811"/>
            <a:ext cx="10515600" cy="44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76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F4EC-56E7-8A7A-905D-F962665F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400"/>
          </a:xfrm>
        </p:spPr>
        <p:txBody>
          <a:bodyPr>
            <a:normAutofit/>
          </a:bodyPr>
          <a:lstStyle/>
          <a:p>
            <a:r>
              <a:rPr lang="en-IN" sz="4000" b="1" dirty="0"/>
              <a:t>Output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C9D0D-5561-3912-8C62-C529A953E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526"/>
            <a:ext cx="10515600" cy="409944"/>
          </a:xfrm>
        </p:spPr>
        <p:txBody>
          <a:bodyPr>
            <a:normAutofit fontScale="92500" lnSpcReduction="10000"/>
          </a:bodyPr>
          <a:lstStyle/>
          <a:p>
            <a:r>
              <a:rPr lang="en-US" sz="2400" b="0" dirty="0">
                <a:effectLst/>
              </a:rPr>
              <a:t>Number of medals won by Canada year wise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DEBC8-A86A-53D1-3FD4-9789A698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0493"/>
            <a:ext cx="9375475" cy="462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2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A069-37D6-1702-65F6-19E8737E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>
            <a:normAutofit/>
          </a:bodyPr>
          <a:lstStyle/>
          <a:p>
            <a:r>
              <a:rPr lang="en-IN" sz="4000" b="1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9D7C-95F8-3C3C-0F65-0D6A9BA11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8607725" cy="3957025"/>
          </a:xfrm>
        </p:spPr>
        <p:txBody>
          <a:bodyPr>
            <a:normAutofit/>
          </a:bodyPr>
          <a:lstStyle/>
          <a:p>
            <a:r>
              <a:rPr lang="en-IN" sz="2000" dirty="0"/>
              <a:t>We created an API to this dataset; it automatically runs and update the new data which will be presented in the charts for every 24 hours.</a:t>
            </a:r>
          </a:p>
          <a:p>
            <a:r>
              <a:rPr lang="en-IN" sz="2000" dirty="0"/>
              <a:t>We have provided the URL link for the site where all the visualisations can be viewed, and the API can also be seen.</a:t>
            </a:r>
          </a:p>
          <a:p>
            <a:r>
              <a:rPr lang="en-IN" sz="2000" dirty="0">
                <a:hlinkClick r:id="rId2"/>
              </a:rPr>
              <a:t>https://colab.research.google.com/drive/1QIDjc6JRsSBIJBRs7VFmlLJKkKmGceZ_?usp=sharing#scrollTo=5a12fe57</a:t>
            </a:r>
            <a:endParaRPr lang="en-IN" sz="2000" dirty="0"/>
          </a:p>
          <a:p>
            <a:r>
              <a:rPr lang="en-IN" sz="2000" dirty="0"/>
              <a:t>And please find the GIT HUB repository link for seeing all the code and this presentation.</a:t>
            </a:r>
          </a:p>
          <a:p>
            <a:r>
              <a:rPr lang="en-US" sz="2000" dirty="0">
                <a:hlinkClick r:id="rId3"/>
              </a:rPr>
              <a:t>https://github.com/chennakesava777/FINAL_PROJECT_GROUP_4</a:t>
            </a: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3482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AB31-F0D5-5E90-61D8-E7BDC55D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Our Team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D5D6CE80-A861-D2FE-9631-1626EFB4E0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7167021"/>
              </p:ext>
            </p:extLst>
          </p:nvPr>
        </p:nvGraphicFramePr>
        <p:xfrm>
          <a:off x="1145220" y="1500326"/>
          <a:ext cx="9827580" cy="479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8410C441-AF07-E52E-8F55-B20EE35241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797" y="2519162"/>
            <a:ext cx="1327271" cy="1674965"/>
          </a:xfrm>
          <a:prstGeom prst="rect">
            <a:avLst/>
          </a:prstGeom>
        </p:spPr>
      </p:pic>
      <p:pic>
        <p:nvPicPr>
          <p:cNvPr id="1026" name="Picture 2" descr="Inserting image...">
            <a:extLst>
              <a:ext uri="{FF2B5EF4-FFF2-40B4-BE49-F238E27FC236}">
                <a16:creationId xmlns:a16="http://schemas.microsoft.com/office/drawing/2014/main" id="{FA5F87F4-16F9-2A41-5F98-E6BB0E6BD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409" y="2663873"/>
            <a:ext cx="1735769" cy="153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25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B294-A3BB-00AF-BEEB-F0A87170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/>
              <a:t>Introduction to the Project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2C3AF-B0D4-C1D2-CB8A-7347E1D76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Analysis plays a key role in solving the day to day life problems and helps in improving the performance too.</a:t>
            </a:r>
          </a:p>
          <a:p>
            <a:r>
              <a:rPr lang="en-IN" dirty="0"/>
              <a:t>We have taken a data set of Winter Olympics and performed few analysis on the data set using Data frames and </a:t>
            </a:r>
            <a:r>
              <a:rPr lang="en-IN" dirty="0" err="1"/>
              <a:t>Plotly</a:t>
            </a:r>
            <a:r>
              <a:rPr lang="en-IN" dirty="0"/>
              <a:t> in Python and presented those visualisations.</a:t>
            </a:r>
          </a:p>
          <a:p>
            <a:r>
              <a:rPr lang="en-IN" dirty="0"/>
              <a:t>We will discuss about the methods, database and the visualisations we made in further discussion.</a:t>
            </a:r>
          </a:p>
          <a:p>
            <a:r>
              <a:rPr lang="en-IN" dirty="0"/>
              <a:t>We took country in particular and we can say how the number of medals vary for that country in all these years.</a:t>
            </a:r>
          </a:p>
        </p:txBody>
      </p:sp>
    </p:spTree>
    <p:extLst>
      <p:ext uri="{BB962C8B-B14F-4D97-AF65-F5344CB8AC3E}">
        <p14:creationId xmlns:p14="http://schemas.microsoft.com/office/powerpoint/2010/main" val="266249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D731-9077-38AC-7E24-E25EC24A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/>
              <a:t>Our Dataset</a:t>
            </a:r>
            <a:endParaRPr lang="en-IN" sz="40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146EF-06F7-E34A-FDC5-80A1864A8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25722" cy="3172503"/>
          </a:xfrm>
        </p:spPr>
        <p:txBody>
          <a:bodyPr>
            <a:normAutofit/>
          </a:bodyPr>
          <a:lstStyle/>
          <a:p>
            <a:r>
              <a:rPr lang="en-IN" sz="2000"/>
              <a:t>This data set contains the records of winter Olympics held from 1924 to 2006.</a:t>
            </a:r>
          </a:p>
          <a:p>
            <a:r>
              <a:rPr lang="en-IN" sz="2000"/>
              <a:t>This dataset includes attributes like as shown below </a:t>
            </a:r>
            <a:r>
              <a:rPr lang="en-IN" sz="2000">
                <a:effectLst/>
              </a:rPr>
              <a:t>Year, City, Sport, Discipline, NOC, Event, Event gender, Medal.</a:t>
            </a:r>
          </a:p>
          <a:p>
            <a:r>
              <a:rPr lang="en-IN" sz="2000"/>
              <a:t>This dataset contains </a:t>
            </a:r>
            <a:r>
              <a:rPr lang="en-IN" sz="2000" i="0">
                <a:solidFill>
                  <a:srgbClr val="212121"/>
                </a:solidFill>
                <a:effectLst/>
              </a:rPr>
              <a:t>2311 Records.</a:t>
            </a:r>
          </a:p>
          <a:p>
            <a:r>
              <a:rPr lang="en-IN" sz="2000" i="0">
                <a:solidFill>
                  <a:srgbClr val="212121"/>
                </a:solidFill>
                <a:effectLst/>
              </a:rPr>
              <a:t>Dataset source - http://winterolympicsmedals.com/medals.csv</a:t>
            </a:r>
            <a:endParaRPr lang="en-IN" sz="2000" i="0" dirty="0">
              <a:solidFill>
                <a:srgbClr val="21212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581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3BCF-F1A9-0577-D973-8984227C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/>
              <a:t>The Project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01679-81CA-D29C-58BC-24EA3FDD1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1300"/>
          </a:xfrm>
        </p:spPr>
        <p:txBody>
          <a:bodyPr>
            <a:normAutofit/>
          </a:bodyPr>
          <a:lstStyle/>
          <a:p>
            <a:r>
              <a:rPr lang="en-IN" sz="2000" dirty="0"/>
              <a:t>We used </a:t>
            </a:r>
            <a:r>
              <a:rPr lang="en-IN" sz="2000" dirty="0" err="1"/>
              <a:t>jupyter</a:t>
            </a:r>
            <a:r>
              <a:rPr lang="en-IN" sz="2000" dirty="0"/>
              <a:t> notebook to code this project.</a:t>
            </a:r>
          </a:p>
          <a:p>
            <a:r>
              <a:rPr lang="en-IN" sz="2000" dirty="0"/>
              <a:t>We import pandas to load data and perform data</a:t>
            </a:r>
            <a:r>
              <a:rPr lang="en-IN" sz="2000" b="0" i="0" dirty="0">
                <a:effectLst/>
              </a:rPr>
              <a:t> analysis.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We used SQL database to store data, analysis and outputs.</a:t>
            </a:r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6A2AC-42C5-9D0A-337D-F3A114428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88" y="2804106"/>
            <a:ext cx="7132562" cy="624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B2237C-E7D9-4C18-BF58-4DE61E5A7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88" y="4071901"/>
            <a:ext cx="7132562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7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705B-3D4B-F7A4-BFD3-E9639C68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891336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+mn-lt"/>
                <a:ea typeface="+mn-ea"/>
                <a:cs typeface="+mn-cs"/>
              </a:rPr>
              <a:t>We created a database and table as medals in SQL</a:t>
            </a:r>
            <a:r>
              <a:rPr lang="en-IN" sz="2000" dirty="0">
                <a:latin typeface="+mn-lt"/>
                <a:ea typeface="+mn-ea"/>
                <a:cs typeface="+mn-cs"/>
              </a:rPr>
              <a:t>.</a:t>
            </a:r>
            <a:br>
              <a:rPr lang="en-IN" sz="4400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C956B-5473-9D28-30F4-5571A379E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7544"/>
            <a:ext cx="9665197" cy="413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0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C1BE-5FCB-A410-88B6-D3AB096F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274"/>
          </a:xfrm>
        </p:spPr>
        <p:txBody>
          <a:bodyPr>
            <a:normAutofit/>
          </a:bodyPr>
          <a:lstStyle/>
          <a:p>
            <a:r>
              <a:rPr lang="en-CA" sz="4000" b="1"/>
              <a:t>The Project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9E14-8193-DA52-5D61-CD93B9945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399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/>
              <a:t>We created medals table as shown below in SQL Database</a:t>
            </a:r>
          </a:p>
          <a:p>
            <a:endParaRPr lang="en-IN" sz="2000"/>
          </a:p>
          <a:p>
            <a:endParaRPr lang="en-IN" sz="2000"/>
          </a:p>
          <a:p>
            <a:endParaRPr lang="en-IN" sz="2000"/>
          </a:p>
          <a:p>
            <a:endParaRPr lang="en-IN" sz="2000"/>
          </a:p>
          <a:p>
            <a:endParaRPr lang="en-IN" sz="2000"/>
          </a:p>
          <a:p>
            <a:endParaRPr lang="en-IN" sz="2000"/>
          </a:p>
          <a:p>
            <a:pPr marL="0" indent="0">
              <a:buNone/>
            </a:pPr>
            <a:endParaRPr lang="en-IN" sz="2000"/>
          </a:p>
          <a:p>
            <a:endParaRPr lang="en-IN" sz="2000"/>
          </a:p>
          <a:p>
            <a:endParaRPr lang="en-IN" sz="2000"/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76441-FAE8-3049-B56F-EEEB6CBB4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8234"/>
            <a:ext cx="8651382" cy="36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1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F5DD-364A-CDA4-3FB3-D5368BAC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902"/>
            <a:ext cx="10515600" cy="797850"/>
          </a:xfrm>
        </p:spPr>
        <p:txBody>
          <a:bodyPr>
            <a:normAutofit/>
          </a:bodyPr>
          <a:lstStyle/>
          <a:p>
            <a:r>
              <a:rPr lang="en-CA" sz="4000" b="1" dirty="0"/>
              <a:t>The Project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C238B-9F18-558A-F8FB-4E8A883E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641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dirty="0"/>
              <a:t>We used </a:t>
            </a:r>
            <a:r>
              <a:rPr lang="en-IN" sz="2000" dirty="0" err="1"/>
              <a:t>Plotly</a:t>
            </a:r>
            <a:r>
              <a:rPr lang="en-IN" sz="2000" dirty="0"/>
              <a:t> to create graphs in jupyter notebook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We used flask framework to create a web application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96922-FC37-A3F8-2F23-ACE6C136B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55"/>
          <a:stretch/>
        </p:blipFill>
        <p:spPr>
          <a:xfrm>
            <a:off x="686124" y="4980137"/>
            <a:ext cx="10819752" cy="1116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EE42F7-A840-6EA4-CB45-7E2EECA9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24" y="1874489"/>
            <a:ext cx="9198137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6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D94A-76DB-FB9C-B0FD-8DF514BB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403"/>
            <a:ext cx="10515600" cy="744584"/>
          </a:xfrm>
        </p:spPr>
        <p:txBody>
          <a:bodyPr>
            <a:normAutofit/>
          </a:bodyPr>
          <a:lstStyle/>
          <a:p>
            <a:r>
              <a:rPr lang="en-CA" sz="3200" b="1" dirty="0"/>
              <a:t>The Project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1FEE0-7985-BBAD-E711-EEB9C8F9A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51" y="695524"/>
            <a:ext cx="10515600" cy="962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Code to filter data to create charts</a:t>
            </a:r>
          </a:p>
          <a:p>
            <a:r>
              <a:rPr lang="en-IN" sz="2000" dirty="0"/>
              <a:t>Top 10 country's with highest medals 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CB3185-17E0-35EF-A81B-117ED42E1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7833"/>
            <a:ext cx="9143198" cy="25591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DE4F87-57EE-65C8-E529-3BC13C6FD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58" y="4335223"/>
            <a:ext cx="9169140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925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4F80411E0191468705AB78302F50AE" ma:contentTypeVersion="5" ma:contentTypeDescription="Create a new document." ma:contentTypeScope="" ma:versionID="dc0e46040e59c706ce9aca07f722954b">
  <xsd:schema xmlns:xsd="http://www.w3.org/2001/XMLSchema" xmlns:xs="http://www.w3.org/2001/XMLSchema" xmlns:p="http://schemas.microsoft.com/office/2006/metadata/properties" xmlns:ns3="697773ac-2967-4ddc-9a08-996011fd2eb3" xmlns:ns4="b769fdb1-aeb9-44ff-bedf-12ebaa5d701a" targetNamespace="http://schemas.microsoft.com/office/2006/metadata/properties" ma:root="true" ma:fieldsID="85f4ce9d6f4a8a0178146deff60b4bb1" ns3:_="" ns4:_="">
    <xsd:import namespace="697773ac-2967-4ddc-9a08-996011fd2eb3"/>
    <xsd:import namespace="b769fdb1-aeb9-44ff-bedf-12ebaa5d701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7773ac-2967-4ddc-9a08-996011fd2eb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69fdb1-aeb9-44ff-bedf-12ebaa5d70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84DA16-874E-4CE3-9D8A-AF9BAC2B20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27B84-D051-4F24-8E79-53278CFBE4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7773ac-2967-4ddc-9a08-996011fd2eb3"/>
    <ds:schemaRef ds:uri="b769fdb1-aeb9-44ff-bedf-12ebaa5d70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5A64FF-DDCD-409B-AC0D-C2BC8819D4A1}">
  <ds:schemaRefs>
    <ds:schemaRef ds:uri="b769fdb1-aeb9-44ff-bedf-12ebaa5d701a"/>
    <ds:schemaRef ds:uri="http://schemas.microsoft.com/office/2006/documentManagement/types"/>
    <ds:schemaRef ds:uri="http://schemas.microsoft.com/office/infopath/2007/PartnerControls"/>
    <ds:schemaRef ds:uri="http://purl.org/dc/terms/"/>
    <ds:schemaRef ds:uri="697773ac-2967-4ddc-9a08-996011fd2eb3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668</TotalTime>
  <Words>477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Open Sans</vt:lpstr>
      <vt:lpstr>Trebuchet MS</vt:lpstr>
      <vt:lpstr>Wingdings 3</vt:lpstr>
      <vt:lpstr>Facet</vt:lpstr>
      <vt:lpstr>DATA PROGRAMMING FINAL PROJECT</vt:lpstr>
      <vt:lpstr>Our Team</vt:lpstr>
      <vt:lpstr>Introduction to the Project</vt:lpstr>
      <vt:lpstr>Our Dataset</vt:lpstr>
      <vt:lpstr>The Project</vt:lpstr>
      <vt:lpstr>We created a database and table as medals in SQL. </vt:lpstr>
      <vt:lpstr>The Project</vt:lpstr>
      <vt:lpstr>The Project</vt:lpstr>
      <vt:lpstr>The Project</vt:lpstr>
      <vt:lpstr>Sports with highest number of medals</vt:lpstr>
      <vt:lpstr>Total number of medals won by Canada in each category </vt:lpstr>
      <vt:lpstr>Total number of medals won by Canada each year from 1924 to 2006</vt:lpstr>
      <vt:lpstr>Output Charts</vt:lpstr>
      <vt:lpstr>Sports with highest number of medals</vt:lpstr>
      <vt:lpstr>Output Charts</vt:lpstr>
      <vt:lpstr>Output Charts</vt:lpstr>
      <vt:lpstr>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PROGRAMMING FINAL PROJECT</dc:title>
  <dc:creator>Murali Krishna Penikalapati</dc:creator>
  <cp:lastModifiedBy>Chenna Kesava Reddy Chada</cp:lastModifiedBy>
  <cp:revision>33</cp:revision>
  <dcterms:created xsi:type="dcterms:W3CDTF">2022-08-08T18:50:26Z</dcterms:created>
  <dcterms:modified xsi:type="dcterms:W3CDTF">2022-08-09T21:03:46Z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0x010100D44F80411E0191468705AB78302F50AE</vt:lpwstr>
  </property>
</Properties>
</file>