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4E6CF-0E0D-D2BA-0B59-263E57BC8A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6D2739-627E-4463-DB58-54FBF41E9E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2FD4BE-AEA9-A697-FA2A-7BF82365B51E}"/>
              </a:ext>
            </a:extLst>
          </p:cNvPr>
          <p:cNvSpPr>
            <a:spLocks noGrp="1"/>
          </p:cNvSpPr>
          <p:nvPr>
            <p:ph type="dt" sz="half" idx="10"/>
          </p:nvPr>
        </p:nvSpPr>
        <p:spPr/>
        <p:txBody>
          <a:bodyPr/>
          <a:lstStyle/>
          <a:p>
            <a:fld id="{7C940E29-ACB7-4194-B0DA-42FA1F2D03CC}" type="datetimeFigureOut">
              <a:rPr lang="en-IN" smtClean="0"/>
              <a:t>10-01-2024</a:t>
            </a:fld>
            <a:endParaRPr lang="en-IN"/>
          </a:p>
        </p:txBody>
      </p:sp>
      <p:sp>
        <p:nvSpPr>
          <p:cNvPr id="5" name="Footer Placeholder 4">
            <a:extLst>
              <a:ext uri="{FF2B5EF4-FFF2-40B4-BE49-F238E27FC236}">
                <a16:creationId xmlns:a16="http://schemas.microsoft.com/office/drawing/2014/main" id="{187198ED-D339-6C02-B752-3AFD9E1ADE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BC6732-A010-3331-1D5C-669F8FECADBD}"/>
              </a:ext>
            </a:extLst>
          </p:cNvPr>
          <p:cNvSpPr>
            <a:spLocks noGrp="1"/>
          </p:cNvSpPr>
          <p:nvPr>
            <p:ph type="sldNum" sz="quarter" idx="12"/>
          </p:nvPr>
        </p:nvSpPr>
        <p:spPr/>
        <p:txBody>
          <a:bodyPr/>
          <a:lstStyle/>
          <a:p>
            <a:fld id="{9AF60F7A-6296-4C23-BF90-3532B3DA5F8E}" type="slidenum">
              <a:rPr lang="en-IN" smtClean="0"/>
              <a:t>‹#›</a:t>
            </a:fld>
            <a:endParaRPr lang="en-IN"/>
          </a:p>
        </p:txBody>
      </p:sp>
    </p:spTree>
    <p:extLst>
      <p:ext uri="{BB962C8B-B14F-4D97-AF65-F5344CB8AC3E}">
        <p14:creationId xmlns:p14="http://schemas.microsoft.com/office/powerpoint/2010/main" val="4110282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99921-6461-03F4-B5A0-DD95D5A708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E9A1AC-5F7B-2E24-F2C2-3978F6C1ED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AD73DA-3397-6F92-CDA9-6676CBFAB936}"/>
              </a:ext>
            </a:extLst>
          </p:cNvPr>
          <p:cNvSpPr>
            <a:spLocks noGrp="1"/>
          </p:cNvSpPr>
          <p:nvPr>
            <p:ph type="dt" sz="half" idx="10"/>
          </p:nvPr>
        </p:nvSpPr>
        <p:spPr/>
        <p:txBody>
          <a:bodyPr/>
          <a:lstStyle/>
          <a:p>
            <a:fld id="{7C940E29-ACB7-4194-B0DA-42FA1F2D03CC}" type="datetimeFigureOut">
              <a:rPr lang="en-IN" smtClean="0"/>
              <a:t>10-01-2024</a:t>
            </a:fld>
            <a:endParaRPr lang="en-IN"/>
          </a:p>
        </p:txBody>
      </p:sp>
      <p:sp>
        <p:nvSpPr>
          <p:cNvPr id="5" name="Footer Placeholder 4">
            <a:extLst>
              <a:ext uri="{FF2B5EF4-FFF2-40B4-BE49-F238E27FC236}">
                <a16:creationId xmlns:a16="http://schemas.microsoft.com/office/drawing/2014/main" id="{942ECC2C-0D9F-0154-7B0B-459308D4CC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E49B5F-E617-81BC-4686-C0AA1DB1877D}"/>
              </a:ext>
            </a:extLst>
          </p:cNvPr>
          <p:cNvSpPr>
            <a:spLocks noGrp="1"/>
          </p:cNvSpPr>
          <p:nvPr>
            <p:ph type="sldNum" sz="quarter" idx="12"/>
          </p:nvPr>
        </p:nvSpPr>
        <p:spPr/>
        <p:txBody>
          <a:bodyPr/>
          <a:lstStyle/>
          <a:p>
            <a:fld id="{9AF60F7A-6296-4C23-BF90-3532B3DA5F8E}" type="slidenum">
              <a:rPr lang="en-IN" smtClean="0"/>
              <a:t>‹#›</a:t>
            </a:fld>
            <a:endParaRPr lang="en-IN"/>
          </a:p>
        </p:txBody>
      </p:sp>
    </p:spTree>
    <p:extLst>
      <p:ext uri="{BB962C8B-B14F-4D97-AF65-F5344CB8AC3E}">
        <p14:creationId xmlns:p14="http://schemas.microsoft.com/office/powerpoint/2010/main" val="10644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B4AAA5-BC1F-F4FE-2665-98F452AAD3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04BAE5-7CB9-362F-E4B6-B0DB0000D4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E95853-1D0A-7110-4675-25D952D4BD44}"/>
              </a:ext>
            </a:extLst>
          </p:cNvPr>
          <p:cNvSpPr>
            <a:spLocks noGrp="1"/>
          </p:cNvSpPr>
          <p:nvPr>
            <p:ph type="dt" sz="half" idx="10"/>
          </p:nvPr>
        </p:nvSpPr>
        <p:spPr/>
        <p:txBody>
          <a:bodyPr/>
          <a:lstStyle/>
          <a:p>
            <a:fld id="{7C940E29-ACB7-4194-B0DA-42FA1F2D03CC}" type="datetimeFigureOut">
              <a:rPr lang="en-IN" smtClean="0"/>
              <a:t>10-01-2024</a:t>
            </a:fld>
            <a:endParaRPr lang="en-IN"/>
          </a:p>
        </p:txBody>
      </p:sp>
      <p:sp>
        <p:nvSpPr>
          <p:cNvPr id="5" name="Footer Placeholder 4">
            <a:extLst>
              <a:ext uri="{FF2B5EF4-FFF2-40B4-BE49-F238E27FC236}">
                <a16:creationId xmlns:a16="http://schemas.microsoft.com/office/drawing/2014/main" id="{748B4506-890D-8437-7A13-1C62FAD7A3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80AED5-A009-4081-6789-4AB5C88B6AC7}"/>
              </a:ext>
            </a:extLst>
          </p:cNvPr>
          <p:cNvSpPr>
            <a:spLocks noGrp="1"/>
          </p:cNvSpPr>
          <p:nvPr>
            <p:ph type="sldNum" sz="quarter" idx="12"/>
          </p:nvPr>
        </p:nvSpPr>
        <p:spPr/>
        <p:txBody>
          <a:bodyPr/>
          <a:lstStyle/>
          <a:p>
            <a:fld id="{9AF60F7A-6296-4C23-BF90-3532B3DA5F8E}" type="slidenum">
              <a:rPr lang="en-IN" smtClean="0"/>
              <a:t>‹#›</a:t>
            </a:fld>
            <a:endParaRPr lang="en-IN"/>
          </a:p>
        </p:txBody>
      </p:sp>
    </p:spTree>
    <p:extLst>
      <p:ext uri="{BB962C8B-B14F-4D97-AF65-F5344CB8AC3E}">
        <p14:creationId xmlns:p14="http://schemas.microsoft.com/office/powerpoint/2010/main" val="3557246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3A6D8-AD3A-23E1-B333-D621472AB5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833945-07BE-AC52-5E9F-3BBF1DB944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84BD37-2519-449C-B276-B2DAA644F875}"/>
              </a:ext>
            </a:extLst>
          </p:cNvPr>
          <p:cNvSpPr>
            <a:spLocks noGrp="1"/>
          </p:cNvSpPr>
          <p:nvPr>
            <p:ph type="dt" sz="half" idx="10"/>
          </p:nvPr>
        </p:nvSpPr>
        <p:spPr/>
        <p:txBody>
          <a:bodyPr/>
          <a:lstStyle/>
          <a:p>
            <a:fld id="{7C940E29-ACB7-4194-B0DA-42FA1F2D03CC}" type="datetimeFigureOut">
              <a:rPr lang="en-IN" smtClean="0"/>
              <a:t>10-01-2024</a:t>
            </a:fld>
            <a:endParaRPr lang="en-IN"/>
          </a:p>
        </p:txBody>
      </p:sp>
      <p:sp>
        <p:nvSpPr>
          <p:cNvPr id="5" name="Footer Placeholder 4">
            <a:extLst>
              <a:ext uri="{FF2B5EF4-FFF2-40B4-BE49-F238E27FC236}">
                <a16:creationId xmlns:a16="http://schemas.microsoft.com/office/drawing/2014/main" id="{4129D395-FDE2-6B64-686E-990C85276C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95B684-D744-FAE9-6933-FB1B7237D09C}"/>
              </a:ext>
            </a:extLst>
          </p:cNvPr>
          <p:cNvSpPr>
            <a:spLocks noGrp="1"/>
          </p:cNvSpPr>
          <p:nvPr>
            <p:ph type="sldNum" sz="quarter" idx="12"/>
          </p:nvPr>
        </p:nvSpPr>
        <p:spPr/>
        <p:txBody>
          <a:bodyPr/>
          <a:lstStyle/>
          <a:p>
            <a:fld id="{9AF60F7A-6296-4C23-BF90-3532B3DA5F8E}" type="slidenum">
              <a:rPr lang="en-IN" smtClean="0"/>
              <a:t>‹#›</a:t>
            </a:fld>
            <a:endParaRPr lang="en-IN"/>
          </a:p>
        </p:txBody>
      </p:sp>
    </p:spTree>
    <p:extLst>
      <p:ext uri="{BB962C8B-B14F-4D97-AF65-F5344CB8AC3E}">
        <p14:creationId xmlns:p14="http://schemas.microsoft.com/office/powerpoint/2010/main" val="3337985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A31B2-C100-6265-9F5F-07B2A39398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FB130D-334A-6FEA-D316-C74C04E785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68B716-6329-1CD3-6BFB-C57E7F9BB831}"/>
              </a:ext>
            </a:extLst>
          </p:cNvPr>
          <p:cNvSpPr>
            <a:spLocks noGrp="1"/>
          </p:cNvSpPr>
          <p:nvPr>
            <p:ph type="dt" sz="half" idx="10"/>
          </p:nvPr>
        </p:nvSpPr>
        <p:spPr/>
        <p:txBody>
          <a:bodyPr/>
          <a:lstStyle/>
          <a:p>
            <a:fld id="{7C940E29-ACB7-4194-B0DA-42FA1F2D03CC}" type="datetimeFigureOut">
              <a:rPr lang="en-IN" smtClean="0"/>
              <a:t>10-01-2024</a:t>
            </a:fld>
            <a:endParaRPr lang="en-IN"/>
          </a:p>
        </p:txBody>
      </p:sp>
      <p:sp>
        <p:nvSpPr>
          <p:cNvPr id="5" name="Footer Placeholder 4">
            <a:extLst>
              <a:ext uri="{FF2B5EF4-FFF2-40B4-BE49-F238E27FC236}">
                <a16:creationId xmlns:a16="http://schemas.microsoft.com/office/drawing/2014/main" id="{844DF08F-81C1-70B3-A4E2-4CCE82B40E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3B0A23-80A0-D11C-57D8-7CEB9E3451F7}"/>
              </a:ext>
            </a:extLst>
          </p:cNvPr>
          <p:cNvSpPr>
            <a:spLocks noGrp="1"/>
          </p:cNvSpPr>
          <p:nvPr>
            <p:ph type="sldNum" sz="quarter" idx="12"/>
          </p:nvPr>
        </p:nvSpPr>
        <p:spPr/>
        <p:txBody>
          <a:bodyPr/>
          <a:lstStyle/>
          <a:p>
            <a:fld id="{9AF60F7A-6296-4C23-BF90-3532B3DA5F8E}" type="slidenum">
              <a:rPr lang="en-IN" smtClean="0"/>
              <a:t>‹#›</a:t>
            </a:fld>
            <a:endParaRPr lang="en-IN"/>
          </a:p>
        </p:txBody>
      </p:sp>
    </p:spTree>
    <p:extLst>
      <p:ext uri="{BB962C8B-B14F-4D97-AF65-F5344CB8AC3E}">
        <p14:creationId xmlns:p14="http://schemas.microsoft.com/office/powerpoint/2010/main" val="2211183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398C-EB46-B41A-112B-87EF35DCAC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7B1748-EDF8-9676-9D6D-341F4F92B3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D10480-175E-BD43-C66F-77B7DF5D89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B9110C-FA47-848D-9CFD-D0F81615C477}"/>
              </a:ext>
            </a:extLst>
          </p:cNvPr>
          <p:cNvSpPr>
            <a:spLocks noGrp="1"/>
          </p:cNvSpPr>
          <p:nvPr>
            <p:ph type="dt" sz="half" idx="10"/>
          </p:nvPr>
        </p:nvSpPr>
        <p:spPr/>
        <p:txBody>
          <a:bodyPr/>
          <a:lstStyle/>
          <a:p>
            <a:fld id="{7C940E29-ACB7-4194-B0DA-42FA1F2D03CC}" type="datetimeFigureOut">
              <a:rPr lang="en-IN" smtClean="0"/>
              <a:t>10-01-2024</a:t>
            </a:fld>
            <a:endParaRPr lang="en-IN"/>
          </a:p>
        </p:txBody>
      </p:sp>
      <p:sp>
        <p:nvSpPr>
          <p:cNvPr id="6" name="Footer Placeholder 5">
            <a:extLst>
              <a:ext uri="{FF2B5EF4-FFF2-40B4-BE49-F238E27FC236}">
                <a16:creationId xmlns:a16="http://schemas.microsoft.com/office/drawing/2014/main" id="{9707EDFC-7F75-64D3-CD81-37F95E0BBE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B6034C-37A0-F0AF-D9BF-E9BACDD72637}"/>
              </a:ext>
            </a:extLst>
          </p:cNvPr>
          <p:cNvSpPr>
            <a:spLocks noGrp="1"/>
          </p:cNvSpPr>
          <p:nvPr>
            <p:ph type="sldNum" sz="quarter" idx="12"/>
          </p:nvPr>
        </p:nvSpPr>
        <p:spPr/>
        <p:txBody>
          <a:bodyPr/>
          <a:lstStyle/>
          <a:p>
            <a:fld id="{9AF60F7A-6296-4C23-BF90-3532B3DA5F8E}" type="slidenum">
              <a:rPr lang="en-IN" smtClean="0"/>
              <a:t>‹#›</a:t>
            </a:fld>
            <a:endParaRPr lang="en-IN"/>
          </a:p>
        </p:txBody>
      </p:sp>
    </p:spTree>
    <p:extLst>
      <p:ext uri="{BB962C8B-B14F-4D97-AF65-F5344CB8AC3E}">
        <p14:creationId xmlns:p14="http://schemas.microsoft.com/office/powerpoint/2010/main" val="165303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8071-7EA2-6FDE-827D-CE47EFE120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14779C-2473-C22E-E38B-080CFD36B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D1944B-A123-BACC-05A8-118AB1F0E8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EF25A9-DF01-A09E-5278-E43FB16946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6BB3CF-D906-9882-602C-84C467AE51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ACB5A9-AEDC-44D6-7B6F-1DD146F7DE5D}"/>
              </a:ext>
            </a:extLst>
          </p:cNvPr>
          <p:cNvSpPr>
            <a:spLocks noGrp="1"/>
          </p:cNvSpPr>
          <p:nvPr>
            <p:ph type="dt" sz="half" idx="10"/>
          </p:nvPr>
        </p:nvSpPr>
        <p:spPr/>
        <p:txBody>
          <a:bodyPr/>
          <a:lstStyle/>
          <a:p>
            <a:fld id="{7C940E29-ACB7-4194-B0DA-42FA1F2D03CC}" type="datetimeFigureOut">
              <a:rPr lang="en-IN" smtClean="0"/>
              <a:t>10-01-2024</a:t>
            </a:fld>
            <a:endParaRPr lang="en-IN"/>
          </a:p>
        </p:txBody>
      </p:sp>
      <p:sp>
        <p:nvSpPr>
          <p:cNvPr id="8" name="Footer Placeholder 7">
            <a:extLst>
              <a:ext uri="{FF2B5EF4-FFF2-40B4-BE49-F238E27FC236}">
                <a16:creationId xmlns:a16="http://schemas.microsoft.com/office/drawing/2014/main" id="{1FE52746-BD80-A776-ED74-EDD1D984E1D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D07D7B-FBAA-4CE4-BA45-C72037EE04CA}"/>
              </a:ext>
            </a:extLst>
          </p:cNvPr>
          <p:cNvSpPr>
            <a:spLocks noGrp="1"/>
          </p:cNvSpPr>
          <p:nvPr>
            <p:ph type="sldNum" sz="quarter" idx="12"/>
          </p:nvPr>
        </p:nvSpPr>
        <p:spPr/>
        <p:txBody>
          <a:bodyPr/>
          <a:lstStyle/>
          <a:p>
            <a:fld id="{9AF60F7A-6296-4C23-BF90-3532B3DA5F8E}" type="slidenum">
              <a:rPr lang="en-IN" smtClean="0"/>
              <a:t>‹#›</a:t>
            </a:fld>
            <a:endParaRPr lang="en-IN"/>
          </a:p>
        </p:txBody>
      </p:sp>
    </p:spTree>
    <p:extLst>
      <p:ext uri="{BB962C8B-B14F-4D97-AF65-F5344CB8AC3E}">
        <p14:creationId xmlns:p14="http://schemas.microsoft.com/office/powerpoint/2010/main" val="28692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589E0-8541-5477-713E-44FB3AD905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AF2976-3469-B4AD-4C19-A07AE02BAB02}"/>
              </a:ext>
            </a:extLst>
          </p:cNvPr>
          <p:cNvSpPr>
            <a:spLocks noGrp="1"/>
          </p:cNvSpPr>
          <p:nvPr>
            <p:ph type="dt" sz="half" idx="10"/>
          </p:nvPr>
        </p:nvSpPr>
        <p:spPr/>
        <p:txBody>
          <a:bodyPr/>
          <a:lstStyle/>
          <a:p>
            <a:fld id="{7C940E29-ACB7-4194-B0DA-42FA1F2D03CC}" type="datetimeFigureOut">
              <a:rPr lang="en-IN" smtClean="0"/>
              <a:t>10-01-2024</a:t>
            </a:fld>
            <a:endParaRPr lang="en-IN"/>
          </a:p>
        </p:txBody>
      </p:sp>
      <p:sp>
        <p:nvSpPr>
          <p:cNvPr id="4" name="Footer Placeholder 3">
            <a:extLst>
              <a:ext uri="{FF2B5EF4-FFF2-40B4-BE49-F238E27FC236}">
                <a16:creationId xmlns:a16="http://schemas.microsoft.com/office/drawing/2014/main" id="{31CE1816-28D4-E2B2-1E19-FD2F507889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563A00-D50D-E5E3-F361-77C8BB30555C}"/>
              </a:ext>
            </a:extLst>
          </p:cNvPr>
          <p:cNvSpPr>
            <a:spLocks noGrp="1"/>
          </p:cNvSpPr>
          <p:nvPr>
            <p:ph type="sldNum" sz="quarter" idx="12"/>
          </p:nvPr>
        </p:nvSpPr>
        <p:spPr/>
        <p:txBody>
          <a:bodyPr/>
          <a:lstStyle/>
          <a:p>
            <a:fld id="{9AF60F7A-6296-4C23-BF90-3532B3DA5F8E}" type="slidenum">
              <a:rPr lang="en-IN" smtClean="0"/>
              <a:t>‹#›</a:t>
            </a:fld>
            <a:endParaRPr lang="en-IN"/>
          </a:p>
        </p:txBody>
      </p:sp>
    </p:spTree>
    <p:extLst>
      <p:ext uri="{BB962C8B-B14F-4D97-AF65-F5344CB8AC3E}">
        <p14:creationId xmlns:p14="http://schemas.microsoft.com/office/powerpoint/2010/main" val="90455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5461CC-B578-22C4-615D-125848FD03F8}"/>
              </a:ext>
            </a:extLst>
          </p:cNvPr>
          <p:cNvSpPr>
            <a:spLocks noGrp="1"/>
          </p:cNvSpPr>
          <p:nvPr>
            <p:ph type="dt" sz="half" idx="10"/>
          </p:nvPr>
        </p:nvSpPr>
        <p:spPr/>
        <p:txBody>
          <a:bodyPr/>
          <a:lstStyle/>
          <a:p>
            <a:fld id="{7C940E29-ACB7-4194-B0DA-42FA1F2D03CC}" type="datetimeFigureOut">
              <a:rPr lang="en-IN" smtClean="0"/>
              <a:t>10-01-2024</a:t>
            </a:fld>
            <a:endParaRPr lang="en-IN"/>
          </a:p>
        </p:txBody>
      </p:sp>
      <p:sp>
        <p:nvSpPr>
          <p:cNvPr id="3" name="Footer Placeholder 2">
            <a:extLst>
              <a:ext uri="{FF2B5EF4-FFF2-40B4-BE49-F238E27FC236}">
                <a16:creationId xmlns:a16="http://schemas.microsoft.com/office/drawing/2014/main" id="{366E6C8F-62A1-DB6E-B9B3-4DBFF09FD4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DE78B69-6747-7B78-F418-CBE620AB4640}"/>
              </a:ext>
            </a:extLst>
          </p:cNvPr>
          <p:cNvSpPr>
            <a:spLocks noGrp="1"/>
          </p:cNvSpPr>
          <p:nvPr>
            <p:ph type="sldNum" sz="quarter" idx="12"/>
          </p:nvPr>
        </p:nvSpPr>
        <p:spPr/>
        <p:txBody>
          <a:bodyPr/>
          <a:lstStyle/>
          <a:p>
            <a:fld id="{9AF60F7A-6296-4C23-BF90-3532B3DA5F8E}" type="slidenum">
              <a:rPr lang="en-IN" smtClean="0"/>
              <a:t>‹#›</a:t>
            </a:fld>
            <a:endParaRPr lang="en-IN"/>
          </a:p>
        </p:txBody>
      </p:sp>
    </p:spTree>
    <p:extLst>
      <p:ext uri="{BB962C8B-B14F-4D97-AF65-F5344CB8AC3E}">
        <p14:creationId xmlns:p14="http://schemas.microsoft.com/office/powerpoint/2010/main" val="1934617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E163-2778-A80D-589D-46882426F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42754D-C3E3-A629-AE20-F640A11137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906C45-45D1-2EF0-C5FB-1D218D8D7B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00BB2C-CCF5-9402-395A-EB9DE0F78A8E}"/>
              </a:ext>
            </a:extLst>
          </p:cNvPr>
          <p:cNvSpPr>
            <a:spLocks noGrp="1"/>
          </p:cNvSpPr>
          <p:nvPr>
            <p:ph type="dt" sz="half" idx="10"/>
          </p:nvPr>
        </p:nvSpPr>
        <p:spPr/>
        <p:txBody>
          <a:bodyPr/>
          <a:lstStyle/>
          <a:p>
            <a:fld id="{7C940E29-ACB7-4194-B0DA-42FA1F2D03CC}" type="datetimeFigureOut">
              <a:rPr lang="en-IN" smtClean="0"/>
              <a:t>10-01-2024</a:t>
            </a:fld>
            <a:endParaRPr lang="en-IN"/>
          </a:p>
        </p:txBody>
      </p:sp>
      <p:sp>
        <p:nvSpPr>
          <p:cNvPr id="6" name="Footer Placeholder 5">
            <a:extLst>
              <a:ext uri="{FF2B5EF4-FFF2-40B4-BE49-F238E27FC236}">
                <a16:creationId xmlns:a16="http://schemas.microsoft.com/office/drawing/2014/main" id="{2AA4C84D-D8E8-0774-EB4F-CA66E2B120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C59D04-2D51-76C9-1C81-4EEDADFAB978}"/>
              </a:ext>
            </a:extLst>
          </p:cNvPr>
          <p:cNvSpPr>
            <a:spLocks noGrp="1"/>
          </p:cNvSpPr>
          <p:nvPr>
            <p:ph type="sldNum" sz="quarter" idx="12"/>
          </p:nvPr>
        </p:nvSpPr>
        <p:spPr/>
        <p:txBody>
          <a:bodyPr/>
          <a:lstStyle/>
          <a:p>
            <a:fld id="{9AF60F7A-6296-4C23-BF90-3532B3DA5F8E}" type="slidenum">
              <a:rPr lang="en-IN" smtClean="0"/>
              <a:t>‹#›</a:t>
            </a:fld>
            <a:endParaRPr lang="en-IN"/>
          </a:p>
        </p:txBody>
      </p:sp>
    </p:spTree>
    <p:extLst>
      <p:ext uri="{BB962C8B-B14F-4D97-AF65-F5344CB8AC3E}">
        <p14:creationId xmlns:p14="http://schemas.microsoft.com/office/powerpoint/2010/main" val="2598183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0B4B-0C6E-BC68-C88B-42B9445665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D41BC0-1DCC-DCA6-9C2E-94777F7B95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AE8B90-AF5D-FD5C-7F05-35D4E6DF3C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CA0DC3-B4EF-2B6B-6D72-099C5237F32C}"/>
              </a:ext>
            </a:extLst>
          </p:cNvPr>
          <p:cNvSpPr>
            <a:spLocks noGrp="1"/>
          </p:cNvSpPr>
          <p:nvPr>
            <p:ph type="dt" sz="half" idx="10"/>
          </p:nvPr>
        </p:nvSpPr>
        <p:spPr/>
        <p:txBody>
          <a:bodyPr/>
          <a:lstStyle/>
          <a:p>
            <a:fld id="{7C940E29-ACB7-4194-B0DA-42FA1F2D03CC}" type="datetimeFigureOut">
              <a:rPr lang="en-IN" smtClean="0"/>
              <a:t>10-01-2024</a:t>
            </a:fld>
            <a:endParaRPr lang="en-IN"/>
          </a:p>
        </p:txBody>
      </p:sp>
      <p:sp>
        <p:nvSpPr>
          <p:cNvPr id="6" name="Footer Placeholder 5">
            <a:extLst>
              <a:ext uri="{FF2B5EF4-FFF2-40B4-BE49-F238E27FC236}">
                <a16:creationId xmlns:a16="http://schemas.microsoft.com/office/drawing/2014/main" id="{3D518461-EAD7-3B4A-0F66-7FB8B08339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ADC4A0-E556-F1B4-F2E7-8844D8A11603}"/>
              </a:ext>
            </a:extLst>
          </p:cNvPr>
          <p:cNvSpPr>
            <a:spLocks noGrp="1"/>
          </p:cNvSpPr>
          <p:nvPr>
            <p:ph type="sldNum" sz="quarter" idx="12"/>
          </p:nvPr>
        </p:nvSpPr>
        <p:spPr/>
        <p:txBody>
          <a:bodyPr/>
          <a:lstStyle/>
          <a:p>
            <a:fld id="{9AF60F7A-6296-4C23-BF90-3532B3DA5F8E}" type="slidenum">
              <a:rPr lang="en-IN" smtClean="0"/>
              <a:t>‹#›</a:t>
            </a:fld>
            <a:endParaRPr lang="en-IN"/>
          </a:p>
        </p:txBody>
      </p:sp>
    </p:spTree>
    <p:extLst>
      <p:ext uri="{BB962C8B-B14F-4D97-AF65-F5344CB8AC3E}">
        <p14:creationId xmlns:p14="http://schemas.microsoft.com/office/powerpoint/2010/main" val="153119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0B18C9-6ACF-017F-48DB-933286224C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27D945-1696-86A5-D332-36C0225C3D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D06483-3121-A7C0-C6B7-334E98AFC6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940E29-ACB7-4194-B0DA-42FA1F2D03CC}" type="datetimeFigureOut">
              <a:rPr lang="en-IN" smtClean="0"/>
              <a:t>10-01-2024</a:t>
            </a:fld>
            <a:endParaRPr lang="en-IN"/>
          </a:p>
        </p:txBody>
      </p:sp>
      <p:sp>
        <p:nvSpPr>
          <p:cNvPr id="5" name="Footer Placeholder 4">
            <a:extLst>
              <a:ext uri="{FF2B5EF4-FFF2-40B4-BE49-F238E27FC236}">
                <a16:creationId xmlns:a16="http://schemas.microsoft.com/office/drawing/2014/main" id="{53F11B63-B955-7036-8924-5CA21C4E25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BEFF31-6C26-7E7E-CC61-D7FE5F44C8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F60F7A-6296-4C23-BF90-3532B3DA5F8E}" type="slidenum">
              <a:rPr lang="en-IN" smtClean="0"/>
              <a:t>‹#›</a:t>
            </a:fld>
            <a:endParaRPr lang="en-IN"/>
          </a:p>
        </p:txBody>
      </p:sp>
    </p:spTree>
    <p:extLst>
      <p:ext uri="{BB962C8B-B14F-4D97-AF65-F5344CB8AC3E}">
        <p14:creationId xmlns:p14="http://schemas.microsoft.com/office/powerpoint/2010/main" val="147942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youtu.be/iGkWnvuHGHw?si=AtakfVcIeWPHIR2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332F7-B51D-9B1D-9485-7F14AF221856}"/>
              </a:ext>
            </a:extLst>
          </p:cNvPr>
          <p:cNvSpPr>
            <a:spLocks noGrp="1"/>
          </p:cNvSpPr>
          <p:nvPr>
            <p:ph type="ctrTitle"/>
          </p:nvPr>
        </p:nvSpPr>
        <p:spPr>
          <a:xfrm>
            <a:off x="-831980" y="1041400"/>
            <a:ext cx="13370768" cy="2387600"/>
          </a:xfrm>
        </p:spPr>
        <p:txBody>
          <a:bodyPr>
            <a:normAutofit/>
          </a:bodyPr>
          <a:lstStyle/>
          <a:p>
            <a:r>
              <a:rPr lang="en-US" sz="7200" b="1" dirty="0"/>
              <a:t>Low Noise Amplifier Proof of Concept </a:t>
            </a:r>
            <a:endParaRPr lang="en-IN" sz="7200" b="1" dirty="0"/>
          </a:p>
        </p:txBody>
      </p:sp>
      <p:sp>
        <p:nvSpPr>
          <p:cNvPr id="3" name="Subtitle 2">
            <a:extLst>
              <a:ext uri="{FF2B5EF4-FFF2-40B4-BE49-F238E27FC236}">
                <a16:creationId xmlns:a16="http://schemas.microsoft.com/office/drawing/2014/main" id="{A4A12BD9-002F-3227-88C3-006CB7E9E505}"/>
              </a:ext>
            </a:extLst>
          </p:cNvPr>
          <p:cNvSpPr>
            <a:spLocks noGrp="1"/>
          </p:cNvSpPr>
          <p:nvPr>
            <p:ph type="subTitle" idx="1"/>
          </p:nvPr>
        </p:nvSpPr>
        <p:spPr>
          <a:xfrm>
            <a:off x="1281404" y="5001630"/>
            <a:ext cx="9144000" cy="1655762"/>
          </a:xfrm>
        </p:spPr>
        <p:txBody>
          <a:bodyPr>
            <a:normAutofit/>
          </a:bodyPr>
          <a:lstStyle/>
          <a:p>
            <a:r>
              <a:rPr lang="en-US" sz="4000" b="1" dirty="0"/>
              <a:t>NITHIN P</a:t>
            </a:r>
            <a:endParaRPr lang="en-IN" sz="4000" b="1" dirty="0"/>
          </a:p>
        </p:txBody>
      </p:sp>
    </p:spTree>
    <p:extLst>
      <p:ext uri="{BB962C8B-B14F-4D97-AF65-F5344CB8AC3E}">
        <p14:creationId xmlns:p14="http://schemas.microsoft.com/office/powerpoint/2010/main" val="1770405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A4913F-AEC2-1586-914C-0412BE1B21E9}"/>
              </a:ext>
            </a:extLst>
          </p:cNvPr>
          <p:cNvSpPr>
            <a:spLocks noGrp="1"/>
          </p:cNvSpPr>
          <p:nvPr>
            <p:ph idx="1"/>
          </p:nvPr>
        </p:nvSpPr>
        <p:spPr>
          <a:xfrm>
            <a:off x="143069" y="1399590"/>
            <a:ext cx="11905862" cy="5383765"/>
          </a:xfrm>
        </p:spPr>
        <p:txBody>
          <a:bodyPr>
            <a:noAutofit/>
          </a:bodyPr>
          <a:lstStyle/>
          <a:p>
            <a:r>
              <a:rPr lang="en-US" sz="1800" dirty="0"/>
              <a:t>The design I’m using is based on CMOS devices which is the second worst taking into consideration of NF</a:t>
            </a:r>
          </a:p>
          <a:p>
            <a:r>
              <a:rPr lang="en-US" sz="1800" dirty="0"/>
              <a:t>Not Much gain with NF compensation  we get (mainly because of the MOSFET device we use </a:t>
            </a:r>
          </a:p>
          <a:p>
            <a:r>
              <a:rPr lang="en-US" sz="1800" dirty="0"/>
              <a:t>Note that possible gain and NF obtainable from this single stage design is somewhere near 20dB(&lt;20dB) but can be enhanced by adding additional gain enhancing circuits and can be pulled up to (&lt;25dB)</a:t>
            </a:r>
          </a:p>
          <a:p>
            <a:r>
              <a:rPr lang="en-US" sz="1800" dirty="0"/>
              <a:t>Note for real devices requiring 60dB gain we need to cascade these single stage and increase gain, but care needs to be taken to ensure stability, Proper impedance matching, Poles consideration is being done. Note that there are design which has been done on this methodology utilizing 2 or more than two stages to increase the gain, but there will be obvious NF increase which has to be taken into consideration.</a:t>
            </a:r>
            <a:endParaRPr lang="en-IN" sz="1800" dirty="0"/>
          </a:p>
          <a:p>
            <a:r>
              <a:rPr lang="en-IN" sz="1800" dirty="0"/>
              <a:t>Absence of considerable data for design consideration like NF, S parameter, Id, Technology being used.</a:t>
            </a:r>
          </a:p>
          <a:p>
            <a:r>
              <a:rPr lang="en-IN" sz="1800" dirty="0"/>
              <a:t>Biasing and Characterising the MOSFET for the requirement is a painstakingly slow and tedious and takes a lot of iteration to arrive at desired characters .</a:t>
            </a:r>
          </a:p>
          <a:p>
            <a:r>
              <a:rPr lang="en-IN" sz="1800" dirty="0"/>
              <a:t>Obtaining MOSFET parameters like gd0, α, Gamma, δ and many other parameters of </a:t>
            </a:r>
            <a:r>
              <a:rPr lang="en-IN" sz="1800" dirty="0" err="1"/>
              <a:t>mosfet</a:t>
            </a:r>
            <a:r>
              <a:rPr lang="en-IN" sz="1800" dirty="0"/>
              <a:t> is very difficult and some software don't have a way to simulate and obtain these parameters these parameters, and a rough estimation has to be done which have to be tuned to rectify the possible errors in the design</a:t>
            </a:r>
          </a:p>
          <a:p>
            <a:r>
              <a:rPr lang="en-IN" sz="1800" dirty="0"/>
              <a:t>Majorly this a very slow process so this needs to automized with some computer program(Design Process for this spec)</a:t>
            </a:r>
          </a:p>
          <a:p>
            <a:r>
              <a:rPr lang="en-IN" sz="1800" dirty="0"/>
              <a:t>Also the design we employed here is broadband rather than wideband </a:t>
            </a:r>
          </a:p>
        </p:txBody>
      </p:sp>
      <p:sp>
        <p:nvSpPr>
          <p:cNvPr id="8" name="Title 1">
            <a:extLst>
              <a:ext uri="{FF2B5EF4-FFF2-40B4-BE49-F238E27FC236}">
                <a16:creationId xmlns:a16="http://schemas.microsoft.com/office/drawing/2014/main" id="{A8095B7C-CD24-AA22-2C17-8612725459C3}"/>
              </a:ext>
            </a:extLst>
          </p:cNvPr>
          <p:cNvSpPr>
            <a:spLocks noGrp="1"/>
          </p:cNvSpPr>
          <p:nvPr>
            <p:ph type="title"/>
          </p:nvPr>
        </p:nvSpPr>
        <p:spPr>
          <a:xfrm>
            <a:off x="273698" y="233264"/>
            <a:ext cx="11644604" cy="737118"/>
          </a:xfrm>
        </p:spPr>
        <p:txBody>
          <a:bodyPr>
            <a:normAutofit fontScale="90000"/>
          </a:bodyPr>
          <a:lstStyle/>
          <a:p>
            <a:r>
              <a:rPr lang="en-US" u="sng" dirty="0"/>
              <a:t>Problems I’m facing in the design and you might encounter  </a:t>
            </a:r>
            <a:endParaRPr lang="en-IN" u="sng" dirty="0"/>
          </a:p>
        </p:txBody>
      </p:sp>
    </p:spTree>
    <p:extLst>
      <p:ext uri="{BB962C8B-B14F-4D97-AF65-F5344CB8AC3E}">
        <p14:creationId xmlns:p14="http://schemas.microsoft.com/office/powerpoint/2010/main" val="3383991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AF5E4-5580-09F6-47F0-2D6808F1B765}"/>
              </a:ext>
            </a:extLst>
          </p:cNvPr>
          <p:cNvSpPr>
            <a:spLocks noGrp="1"/>
          </p:cNvSpPr>
          <p:nvPr>
            <p:ph type="title"/>
          </p:nvPr>
        </p:nvSpPr>
        <p:spPr>
          <a:xfrm>
            <a:off x="241041" y="0"/>
            <a:ext cx="10515600" cy="1025135"/>
          </a:xfrm>
        </p:spPr>
        <p:txBody>
          <a:bodyPr/>
          <a:lstStyle/>
          <a:p>
            <a:r>
              <a:rPr lang="en-US" u="sng" dirty="0"/>
              <a:t>Cautions to be taken</a:t>
            </a:r>
            <a:endParaRPr lang="en-IN" u="sng" dirty="0"/>
          </a:p>
        </p:txBody>
      </p:sp>
      <p:sp>
        <p:nvSpPr>
          <p:cNvPr id="3" name="Content Placeholder 2">
            <a:extLst>
              <a:ext uri="{FF2B5EF4-FFF2-40B4-BE49-F238E27FC236}">
                <a16:creationId xmlns:a16="http://schemas.microsoft.com/office/drawing/2014/main" id="{C645BA1F-6342-64CD-3AF3-AA1A7789D6CB}"/>
              </a:ext>
            </a:extLst>
          </p:cNvPr>
          <p:cNvSpPr>
            <a:spLocks noGrp="1"/>
          </p:cNvSpPr>
          <p:nvPr>
            <p:ph idx="1"/>
          </p:nvPr>
        </p:nvSpPr>
        <p:spPr>
          <a:xfrm>
            <a:off x="241041" y="1025135"/>
            <a:ext cx="11112759" cy="5151828"/>
          </a:xfrm>
        </p:spPr>
        <p:txBody>
          <a:bodyPr>
            <a:normAutofit/>
          </a:bodyPr>
          <a:lstStyle/>
          <a:p>
            <a:r>
              <a:rPr lang="en-US" sz="1800" dirty="0"/>
              <a:t>Layout has to be taken very seriously because the layout will alter our design and might introduce additional parasitic components and the results are bad (I’ve not taken this into consideration because I don’t know Analog/RF layout)</a:t>
            </a:r>
          </a:p>
          <a:p>
            <a:r>
              <a:rPr lang="en-US" sz="1800" dirty="0"/>
              <a:t>Care needs to be taken while using the fingers at the gate terminal </a:t>
            </a:r>
          </a:p>
          <a:p>
            <a:r>
              <a:rPr lang="en-US" sz="1800" dirty="0"/>
              <a:t>And Many others (Refer the design book)</a:t>
            </a:r>
            <a:endParaRPr lang="en-IN" sz="1800" dirty="0"/>
          </a:p>
        </p:txBody>
      </p:sp>
    </p:spTree>
    <p:extLst>
      <p:ext uri="{BB962C8B-B14F-4D97-AF65-F5344CB8AC3E}">
        <p14:creationId xmlns:p14="http://schemas.microsoft.com/office/powerpoint/2010/main" val="385669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9B431-02A6-6A19-7DBD-81E2B35E04C2}"/>
              </a:ext>
            </a:extLst>
          </p:cNvPr>
          <p:cNvSpPr>
            <a:spLocks noGrp="1"/>
          </p:cNvSpPr>
          <p:nvPr>
            <p:ph type="title"/>
          </p:nvPr>
        </p:nvSpPr>
        <p:spPr>
          <a:xfrm>
            <a:off x="419877" y="393118"/>
            <a:ext cx="10952584" cy="894508"/>
          </a:xfrm>
        </p:spPr>
        <p:txBody>
          <a:bodyPr>
            <a:normAutofit fontScale="90000"/>
          </a:bodyPr>
          <a:lstStyle/>
          <a:p>
            <a:r>
              <a:rPr lang="en-US" u="sng" dirty="0"/>
              <a:t>Solutions to the observed problems in my design procedure </a:t>
            </a:r>
            <a:endParaRPr lang="en-IN" u="sng" dirty="0"/>
          </a:p>
        </p:txBody>
      </p:sp>
      <p:sp>
        <p:nvSpPr>
          <p:cNvPr id="3" name="Content Placeholder 2">
            <a:extLst>
              <a:ext uri="{FF2B5EF4-FFF2-40B4-BE49-F238E27FC236}">
                <a16:creationId xmlns:a16="http://schemas.microsoft.com/office/drawing/2014/main" id="{9A51900B-0CEC-4C4D-341D-4DE5B3853B17}"/>
              </a:ext>
            </a:extLst>
          </p:cNvPr>
          <p:cNvSpPr>
            <a:spLocks noGrp="1"/>
          </p:cNvSpPr>
          <p:nvPr>
            <p:ph idx="1"/>
          </p:nvPr>
        </p:nvSpPr>
        <p:spPr>
          <a:xfrm>
            <a:off x="129851" y="1530220"/>
            <a:ext cx="11932298" cy="5561045"/>
          </a:xfrm>
        </p:spPr>
        <p:txBody>
          <a:bodyPr>
            <a:normAutofit lnSpcReduction="10000"/>
          </a:bodyPr>
          <a:lstStyle/>
          <a:p>
            <a:r>
              <a:rPr lang="en-US" sz="1900" dirty="0"/>
              <a:t>Use Better Software like Keysight ADS(Advance Design system) which are custom made for RF Design but Keysight ADS is not free, Serenade is another RF Design Software which is free and open source but this might lack some features as compared to ADS .</a:t>
            </a:r>
          </a:p>
          <a:p>
            <a:r>
              <a:rPr lang="en-US" sz="1900" dirty="0"/>
              <a:t>Remember the painstaking MOSFET Characterization, ADS solves this problem by giving pre-modeled MOSFETs called devices like </a:t>
            </a:r>
            <a:r>
              <a:rPr lang="en-US" sz="1900" u="sng" dirty="0"/>
              <a:t>ex:</a:t>
            </a:r>
            <a:r>
              <a:rPr lang="en-US" sz="1900" dirty="0"/>
              <a:t>  ATF 21170 which has been used here (</a:t>
            </a:r>
            <a:r>
              <a:rPr lang="en-US" sz="1900" dirty="0">
                <a:hlinkClick r:id="rId2"/>
              </a:rPr>
              <a:t>https://youtu.be/iGkWnvuHGHw?si=AtakfVcIeWPHIR2o</a:t>
            </a:r>
            <a:r>
              <a:rPr lang="en-US" sz="1900" dirty="0"/>
              <a:t>) for 2.4 GHz LNA Design .</a:t>
            </a:r>
          </a:p>
          <a:p>
            <a:r>
              <a:rPr lang="en-US" sz="1900" dirty="0"/>
              <a:t>Don't use CMOS Devices at all, Use </a:t>
            </a:r>
            <a:r>
              <a:rPr lang="en-US" sz="1900" dirty="0" err="1"/>
              <a:t>GaN</a:t>
            </a:r>
            <a:r>
              <a:rPr lang="en-US" sz="1900" dirty="0"/>
              <a:t> or GaAs devices which offer way better gain and noise performance which are available in ADS Software </a:t>
            </a:r>
          </a:p>
          <a:p>
            <a:r>
              <a:rPr lang="en-US" sz="1900" dirty="0"/>
              <a:t>There are many specialized components meant for proper Impedance Matching, Biasing and many other real life application problem rectification present in ADS</a:t>
            </a:r>
          </a:p>
          <a:p>
            <a:r>
              <a:rPr lang="en-US" sz="1900" dirty="0"/>
              <a:t>There is a provision to use high power application MOSFET (</a:t>
            </a:r>
            <a:r>
              <a:rPr lang="en-US" sz="1900" dirty="0" err="1"/>
              <a:t>Vdd</a:t>
            </a:r>
            <a:r>
              <a:rPr lang="en-US" sz="1900" dirty="0"/>
              <a:t>=20V) present in 130nm Technology, but there are many problems that can be seen like high gate noise because of Oxide thickness but gain will be higher, Also I’ve not been able to find the spice directory for this MOSFET. </a:t>
            </a:r>
          </a:p>
          <a:p>
            <a:r>
              <a:rPr lang="en-US" sz="1900" dirty="0"/>
              <a:t>Have Large Team where you distribute the load and do things that you are good at rather do everything </a:t>
            </a:r>
            <a:endParaRPr lang="en-US" sz="2000" dirty="0"/>
          </a:p>
          <a:p>
            <a:pPr marL="0" indent="0" algn="ctr">
              <a:buNone/>
            </a:pPr>
            <a:r>
              <a:rPr lang="en-US" sz="5400" b="1" dirty="0"/>
              <a:t>THANK YOU </a:t>
            </a:r>
          </a:p>
          <a:p>
            <a:pPr marL="0" indent="0" algn="ctr">
              <a:buNone/>
            </a:pPr>
            <a:r>
              <a:rPr lang="en-US" sz="2200" dirty="0"/>
              <a:t>                                                                                                                                                        NITHIN P</a:t>
            </a:r>
          </a:p>
          <a:p>
            <a:pPr marL="0" indent="0">
              <a:buNone/>
            </a:pPr>
            <a:endParaRPr lang="en-IN" sz="2000" dirty="0"/>
          </a:p>
        </p:txBody>
      </p:sp>
    </p:spTree>
    <p:extLst>
      <p:ext uri="{BB962C8B-B14F-4D97-AF65-F5344CB8AC3E}">
        <p14:creationId xmlns:p14="http://schemas.microsoft.com/office/powerpoint/2010/main" val="271271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0B76-C02D-EB03-88AD-A3EC1E8B3D65}"/>
              </a:ext>
            </a:extLst>
          </p:cNvPr>
          <p:cNvSpPr>
            <a:spLocks noGrp="1"/>
          </p:cNvSpPr>
          <p:nvPr>
            <p:ph type="title"/>
          </p:nvPr>
        </p:nvSpPr>
        <p:spPr>
          <a:xfrm>
            <a:off x="533400" y="0"/>
            <a:ext cx="10515600" cy="1325563"/>
          </a:xfrm>
        </p:spPr>
        <p:txBody>
          <a:bodyPr/>
          <a:lstStyle/>
          <a:p>
            <a:r>
              <a:rPr lang="en-US" u="sng" dirty="0"/>
              <a:t>Design Methodology :</a:t>
            </a:r>
            <a:endParaRPr lang="en-IN" u="sng" dirty="0"/>
          </a:p>
        </p:txBody>
      </p:sp>
      <p:sp>
        <p:nvSpPr>
          <p:cNvPr id="3" name="Content Placeholder 2">
            <a:extLst>
              <a:ext uri="{FF2B5EF4-FFF2-40B4-BE49-F238E27FC236}">
                <a16:creationId xmlns:a16="http://schemas.microsoft.com/office/drawing/2014/main" id="{9B0303D8-CE82-9562-AD51-B090E78F1FE3}"/>
              </a:ext>
            </a:extLst>
          </p:cNvPr>
          <p:cNvSpPr>
            <a:spLocks noGrp="1"/>
          </p:cNvSpPr>
          <p:nvPr>
            <p:ph idx="1"/>
          </p:nvPr>
        </p:nvSpPr>
        <p:spPr>
          <a:xfrm>
            <a:off x="533400" y="1253331"/>
            <a:ext cx="10515600" cy="4351338"/>
          </a:xfrm>
        </p:spPr>
        <p:txBody>
          <a:bodyPr/>
          <a:lstStyle/>
          <a:p>
            <a:r>
              <a:rPr lang="en-US" dirty="0"/>
              <a:t>Common Source topology</a:t>
            </a:r>
          </a:p>
          <a:p>
            <a:r>
              <a:rPr lang="en-US" dirty="0"/>
              <a:t>Common Gate Topology </a:t>
            </a:r>
          </a:p>
          <a:p>
            <a:r>
              <a:rPr lang="en-US" dirty="0"/>
              <a:t>Common Source with resistor feedback </a:t>
            </a:r>
          </a:p>
          <a:p>
            <a:r>
              <a:rPr lang="en-US" dirty="0"/>
              <a:t>Cascode topology with inductor degeneration </a:t>
            </a:r>
          </a:p>
          <a:p>
            <a:r>
              <a:rPr lang="en-IN" dirty="0"/>
              <a:t>The below results have been experimentally verified </a:t>
            </a:r>
          </a:p>
        </p:txBody>
      </p:sp>
      <p:pic>
        <p:nvPicPr>
          <p:cNvPr id="4" name="Content Placeholder 5">
            <a:extLst>
              <a:ext uri="{FF2B5EF4-FFF2-40B4-BE49-F238E27FC236}">
                <a16:creationId xmlns:a16="http://schemas.microsoft.com/office/drawing/2014/main" id="{2E9F06BD-C975-7AE5-C2F3-552374910F4D}"/>
              </a:ext>
            </a:extLst>
          </p:cNvPr>
          <p:cNvPicPr>
            <a:picLocks noChangeAspect="1"/>
          </p:cNvPicPr>
          <p:nvPr/>
        </p:nvPicPr>
        <p:blipFill rotWithShape="1">
          <a:blip r:embed="rId2">
            <a:extLst>
              <a:ext uri="{28A0092B-C50C-407E-A947-70E740481C1C}">
                <a14:useLocalDpi xmlns:a14="http://schemas.microsoft.com/office/drawing/2010/main" val="0"/>
              </a:ext>
            </a:extLst>
          </a:blip>
          <a:srcRect l="24499" t="1953" r="39068"/>
          <a:stretch/>
        </p:blipFill>
        <p:spPr>
          <a:xfrm rot="16200000">
            <a:off x="4519905" y="281019"/>
            <a:ext cx="2542592" cy="9899779"/>
          </a:xfrm>
          <a:prstGeom prst="rect">
            <a:avLst/>
          </a:prstGeom>
        </p:spPr>
      </p:pic>
    </p:spTree>
    <p:extLst>
      <p:ext uri="{BB962C8B-B14F-4D97-AF65-F5344CB8AC3E}">
        <p14:creationId xmlns:p14="http://schemas.microsoft.com/office/powerpoint/2010/main" val="2000025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5E764216-FA98-7206-DD3F-12649ADE151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273" t="18369" r="17818" b="3149"/>
          <a:stretch/>
        </p:blipFill>
        <p:spPr>
          <a:xfrm rot="5400000">
            <a:off x="7610621" y="1385205"/>
            <a:ext cx="3760329" cy="5116285"/>
          </a:xfrm>
        </p:spPr>
      </p:pic>
      <p:sp>
        <p:nvSpPr>
          <p:cNvPr id="10" name="Title 1">
            <a:extLst>
              <a:ext uri="{FF2B5EF4-FFF2-40B4-BE49-F238E27FC236}">
                <a16:creationId xmlns:a16="http://schemas.microsoft.com/office/drawing/2014/main" id="{885D7DB6-1DC5-53AD-45FE-DBF1638C100D}"/>
              </a:ext>
            </a:extLst>
          </p:cNvPr>
          <p:cNvSpPr txBox="1">
            <a:spLocks/>
          </p:cNvSpPr>
          <p:nvPr/>
        </p:nvSpPr>
        <p:spPr>
          <a:xfrm>
            <a:off x="422988" y="-548650"/>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a:t>Cascode LNA Design </a:t>
            </a:r>
            <a:endParaRPr lang="en-IN" u="sng" dirty="0"/>
          </a:p>
        </p:txBody>
      </p:sp>
      <p:sp>
        <p:nvSpPr>
          <p:cNvPr id="14" name="TextBox 13">
            <a:extLst>
              <a:ext uri="{FF2B5EF4-FFF2-40B4-BE49-F238E27FC236}">
                <a16:creationId xmlns:a16="http://schemas.microsoft.com/office/drawing/2014/main" id="{AA14BD1F-4644-A953-3EB0-85F9821C5119}"/>
              </a:ext>
            </a:extLst>
          </p:cNvPr>
          <p:cNvSpPr txBox="1"/>
          <p:nvPr/>
        </p:nvSpPr>
        <p:spPr>
          <a:xfrm>
            <a:off x="422988" y="1250303"/>
            <a:ext cx="6708707" cy="5386090"/>
          </a:xfrm>
          <a:prstGeom prst="rect">
            <a:avLst/>
          </a:prstGeom>
          <a:noFill/>
        </p:spPr>
        <p:txBody>
          <a:bodyPr wrap="square" rtlCol="0">
            <a:spAutoFit/>
          </a:bodyPr>
          <a:lstStyle/>
          <a:p>
            <a:pPr marL="285750" indent="-285750">
              <a:buFont typeface="Arial" panose="020B0604020202020204" pitchFamily="34" charset="0"/>
              <a:buChar char="•"/>
            </a:pPr>
            <a:r>
              <a:rPr lang="en-US" sz="2800" u="sng" dirty="0"/>
              <a:t>Impedance Matching:</a:t>
            </a:r>
          </a:p>
          <a:p>
            <a:r>
              <a:rPr lang="en-US" sz="2000" dirty="0"/>
              <a:t>     Zin look at the input terminal of the main MOSFET is</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Here we’ve to ensure that all the inductor and capacitor network we are using resonates at the frequency we desire(4-5GHz) </a:t>
            </a:r>
          </a:p>
          <a:p>
            <a:r>
              <a:rPr lang="en-US" sz="2000" dirty="0"/>
              <a:t> </a:t>
            </a:r>
          </a:p>
          <a:p>
            <a:pPr marL="285750" indent="-285750">
              <a:buFont typeface="Arial" panose="020B0604020202020204" pitchFamily="34" charset="0"/>
              <a:buChar char="•"/>
            </a:pPr>
            <a:r>
              <a:rPr lang="en-US" sz="2000" dirty="0"/>
              <a:t>Here we can also have extra Capacitors for additional purposes like ESD Protection and Design consideration (parallel to Cgs)</a:t>
            </a:r>
          </a:p>
          <a:p>
            <a:endParaRPr lang="en-IN" dirty="0"/>
          </a:p>
          <a:p>
            <a:pPr marL="285750" indent="-285750">
              <a:buFont typeface="Arial" panose="020B0604020202020204" pitchFamily="34" charset="0"/>
              <a:buChar char="•"/>
            </a:pPr>
            <a:endParaRPr lang="en-IN" dirty="0"/>
          </a:p>
        </p:txBody>
      </p:sp>
      <p:pic>
        <p:nvPicPr>
          <p:cNvPr id="16" name="Picture 15">
            <a:extLst>
              <a:ext uri="{FF2B5EF4-FFF2-40B4-BE49-F238E27FC236}">
                <a16:creationId xmlns:a16="http://schemas.microsoft.com/office/drawing/2014/main" id="{E8C2529D-AAE7-85A8-9807-4B1AF995E8F2}"/>
              </a:ext>
            </a:extLst>
          </p:cNvPr>
          <p:cNvPicPr>
            <a:picLocks noChangeAspect="1"/>
          </p:cNvPicPr>
          <p:nvPr/>
        </p:nvPicPr>
        <p:blipFill>
          <a:blip r:embed="rId3"/>
          <a:stretch>
            <a:fillRect/>
          </a:stretch>
        </p:blipFill>
        <p:spPr>
          <a:xfrm>
            <a:off x="637593" y="2403975"/>
            <a:ext cx="5235394" cy="1539373"/>
          </a:xfrm>
          <a:prstGeom prst="rect">
            <a:avLst/>
          </a:prstGeom>
        </p:spPr>
      </p:pic>
    </p:spTree>
    <p:extLst>
      <p:ext uri="{BB962C8B-B14F-4D97-AF65-F5344CB8AC3E}">
        <p14:creationId xmlns:p14="http://schemas.microsoft.com/office/powerpoint/2010/main" val="2954410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4FB8-211A-B0A2-48B5-4A12BB072D74}"/>
              </a:ext>
            </a:extLst>
          </p:cNvPr>
          <p:cNvSpPr>
            <a:spLocks noGrp="1"/>
          </p:cNvSpPr>
          <p:nvPr>
            <p:ph type="title"/>
          </p:nvPr>
        </p:nvSpPr>
        <p:spPr>
          <a:xfrm>
            <a:off x="362338" y="158620"/>
            <a:ext cx="10515600" cy="822941"/>
          </a:xfrm>
        </p:spPr>
        <p:txBody>
          <a:bodyPr/>
          <a:lstStyle/>
          <a:p>
            <a:r>
              <a:rPr lang="en-US" u="sng" dirty="0"/>
              <a:t>Noise Consideration </a:t>
            </a:r>
            <a:endParaRPr lang="en-IN" u="sng" dirty="0"/>
          </a:p>
        </p:txBody>
      </p:sp>
      <p:pic>
        <p:nvPicPr>
          <p:cNvPr id="5" name="Content Placeholder 4">
            <a:extLst>
              <a:ext uri="{FF2B5EF4-FFF2-40B4-BE49-F238E27FC236}">
                <a16:creationId xmlns:a16="http://schemas.microsoft.com/office/drawing/2014/main" id="{8A7ECDC0-2600-75E9-A1B2-A8FEA8EAA8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338" y="981561"/>
            <a:ext cx="10515600" cy="3095747"/>
          </a:xfrm>
        </p:spPr>
      </p:pic>
      <p:sp>
        <p:nvSpPr>
          <p:cNvPr id="6" name="TextBox 5">
            <a:extLst>
              <a:ext uri="{FF2B5EF4-FFF2-40B4-BE49-F238E27FC236}">
                <a16:creationId xmlns:a16="http://schemas.microsoft.com/office/drawing/2014/main" id="{2AC17AD2-0E0C-5110-E775-A0A80F284AB8}"/>
              </a:ext>
            </a:extLst>
          </p:cNvPr>
          <p:cNvSpPr txBox="1"/>
          <p:nvPr/>
        </p:nvSpPr>
        <p:spPr>
          <a:xfrm>
            <a:off x="569167" y="4077308"/>
            <a:ext cx="10170368" cy="1754326"/>
          </a:xfrm>
          <a:prstGeom prst="rect">
            <a:avLst/>
          </a:prstGeom>
          <a:noFill/>
        </p:spPr>
        <p:txBody>
          <a:bodyPr wrap="square" rtlCol="0">
            <a:spAutoFit/>
          </a:bodyPr>
          <a:lstStyle/>
          <a:p>
            <a:r>
              <a:rPr lang="en-US" dirty="0"/>
              <a:t>The Above fig represents all Noise causing elements modelled with either noise current or voltage source </a:t>
            </a:r>
          </a:p>
          <a:p>
            <a:r>
              <a:rPr lang="en-IN" dirty="0"/>
              <a:t>The main noise causing elements within a design is Resistors which cause Thermal noise </a:t>
            </a:r>
          </a:p>
          <a:p>
            <a:r>
              <a:rPr lang="en-IN" dirty="0"/>
              <a:t>Here in the design we’ve mainly 3 noise considerations (many others are present but these are the major )</a:t>
            </a:r>
          </a:p>
          <a:p>
            <a:pPr marL="285750" indent="-285750">
              <a:buFont typeface="Arial" panose="020B0604020202020204" pitchFamily="34" charset="0"/>
              <a:buChar char="•"/>
            </a:pPr>
            <a:r>
              <a:rPr lang="en-IN" dirty="0"/>
              <a:t>Source Resistance (Rs) – Thermal Noise </a:t>
            </a:r>
          </a:p>
          <a:p>
            <a:pPr marL="285750" indent="-285750">
              <a:buFont typeface="Arial" panose="020B0604020202020204" pitchFamily="34" charset="0"/>
              <a:buChar char="•"/>
            </a:pPr>
            <a:r>
              <a:rPr lang="en-IN" dirty="0"/>
              <a:t>Gate Resistance (</a:t>
            </a:r>
            <a:r>
              <a:rPr lang="en-IN" dirty="0" err="1"/>
              <a:t>Rg</a:t>
            </a:r>
            <a:r>
              <a:rPr lang="en-IN" dirty="0"/>
              <a:t>) – White Noise </a:t>
            </a:r>
          </a:p>
          <a:p>
            <a:pPr marL="285750" indent="-285750">
              <a:buFont typeface="Arial" panose="020B0604020202020204" pitchFamily="34" charset="0"/>
              <a:buChar char="•"/>
            </a:pPr>
            <a:r>
              <a:rPr lang="en-IN" dirty="0"/>
              <a:t>Channel Noise Produced by Gate Terminal </a:t>
            </a:r>
          </a:p>
        </p:txBody>
      </p:sp>
      <p:pic>
        <p:nvPicPr>
          <p:cNvPr id="10" name="Picture 9">
            <a:extLst>
              <a:ext uri="{FF2B5EF4-FFF2-40B4-BE49-F238E27FC236}">
                <a16:creationId xmlns:a16="http://schemas.microsoft.com/office/drawing/2014/main" id="{2835E3FA-D8ED-3209-225D-37210984B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6302" y="5979307"/>
            <a:ext cx="4071588" cy="720073"/>
          </a:xfrm>
          <a:prstGeom prst="rect">
            <a:avLst/>
          </a:prstGeom>
        </p:spPr>
      </p:pic>
    </p:spTree>
    <p:extLst>
      <p:ext uri="{BB962C8B-B14F-4D97-AF65-F5344CB8AC3E}">
        <p14:creationId xmlns:p14="http://schemas.microsoft.com/office/powerpoint/2010/main" val="3257473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31A586-D0B6-3299-9DCA-9D6413C3EDCF}"/>
              </a:ext>
            </a:extLst>
          </p:cNvPr>
          <p:cNvSpPr>
            <a:spLocks noGrp="1"/>
          </p:cNvSpPr>
          <p:nvPr>
            <p:ph idx="1"/>
          </p:nvPr>
        </p:nvSpPr>
        <p:spPr>
          <a:xfrm>
            <a:off x="482783" y="419877"/>
            <a:ext cx="11011678" cy="5794408"/>
          </a:xfrm>
        </p:spPr>
        <p:txBody>
          <a:bodyPr>
            <a:normAutofit lnSpcReduction="10000"/>
          </a:bodyPr>
          <a:lstStyle/>
          <a:p>
            <a:r>
              <a:rPr lang="en-US" sz="1800" dirty="0"/>
              <a:t>F represents Noise Figure </a:t>
            </a:r>
          </a:p>
          <a:p>
            <a:pPr marL="0" indent="0">
              <a:buNone/>
            </a:pPr>
            <a:endParaRPr lang="en-IN" sz="1800" dirty="0"/>
          </a:p>
          <a:p>
            <a:pPr marL="0" indent="0">
              <a:buNone/>
            </a:pPr>
            <a:endParaRPr lang="en-IN" sz="1800" dirty="0"/>
          </a:p>
          <a:p>
            <a:pPr marL="0" indent="0">
              <a:buNone/>
            </a:pPr>
            <a:r>
              <a:rPr lang="en-IN" sz="1800" dirty="0"/>
              <a:t>As We can very clearly see noise generation is because of Rs, </a:t>
            </a:r>
            <a:r>
              <a:rPr lang="en-IN" sz="1800" dirty="0" err="1"/>
              <a:t>Rg</a:t>
            </a:r>
            <a:r>
              <a:rPr lang="en-IN" sz="1800" dirty="0"/>
              <a:t> and </a:t>
            </a:r>
          </a:p>
          <a:p>
            <a:r>
              <a:rPr lang="en-IN" sz="1800" dirty="0"/>
              <a:t>So good way to design is Consider the design is Calculating </a:t>
            </a:r>
            <a:r>
              <a:rPr lang="en-IN" sz="1800" dirty="0" err="1"/>
              <a:t>Fmin</a:t>
            </a:r>
            <a:r>
              <a:rPr lang="en-IN" sz="1800" dirty="0"/>
              <a:t>, So that You know what's the max limit </a:t>
            </a:r>
            <a:r>
              <a:rPr lang="en-IN" sz="1800" dirty="0" err="1"/>
              <a:t>upto</a:t>
            </a:r>
            <a:r>
              <a:rPr lang="en-IN" sz="1800" dirty="0"/>
              <a:t> which you can limit the F</a:t>
            </a:r>
          </a:p>
          <a:p>
            <a:r>
              <a:rPr lang="en-IN" sz="1800" dirty="0"/>
              <a:t>This is done with the help of 2 method </a:t>
            </a:r>
          </a:p>
          <a:p>
            <a:pPr marL="342900" indent="-342900">
              <a:buAutoNum type="arabicParenR"/>
            </a:pPr>
            <a:r>
              <a:rPr lang="en-IN" sz="1800" dirty="0"/>
              <a:t>Gm optimization</a:t>
            </a:r>
          </a:p>
          <a:p>
            <a:pPr marL="342900" indent="-342900">
              <a:buAutoNum type="arabicParenR"/>
            </a:pPr>
            <a:r>
              <a:rPr lang="en-IN" sz="1800" dirty="0"/>
              <a:t>Pd(Power Dissipation ) optimization</a:t>
            </a:r>
          </a:p>
          <a:p>
            <a:pPr marL="0" indent="0">
              <a:buNone/>
            </a:pPr>
            <a:r>
              <a:rPr lang="en-IN" sz="1800" dirty="0"/>
              <a:t>Turns out that 2</a:t>
            </a:r>
            <a:r>
              <a:rPr lang="en-IN" sz="1800" baseline="30000" dirty="0"/>
              <a:t>nd</a:t>
            </a:r>
            <a:r>
              <a:rPr lang="en-IN" sz="1800" dirty="0"/>
              <a:t> method is much more accurate and better </a:t>
            </a:r>
          </a:p>
          <a:p>
            <a:pPr marL="0" indent="0">
              <a:buNone/>
            </a:pPr>
            <a:r>
              <a:rPr lang="en-IN" sz="2000" u="sng" dirty="0"/>
              <a:t>Fixed Pd Optimization:</a:t>
            </a:r>
          </a:p>
          <a:p>
            <a:pPr marL="0" indent="0">
              <a:buNone/>
            </a:pPr>
            <a:r>
              <a:rPr lang="en-IN" sz="1800" dirty="0"/>
              <a:t>we can optimize this making many assumptions  and we get the value of QL (because w </a:t>
            </a:r>
          </a:p>
          <a:p>
            <a:pPr marL="0" indent="0">
              <a:buNone/>
            </a:pPr>
            <a:r>
              <a:rPr lang="en-IN" sz="1800" dirty="0"/>
              <a:t>And </a:t>
            </a:r>
            <a:r>
              <a:rPr lang="en-IN" sz="1800" dirty="0" err="1"/>
              <a:t>wT</a:t>
            </a:r>
            <a:r>
              <a:rPr lang="en-IN" sz="1800" dirty="0"/>
              <a:t> are fixed and QL can be changed) we get Optimum QL to be </a:t>
            </a:r>
          </a:p>
          <a:p>
            <a:pPr marL="0" indent="0">
              <a:buNone/>
            </a:pPr>
            <a:endParaRPr lang="en-IN" sz="1800" dirty="0"/>
          </a:p>
          <a:p>
            <a:pPr marL="0" indent="0">
              <a:buNone/>
            </a:pPr>
            <a:endParaRPr lang="en-IN" sz="1800" dirty="0"/>
          </a:p>
          <a:p>
            <a:pPr marL="0" indent="0">
              <a:buNone/>
            </a:pPr>
            <a:r>
              <a:rPr lang="en-IN" sz="1800" dirty="0"/>
              <a:t>After substituting many values and assuming that Gm is fixed for a MOSFET, We get </a:t>
            </a:r>
          </a:p>
          <a:p>
            <a:pPr marL="0" indent="0">
              <a:buNone/>
            </a:pPr>
            <a:endParaRPr lang="en-IN" sz="1800" dirty="0"/>
          </a:p>
        </p:txBody>
      </p:sp>
      <p:pic>
        <p:nvPicPr>
          <p:cNvPr id="4" name="Picture 3">
            <a:extLst>
              <a:ext uri="{FF2B5EF4-FFF2-40B4-BE49-F238E27FC236}">
                <a16:creationId xmlns:a16="http://schemas.microsoft.com/office/drawing/2014/main" id="{1DA61061-4744-7F5E-037F-A674FC609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188" y="688568"/>
            <a:ext cx="3734124" cy="800169"/>
          </a:xfrm>
          <a:prstGeom prst="rect">
            <a:avLst/>
          </a:prstGeom>
        </p:spPr>
      </p:pic>
      <p:pic>
        <p:nvPicPr>
          <p:cNvPr id="5" name="Picture 4">
            <a:extLst>
              <a:ext uri="{FF2B5EF4-FFF2-40B4-BE49-F238E27FC236}">
                <a16:creationId xmlns:a16="http://schemas.microsoft.com/office/drawing/2014/main" id="{77863157-2EC0-978E-2CFA-6675594F8D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8540" y="688568"/>
            <a:ext cx="3109229" cy="731583"/>
          </a:xfrm>
          <a:prstGeom prst="rect">
            <a:avLst/>
          </a:prstGeom>
        </p:spPr>
      </p:pic>
      <p:pic>
        <p:nvPicPr>
          <p:cNvPr id="7" name="Picture 6">
            <a:extLst>
              <a:ext uri="{FF2B5EF4-FFF2-40B4-BE49-F238E27FC236}">
                <a16:creationId xmlns:a16="http://schemas.microsoft.com/office/drawing/2014/main" id="{0F566AFE-9C8E-E124-BE50-9756D671F338}"/>
              </a:ext>
            </a:extLst>
          </p:cNvPr>
          <p:cNvPicPr>
            <a:picLocks noChangeAspect="1"/>
          </p:cNvPicPr>
          <p:nvPr/>
        </p:nvPicPr>
        <p:blipFill>
          <a:blip r:embed="rId4"/>
          <a:stretch>
            <a:fillRect/>
          </a:stretch>
        </p:blipFill>
        <p:spPr>
          <a:xfrm>
            <a:off x="6947255" y="1226499"/>
            <a:ext cx="861458" cy="588435"/>
          </a:xfrm>
          <a:prstGeom prst="rect">
            <a:avLst/>
          </a:prstGeom>
        </p:spPr>
      </p:pic>
      <p:pic>
        <p:nvPicPr>
          <p:cNvPr id="6" name="Picture 5">
            <a:extLst>
              <a:ext uri="{FF2B5EF4-FFF2-40B4-BE49-F238E27FC236}">
                <a16:creationId xmlns:a16="http://schemas.microsoft.com/office/drawing/2014/main" id="{73241A02-0D06-F734-0FC3-DA63F9ACE0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1773" y="3934487"/>
            <a:ext cx="3338058" cy="650639"/>
          </a:xfrm>
          <a:prstGeom prst="rect">
            <a:avLst/>
          </a:prstGeom>
        </p:spPr>
      </p:pic>
      <p:pic>
        <p:nvPicPr>
          <p:cNvPr id="9" name="Picture 8">
            <a:extLst>
              <a:ext uri="{FF2B5EF4-FFF2-40B4-BE49-F238E27FC236}">
                <a16:creationId xmlns:a16="http://schemas.microsoft.com/office/drawing/2014/main" id="{1AFBB258-8EED-59F4-2888-990C19544D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3747" y="4841921"/>
            <a:ext cx="3376479" cy="591754"/>
          </a:xfrm>
          <a:prstGeom prst="rect">
            <a:avLst/>
          </a:prstGeom>
        </p:spPr>
      </p:pic>
      <p:pic>
        <p:nvPicPr>
          <p:cNvPr id="11" name="Picture 10">
            <a:extLst>
              <a:ext uri="{FF2B5EF4-FFF2-40B4-BE49-F238E27FC236}">
                <a16:creationId xmlns:a16="http://schemas.microsoft.com/office/drawing/2014/main" id="{7006F158-CD2C-2D94-2B3D-AA028521AE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37954" y="5828458"/>
            <a:ext cx="3376479" cy="654518"/>
          </a:xfrm>
          <a:prstGeom prst="rect">
            <a:avLst/>
          </a:prstGeom>
        </p:spPr>
      </p:pic>
    </p:spTree>
    <p:extLst>
      <p:ext uri="{BB962C8B-B14F-4D97-AF65-F5344CB8AC3E}">
        <p14:creationId xmlns:p14="http://schemas.microsoft.com/office/powerpoint/2010/main" val="3507607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BB3E93-06EC-BFD8-45F7-6C3D4E10E4E2}"/>
              </a:ext>
            </a:extLst>
          </p:cNvPr>
          <p:cNvSpPr>
            <a:spLocks noGrp="1"/>
          </p:cNvSpPr>
          <p:nvPr>
            <p:ph idx="1"/>
          </p:nvPr>
        </p:nvSpPr>
        <p:spPr>
          <a:xfrm>
            <a:off x="838200" y="289249"/>
            <a:ext cx="10515600" cy="5887714"/>
          </a:xfrm>
        </p:spPr>
        <p:txBody>
          <a:bodyPr>
            <a:normAutofit/>
          </a:bodyPr>
          <a:lstStyle/>
          <a:p>
            <a:r>
              <a:rPr lang="en-US" sz="1800" dirty="0"/>
              <a:t>1.62 is valid for Long channel </a:t>
            </a:r>
            <a:r>
              <a:rPr lang="en-US" sz="1800" dirty="0" err="1"/>
              <a:t>mosfets</a:t>
            </a:r>
            <a:r>
              <a:rPr lang="en-US" sz="1800" dirty="0"/>
              <a:t> only .</a:t>
            </a:r>
          </a:p>
          <a:p>
            <a:r>
              <a:rPr lang="en-US" sz="1800" dirty="0"/>
              <a:t>The NF, QL and Pd optimization can be done easily with the help of this experimental plot </a:t>
            </a:r>
          </a:p>
          <a:p>
            <a:endParaRPr lang="en-US" sz="1800" dirty="0"/>
          </a:p>
        </p:txBody>
      </p:sp>
      <p:pic>
        <p:nvPicPr>
          <p:cNvPr id="5" name="Picture 4">
            <a:extLst>
              <a:ext uri="{FF2B5EF4-FFF2-40B4-BE49-F238E27FC236}">
                <a16:creationId xmlns:a16="http://schemas.microsoft.com/office/drawing/2014/main" id="{EC8B5922-5268-D2BE-2456-58EB41B83D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021" y="986117"/>
            <a:ext cx="4693949" cy="5685270"/>
          </a:xfrm>
          <a:prstGeom prst="rect">
            <a:avLst/>
          </a:prstGeom>
        </p:spPr>
      </p:pic>
      <p:sp>
        <p:nvSpPr>
          <p:cNvPr id="6" name="TextBox 5">
            <a:extLst>
              <a:ext uri="{FF2B5EF4-FFF2-40B4-BE49-F238E27FC236}">
                <a16:creationId xmlns:a16="http://schemas.microsoft.com/office/drawing/2014/main" id="{202B7CE4-2E03-8FCC-24F8-9F90A625CECD}"/>
              </a:ext>
            </a:extLst>
          </p:cNvPr>
          <p:cNvSpPr txBox="1"/>
          <p:nvPr/>
        </p:nvSpPr>
        <p:spPr>
          <a:xfrm>
            <a:off x="5027970" y="1367717"/>
            <a:ext cx="6830009" cy="3139321"/>
          </a:xfrm>
          <a:prstGeom prst="rect">
            <a:avLst/>
          </a:prstGeom>
          <a:noFill/>
        </p:spPr>
        <p:txBody>
          <a:bodyPr wrap="square" rtlCol="0">
            <a:spAutoFit/>
          </a:bodyPr>
          <a:lstStyle/>
          <a:p>
            <a:r>
              <a:rPr lang="en-US" u="sng" dirty="0"/>
              <a:t>But there are multiple problems here: </a:t>
            </a:r>
          </a:p>
          <a:p>
            <a:pPr marL="285750" indent="-285750">
              <a:buFont typeface="Arial" panose="020B0604020202020204" pitchFamily="34" charset="0"/>
              <a:buChar char="•"/>
            </a:pPr>
            <a:r>
              <a:rPr lang="en-US" dirty="0"/>
              <a:t>This has been assumed that perfect input and output match has been done </a:t>
            </a:r>
          </a:p>
          <a:p>
            <a:pPr marL="285750" indent="-285750">
              <a:buFont typeface="Arial" panose="020B0604020202020204" pitchFamily="34" charset="0"/>
              <a:buChar char="•"/>
            </a:pPr>
            <a:r>
              <a:rPr lang="en-US" dirty="0"/>
              <a:t>In this method the optimum series resonance frequency is 15% off from the desired frequency </a:t>
            </a:r>
          </a:p>
          <a:p>
            <a:pPr marL="285750" indent="-285750">
              <a:buFont typeface="Arial" panose="020B0604020202020204" pitchFamily="34" charset="0"/>
              <a:buChar char="•"/>
            </a:pPr>
            <a:r>
              <a:rPr lang="en-US" dirty="0"/>
              <a:t>Here we should also balance drain noise and gate noise together </a:t>
            </a:r>
          </a:p>
          <a:p>
            <a:pPr marL="285750" indent="-285750">
              <a:buFont typeface="Arial" panose="020B0604020202020204" pitchFamily="34" charset="0"/>
              <a:buChar char="•"/>
            </a:pPr>
            <a:r>
              <a:rPr lang="en-US" dirty="0"/>
              <a:t>Turns out that Rs can be varied to fix the shifted resonant frequency by varying Rs which has been done by the </a:t>
            </a:r>
            <a:r>
              <a:rPr lang="en-US" dirty="0" err="1"/>
              <a:t>T.Lee</a:t>
            </a:r>
            <a:r>
              <a:rPr lang="en-US" dirty="0"/>
              <a:t> paper , but we will not use this because this is risky and we might need to redo the design </a:t>
            </a:r>
            <a:r>
              <a:rPr lang="en-IN" dirty="0"/>
              <a:t>, also Gm is </a:t>
            </a:r>
            <a:r>
              <a:rPr lang="en-IN" dirty="0" err="1"/>
              <a:t>inverly</a:t>
            </a:r>
            <a:r>
              <a:rPr lang="en-IN" dirty="0"/>
              <a:t> proportional to Rs , so Varying Rs can affect our gain and gate noise </a:t>
            </a:r>
          </a:p>
        </p:txBody>
      </p:sp>
      <p:sp>
        <p:nvSpPr>
          <p:cNvPr id="7" name="TextBox 6">
            <a:extLst>
              <a:ext uri="{FF2B5EF4-FFF2-40B4-BE49-F238E27FC236}">
                <a16:creationId xmlns:a16="http://schemas.microsoft.com/office/drawing/2014/main" id="{16BC0245-11B6-FA22-0195-E522E9A9C79E}"/>
              </a:ext>
            </a:extLst>
          </p:cNvPr>
          <p:cNvSpPr txBox="1"/>
          <p:nvPr/>
        </p:nvSpPr>
        <p:spPr>
          <a:xfrm>
            <a:off x="5027970" y="4890118"/>
            <a:ext cx="5831632" cy="1477328"/>
          </a:xfrm>
          <a:prstGeom prst="rect">
            <a:avLst/>
          </a:prstGeom>
          <a:noFill/>
        </p:spPr>
        <p:txBody>
          <a:bodyPr wrap="square" rtlCol="0">
            <a:spAutoFit/>
          </a:bodyPr>
          <a:lstStyle/>
          <a:p>
            <a:r>
              <a:rPr lang="en-US" u="sng" dirty="0"/>
              <a:t>Possible solution:</a:t>
            </a:r>
          </a:p>
          <a:p>
            <a:pPr marL="285750" indent="-285750">
              <a:buFont typeface="Arial" panose="020B0604020202020204" pitchFamily="34" charset="0"/>
              <a:buChar char="•"/>
            </a:pPr>
            <a:r>
              <a:rPr lang="en-US" dirty="0"/>
              <a:t>Increasing </a:t>
            </a:r>
            <a:r>
              <a:rPr lang="en-US" dirty="0" err="1"/>
              <a:t>wT</a:t>
            </a:r>
            <a:r>
              <a:rPr lang="en-US" dirty="0"/>
              <a:t> by choosing better MOSFET devices</a:t>
            </a:r>
          </a:p>
          <a:p>
            <a:pPr marL="285750" indent="-285750">
              <a:buFont typeface="Arial" panose="020B0604020202020204" pitchFamily="34" charset="0"/>
              <a:buChar char="•"/>
            </a:pPr>
            <a:r>
              <a:rPr lang="en-US" dirty="0" err="1"/>
              <a:t>Rg</a:t>
            </a:r>
            <a:r>
              <a:rPr lang="en-US" dirty="0"/>
              <a:t> can be decreased with the use of fingers at the gate terminal which decreases the </a:t>
            </a:r>
            <a:r>
              <a:rPr lang="en-US" dirty="0" err="1"/>
              <a:t>Rg</a:t>
            </a:r>
            <a:r>
              <a:rPr lang="en-US" dirty="0"/>
              <a:t> based white Noises, which is possible in the software I use.  </a:t>
            </a:r>
          </a:p>
        </p:txBody>
      </p:sp>
    </p:spTree>
    <p:extLst>
      <p:ext uri="{BB962C8B-B14F-4D97-AF65-F5344CB8AC3E}">
        <p14:creationId xmlns:p14="http://schemas.microsoft.com/office/powerpoint/2010/main" val="755041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E7EF-6412-DDE6-3411-56C66C83A10D}"/>
              </a:ext>
            </a:extLst>
          </p:cNvPr>
          <p:cNvSpPr>
            <a:spLocks noGrp="1"/>
          </p:cNvSpPr>
          <p:nvPr>
            <p:ph type="title"/>
          </p:nvPr>
        </p:nvSpPr>
        <p:spPr>
          <a:xfrm>
            <a:off x="362339" y="141191"/>
            <a:ext cx="10515600" cy="801202"/>
          </a:xfrm>
        </p:spPr>
        <p:txBody>
          <a:bodyPr/>
          <a:lstStyle/>
          <a:p>
            <a:r>
              <a:rPr lang="en-US" u="sng" dirty="0"/>
              <a:t>Drain Noise Optimization :</a:t>
            </a:r>
            <a:endParaRPr lang="en-IN" u="sng" dirty="0"/>
          </a:p>
        </p:txBody>
      </p:sp>
      <p:sp>
        <p:nvSpPr>
          <p:cNvPr id="3" name="Content Placeholder 2">
            <a:extLst>
              <a:ext uri="{FF2B5EF4-FFF2-40B4-BE49-F238E27FC236}">
                <a16:creationId xmlns:a16="http://schemas.microsoft.com/office/drawing/2014/main" id="{7CF864B2-7FDA-883C-5365-B77C2C0AFA76}"/>
              </a:ext>
            </a:extLst>
          </p:cNvPr>
          <p:cNvSpPr>
            <a:spLocks noGrp="1"/>
          </p:cNvSpPr>
          <p:nvPr>
            <p:ph idx="1"/>
          </p:nvPr>
        </p:nvSpPr>
        <p:spPr>
          <a:xfrm>
            <a:off x="362339" y="1138335"/>
            <a:ext cx="3547188" cy="5150498"/>
          </a:xfrm>
        </p:spPr>
        <p:txBody>
          <a:bodyPr>
            <a:normAutofit/>
          </a:bodyPr>
          <a:lstStyle/>
          <a:p>
            <a:r>
              <a:rPr lang="en-US" sz="2400" dirty="0"/>
              <a:t>Drain noise can be optimized similarly how we optimized Rs</a:t>
            </a:r>
          </a:p>
          <a:p>
            <a:r>
              <a:rPr lang="en-US" sz="2400" dirty="0"/>
              <a:t>Note that here we’ve considered CL also note that CL is a mixer and as the design states ,its better to keep the design independent of Mixer Load </a:t>
            </a:r>
          </a:p>
          <a:p>
            <a:r>
              <a:rPr lang="en-US" sz="2400" u="sng" dirty="0"/>
              <a:t>Help: </a:t>
            </a:r>
            <a:r>
              <a:rPr lang="en-US" sz="2400" dirty="0"/>
              <a:t>Knowing CL will be useful for design calculation simplification.</a:t>
            </a:r>
            <a:endParaRPr lang="en-IN" sz="2400" dirty="0"/>
          </a:p>
        </p:txBody>
      </p:sp>
      <p:pic>
        <p:nvPicPr>
          <p:cNvPr id="5" name="Picture 4">
            <a:extLst>
              <a:ext uri="{FF2B5EF4-FFF2-40B4-BE49-F238E27FC236}">
                <a16:creationId xmlns:a16="http://schemas.microsoft.com/office/drawing/2014/main" id="{AD2A94FA-271B-C0BA-1B40-D44E40DC7CE1}"/>
              </a:ext>
            </a:extLst>
          </p:cNvPr>
          <p:cNvPicPr>
            <a:picLocks noChangeAspect="1"/>
          </p:cNvPicPr>
          <p:nvPr/>
        </p:nvPicPr>
        <p:blipFill rotWithShape="1">
          <a:blip r:embed="rId2">
            <a:extLst>
              <a:ext uri="{28A0092B-C50C-407E-A947-70E740481C1C}">
                <a14:useLocalDpi xmlns:a14="http://schemas.microsoft.com/office/drawing/2010/main" val="0"/>
              </a:ext>
            </a:extLst>
          </a:blip>
          <a:srcRect l="53" t="5987" b="24081"/>
          <a:stretch/>
        </p:blipFill>
        <p:spPr>
          <a:xfrm rot="16200000">
            <a:off x="5185729" y="-289462"/>
            <a:ext cx="5860896" cy="8151645"/>
          </a:xfrm>
          <a:prstGeom prst="rect">
            <a:avLst/>
          </a:prstGeom>
        </p:spPr>
      </p:pic>
    </p:spTree>
    <p:extLst>
      <p:ext uri="{BB962C8B-B14F-4D97-AF65-F5344CB8AC3E}">
        <p14:creationId xmlns:p14="http://schemas.microsoft.com/office/powerpoint/2010/main" val="3011361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C7D08-B28A-8D06-AD9A-BF37CB3FBDC0}"/>
              </a:ext>
            </a:extLst>
          </p:cNvPr>
          <p:cNvSpPr>
            <a:spLocks noGrp="1"/>
          </p:cNvSpPr>
          <p:nvPr>
            <p:ph type="title"/>
          </p:nvPr>
        </p:nvSpPr>
        <p:spPr>
          <a:xfrm>
            <a:off x="492967" y="18255"/>
            <a:ext cx="10515600" cy="1325563"/>
          </a:xfrm>
        </p:spPr>
        <p:txBody>
          <a:bodyPr/>
          <a:lstStyle/>
          <a:p>
            <a:r>
              <a:rPr lang="en-US" u="sng" dirty="0"/>
              <a:t>LNA Design Implementation</a:t>
            </a:r>
            <a:endParaRPr lang="en-IN" u="sng" dirty="0"/>
          </a:p>
        </p:txBody>
      </p:sp>
      <p:sp>
        <p:nvSpPr>
          <p:cNvPr id="3" name="Content Placeholder 2">
            <a:extLst>
              <a:ext uri="{FF2B5EF4-FFF2-40B4-BE49-F238E27FC236}">
                <a16:creationId xmlns:a16="http://schemas.microsoft.com/office/drawing/2014/main" id="{A33E91A8-BDAF-939B-82E9-3C28C63059F6}"/>
              </a:ext>
            </a:extLst>
          </p:cNvPr>
          <p:cNvSpPr>
            <a:spLocks noGrp="1"/>
          </p:cNvSpPr>
          <p:nvPr>
            <p:ph idx="1"/>
          </p:nvPr>
        </p:nvSpPr>
        <p:spPr>
          <a:xfrm>
            <a:off x="492967" y="1253330"/>
            <a:ext cx="10515600" cy="5306089"/>
          </a:xfrm>
        </p:spPr>
        <p:txBody>
          <a:bodyPr>
            <a:normAutofit lnSpcReduction="10000"/>
          </a:bodyPr>
          <a:lstStyle/>
          <a:p>
            <a:r>
              <a:rPr lang="en-US" sz="1800" dirty="0"/>
              <a:t>Fix power Consumption from fig 10,11 and choose the Pd and accordingly check for NF </a:t>
            </a:r>
          </a:p>
          <a:p>
            <a:r>
              <a:rPr lang="en-US" sz="1800" u="sng" dirty="0"/>
              <a:t>Problem:</a:t>
            </a:r>
            <a:r>
              <a:rPr lang="en-IN" sz="1800" u="sng" dirty="0"/>
              <a:t> </a:t>
            </a:r>
            <a:r>
              <a:rPr lang="en-IN" sz="1800" dirty="0"/>
              <a:t>fig 10,11 are based on 600nm design so it might not be accurate for modern MOSFET design, So Beware </a:t>
            </a:r>
          </a:p>
          <a:p>
            <a:r>
              <a:rPr lang="en-US" sz="1800" dirty="0"/>
              <a:t>Here we fic the length of the MOSFET for minimum possible length to avoid channel modulation and avoid additional channel originated noise, the below equation clearly represents the dependency of width and Pd</a:t>
            </a:r>
          </a:p>
          <a:p>
            <a:endParaRPr lang="en-US" sz="1800" dirty="0"/>
          </a:p>
          <a:p>
            <a:endParaRPr lang="en-US" sz="1800" dirty="0"/>
          </a:p>
          <a:p>
            <a:endParaRPr lang="en-US" sz="1800" dirty="0"/>
          </a:p>
          <a:p>
            <a:endParaRPr lang="en-US" sz="1800" dirty="0"/>
          </a:p>
          <a:p>
            <a:r>
              <a:rPr lang="en-US" sz="1800" dirty="0"/>
              <a:t>So choosing Optimum Pd is essential for low NF </a:t>
            </a:r>
          </a:p>
          <a:p>
            <a:r>
              <a:rPr lang="en-US" sz="1800" u="sng" dirty="0"/>
              <a:t>Help: </a:t>
            </a:r>
            <a:r>
              <a:rPr lang="en-US" sz="1800" dirty="0"/>
              <a:t>So knowing Pd value will be essential for the design calculation and determining the NF. </a:t>
            </a:r>
          </a:p>
          <a:p>
            <a:r>
              <a:rPr lang="en-US" sz="1800" dirty="0"/>
              <a:t>There is a possibility of increase in NF if Systems are not grounded properly or supply voltage sources and ground connection having parasitic Resistance and inductance is a real possibility and has to be taken into consideration when doing the real LNA device  design </a:t>
            </a:r>
          </a:p>
          <a:p>
            <a:r>
              <a:rPr lang="en-US" sz="1800" dirty="0"/>
              <a:t>Also there is a possibility of adding extra networks(mainly MOSFET containing devices ) to ensure proper biasing and Input/ output matching </a:t>
            </a:r>
          </a:p>
          <a:p>
            <a:r>
              <a:rPr lang="en-US" sz="1800" dirty="0"/>
              <a:t>Certain inductors might even be possible to be put on chip (which is a good thing) rather off the chip </a:t>
            </a:r>
          </a:p>
          <a:p>
            <a:endParaRPr lang="en-US" sz="1800" dirty="0"/>
          </a:p>
          <a:p>
            <a:endParaRPr lang="en-US" sz="1800" dirty="0"/>
          </a:p>
        </p:txBody>
      </p:sp>
      <p:pic>
        <p:nvPicPr>
          <p:cNvPr id="5" name="Picture 4">
            <a:extLst>
              <a:ext uri="{FF2B5EF4-FFF2-40B4-BE49-F238E27FC236}">
                <a16:creationId xmlns:a16="http://schemas.microsoft.com/office/drawing/2014/main" id="{47092C1D-A70A-3F4A-D36F-C9DBF4C41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9935" y="2870052"/>
            <a:ext cx="5448763" cy="1117895"/>
          </a:xfrm>
          <a:prstGeom prst="rect">
            <a:avLst/>
          </a:prstGeom>
        </p:spPr>
      </p:pic>
    </p:spTree>
    <p:extLst>
      <p:ext uri="{BB962C8B-B14F-4D97-AF65-F5344CB8AC3E}">
        <p14:creationId xmlns:p14="http://schemas.microsoft.com/office/powerpoint/2010/main" val="2524618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7173F-8309-E2E2-4849-DABD03D5FE8C}"/>
              </a:ext>
            </a:extLst>
          </p:cNvPr>
          <p:cNvSpPr>
            <a:spLocks noGrp="1"/>
          </p:cNvSpPr>
          <p:nvPr>
            <p:ph type="title"/>
          </p:nvPr>
        </p:nvSpPr>
        <p:spPr>
          <a:xfrm>
            <a:off x="485191" y="187844"/>
            <a:ext cx="10552923" cy="707895"/>
          </a:xfrm>
        </p:spPr>
        <p:txBody>
          <a:bodyPr>
            <a:normAutofit/>
          </a:bodyPr>
          <a:lstStyle/>
          <a:p>
            <a:pPr algn="just"/>
            <a:r>
              <a:rPr lang="en-US" u="sng" dirty="0"/>
              <a:t>Possible Schematic</a:t>
            </a:r>
            <a:endParaRPr lang="en-IN" u="sng" dirty="0"/>
          </a:p>
        </p:txBody>
      </p:sp>
      <p:pic>
        <p:nvPicPr>
          <p:cNvPr id="5" name="Content Placeholder 4">
            <a:extLst>
              <a:ext uri="{FF2B5EF4-FFF2-40B4-BE49-F238E27FC236}">
                <a16:creationId xmlns:a16="http://schemas.microsoft.com/office/drawing/2014/main" id="{EFB8678C-B25E-D278-26C1-F4F02D1C40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6914" y="895739"/>
            <a:ext cx="8752115" cy="5405085"/>
          </a:xfrm>
        </p:spPr>
      </p:pic>
      <p:sp>
        <p:nvSpPr>
          <p:cNvPr id="6" name="TextBox 5">
            <a:extLst>
              <a:ext uri="{FF2B5EF4-FFF2-40B4-BE49-F238E27FC236}">
                <a16:creationId xmlns:a16="http://schemas.microsoft.com/office/drawing/2014/main" id="{2C80F77E-04AC-7166-358E-3C231CA2A7F4}"/>
              </a:ext>
            </a:extLst>
          </p:cNvPr>
          <p:cNvSpPr txBox="1"/>
          <p:nvPr/>
        </p:nvSpPr>
        <p:spPr>
          <a:xfrm>
            <a:off x="1562877" y="6300824"/>
            <a:ext cx="8500188" cy="369332"/>
          </a:xfrm>
          <a:prstGeom prst="rect">
            <a:avLst/>
          </a:prstGeom>
          <a:noFill/>
        </p:spPr>
        <p:txBody>
          <a:bodyPr wrap="square" rtlCol="0">
            <a:spAutoFit/>
          </a:bodyPr>
          <a:lstStyle/>
          <a:p>
            <a:r>
              <a:rPr lang="en-US" u="sng" dirty="0"/>
              <a:t>Note that the values used in the above figure are incorrect and need to be recalculated </a:t>
            </a:r>
            <a:endParaRPr lang="en-IN" u="sng" dirty="0"/>
          </a:p>
        </p:txBody>
      </p:sp>
    </p:spTree>
    <p:extLst>
      <p:ext uri="{BB962C8B-B14F-4D97-AF65-F5344CB8AC3E}">
        <p14:creationId xmlns:p14="http://schemas.microsoft.com/office/powerpoint/2010/main" val="1361008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1336</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Low Noise Amplifier Proof of Concept </vt:lpstr>
      <vt:lpstr>Design Methodology :</vt:lpstr>
      <vt:lpstr>PowerPoint Presentation</vt:lpstr>
      <vt:lpstr>Noise Consideration </vt:lpstr>
      <vt:lpstr>PowerPoint Presentation</vt:lpstr>
      <vt:lpstr>PowerPoint Presentation</vt:lpstr>
      <vt:lpstr>Drain Noise Optimization :</vt:lpstr>
      <vt:lpstr>LNA Design Implementation</vt:lpstr>
      <vt:lpstr>Possible Schematic</vt:lpstr>
      <vt:lpstr>Problems I’m facing in the design and you might encounter  </vt:lpstr>
      <vt:lpstr>Cautions to be taken</vt:lpstr>
      <vt:lpstr>Solutions to the observed problems in my design procedure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 Noise Amplifier Proof of Concept</dc:title>
  <dc:creator>NITHIN P</dc:creator>
  <cp:lastModifiedBy>NITHIN P</cp:lastModifiedBy>
  <cp:revision>12</cp:revision>
  <dcterms:created xsi:type="dcterms:W3CDTF">2024-01-10T04:24:00Z</dcterms:created>
  <dcterms:modified xsi:type="dcterms:W3CDTF">2024-01-10T11:48:01Z</dcterms:modified>
</cp:coreProperties>
</file>