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25EF24-196C-45DC-9923-A07DA837655B}">
  <a:tblStyle styleId="{6525EF24-196C-45DC-9923-A07DA837655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10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0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10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0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10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0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0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10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0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0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0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0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0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0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0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10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0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10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0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1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1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1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1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1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1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1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1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1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7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7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7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7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7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8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8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8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8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8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8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8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8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8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8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8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9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9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9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9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9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9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9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9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9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9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718142" y="735634"/>
            <a:ext cx="3840479" cy="1701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50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215614" y="1518100"/>
            <a:ext cx="8712770" cy="20447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6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718142" y="735634"/>
            <a:ext cx="3840479" cy="1701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50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 name="Shape 24"/>
        <p:cNvGrpSpPr/>
        <p:nvPr/>
      </p:nvGrpSpPr>
      <p:grpSpPr>
        <a:xfrm>
          <a:off x="0" y="0"/>
          <a:ext cx="0" cy="0"/>
          <a:chOff x="0" y="0"/>
          <a:chExt cx="0" cy="0"/>
        </a:xfrm>
      </p:grpSpPr>
      <p:sp>
        <p:nvSpPr>
          <p:cNvPr id="25" name="Google Shape;25;p4"/>
          <p:cNvSpPr txBox="1"/>
          <p:nvPr>
            <p:ph type="ctrTitle"/>
          </p:nvPr>
        </p:nvSpPr>
        <p:spPr>
          <a:xfrm>
            <a:off x="303300" y="922320"/>
            <a:ext cx="4645025" cy="1854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subTitle"/>
          </p:nvPr>
        </p:nvSpPr>
        <p:spPr>
          <a:xfrm>
            <a:off x="303300" y="2751120"/>
            <a:ext cx="3210560" cy="939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0">
                <a:solidFill>
                  <a:schemeClr val="lt1"/>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5"/>
          <p:cNvSpPr txBox="1"/>
          <p:nvPr>
            <p:ph type="title"/>
          </p:nvPr>
        </p:nvSpPr>
        <p:spPr>
          <a:xfrm>
            <a:off x="718142" y="735634"/>
            <a:ext cx="3840479" cy="1701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50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301330" y="1273907"/>
            <a:ext cx="2428875" cy="3225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100">
                <a:solidFill>
                  <a:schemeClr val="dk1"/>
                </a:solidFill>
                <a:latin typeface="Cambria"/>
                <a:ea typeface="Cambria"/>
                <a:cs typeface="Cambria"/>
                <a:sym typeface="Cambri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7" name="Shape 37"/>
        <p:cNvGrpSpPr/>
        <p:nvPr/>
      </p:nvGrpSpPr>
      <p:grpSpPr>
        <a:xfrm>
          <a:off x="0" y="0"/>
          <a:ext cx="0" cy="0"/>
          <a:chOff x="0" y="0"/>
          <a:chExt cx="0" cy="0"/>
        </a:xfrm>
      </p:grpSpPr>
      <p:sp>
        <p:nvSpPr>
          <p:cNvPr id="38" name="Google Shape;38;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16474"/>
            <a:ext cx="9144000" cy="879475"/>
          </a:xfrm>
          <a:custGeom>
            <a:rect b="b" l="l" r="r" t="t"/>
            <a:pathLst>
              <a:path extrusionOk="0" h="879475" w="9144000">
                <a:moveTo>
                  <a:pt x="0" y="0"/>
                </a:moveTo>
                <a:lnTo>
                  <a:pt x="9143999" y="0"/>
                </a:lnTo>
                <a:lnTo>
                  <a:pt x="9143999" y="879299"/>
                </a:lnTo>
                <a:lnTo>
                  <a:pt x="0" y="879299"/>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0" y="16474"/>
            <a:ext cx="9144000" cy="879475"/>
          </a:xfrm>
          <a:custGeom>
            <a:rect b="b" l="l" r="r" t="t"/>
            <a:pathLst>
              <a:path extrusionOk="0" h="879475" w="9144000">
                <a:moveTo>
                  <a:pt x="0" y="0"/>
                </a:moveTo>
                <a:lnTo>
                  <a:pt x="9143999" y="0"/>
                </a:lnTo>
              </a:path>
              <a:path extrusionOk="0" h="879475" w="9144000">
                <a:moveTo>
                  <a:pt x="9143999" y="879299"/>
                </a:moveTo>
                <a:lnTo>
                  <a:pt x="0" y="879299"/>
                </a:ln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txBox="1"/>
          <p:nvPr>
            <p:ph type="title"/>
          </p:nvPr>
        </p:nvSpPr>
        <p:spPr>
          <a:xfrm>
            <a:off x="718142" y="735634"/>
            <a:ext cx="3840479" cy="1701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5500" u="none" cap="none" strike="noStrik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215614" y="1518100"/>
            <a:ext cx="8712770" cy="20447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6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2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3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3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 Id="rId3" Type="http://schemas.openxmlformats.org/officeDocument/2006/relationships/image" Target="../media/image3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hyperlink" Target="https://www.edureka.co/blog/what-is-a-database/" TargetMode="External"/><Relationship Id="rId4" Type="http://schemas.openxmlformats.org/officeDocument/2006/relationships/hyperlink" Target="https://www.edureka.co/blog/sql-commands" TargetMode="External"/><Relationship Id="rId5" Type="http://schemas.openxmlformats.org/officeDocument/2006/relationships/image" Target="../media/image42.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45.png"/><Relationship Id="rId4" Type="http://schemas.openxmlformats.org/officeDocument/2006/relationships/image" Target="../media/image5.jpg"/><Relationship Id="rId5"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2.xml"/><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37.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37.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38.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7.xml"/><Relationship Id="rId3" Type="http://schemas.openxmlformats.org/officeDocument/2006/relationships/image" Target="../media/image3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1.png"/><Relationship Id="rId4" Type="http://schemas.openxmlformats.org/officeDocument/2006/relationships/image" Target="../media/image40.png"/><Relationship Id="rId5" Type="http://schemas.openxmlformats.org/officeDocument/2006/relationships/image" Target="../media/image47.png"/><Relationship Id="rId6" Type="http://schemas.openxmlformats.org/officeDocument/2006/relationships/image" Target="../media/image41.png"/><Relationship Id="rId7" Type="http://schemas.openxmlformats.org/officeDocument/2006/relationships/image" Target="../media/image12.png"/><Relationship Id="rId8"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jp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3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w3schools.com/sql/sql_like.asp" TargetMode="External"/><Relationship Id="rId4" Type="http://schemas.openxmlformats.org/officeDocument/2006/relationships/image" Target="../media/image2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8.jpg"/><Relationship Id="rId9" Type="http://schemas.openxmlformats.org/officeDocument/2006/relationships/image" Target="../media/image13.jp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20.png"/><Relationship Id="rId8"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hyperlink" Target="https://www.w3schools.com/sqL/func_sqlserver_ceiling.asp" TargetMode="External"/><Relationship Id="rId4" Type="http://schemas.openxmlformats.org/officeDocument/2006/relationships/hyperlink" Target="https://www.w3schools.com/sqL/func_sqlserver_round.asp"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 Id="rId3"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5.jpg"/><Relationship Id="rId5"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hyperlink" Target="https://www.sqlservertutorial.net/sql-server-window-func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hyperlink" Target="https://www.sqlservertutorial.net/sql-server-window-functions/" TargetMode="External"/><Relationship Id="rId4" Type="http://schemas.openxmlformats.org/officeDocument/2006/relationships/hyperlink" Target="https://www.sqlservertutorial.net/sql-server-window-functions/sql-server-rank-function/"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hyperlink" Target="https://www.sqlservertutorial.net/sql-server-window-functions/"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hyperlink" Target="https://www.sqlservertutorial.net/sql-server-window-functions/"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 Id="rId3" Type="http://schemas.openxmlformats.org/officeDocument/2006/relationships/image" Target="../media/image2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sp>
        <p:nvSpPr>
          <p:cNvPr id="45" name="Google Shape;45;p7"/>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121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 name="Google Shape;46;p7"/>
          <p:cNvSpPr txBox="1"/>
          <p:nvPr>
            <p:ph type="title"/>
          </p:nvPr>
        </p:nvSpPr>
        <p:spPr>
          <a:xfrm>
            <a:off x="718142" y="735634"/>
            <a:ext cx="3840479" cy="1701800"/>
          </a:xfrm>
          <a:prstGeom prst="rect">
            <a:avLst/>
          </a:prstGeom>
          <a:noFill/>
          <a:ln>
            <a:noFill/>
          </a:ln>
        </p:spPr>
        <p:txBody>
          <a:bodyPr anchorCtr="0" anchor="t" bIns="0" lIns="0" spcFirstLastPara="1" rIns="0" wrap="square" tIns="12700">
            <a:spAutoFit/>
          </a:bodyPr>
          <a:lstStyle/>
          <a:p>
            <a:pPr indent="0" lvl="0" marL="1162050" rtl="0" algn="l">
              <a:lnSpc>
                <a:spcPct val="100000"/>
              </a:lnSpc>
              <a:spcBef>
                <a:spcPts val="0"/>
              </a:spcBef>
              <a:spcAft>
                <a:spcPts val="0"/>
              </a:spcAft>
              <a:buNone/>
            </a:pPr>
            <a:r>
              <a:rPr lang="en-US"/>
              <a:t>SQL</a:t>
            </a:r>
            <a:endParaRPr/>
          </a:p>
          <a:p>
            <a:pPr indent="0" lvl="0" marL="12700" rtl="0" algn="l">
              <a:lnSpc>
                <a:spcPct val="100000"/>
              </a:lnSpc>
              <a:spcBef>
                <a:spcPts val="0"/>
              </a:spcBef>
              <a:spcAft>
                <a:spcPts val="0"/>
              </a:spcAft>
              <a:buNone/>
            </a:pPr>
            <a:r>
              <a:rPr lang="en-US"/>
              <a:t>for	Beginners</a:t>
            </a:r>
            <a:endParaRPr/>
          </a:p>
        </p:txBody>
      </p:sp>
      <p:sp>
        <p:nvSpPr>
          <p:cNvPr id="47" name="Google Shape;47;p7"/>
          <p:cNvSpPr txBox="1"/>
          <p:nvPr/>
        </p:nvSpPr>
        <p:spPr>
          <a:xfrm>
            <a:off x="1381925" y="2412035"/>
            <a:ext cx="2519680" cy="863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5500">
                <a:solidFill>
                  <a:srgbClr val="FFFFFF"/>
                </a:solidFill>
                <a:latin typeface="Times New Roman"/>
                <a:ea typeface="Times New Roman"/>
                <a:cs typeface="Times New Roman"/>
                <a:sym typeface="Times New Roman"/>
              </a:rPr>
              <a:t>(Telugu)</a:t>
            </a:r>
            <a:endParaRPr sz="5500">
              <a:latin typeface="Times New Roman"/>
              <a:ea typeface="Times New Roman"/>
              <a:cs typeface="Times New Roman"/>
              <a:sym typeface="Times New Roman"/>
            </a:endParaRPr>
          </a:p>
        </p:txBody>
      </p:sp>
      <p:sp>
        <p:nvSpPr>
          <p:cNvPr id="48" name="Google Shape;48;p7"/>
          <p:cNvSpPr txBox="1"/>
          <p:nvPr/>
        </p:nvSpPr>
        <p:spPr>
          <a:xfrm>
            <a:off x="5744050" y="430346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49" name="Google Shape;49;p7"/>
          <p:cNvSpPr txBox="1"/>
          <p:nvPr/>
        </p:nvSpPr>
        <p:spPr>
          <a:xfrm>
            <a:off x="1019699" y="4103799"/>
            <a:ext cx="3243580" cy="492759"/>
          </a:xfrm>
          <a:prstGeom prst="rect">
            <a:avLst/>
          </a:prstGeom>
          <a:solidFill>
            <a:srgbClr val="FFD966"/>
          </a:solidFill>
          <a:ln cap="flat" cmpd="sng" w="9525">
            <a:solidFill>
              <a:srgbClr val="9E9E9E"/>
            </a:solidFill>
            <a:prstDash val="solid"/>
            <a:round/>
            <a:headEnd len="sm" w="sm" type="none"/>
            <a:tailEnd len="sm" w="sm" type="none"/>
          </a:ln>
        </p:spPr>
        <p:txBody>
          <a:bodyPr anchorCtr="0" anchor="t" bIns="0" lIns="0" spcFirstLastPara="1" rIns="0" wrap="square" tIns="2525">
            <a:spAutoFit/>
          </a:bodyPr>
          <a:lstStyle/>
          <a:p>
            <a:pPr indent="0" lvl="0" marL="85725" marR="0" rtl="0" algn="l">
              <a:lnSpc>
                <a:spcPct val="100000"/>
              </a:lnSpc>
              <a:spcBef>
                <a:spcPts val="0"/>
              </a:spcBef>
              <a:spcAft>
                <a:spcPts val="0"/>
              </a:spcAft>
              <a:buNone/>
            </a:pPr>
            <a:r>
              <a:rPr b="1" lang="en-US" sz="3000">
                <a:solidFill>
                  <a:srgbClr val="212121"/>
                </a:solidFill>
                <a:latin typeface="Times New Roman"/>
                <a:ea typeface="Times New Roman"/>
                <a:cs typeface="Times New Roman"/>
                <a:sym typeface="Times New Roman"/>
              </a:rPr>
              <a:t>FULL COURSE</a:t>
            </a:r>
            <a:endParaRPr sz="3000">
              <a:latin typeface="Times New Roman"/>
              <a:ea typeface="Times New Roman"/>
              <a:cs typeface="Times New Roman"/>
              <a:sym typeface="Times New Roman"/>
            </a:endParaRPr>
          </a:p>
        </p:txBody>
      </p:sp>
      <p:pic>
        <p:nvPicPr>
          <p:cNvPr id="50" name="Google Shape;50;p7"/>
          <p:cNvPicPr preferRelativeResize="0"/>
          <p:nvPr/>
        </p:nvPicPr>
        <p:blipFill rotWithShape="1">
          <a:blip r:embed="rId3">
            <a:alphaModFix/>
          </a:blip>
          <a:srcRect b="0" l="0" r="0" t="0"/>
          <a:stretch/>
        </p:blipFill>
        <p:spPr>
          <a:xfrm>
            <a:off x="5254600" y="690550"/>
            <a:ext cx="3243299" cy="32432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475325" y="220650"/>
            <a:ext cx="504825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SQL- Structured Query Language</a:t>
            </a:r>
            <a:endParaRPr sz="2800">
              <a:latin typeface="Cambria"/>
              <a:ea typeface="Cambria"/>
              <a:cs typeface="Cambria"/>
              <a:sym typeface="Cambria"/>
            </a:endParaRPr>
          </a:p>
        </p:txBody>
      </p:sp>
      <p:sp>
        <p:nvSpPr>
          <p:cNvPr id="160" name="Google Shape;160;p16"/>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grpSp>
        <p:nvGrpSpPr>
          <p:cNvPr id="161" name="Google Shape;161;p16"/>
          <p:cNvGrpSpPr/>
          <p:nvPr/>
        </p:nvGrpSpPr>
        <p:grpSpPr>
          <a:xfrm>
            <a:off x="5114825" y="1116525"/>
            <a:ext cx="3007199" cy="2730600"/>
            <a:chOff x="5114825" y="1116525"/>
            <a:chExt cx="3007199" cy="2730600"/>
          </a:xfrm>
        </p:grpSpPr>
        <p:pic>
          <p:nvPicPr>
            <p:cNvPr id="162" name="Google Shape;162;p16"/>
            <p:cNvPicPr preferRelativeResize="0"/>
            <p:nvPr/>
          </p:nvPicPr>
          <p:blipFill rotWithShape="1">
            <a:blip r:embed="rId3">
              <a:alphaModFix/>
            </a:blip>
            <a:srcRect b="0" l="0" r="0" t="0"/>
            <a:stretch/>
          </p:blipFill>
          <p:spPr>
            <a:xfrm>
              <a:off x="5114825" y="1116525"/>
              <a:ext cx="3007199" cy="2730600"/>
            </a:xfrm>
            <a:prstGeom prst="rect">
              <a:avLst/>
            </a:prstGeom>
            <a:noFill/>
            <a:ln>
              <a:noFill/>
            </a:ln>
          </p:spPr>
        </p:pic>
        <p:pic>
          <p:nvPicPr>
            <p:cNvPr id="163" name="Google Shape;163;p16"/>
            <p:cNvPicPr preferRelativeResize="0"/>
            <p:nvPr/>
          </p:nvPicPr>
          <p:blipFill rotWithShape="1">
            <a:blip r:embed="rId4">
              <a:alphaModFix/>
            </a:blip>
            <a:srcRect b="0" l="0" r="0" t="0"/>
            <a:stretch/>
          </p:blipFill>
          <p:spPr>
            <a:xfrm>
              <a:off x="5473757" y="1736571"/>
              <a:ext cx="2271241" cy="1083342"/>
            </a:xfrm>
            <a:prstGeom prst="rect">
              <a:avLst/>
            </a:prstGeom>
            <a:noFill/>
            <a:ln>
              <a:noFill/>
            </a:ln>
          </p:spPr>
        </p:pic>
      </p:grpSp>
      <p:sp>
        <p:nvSpPr>
          <p:cNvPr id="164" name="Google Shape;164;p16"/>
          <p:cNvSpPr txBox="1"/>
          <p:nvPr/>
        </p:nvSpPr>
        <p:spPr>
          <a:xfrm>
            <a:off x="309900" y="1942474"/>
            <a:ext cx="4086860" cy="13665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200">
                <a:latin typeface="Cambria"/>
                <a:ea typeface="Cambria"/>
                <a:cs typeface="Cambria"/>
                <a:sym typeface="Cambria"/>
              </a:rPr>
              <a:t>Structured Query Language is a  standard Database language which  is used to create, maintain and  retrieve the relational database.</a:t>
            </a:r>
            <a:endParaRPr sz="2200">
              <a:latin typeface="Cambria"/>
              <a:ea typeface="Cambria"/>
              <a:cs typeface="Cambria"/>
              <a:sym typeface="Cambri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06"/>
          <p:cNvSpPr txBox="1"/>
          <p:nvPr>
            <p:ph type="title"/>
          </p:nvPr>
        </p:nvSpPr>
        <p:spPr>
          <a:xfrm>
            <a:off x="1564225" y="220650"/>
            <a:ext cx="7715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Joins</a:t>
            </a:r>
            <a:endParaRPr sz="2800">
              <a:latin typeface="Cambria"/>
              <a:ea typeface="Cambria"/>
              <a:cs typeface="Cambria"/>
              <a:sym typeface="Cambria"/>
            </a:endParaRPr>
          </a:p>
        </p:txBody>
      </p:sp>
      <p:sp>
        <p:nvSpPr>
          <p:cNvPr id="795" name="Google Shape;795;p106"/>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796" name="Google Shape;796;p106"/>
          <p:cNvSpPr txBox="1"/>
          <p:nvPr/>
        </p:nvSpPr>
        <p:spPr>
          <a:xfrm>
            <a:off x="187125" y="947245"/>
            <a:ext cx="7902575" cy="2423160"/>
          </a:xfrm>
          <a:prstGeom prst="rect">
            <a:avLst/>
          </a:prstGeom>
          <a:noFill/>
          <a:ln>
            <a:noFill/>
          </a:ln>
        </p:spPr>
        <p:txBody>
          <a:bodyPr anchorCtr="0" anchor="t" bIns="0" lIns="0" spcFirstLastPara="1" rIns="0" wrap="square" tIns="14985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SQL RIGHT OUTER JOIN</a:t>
            </a:r>
            <a:endParaRPr sz="1800">
              <a:latin typeface="Cambria"/>
              <a:ea typeface="Cambria"/>
              <a:cs typeface="Cambria"/>
              <a:sym typeface="Cambria"/>
            </a:endParaRPr>
          </a:p>
          <a:p>
            <a:pPr indent="0" lvl="0" marL="12700" marR="5080" rtl="0" algn="l">
              <a:lnSpc>
                <a:spcPct val="114999"/>
              </a:lnSpc>
              <a:spcBef>
                <a:spcPts val="715"/>
              </a:spcBef>
              <a:spcAft>
                <a:spcPts val="0"/>
              </a:spcAft>
              <a:buNone/>
            </a:pPr>
            <a:r>
              <a:rPr lang="en-US" sz="1700">
                <a:latin typeface="Cambria"/>
                <a:ea typeface="Cambria"/>
                <a:cs typeface="Cambria"/>
                <a:sym typeface="Cambria"/>
              </a:rPr>
              <a:t>Another type of join is called a SQL RIGHT OUTER JOIN. This type of join returns all  rows from the RIGHT-hand table speciﬁed in the ON condition and only those rows  from the other table where the joined ﬁelds are equal (join condition is met).</a:t>
            </a:r>
            <a:endParaRPr sz="1700">
              <a:latin typeface="Cambria"/>
              <a:ea typeface="Cambria"/>
              <a:cs typeface="Cambria"/>
              <a:sym typeface="Cambria"/>
            </a:endParaRPr>
          </a:p>
          <a:p>
            <a:pPr indent="0" lvl="0" marL="0" marR="0" rtl="0" algn="l">
              <a:lnSpc>
                <a:spcPct val="100000"/>
              </a:lnSpc>
              <a:spcBef>
                <a:spcPts val="15"/>
              </a:spcBef>
              <a:spcAft>
                <a:spcPts val="0"/>
              </a:spcAft>
              <a:buNone/>
            </a:pPr>
            <a:r>
              <a:t/>
            </a:r>
            <a:endParaRPr sz="2200">
              <a:latin typeface="Cambria"/>
              <a:ea typeface="Cambria"/>
              <a:cs typeface="Cambria"/>
              <a:sym typeface="Cambria"/>
            </a:endParaRPr>
          </a:p>
          <a:p>
            <a:pPr indent="0" lvl="0" marL="12700" marR="0" rtl="0" algn="l">
              <a:lnSpc>
                <a:spcPct val="100000"/>
              </a:lnSpc>
              <a:spcBef>
                <a:spcPts val="5"/>
              </a:spcBef>
              <a:spcAft>
                <a:spcPts val="0"/>
              </a:spcAft>
              <a:buNone/>
            </a:pPr>
            <a:r>
              <a:rPr lang="en-US" sz="1850">
                <a:latin typeface="Cambria"/>
                <a:ea typeface="Cambria"/>
                <a:cs typeface="Cambria"/>
                <a:sym typeface="Cambria"/>
              </a:rPr>
              <a:t>Syntax</a:t>
            </a:r>
            <a:endParaRPr sz="1850">
              <a:latin typeface="Cambria"/>
              <a:ea typeface="Cambria"/>
              <a:cs typeface="Cambria"/>
              <a:sym typeface="Cambria"/>
            </a:endParaRPr>
          </a:p>
          <a:p>
            <a:pPr indent="0" lvl="0" marL="12700" marR="0" rtl="0" algn="l">
              <a:lnSpc>
                <a:spcPct val="100000"/>
              </a:lnSpc>
              <a:spcBef>
                <a:spcPts val="1025"/>
              </a:spcBef>
              <a:spcAft>
                <a:spcPts val="0"/>
              </a:spcAft>
              <a:buNone/>
            </a:pPr>
            <a:r>
              <a:rPr lang="en-US" sz="1700">
                <a:latin typeface="Cambria"/>
                <a:ea typeface="Cambria"/>
                <a:cs typeface="Cambria"/>
                <a:sym typeface="Cambria"/>
              </a:rPr>
              <a:t>The syntax for the RIGHT OUTER JOIN in SQL is:</a:t>
            </a:r>
            <a:endParaRPr sz="1700">
              <a:latin typeface="Cambria"/>
              <a:ea typeface="Cambria"/>
              <a:cs typeface="Cambria"/>
              <a:sym typeface="Cambria"/>
            </a:endParaRPr>
          </a:p>
        </p:txBody>
      </p:sp>
      <p:sp>
        <p:nvSpPr>
          <p:cNvPr id="797" name="Google Shape;797;p106"/>
          <p:cNvSpPr txBox="1"/>
          <p:nvPr/>
        </p:nvSpPr>
        <p:spPr>
          <a:xfrm>
            <a:off x="199825" y="3506803"/>
            <a:ext cx="1569720" cy="25146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650">
                <a:latin typeface="Cambria"/>
                <a:ea typeface="Cambria"/>
                <a:cs typeface="Cambria"/>
                <a:sym typeface="Cambria"/>
              </a:rPr>
              <a:t>SELECT columns</a:t>
            </a:r>
            <a:endParaRPr sz="1650">
              <a:latin typeface="Cambria"/>
              <a:ea typeface="Cambria"/>
              <a:cs typeface="Cambria"/>
              <a:sym typeface="Cambria"/>
            </a:endParaRPr>
          </a:p>
        </p:txBody>
      </p:sp>
      <p:sp>
        <p:nvSpPr>
          <p:cNvPr id="798" name="Google Shape;798;p106"/>
          <p:cNvSpPr txBox="1"/>
          <p:nvPr/>
        </p:nvSpPr>
        <p:spPr>
          <a:xfrm>
            <a:off x="199825" y="3859863"/>
            <a:ext cx="1177925" cy="25146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650">
                <a:latin typeface="Cambria"/>
                <a:ea typeface="Cambria"/>
                <a:cs typeface="Cambria"/>
                <a:sym typeface="Cambria"/>
              </a:rPr>
              <a:t>FROM table1</a:t>
            </a:r>
            <a:endParaRPr sz="1650">
              <a:latin typeface="Cambria"/>
              <a:ea typeface="Cambria"/>
              <a:cs typeface="Cambria"/>
              <a:sym typeface="Cambria"/>
            </a:endParaRPr>
          </a:p>
        </p:txBody>
      </p:sp>
      <p:sp>
        <p:nvSpPr>
          <p:cNvPr id="799" name="Google Shape;799;p106"/>
          <p:cNvSpPr txBox="1"/>
          <p:nvPr/>
        </p:nvSpPr>
        <p:spPr>
          <a:xfrm>
            <a:off x="199825" y="4212923"/>
            <a:ext cx="2748280" cy="25146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650">
                <a:latin typeface="Cambria"/>
                <a:ea typeface="Cambria"/>
                <a:cs typeface="Cambria"/>
                <a:sym typeface="Cambria"/>
              </a:rPr>
              <a:t>RIGHT [OUTER] JOIN table2</a:t>
            </a:r>
            <a:endParaRPr sz="1650">
              <a:latin typeface="Cambria"/>
              <a:ea typeface="Cambria"/>
              <a:cs typeface="Cambria"/>
              <a:sym typeface="Cambria"/>
            </a:endParaRPr>
          </a:p>
        </p:txBody>
      </p:sp>
      <p:sp>
        <p:nvSpPr>
          <p:cNvPr id="800" name="Google Shape;800;p106"/>
          <p:cNvSpPr txBox="1"/>
          <p:nvPr/>
        </p:nvSpPr>
        <p:spPr>
          <a:xfrm>
            <a:off x="199825" y="4565983"/>
            <a:ext cx="3100070" cy="25146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650">
                <a:latin typeface="Cambria"/>
                <a:ea typeface="Cambria"/>
                <a:cs typeface="Cambria"/>
                <a:sym typeface="Cambria"/>
              </a:rPr>
              <a:t>ON table1.column = table2.column;</a:t>
            </a:r>
            <a:endParaRPr sz="1650">
              <a:latin typeface="Cambria"/>
              <a:ea typeface="Cambria"/>
              <a:cs typeface="Cambria"/>
              <a:sym typeface="Cambria"/>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07"/>
          <p:cNvSpPr txBox="1"/>
          <p:nvPr>
            <p:ph type="title"/>
          </p:nvPr>
        </p:nvSpPr>
        <p:spPr>
          <a:xfrm>
            <a:off x="1564225" y="220650"/>
            <a:ext cx="7715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Joins</a:t>
            </a:r>
            <a:endParaRPr sz="2800">
              <a:latin typeface="Cambria"/>
              <a:ea typeface="Cambria"/>
              <a:cs typeface="Cambria"/>
              <a:sym typeface="Cambria"/>
            </a:endParaRPr>
          </a:p>
        </p:txBody>
      </p:sp>
      <p:sp>
        <p:nvSpPr>
          <p:cNvPr id="806" name="Google Shape;806;p107"/>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807" name="Google Shape;807;p107"/>
          <p:cNvSpPr txBox="1"/>
          <p:nvPr/>
        </p:nvSpPr>
        <p:spPr>
          <a:xfrm>
            <a:off x="187125" y="929973"/>
            <a:ext cx="7910195" cy="2258060"/>
          </a:xfrm>
          <a:prstGeom prst="rect">
            <a:avLst/>
          </a:prstGeom>
          <a:noFill/>
          <a:ln>
            <a:noFill/>
          </a:ln>
        </p:spPr>
        <p:txBody>
          <a:bodyPr anchorCtr="0" anchor="t" bIns="0" lIns="0" spcFirstLastPara="1" rIns="0" wrap="square" tIns="1670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SQL FULL OUTER JOIN</a:t>
            </a:r>
            <a:endParaRPr sz="1800">
              <a:latin typeface="Cambria"/>
              <a:ea typeface="Cambria"/>
              <a:cs typeface="Cambria"/>
              <a:sym typeface="Cambria"/>
            </a:endParaRPr>
          </a:p>
          <a:p>
            <a:pPr indent="0" lvl="0" marL="12700" marR="5080" rtl="0" algn="l">
              <a:lnSpc>
                <a:spcPct val="114999"/>
              </a:lnSpc>
              <a:spcBef>
                <a:spcPts val="890"/>
              </a:spcBef>
              <a:spcAft>
                <a:spcPts val="0"/>
              </a:spcAft>
              <a:buNone/>
            </a:pPr>
            <a:r>
              <a:rPr lang="en-US" sz="1800">
                <a:solidFill>
                  <a:srgbClr val="333333"/>
                </a:solidFill>
                <a:latin typeface="Cambria"/>
                <a:ea typeface="Cambria"/>
                <a:cs typeface="Cambria"/>
                <a:sym typeface="Cambria"/>
              </a:rPr>
              <a:t>Another type of join is called a SQL FULL OUTER JOIN. This type of join returns  all rows from the LEFT-hand table and RIGHT-hand table with NULL values in  place where the join condition is not met.</a:t>
            </a:r>
            <a:endParaRPr sz="1800">
              <a:latin typeface="Cambria"/>
              <a:ea typeface="Cambria"/>
              <a:cs typeface="Cambria"/>
              <a:sym typeface="Cambria"/>
            </a:endParaRPr>
          </a:p>
          <a:p>
            <a:pPr indent="0" lvl="0" marL="12700" marR="0" rtl="0" algn="l">
              <a:lnSpc>
                <a:spcPct val="100000"/>
              </a:lnSpc>
              <a:spcBef>
                <a:spcPts val="1325"/>
              </a:spcBef>
              <a:spcAft>
                <a:spcPts val="0"/>
              </a:spcAft>
              <a:buNone/>
            </a:pPr>
            <a:r>
              <a:rPr lang="en-US" sz="1800">
                <a:solidFill>
                  <a:srgbClr val="333333"/>
                </a:solidFill>
                <a:latin typeface="Cambria"/>
                <a:ea typeface="Cambria"/>
                <a:cs typeface="Cambria"/>
                <a:sym typeface="Cambria"/>
              </a:rPr>
              <a:t>Syntax</a:t>
            </a:r>
            <a:endParaRPr sz="1800">
              <a:latin typeface="Cambria"/>
              <a:ea typeface="Cambria"/>
              <a:cs typeface="Cambria"/>
              <a:sym typeface="Cambria"/>
            </a:endParaRPr>
          </a:p>
          <a:p>
            <a:pPr indent="0" lvl="0" marL="12700" marR="0" rtl="0" algn="l">
              <a:lnSpc>
                <a:spcPct val="100000"/>
              </a:lnSpc>
              <a:spcBef>
                <a:spcPts val="215"/>
              </a:spcBef>
              <a:spcAft>
                <a:spcPts val="0"/>
              </a:spcAft>
              <a:buNone/>
            </a:pPr>
            <a:r>
              <a:rPr lang="en-US" sz="1800">
                <a:solidFill>
                  <a:srgbClr val="333333"/>
                </a:solidFill>
                <a:latin typeface="Cambria"/>
                <a:ea typeface="Cambria"/>
                <a:cs typeface="Cambria"/>
                <a:sym typeface="Cambria"/>
              </a:rPr>
              <a:t>The syntax for the SQL FULL OUTER JOIN is:</a:t>
            </a:r>
            <a:endParaRPr sz="1800">
              <a:latin typeface="Cambria"/>
              <a:ea typeface="Cambria"/>
              <a:cs typeface="Cambria"/>
              <a:sym typeface="Cambria"/>
            </a:endParaRPr>
          </a:p>
        </p:txBody>
      </p:sp>
      <p:sp>
        <p:nvSpPr>
          <p:cNvPr id="808" name="Google Shape;808;p107"/>
          <p:cNvSpPr txBox="1"/>
          <p:nvPr/>
        </p:nvSpPr>
        <p:spPr>
          <a:xfrm>
            <a:off x="199825" y="3601545"/>
            <a:ext cx="1725295" cy="27432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111"/>
              </a:lnSpc>
              <a:spcBef>
                <a:spcPts val="0"/>
              </a:spcBef>
              <a:spcAft>
                <a:spcPts val="0"/>
              </a:spcAft>
              <a:buNone/>
            </a:pPr>
            <a:r>
              <a:rPr lang="en-US" sz="1800">
                <a:solidFill>
                  <a:srgbClr val="333333"/>
                </a:solidFill>
                <a:latin typeface="Cambria"/>
                <a:ea typeface="Cambria"/>
                <a:cs typeface="Cambria"/>
                <a:sym typeface="Cambria"/>
              </a:rPr>
              <a:t>SELECT columns</a:t>
            </a:r>
            <a:endParaRPr sz="1800">
              <a:latin typeface="Cambria"/>
              <a:ea typeface="Cambria"/>
              <a:cs typeface="Cambria"/>
              <a:sym typeface="Cambria"/>
            </a:endParaRPr>
          </a:p>
        </p:txBody>
      </p:sp>
      <p:sp>
        <p:nvSpPr>
          <p:cNvPr id="809" name="Google Shape;809;p107"/>
          <p:cNvSpPr txBox="1"/>
          <p:nvPr/>
        </p:nvSpPr>
        <p:spPr>
          <a:xfrm>
            <a:off x="199825" y="3977465"/>
            <a:ext cx="1283970" cy="27432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111"/>
              </a:lnSpc>
              <a:spcBef>
                <a:spcPts val="0"/>
              </a:spcBef>
              <a:spcAft>
                <a:spcPts val="0"/>
              </a:spcAft>
              <a:buNone/>
            </a:pPr>
            <a:r>
              <a:rPr lang="en-US" sz="1800">
                <a:solidFill>
                  <a:srgbClr val="333333"/>
                </a:solidFill>
                <a:latin typeface="Cambria"/>
                <a:ea typeface="Cambria"/>
                <a:cs typeface="Cambria"/>
                <a:sym typeface="Cambria"/>
              </a:rPr>
              <a:t>FROM table1</a:t>
            </a:r>
            <a:endParaRPr sz="1800">
              <a:latin typeface="Cambria"/>
              <a:ea typeface="Cambria"/>
              <a:cs typeface="Cambria"/>
              <a:sym typeface="Cambria"/>
            </a:endParaRPr>
          </a:p>
        </p:txBody>
      </p:sp>
      <p:sp>
        <p:nvSpPr>
          <p:cNvPr id="810" name="Google Shape;810;p107"/>
          <p:cNvSpPr txBox="1"/>
          <p:nvPr/>
        </p:nvSpPr>
        <p:spPr>
          <a:xfrm>
            <a:off x="199825" y="4353385"/>
            <a:ext cx="2841625" cy="27432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111"/>
              </a:lnSpc>
              <a:spcBef>
                <a:spcPts val="0"/>
              </a:spcBef>
              <a:spcAft>
                <a:spcPts val="0"/>
              </a:spcAft>
              <a:buNone/>
            </a:pPr>
            <a:r>
              <a:rPr lang="en-US" sz="1800">
                <a:solidFill>
                  <a:srgbClr val="333333"/>
                </a:solidFill>
                <a:latin typeface="Cambria"/>
                <a:ea typeface="Cambria"/>
                <a:cs typeface="Cambria"/>
                <a:sym typeface="Cambria"/>
              </a:rPr>
              <a:t>FULL [OUTER] JOIN table2</a:t>
            </a:r>
            <a:endParaRPr sz="1800">
              <a:latin typeface="Cambria"/>
              <a:ea typeface="Cambria"/>
              <a:cs typeface="Cambria"/>
              <a:sym typeface="Cambria"/>
            </a:endParaRPr>
          </a:p>
        </p:txBody>
      </p:sp>
      <p:sp>
        <p:nvSpPr>
          <p:cNvPr id="811" name="Google Shape;811;p107"/>
          <p:cNvSpPr txBox="1"/>
          <p:nvPr/>
        </p:nvSpPr>
        <p:spPr>
          <a:xfrm>
            <a:off x="199825" y="4729305"/>
            <a:ext cx="3394075" cy="27432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111"/>
              </a:lnSpc>
              <a:spcBef>
                <a:spcPts val="0"/>
              </a:spcBef>
              <a:spcAft>
                <a:spcPts val="0"/>
              </a:spcAft>
              <a:buNone/>
            </a:pPr>
            <a:r>
              <a:rPr lang="en-US" sz="1800">
                <a:solidFill>
                  <a:srgbClr val="333333"/>
                </a:solidFill>
                <a:latin typeface="Cambria"/>
                <a:ea typeface="Cambria"/>
                <a:cs typeface="Cambria"/>
                <a:sym typeface="Cambria"/>
              </a:rPr>
              <a:t>ON table1.column = table2.column;</a:t>
            </a:r>
            <a:endParaRPr sz="1800">
              <a:latin typeface="Cambria"/>
              <a:ea typeface="Cambria"/>
              <a:cs typeface="Cambria"/>
              <a:sym typeface="Cambria"/>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5" name="Shape 815"/>
        <p:cNvGrpSpPr/>
        <p:nvPr/>
      </p:nvGrpSpPr>
      <p:grpSpPr>
        <a:xfrm>
          <a:off x="0" y="0"/>
          <a:ext cx="0" cy="0"/>
          <a:chOff x="0" y="0"/>
          <a:chExt cx="0" cy="0"/>
        </a:xfrm>
      </p:grpSpPr>
      <p:sp>
        <p:nvSpPr>
          <p:cNvPr id="816" name="Google Shape;816;p108"/>
          <p:cNvSpPr txBox="1"/>
          <p:nvPr>
            <p:ph type="title"/>
          </p:nvPr>
        </p:nvSpPr>
        <p:spPr>
          <a:xfrm>
            <a:off x="303300" y="922320"/>
            <a:ext cx="3765550" cy="2768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latin typeface="Cambria"/>
                <a:ea typeface="Cambria"/>
                <a:cs typeface="Cambria"/>
                <a:sym typeface="Cambria"/>
              </a:rPr>
              <a:t>Temporary  Tables,  SubQueries</a:t>
            </a:r>
            <a:endParaRPr sz="6000">
              <a:latin typeface="Cambria"/>
              <a:ea typeface="Cambria"/>
              <a:cs typeface="Cambria"/>
              <a:sym typeface="Cambria"/>
            </a:endParaRPr>
          </a:p>
        </p:txBody>
      </p:sp>
      <p:pic>
        <p:nvPicPr>
          <p:cNvPr id="817" name="Google Shape;817;p108"/>
          <p:cNvPicPr preferRelativeResize="0"/>
          <p:nvPr/>
        </p:nvPicPr>
        <p:blipFill rotWithShape="1">
          <a:blip r:embed="rId3">
            <a:alphaModFix/>
          </a:blip>
          <a:srcRect b="0" l="0" r="0" t="0"/>
          <a:stretch/>
        </p:blipFill>
        <p:spPr>
          <a:xfrm>
            <a:off x="4504649" y="1163025"/>
            <a:ext cx="3996899" cy="2424299"/>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09"/>
          <p:cNvSpPr txBox="1"/>
          <p:nvPr>
            <p:ph type="title"/>
          </p:nvPr>
        </p:nvSpPr>
        <p:spPr>
          <a:xfrm>
            <a:off x="1564225" y="220650"/>
            <a:ext cx="269176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Temporary Tables</a:t>
            </a:r>
            <a:endParaRPr sz="2800">
              <a:latin typeface="Cambria"/>
              <a:ea typeface="Cambria"/>
              <a:cs typeface="Cambria"/>
              <a:sym typeface="Cambria"/>
            </a:endParaRPr>
          </a:p>
        </p:txBody>
      </p:sp>
      <p:sp>
        <p:nvSpPr>
          <p:cNvPr id="823" name="Google Shape;823;p109"/>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824" name="Google Shape;824;p109"/>
          <p:cNvSpPr txBox="1"/>
          <p:nvPr/>
        </p:nvSpPr>
        <p:spPr>
          <a:xfrm>
            <a:off x="187125" y="1279133"/>
            <a:ext cx="7793355" cy="2426335"/>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solidFill>
                  <a:srgbClr val="212121"/>
                </a:solidFill>
                <a:latin typeface="Cambria"/>
                <a:ea typeface="Cambria"/>
                <a:cs typeface="Cambria"/>
                <a:sym typeface="Cambria"/>
              </a:rPr>
              <a:t>Temporary tables are stored in tempdb. They work like a regular table in that you  can perform the operations select, insert and delete as for a regular table.</a:t>
            </a:r>
            <a:endParaRPr sz="1800">
              <a:latin typeface="Cambria"/>
              <a:ea typeface="Cambria"/>
              <a:cs typeface="Cambria"/>
              <a:sym typeface="Cambria"/>
            </a:endParaRPr>
          </a:p>
          <a:p>
            <a:pPr indent="0" lvl="0" marL="12700" marR="1870075" rtl="0" algn="l">
              <a:lnSpc>
                <a:spcPct val="161300"/>
              </a:lnSpc>
              <a:spcBef>
                <a:spcPts val="0"/>
              </a:spcBef>
              <a:spcAft>
                <a:spcPts val="0"/>
              </a:spcAft>
              <a:buNone/>
            </a:pPr>
            <a:r>
              <a:rPr lang="en-US" sz="1800">
                <a:solidFill>
                  <a:srgbClr val="212121"/>
                </a:solidFill>
                <a:latin typeface="Cambria"/>
                <a:ea typeface="Cambria"/>
                <a:cs typeface="Cambria"/>
                <a:sym typeface="Cambria"/>
              </a:rPr>
              <a:t>They are speciﬁed with the preﬁx #, for example #table_name  There are 2 Types of Temporary Tables:</a:t>
            </a:r>
            <a:endParaRPr sz="1800">
              <a:latin typeface="Cambria"/>
              <a:ea typeface="Cambria"/>
              <a:cs typeface="Cambria"/>
              <a:sym typeface="Cambria"/>
            </a:endParaRPr>
          </a:p>
          <a:p>
            <a:pPr indent="0" lvl="0" marL="12700" marR="0" rtl="0" algn="l">
              <a:lnSpc>
                <a:spcPct val="100000"/>
              </a:lnSpc>
              <a:spcBef>
                <a:spcPts val="1320"/>
              </a:spcBef>
              <a:spcAft>
                <a:spcPts val="0"/>
              </a:spcAft>
              <a:buNone/>
            </a:pPr>
            <a:r>
              <a:rPr lang="en-US" sz="1800">
                <a:solidFill>
                  <a:srgbClr val="212121"/>
                </a:solidFill>
                <a:latin typeface="Cambria"/>
                <a:ea typeface="Cambria"/>
                <a:cs typeface="Cambria"/>
                <a:sym typeface="Cambria"/>
              </a:rPr>
              <a:t>1 . Local Temporary Tables</a:t>
            </a:r>
            <a:endParaRPr sz="1800">
              <a:latin typeface="Cambria"/>
              <a:ea typeface="Cambria"/>
              <a:cs typeface="Cambria"/>
              <a:sym typeface="Cambria"/>
            </a:endParaRPr>
          </a:p>
          <a:p>
            <a:pPr indent="0" lvl="0" marL="12700" marR="0" rtl="0" algn="l">
              <a:lnSpc>
                <a:spcPct val="100000"/>
              </a:lnSpc>
              <a:spcBef>
                <a:spcPts val="1325"/>
              </a:spcBef>
              <a:spcAft>
                <a:spcPts val="0"/>
              </a:spcAft>
              <a:buNone/>
            </a:pPr>
            <a:r>
              <a:rPr lang="en-US" sz="1800">
                <a:solidFill>
                  <a:srgbClr val="212121"/>
                </a:solidFill>
                <a:latin typeface="Cambria"/>
                <a:ea typeface="Cambria"/>
                <a:cs typeface="Cambria"/>
                <a:sym typeface="Cambria"/>
              </a:rPr>
              <a:t>2. Global Temporary Tables</a:t>
            </a:r>
            <a:endParaRPr sz="1800">
              <a:latin typeface="Cambria"/>
              <a:ea typeface="Cambria"/>
              <a:cs typeface="Cambria"/>
              <a:sym typeface="Cambria"/>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10"/>
          <p:cNvSpPr txBox="1"/>
          <p:nvPr>
            <p:ph type="title"/>
          </p:nvPr>
        </p:nvSpPr>
        <p:spPr>
          <a:xfrm>
            <a:off x="1564225" y="220650"/>
            <a:ext cx="34556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Local Temporary Table</a:t>
            </a:r>
            <a:endParaRPr sz="2800">
              <a:latin typeface="Cambria"/>
              <a:ea typeface="Cambria"/>
              <a:cs typeface="Cambria"/>
              <a:sym typeface="Cambria"/>
            </a:endParaRPr>
          </a:p>
        </p:txBody>
      </p:sp>
      <p:sp>
        <p:nvSpPr>
          <p:cNvPr id="830" name="Google Shape;830;p110"/>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831" name="Google Shape;831;p110"/>
          <p:cNvSpPr txBox="1"/>
          <p:nvPr/>
        </p:nvSpPr>
        <p:spPr>
          <a:xfrm>
            <a:off x="73025" y="940090"/>
            <a:ext cx="7882255" cy="995680"/>
          </a:xfrm>
          <a:prstGeom prst="rect">
            <a:avLst/>
          </a:prstGeom>
          <a:noFill/>
          <a:ln>
            <a:noFill/>
          </a:ln>
        </p:spPr>
        <p:txBody>
          <a:bodyPr anchorCtr="0" anchor="t" bIns="0" lIns="0" spcFirstLastPara="1" rIns="0" wrap="square" tIns="59050">
            <a:spAutoFit/>
          </a:bodyPr>
          <a:lstStyle/>
          <a:p>
            <a:pPr indent="0" lvl="0" marL="12700" marR="0" rtl="0" algn="l">
              <a:lnSpc>
                <a:spcPct val="100000"/>
              </a:lnSpc>
              <a:spcBef>
                <a:spcPts val="0"/>
              </a:spcBef>
              <a:spcAft>
                <a:spcPts val="0"/>
              </a:spcAft>
              <a:buNone/>
            </a:pPr>
            <a:r>
              <a:rPr lang="en-US" sz="1900">
                <a:solidFill>
                  <a:srgbClr val="212121"/>
                </a:solidFill>
                <a:latin typeface="Cambria"/>
                <a:ea typeface="Cambria"/>
                <a:cs typeface="Cambria"/>
                <a:sym typeface="Cambria"/>
              </a:rPr>
              <a:t>Local Temporary tables :</a:t>
            </a:r>
            <a:endParaRPr sz="1900">
              <a:latin typeface="Cambria"/>
              <a:ea typeface="Cambria"/>
              <a:cs typeface="Cambria"/>
              <a:sym typeface="Cambria"/>
            </a:endParaRPr>
          </a:p>
          <a:p>
            <a:pPr indent="0" lvl="0" marL="12700" marR="5080" rtl="0" algn="l">
              <a:lnSpc>
                <a:spcPct val="114999"/>
              </a:lnSpc>
              <a:spcBef>
                <a:spcPts val="20"/>
              </a:spcBef>
              <a:spcAft>
                <a:spcPts val="0"/>
              </a:spcAft>
              <a:buNone/>
            </a:pPr>
            <a:r>
              <a:rPr lang="en-US" sz="1800">
                <a:solidFill>
                  <a:srgbClr val="212121"/>
                </a:solidFill>
                <a:latin typeface="Cambria"/>
                <a:ea typeface="Cambria"/>
                <a:cs typeface="Cambria"/>
                <a:sym typeface="Cambria"/>
              </a:rPr>
              <a:t>Local temporary tables are the tables stored in tempdb. Local temporary tables are  temporary tables that are available only to the session that created them. They are</a:t>
            </a:r>
            <a:endParaRPr sz="1800">
              <a:latin typeface="Cambria"/>
              <a:ea typeface="Cambria"/>
              <a:cs typeface="Cambria"/>
              <a:sym typeface="Cambria"/>
            </a:endParaRPr>
          </a:p>
        </p:txBody>
      </p:sp>
      <p:sp>
        <p:nvSpPr>
          <p:cNvPr id="832" name="Google Shape;832;p110"/>
          <p:cNvSpPr txBox="1"/>
          <p:nvPr/>
        </p:nvSpPr>
        <p:spPr>
          <a:xfrm>
            <a:off x="73025" y="1909762"/>
            <a:ext cx="2511425" cy="65659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solidFill>
                  <a:srgbClr val="212121"/>
                </a:solidFill>
                <a:latin typeface="Cambria"/>
                <a:ea typeface="Cambria"/>
                <a:cs typeface="Cambria"/>
                <a:sym typeface="Cambria"/>
              </a:rPr>
              <a:t>speciﬁed with the preﬁx #  </a:t>
            </a:r>
            <a:r>
              <a:rPr lang="en-US" sz="1800">
                <a:solidFill>
                  <a:srgbClr val="333333"/>
                </a:solidFill>
                <a:latin typeface="Cambria"/>
                <a:ea typeface="Cambria"/>
                <a:cs typeface="Cambria"/>
                <a:sym typeface="Cambria"/>
              </a:rPr>
              <a:t>Syntax</a:t>
            </a:r>
            <a:endParaRPr sz="1800">
              <a:latin typeface="Cambria"/>
              <a:ea typeface="Cambria"/>
              <a:cs typeface="Cambria"/>
              <a:sym typeface="Cambria"/>
            </a:endParaRPr>
          </a:p>
        </p:txBody>
      </p:sp>
      <p:sp>
        <p:nvSpPr>
          <p:cNvPr id="833" name="Google Shape;833;p110"/>
          <p:cNvSpPr txBox="1"/>
          <p:nvPr/>
        </p:nvSpPr>
        <p:spPr>
          <a:xfrm>
            <a:off x="73025" y="2992056"/>
            <a:ext cx="24028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06699"/>
                </a:solidFill>
                <a:latin typeface="Cambria"/>
                <a:ea typeface="Cambria"/>
                <a:cs typeface="Cambria"/>
                <a:sym typeface="Cambria"/>
              </a:rPr>
              <a:t>create table </a:t>
            </a:r>
            <a:r>
              <a:rPr lang="en-US" sz="1800">
                <a:latin typeface="Cambria"/>
                <a:ea typeface="Cambria"/>
                <a:cs typeface="Cambria"/>
                <a:sym typeface="Cambria"/>
              </a:rPr>
              <a:t>#table_name</a:t>
            </a:r>
            <a:endParaRPr sz="1800">
              <a:latin typeface="Cambria"/>
              <a:ea typeface="Cambria"/>
              <a:cs typeface="Cambria"/>
              <a:sym typeface="Cambria"/>
            </a:endParaRPr>
          </a:p>
        </p:txBody>
      </p:sp>
      <p:sp>
        <p:nvSpPr>
          <p:cNvPr id="834" name="Google Shape;834;p110"/>
          <p:cNvSpPr/>
          <p:nvPr/>
        </p:nvSpPr>
        <p:spPr>
          <a:xfrm>
            <a:off x="85725" y="3424110"/>
            <a:ext cx="90805" cy="274320"/>
          </a:xfrm>
          <a:custGeom>
            <a:rect b="b" l="l" r="r" t="t"/>
            <a:pathLst>
              <a:path extrusionOk="0" h="274320" w="90805">
                <a:moveTo>
                  <a:pt x="90753" y="274320"/>
                </a:moveTo>
                <a:lnTo>
                  <a:pt x="0" y="274320"/>
                </a:lnTo>
                <a:lnTo>
                  <a:pt x="0" y="0"/>
                </a:lnTo>
                <a:lnTo>
                  <a:pt x="90753" y="0"/>
                </a:lnTo>
                <a:lnTo>
                  <a:pt x="90753" y="274320"/>
                </a:lnTo>
                <a:close/>
              </a:path>
            </a:pathLst>
          </a:custGeom>
          <a:solidFill>
            <a:srgbClr val="F7F7F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5" name="Google Shape;835;p110"/>
          <p:cNvSpPr txBox="1"/>
          <p:nvPr/>
        </p:nvSpPr>
        <p:spPr>
          <a:xfrm>
            <a:off x="73025" y="3402267"/>
            <a:ext cx="1162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a:t>
            </a:r>
            <a:endParaRPr sz="1800">
              <a:latin typeface="Cambria"/>
              <a:ea typeface="Cambria"/>
              <a:cs typeface="Cambria"/>
              <a:sym typeface="Cambria"/>
            </a:endParaRPr>
          </a:p>
        </p:txBody>
      </p:sp>
      <p:sp>
        <p:nvSpPr>
          <p:cNvPr id="836" name="Google Shape;836;p110"/>
          <p:cNvSpPr txBox="1"/>
          <p:nvPr/>
        </p:nvSpPr>
        <p:spPr>
          <a:xfrm>
            <a:off x="73025" y="3812476"/>
            <a:ext cx="26295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column_name </a:t>
            </a:r>
            <a:r>
              <a:rPr lang="en-US" sz="1800">
                <a:solidFill>
                  <a:srgbClr val="006699"/>
                </a:solidFill>
                <a:latin typeface="Cambria"/>
                <a:ea typeface="Cambria"/>
                <a:cs typeface="Cambria"/>
                <a:sym typeface="Cambria"/>
              </a:rPr>
              <a:t>varchar</a:t>
            </a:r>
            <a:r>
              <a:rPr lang="en-US" sz="1800">
                <a:latin typeface="Cambria"/>
                <a:ea typeface="Cambria"/>
                <a:cs typeface="Cambria"/>
                <a:sym typeface="Cambria"/>
              </a:rPr>
              <a:t>(20),</a:t>
            </a:r>
            <a:endParaRPr sz="1800">
              <a:latin typeface="Cambria"/>
              <a:ea typeface="Cambria"/>
              <a:cs typeface="Cambria"/>
              <a:sym typeface="Cambria"/>
            </a:endParaRPr>
          </a:p>
        </p:txBody>
      </p:sp>
      <p:sp>
        <p:nvSpPr>
          <p:cNvPr id="837" name="Google Shape;837;p110"/>
          <p:cNvSpPr/>
          <p:nvPr/>
        </p:nvSpPr>
        <p:spPr>
          <a:xfrm>
            <a:off x="85725" y="4244530"/>
            <a:ext cx="1407160" cy="274320"/>
          </a:xfrm>
          <a:custGeom>
            <a:rect b="b" l="l" r="r" t="t"/>
            <a:pathLst>
              <a:path extrusionOk="0" h="274320" w="1407160">
                <a:moveTo>
                  <a:pt x="1407028" y="274320"/>
                </a:moveTo>
                <a:lnTo>
                  <a:pt x="0" y="274320"/>
                </a:lnTo>
                <a:lnTo>
                  <a:pt x="0" y="0"/>
                </a:lnTo>
                <a:lnTo>
                  <a:pt x="1407028" y="0"/>
                </a:lnTo>
                <a:lnTo>
                  <a:pt x="1407028" y="274320"/>
                </a:lnTo>
                <a:close/>
              </a:path>
            </a:pathLst>
          </a:custGeom>
          <a:solidFill>
            <a:srgbClr val="F7F7F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8" name="Google Shape;838;p110"/>
          <p:cNvSpPr txBox="1"/>
          <p:nvPr/>
        </p:nvSpPr>
        <p:spPr>
          <a:xfrm>
            <a:off x="73025" y="4222686"/>
            <a:ext cx="143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column_no </a:t>
            </a:r>
            <a:r>
              <a:rPr lang="en-US" sz="1800">
                <a:solidFill>
                  <a:srgbClr val="006699"/>
                </a:solidFill>
                <a:latin typeface="Cambria"/>
                <a:ea typeface="Cambria"/>
                <a:cs typeface="Cambria"/>
                <a:sym typeface="Cambria"/>
              </a:rPr>
              <a:t>int</a:t>
            </a:r>
            <a:endParaRPr sz="1800">
              <a:latin typeface="Cambria"/>
              <a:ea typeface="Cambria"/>
              <a:cs typeface="Cambria"/>
              <a:sym typeface="Cambria"/>
            </a:endParaRPr>
          </a:p>
        </p:txBody>
      </p:sp>
      <p:sp>
        <p:nvSpPr>
          <p:cNvPr id="839" name="Google Shape;839;p110"/>
          <p:cNvSpPr txBox="1"/>
          <p:nvPr/>
        </p:nvSpPr>
        <p:spPr>
          <a:xfrm>
            <a:off x="73025" y="4632896"/>
            <a:ext cx="1162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a:t>
            </a:r>
            <a:endParaRPr sz="1800">
              <a:latin typeface="Cambria"/>
              <a:ea typeface="Cambria"/>
              <a:cs typeface="Cambria"/>
              <a:sym typeface="Cambria"/>
            </a:endParaRPr>
          </a:p>
        </p:txBody>
      </p:sp>
      <p:sp>
        <p:nvSpPr>
          <p:cNvPr id="840" name="Google Shape;840;p110"/>
          <p:cNvSpPr txBox="1"/>
          <p:nvPr/>
        </p:nvSpPr>
        <p:spPr>
          <a:xfrm>
            <a:off x="4241225" y="2052053"/>
            <a:ext cx="224536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000FF"/>
                </a:solidFill>
                <a:latin typeface="Verdana"/>
                <a:ea typeface="Verdana"/>
                <a:cs typeface="Verdana"/>
                <a:sym typeface="Verdana"/>
              </a:rPr>
              <a:t>CREATE PROCEDURE </a:t>
            </a:r>
            <a:r>
              <a:rPr lang="en-US" sz="900">
                <a:solidFill>
                  <a:srgbClr val="222222"/>
                </a:solidFill>
                <a:latin typeface="Verdana"/>
                <a:ea typeface="Verdana"/>
                <a:cs typeface="Verdana"/>
                <a:sym typeface="Verdana"/>
              </a:rPr>
              <a:t>sp_create_tempt</a:t>
            </a:r>
            <a:endParaRPr sz="900">
              <a:latin typeface="Verdana"/>
              <a:ea typeface="Verdana"/>
              <a:cs typeface="Verdana"/>
              <a:sym typeface="Verdana"/>
            </a:endParaRPr>
          </a:p>
        </p:txBody>
      </p:sp>
      <p:sp>
        <p:nvSpPr>
          <p:cNvPr id="841" name="Google Shape;841;p110"/>
          <p:cNvSpPr txBox="1"/>
          <p:nvPr/>
        </p:nvSpPr>
        <p:spPr>
          <a:xfrm>
            <a:off x="4361776" y="2311387"/>
            <a:ext cx="1423035" cy="422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000FF"/>
                </a:solidFill>
                <a:latin typeface="Verdana"/>
                <a:ea typeface="Verdana"/>
                <a:cs typeface="Verdana"/>
                <a:sym typeface="Verdana"/>
              </a:rPr>
              <a:t>AS</a:t>
            </a:r>
            <a:endParaRPr sz="900">
              <a:latin typeface="Verdana"/>
              <a:ea typeface="Verdana"/>
              <a:cs typeface="Verdana"/>
              <a:sym typeface="Verdana"/>
            </a:endParaRPr>
          </a:p>
          <a:p>
            <a:pPr indent="0" lvl="0" marL="52705" marR="0" rtl="0" algn="l">
              <a:lnSpc>
                <a:spcPct val="100000"/>
              </a:lnSpc>
              <a:spcBef>
                <a:spcPts val="960"/>
              </a:spcBef>
              <a:spcAft>
                <a:spcPts val="0"/>
              </a:spcAft>
              <a:buNone/>
            </a:pPr>
            <a:r>
              <a:rPr lang="en-US" sz="900">
                <a:solidFill>
                  <a:srgbClr val="0000FF"/>
                </a:solidFill>
                <a:latin typeface="Verdana"/>
                <a:ea typeface="Verdana"/>
                <a:cs typeface="Verdana"/>
                <a:sym typeface="Verdana"/>
              </a:rPr>
              <a:t>CREATE TABLE </a:t>
            </a:r>
            <a:r>
              <a:rPr i="1" lang="en-US" sz="900">
                <a:solidFill>
                  <a:srgbClr val="808080"/>
                </a:solidFill>
                <a:latin typeface="Verdana"/>
                <a:ea typeface="Verdana"/>
                <a:cs typeface="Verdana"/>
                <a:sym typeface="Verdana"/>
              </a:rPr>
              <a:t>#temp1</a:t>
            </a:r>
            <a:endParaRPr sz="900">
              <a:latin typeface="Verdana"/>
              <a:ea typeface="Verdana"/>
              <a:cs typeface="Verdana"/>
              <a:sym typeface="Verdana"/>
            </a:endParaRPr>
          </a:p>
        </p:txBody>
      </p:sp>
      <p:sp>
        <p:nvSpPr>
          <p:cNvPr id="842" name="Google Shape;842;p110"/>
          <p:cNvSpPr txBox="1"/>
          <p:nvPr/>
        </p:nvSpPr>
        <p:spPr>
          <a:xfrm>
            <a:off x="4482326" y="2830055"/>
            <a:ext cx="55816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000A0"/>
                </a:solidFill>
                <a:latin typeface="Verdana"/>
                <a:ea typeface="Verdana"/>
                <a:cs typeface="Verdana"/>
                <a:sym typeface="Verdana"/>
              </a:rPr>
              <a:t>(</a:t>
            </a:r>
            <a:r>
              <a:rPr lang="en-US" sz="900">
                <a:solidFill>
                  <a:srgbClr val="222222"/>
                </a:solidFill>
                <a:latin typeface="Verdana"/>
                <a:ea typeface="Verdana"/>
                <a:cs typeface="Verdana"/>
                <a:sym typeface="Verdana"/>
              </a:rPr>
              <a:t>c1 </a:t>
            </a:r>
            <a:r>
              <a:rPr lang="en-US" sz="900">
                <a:solidFill>
                  <a:srgbClr val="0000FF"/>
                </a:solidFill>
                <a:latin typeface="Verdana"/>
                <a:ea typeface="Verdana"/>
                <a:cs typeface="Verdana"/>
                <a:sym typeface="Verdana"/>
              </a:rPr>
              <a:t>INT</a:t>
            </a:r>
            <a:r>
              <a:rPr lang="en-US" sz="900">
                <a:solidFill>
                  <a:srgbClr val="0000A0"/>
                </a:solidFill>
                <a:latin typeface="Verdana"/>
                <a:ea typeface="Verdana"/>
                <a:cs typeface="Verdana"/>
                <a:sym typeface="Verdana"/>
              </a:rPr>
              <a:t>)</a:t>
            </a:r>
            <a:r>
              <a:rPr lang="en-US" sz="900">
                <a:solidFill>
                  <a:srgbClr val="222222"/>
                </a:solidFill>
                <a:latin typeface="Verdana"/>
                <a:ea typeface="Verdana"/>
                <a:cs typeface="Verdana"/>
                <a:sym typeface="Verdana"/>
              </a:rPr>
              <a:t>;</a:t>
            </a:r>
            <a:endParaRPr sz="900">
              <a:latin typeface="Verdana"/>
              <a:ea typeface="Verdana"/>
              <a:cs typeface="Verdana"/>
              <a:sym typeface="Verdana"/>
            </a:endParaRPr>
          </a:p>
        </p:txBody>
      </p:sp>
      <p:sp>
        <p:nvSpPr>
          <p:cNvPr id="843" name="Google Shape;843;p110"/>
          <p:cNvSpPr txBox="1"/>
          <p:nvPr/>
        </p:nvSpPr>
        <p:spPr>
          <a:xfrm>
            <a:off x="4361776" y="3348723"/>
            <a:ext cx="2087880" cy="681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000FF"/>
                </a:solidFill>
                <a:latin typeface="Verdana"/>
                <a:ea typeface="Verdana"/>
                <a:cs typeface="Verdana"/>
                <a:sym typeface="Verdana"/>
              </a:rPr>
              <a:t>CREATE PROCEDURE </a:t>
            </a:r>
            <a:r>
              <a:rPr lang="en-US" sz="900">
                <a:solidFill>
                  <a:srgbClr val="222222"/>
                </a:solidFill>
                <a:latin typeface="Verdana"/>
                <a:ea typeface="Verdana"/>
                <a:cs typeface="Verdana"/>
                <a:sym typeface="Verdana"/>
              </a:rPr>
              <a:t>sp_use_tempt</a:t>
            </a:r>
            <a:endParaRPr sz="900">
              <a:latin typeface="Verdana"/>
              <a:ea typeface="Verdana"/>
              <a:cs typeface="Verdana"/>
              <a:sym typeface="Verdana"/>
            </a:endParaRPr>
          </a:p>
          <a:p>
            <a:pPr indent="0" lvl="0" marL="12700" marR="1694179" rtl="0" algn="l">
              <a:lnSpc>
                <a:spcPct val="189100"/>
              </a:lnSpc>
              <a:spcBef>
                <a:spcPts val="0"/>
              </a:spcBef>
              <a:spcAft>
                <a:spcPts val="0"/>
              </a:spcAft>
              <a:buNone/>
            </a:pPr>
            <a:r>
              <a:rPr lang="en-US" sz="900">
                <a:solidFill>
                  <a:srgbClr val="0000FF"/>
                </a:solidFill>
                <a:latin typeface="Verdana"/>
                <a:ea typeface="Verdana"/>
                <a:cs typeface="Verdana"/>
                <a:sym typeface="Verdana"/>
              </a:rPr>
              <a:t>AS  BEGIN</a:t>
            </a:r>
            <a:endParaRPr sz="900">
              <a:latin typeface="Verdana"/>
              <a:ea typeface="Verdana"/>
              <a:cs typeface="Verdana"/>
              <a:sym typeface="Verdana"/>
            </a:endParaRPr>
          </a:p>
        </p:txBody>
      </p:sp>
      <p:sp>
        <p:nvSpPr>
          <p:cNvPr id="844" name="Google Shape;844;p110"/>
          <p:cNvSpPr txBox="1"/>
          <p:nvPr/>
        </p:nvSpPr>
        <p:spPr>
          <a:xfrm>
            <a:off x="4401959" y="4126725"/>
            <a:ext cx="1541780" cy="422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000FF"/>
                </a:solidFill>
                <a:latin typeface="Verdana"/>
                <a:ea typeface="Verdana"/>
                <a:cs typeface="Verdana"/>
                <a:sym typeface="Verdana"/>
              </a:rPr>
              <a:t>EXEC </a:t>
            </a:r>
            <a:r>
              <a:rPr lang="en-US" sz="900">
                <a:solidFill>
                  <a:srgbClr val="222222"/>
                </a:solidFill>
                <a:latin typeface="Verdana"/>
                <a:ea typeface="Verdana"/>
                <a:cs typeface="Verdana"/>
                <a:sym typeface="Verdana"/>
              </a:rPr>
              <a:t>sp_create_tempt</a:t>
            </a:r>
            <a:endParaRPr sz="900">
              <a:latin typeface="Verdana"/>
              <a:ea typeface="Verdana"/>
              <a:cs typeface="Verdana"/>
              <a:sym typeface="Verdana"/>
            </a:endParaRPr>
          </a:p>
          <a:p>
            <a:pPr indent="0" lvl="0" marL="12700" marR="0" rtl="0" algn="l">
              <a:lnSpc>
                <a:spcPct val="100000"/>
              </a:lnSpc>
              <a:spcBef>
                <a:spcPts val="960"/>
              </a:spcBef>
              <a:spcAft>
                <a:spcPts val="0"/>
              </a:spcAft>
              <a:buNone/>
            </a:pPr>
            <a:r>
              <a:rPr lang="en-US" sz="900">
                <a:solidFill>
                  <a:srgbClr val="0000FF"/>
                </a:solidFill>
                <a:latin typeface="Verdana"/>
                <a:ea typeface="Verdana"/>
                <a:cs typeface="Verdana"/>
                <a:sym typeface="Verdana"/>
              </a:rPr>
              <a:t>SELECT </a:t>
            </a:r>
            <a:r>
              <a:rPr lang="en-US" sz="900">
                <a:solidFill>
                  <a:srgbClr val="0000A0"/>
                </a:solidFill>
                <a:latin typeface="Verdana"/>
                <a:ea typeface="Verdana"/>
                <a:cs typeface="Verdana"/>
                <a:sym typeface="Verdana"/>
              </a:rPr>
              <a:t>* </a:t>
            </a:r>
            <a:r>
              <a:rPr lang="en-US" sz="900">
                <a:solidFill>
                  <a:srgbClr val="0000FF"/>
                </a:solidFill>
                <a:latin typeface="Verdana"/>
                <a:ea typeface="Verdana"/>
                <a:cs typeface="Verdana"/>
                <a:sym typeface="Verdana"/>
              </a:rPr>
              <a:t>FROM </a:t>
            </a:r>
            <a:r>
              <a:rPr i="1" lang="en-US" sz="900">
                <a:solidFill>
                  <a:srgbClr val="808080"/>
                </a:solidFill>
                <a:latin typeface="Verdana"/>
                <a:ea typeface="Verdana"/>
                <a:cs typeface="Verdana"/>
                <a:sym typeface="Verdana"/>
              </a:rPr>
              <a:t>##temp1</a:t>
            </a:r>
            <a:endParaRPr sz="900">
              <a:latin typeface="Verdana"/>
              <a:ea typeface="Verdana"/>
              <a:cs typeface="Verdana"/>
              <a:sym typeface="Verdana"/>
            </a:endParaRPr>
          </a:p>
        </p:txBody>
      </p:sp>
      <p:sp>
        <p:nvSpPr>
          <p:cNvPr id="845" name="Google Shape;845;p110"/>
          <p:cNvSpPr txBox="1"/>
          <p:nvPr/>
        </p:nvSpPr>
        <p:spPr>
          <a:xfrm>
            <a:off x="4222076" y="4645392"/>
            <a:ext cx="27114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000FF"/>
                </a:solidFill>
                <a:latin typeface="Verdana"/>
                <a:ea typeface="Verdana"/>
                <a:cs typeface="Verdana"/>
                <a:sym typeface="Verdana"/>
              </a:rPr>
              <a:t>END</a:t>
            </a:r>
            <a:endParaRPr sz="900">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11"/>
          <p:cNvSpPr txBox="1"/>
          <p:nvPr>
            <p:ph type="title"/>
          </p:nvPr>
        </p:nvSpPr>
        <p:spPr>
          <a:xfrm>
            <a:off x="1564225" y="220650"/>
            <a:ext cx="364934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Global Temporary Table</a:t>
            </a:r>
            <a:endParaRPr sz="2800">
              <a:latin typeface="Cambria"/>
              <a:ea typeface="Cambria"/>
              <a:cs typeface="Cambria"/>
              <a:sym typeface="Cambria"/>
            </a:endParaRPr>
          </a:p>
        </p:txBody>
      </p:sp>
      <p:sp>
        <p:nvSpPr>
          <p:cNvPr id="851" name="Google Shape;851;p111"/>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852" name="Google Shape;852;p111"/>
          <p:cNvSpPr txBox="1"/>
          <p:nvPr/>
        </p:nvSpPr>
        <p:spPr>
          <a:xfrm>
            <a:off x="187125" y="1084405"/>
            <a:ext cx="7763509" cy="21177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212121"/>
                </a:solidFill>
                <a:latin typeface="Cambria"/>
                <a:ea typeface="Cambria"/>
                <a:cs typeface="Cambria"/>
                <a:sym typeface="Cambria"/>
              </a:rPr>
              <a:t>Global Temporary Table:</a:t>
            </a:r>
            <a:endParaRPr sz="1800">
              <a:latin typeface="Cambria"/>
              <a:ea typeface="Cambria"/>
              <a:cs typeface="Cambria"/>
              <a:sym typeface="Cambria"/>
            </a:endParaRPr>
          </a:p>
          <a:p>
            <a:pPr indent="0" lvl="0" marL="12700" marR="5080" rtl="0" algn="l">
              <a:lnSpc>
                <a:spcPct val="114999"/>
              </a:lnSpc>
              <a:spcBef>
                <a:spcPts val="1000"/>
              </a:spcBef>
              <a:spcAft>
                <a:spcPts val="0"/>
              </a:spcAft>
              <a:buNone/>
            </a:pPr>
            <a:r>
              <a:rPr lang="en-US" sz="1800">
                <a:solidFill>
                  <a:srgbClr val="212121"/>
                </a:solidFill>
                <a:latin typeface="Cambria"/>
                <a:ea typeface="Cambria"/>
                <a:cs typeface="Cambria"/>
                <a:sym typeface="Cambria"/>
              </a:rPr>
              <a:t>Global temporary tables are also stored in tempdb. Global temporary tables are  temporary tables that are available to all sessions and all users. They are speciﬁed  with the preﬁx #, for example ##table_name.</a:t>
            </a:r>
            <a:endParaRPr sz="1800">
              <a:latin typeface="Cambria"/>
              <a:ea typeface="Cambria"/>
              <a:cs typeface="Cambria"/>
              <a:sym typeface="Cambria"/>
            </a:endParaRPr>
          </a:p>
          <a:p>
            <a:pPr indent="0" lvl="0" marL="12700" marR="0" rtl="0" algn="l">
              <a:lnSpc>
                <a:spcPct val="100000"/>
              </a:lnSpc>
              <a:spcBef>
                <a:spcPts val="1320"/>
              </a:spcBef>
              <a:spcAft>
                <a:spcPts val="0"/>
              </a:spcAft>
              <a:buNone/>
            </a:pPr>
            <a:r>
              <a:rPr lang="en-US" sz="1800">
                <a:solidFill>
                  <a:srgbClr val="333333"/>
                </a:solidFill>
                <a:latin typeface="Cambria"/>
                <a:ea typeface="Cambria"/>
                <a:cs typeface="Cambria"/>
                <a:sym typeface="Cambria"/>
              </a:rPr>
              <a:t>Syntax</a:t>
            </a:r>
            <a:endParaRPr sz="1800">
              <a:latin typeface="Cambria"/>
              <a:ea typeface="Cambria"/>
              <a:cs typeface="Cambria"/>
              <a:sym typeface="Cambria"/>
            </a:endParaRPr>
          </a:p>
          <a:p>
            <a:pPr indent="0" lvl="0" marL="12700" marR="0" rtl="0" algn="l">
              <a:lnSpc>
                <a:spcPct val="100000"/>
              </a:lnSpc>
              <a:spcBef>
                <a:spcPts val="219"/>
              </a:spcBef>
              <a:spcAft>
                <a:spcPts val="0"/>
              </a:spcAft>
              <a:buNone/>
            </a:pPr>
            <a:r>
              <a:rPr lang="en-US" sz="1800">
                <a:solidFill>
                  <a:srgbClr val="006699"/>
                </a:solidFill>
                <a:latin typeface="Cambria"/>
                <a:ea typeface="Cambria"/>
                <a:cs typeface="Cambria"/>
                <a:sym typeface="Cambria"/>
              </a:rPr>
              <a:t>create table </a:t>
            </a:r>
            <a:r>
              <a:rPr lang="en-US" sz="1800">
                <a:latin typeface="Cambria"/>
                <a:ea typeface="Cambria"/>
                <a:cs typeface="Cambria"/>
                <a:sym typeface="Cambria"/>
              </a:rPr>
              <a:t>##table_name</a:t>
            </a:r>
            <a:endParaRPr sz="1800">
              <a:latin typeface="Cambria"/>
              <a:ea typeface="Cambria"/>
              <a:cs typeface="Cambria"/>
              <a:sym typeface="Cambria"/>
            </a:endParaRPr>
          </a:p>
        </p:txBody>
      </p:sp>
      <p:sp>
        <p:nvSpPr>
          <p:cNvPr id="853" name="Google Shape;853;p111"/>
          <p:cNvSpPr/>
          <p:nvPr/>
        </p:nvSpPr>
        <p:spPr>
          <a:xfrm>
            <a:off x="199825" y="3334084"/>
            <a:ext cx="90805" cy="274320"/>
          </a:xfrm>
          <a:custGeom>
            <a:rect b="b" l="l" r="r" t="t"/>
            <a:pathLst>
              <a:path extrusionOk="0" h="274320" w="90804">
                <a:moveTo>
                  <a:pt x="90753" y="274319"/>
                </a:moveTo>
                <a:lnTo>
                  <a:pt x="0" y="274319"/>
                </a:lnTo>
                <a:lnTo>
                  <a:pt x="0" y="0"/>
                </a:lnTo>
                <a:lnTo>
                  <a:pt x="90753" y="0"/>
                </a:lnTo>
                <a:lnTo>
                  <a:pt x="90753" y="274319"/>
                </a:lnTo>
                <a:close/>
              </a:path>
            </a:pathLst>
          </a:custGeom>
          <a:solidFill>
            <a:srgbClr val="F7F7F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4" name="Google Shape;854;p111"/>
          <p:cNvSpPr txBox="1"/>
          <p:nvPr/>
        </p:nvSpPr>
        <p:spPr>
          <a:xfrm>
            <a:off x="187125" y="3312240"/>
            <a:ext cx="1162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a:t>
            </a:r>
            <a:endParaRPr sz="1800">
              <a:latin typeface="Cambria"/>
              <a:ea typeface="Cambria"/>
              <a:cs typeface="Cambria"/>
              <a:sym typeface="Cambria"/>
            </a:endParaRPr>
          </a:p>
        </p:txBody>
      </p:sp>
      <p:sp>
        <p:nvSpPr>
          <p:cNvPr id="855" name="Google Shape;855;p111"/>
          <p:cNvSpPr txBox="1"/>
          <p:nvPr/>
        </p:nvSpPr>
        <p:spPr>
          <a:xfrm>
            <a:off x="187125" y="3722449"/>
            <a:ext cx="26295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column_name </a:t>
            </a:r>
            <a:r>
              <a:rPr lang="en-US" sz="1800">
                <a:solidFill>
                  <a:srgbClr val="006699"/>
                </a:solidFill>
                <a:latin typeface="Cambria"/>
                <a:ea typeface="Cambria"/>
                <a:cs typeface="Cambria"/>
                <a:sym typeface="Cambria"/>
              </a:rPr>
              <a:t>varchar</a:t>
            </a:r>
            <a:r>
              <a:rPr lang="en-US" sz="1800">
                <a:latin typeface="Cambria"/>
                <a:ea typeface="Cambria"/>
                <a:cs typeface="Cambria"/>
                <a:sym typeface="Cambria"/>
              </a:rPr>
              <a:t>(20),</a:t>
            </a:r>
            <a:endParaRPr sz="1800">
              <a:latin typeface="Cambria"/>
              <a:ea typeface="Cambria"/>
              <a:cs typeface="Cambria"/>
              <a:sym typeface="Cambria"/>
            </a:endParaRPr>
          </a:p>
        </p:txBody>
      </p:sp>
      <p:sp>
        <p:nvSpPr>
          <p:cNvPr id="856" name="Google Shape;856;p111"/>
          <p:cNvSpPr txBox="1"/>
          <p:nvPr/>
        </p:nvSpPr>
        <p:spPr>
          <a:xfrm>
            <a:off x="199825" y="4154503"/>
            <a:ext cx="1419860" cy="274320"/>
          </a:xfrm>
          <a:prstGeom prst="rect">
            <a:avLst/>
          </a:prstGeom>
          <a:solidFill>
            <a:srgbClr val="F7F7F7"/>
          </a:solidFill>
          <a:ln>
            <a:noFill/>
          </a:ln>
        </p:spPr>
        <p:txBody>
          <a:bodyPr anchorCtr="0" anchor="t" bIns="0" lIns="0" spcFirstLastPara="1" rIns="0" wrap="square" tIns="0">
            <a:spAutoFit/>
          </a:bodyPr>
          <a:lstStyle/>
          <a:p>
            <a:pPr indent="0" lvl="0" marL="0" marR="0" rtl="0" algn="l">
              <a:lnSpc>
                <a:spcPct val="116111"/>
              </a:lnSpc>
              <a:spcBef>
                <a:spcPts val="0"/>
              </a:spcBef>
              <a:spcAft>
                <a:spcPts val="0"/>
              </a:spcAft>
              <a:buNone/>
            </a:pPr>
            <a:r>
              <a:rPr lang="en-US" sz="1800">
                <a:latin typeface="Cambria"/>
                <a:ea typeface="Cambria"/>
                <a:cs typeface="Cambria"/>
                <a:sym typeface="Cambria"/>
              </a:rPr>
              <a:t>column_no </a:t>
            </a:r>
            <a:r>
              <a:rPr lang="en-US" sz="1800">
                <a:solidFill>
                  <a:srgbClr val="006699"/>
                </a:solidFill>
                <a:latin typeface="Cambria"/>
                <a:ea typeface="Cambria"/>
                <a:cs typeface="Cambria"/>
                <a:sym typeface="Cambria"/>
              </a:rPr>
              <a:t>int</a:t>
            </a:r>
            <a:endParaRPr sz="1800">
              <a:latin typeface="Cambria"/>
              <a:ea typeface="Cambria"/>
              <a:cs typeface="Cambria"/>
              <a:sym typeface="Cambria"/>
            </a:endParaRPr>
          </a:p>
        </p:txBody>
      </p:sp>
      <p:sp>
        <p:nvSpPr>
          <p:cNvPr id="857" name="Google Shape;857;p111"/>
          <p:cNvSpPr txBox="1"/>
          <p:nvPr/>
        </p:nvSpPr>
        <p:spPr>
          <a:xfrm>
            <a:off x="187125" y="4542869"/>
            <a:ext cx="1162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a:t>
            </a:r>
            <a:endParaRPr sz="1800">
              <a:latin typeface="Cambria"/>
              <a:ea typeface="Cambria"/>
              <a:cs typeface="Cambria"/>
              <a:sym typeface="Cambria"/>
            </a:endParaRPr>
          </a:p>
        </p:txBody>
      </p:sp>
      <p:sp>
        <p:nvSpPr>
          <p:cNvPr id="858" name="Google Shape;858;p111"/>
          <p:cNvSpPr txBox="1"/>
          <p:nvPr/>
        </p:nvSpPr>
        <p:spPr>
          <a:xfrm>
            <a:off x="5144899" y="3220453"/>
            <a:ext cx="1476375"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000FF"/>
                </a:solidFill>
                <a:latin typeface="Verdana"/>
                <a:ea typeface="Verdana"/>
                <a:cs typeface="Verdana"/>
                <a:sym typeface="Verdana"/>
              </a:rPr>
              <a:t>CREATE TABLE </a:t>
            </a:r>
            <a:r>
              <a:rPr i="1" lang="en-US" sz="900">
                <a:solidFill>
                  <a:srgbClr val="808080"/>
                </a:solidFill>
                <a:latin typeface="Verdana"/>
                <a:ea typeface="Verdana"/>
                <a:cs typeface="Verdana"/>
                <a:sym typeface="Verdana"/>
              </a:rPr>
              <a:t>##temp1</a:t>
            </a:r>
            <a:endParaRPr sz="900">
              <a:latin typeface="Verdana"/>
              <a:ea typeface="Verdana"/>
              <a:cs typeface="Verdana"/>
              <a:sym typeface="Verdana"/>
            </a:endParaRPr>
          </a:p>
          <a:p>
            <a:pPr indent="0" lvl="0" marL="173355" marR="0" rtl="0" algn="l">
              <a:lnSpc>
                <a:spcPct val="100000"/>
              </a:lnSpc>
              <a:spcBef>
                <a:spcPts val="0"/>
              </a:spcBef>
              <a:spcAft>
                <a:spcPts val="0"/>
              </a:spcAft>
              <a:buNone/>
            </a:pPr>
            <a:r>
              <a:rPr lang="en-US" sz="900">
                <a:solidFill>
                  <a:srgbClr val="0000A0"/>
                </a:solidFill>
                <a:latin typeface="Verdana"/>
                <a:ea typeface="Verdana"/>
                <a:cs typeface="Verdana"/>
                <a:sym typeface="Verdana"/>
              </a:rPr>
              <a:t>(</a:t>
            </a:r>
            <a:r>
              <a:rPr lang="en-US" sz="900">
                <a:solidFill>
                  <a:srgbClr val="222222"/>
                </a:solidFill>
                <a:latin typeface="Verdana"/>
                <a:ea typeface="Verdana"/>
                <a:cs typeface="Verdana"/>
                <a:sym typeface="Verdana"/>
              </a:rPr>
              <a:t>c1 </a:t>
            </a:r>
            <a:r>
              <a:rPr lang="en-US" sz="900">
                <a:solidFill>
                  <a:srgbClr val="0000FF"/>
                </a:solidFill>
                <a:latin typeface="Verdana"/>
                <a:ea typeface="Verdana"/>
                <a:cs typeface="Verdana"/>
                <a:sym typeface="Verdana"/>
              </a:rPr>
              <a:t>INT</a:t>
            </a:r>
            <a:r>
              <a:rPr lang="en-US" sz="900">
                <a:solidFill>
                  <a:srgbClr val="0000A0"/>
                </a:solidFill>
                <a:latin typeface="Verdana"/>
                <a:ea typeface="Verdana"/>
                <a:cs typeface="Verdana"/>
                <a:sym typeface="Verdana"/>
              </a:rPr>
              <a:t>)</a:t>
            </a:r>
            <a:r>
              <a:rPr lang="en-US" sz="900">
                <a:solidFill>
                  <a:srgbClr val="222222"/>
                </a:solidFill>
                <a:latin typeface="Verdana"/>
                <a:ea typeface="Verdana"/>
                <a:cs typeface="Verdana"/>
                <a:sym typeface="Verdana"/>
              </a:rPr>
              <a:t>;</a:t>
            </a:r>
            <a:endParaRPr sz="900">
              <a:latin typeface="Verdana"/>
              <a:ea typeface="Verdana"/>
              <a:cs typeface="Verdana"/>
              <a:sym typeface="Verdana"/>
            </a:endParaRPr>
          </a:p>
          <a:p>
            <a:pPr indent="0" lvl="0" marL="92710" marR="0" rtl="0" algn="l">
              <a:lnSpc>
                <a:spcPct val="100000"/>
              </a:lnSpc>
              <a:spcBef>
                <a:spcPts val="0"/>
              </a:spcBef>
              <a:spcAft>
                <a:spcPts val="0"/>
              </a:spcAft>
              <a:buNone/>
            </a:pPr>
            <a:r>
              <a:rPr lang="en-US" sz="900">
                <a:solidFill>
                  <a:srgbClr val="0000FF"/>
                </a:solidFill>
                <a:latin typeface="Verdana"/>
                <a:ea typeface="Verdana"/>
                <a:cs typeface="Verdana"/>
                <a:sym typeface="Verdana"/>
              </a:rPr>
              <a:t>INSERT INTO </a:t>
            </a:r>
            <a:r>
              <a:rPr i="1" lang="en-US" sz="900">
                <a:solidFill>
                  <a:srgbClr val="808080"/>
                </a:solidFill>
                <a:latin typeface="Verdana"/>
                <a:ea typeface="Verdana"/>
                <a:cs typeface="Verdana"/>
                <a:sym typeface="Verdana"/>
              </a:rPr>
              <a:t>##temp1</a:t>
            </a:r>
            <a:endParaRPr sz="900">
              <a:latin typeface="Verdana"/>
              <a:ea typeface="Verdana"/>
              <a:cs typeface="Verdana"/>
              <a:sym typeface="Verdana"/>
            </a:endParaRPr>
          </a:p>
          <a:p>
            <a:pPr indent="0" lvl="0" marL="224154" marR="0" rtl="0" algn="l">
              <a:lnSpc>
                <a:spcPct val="100000"/>
              </a:lnSpc>
              <a:spcBef>
                <a:spcPts val="0"/>
              </a:spcBef>
              <a:spcAft>
                <a:spcPts val="0"/>
              </a:spcAft>
              <a:buNone/>
            </a:pPr>
            <a:r>
              <a:rPr lang="en-US" sz="900">
                <a:solidFill>
                  <a:srgbClr val="0000FF"/>
                </a:solidFill>
                <a:latin typeface="Verdana"/>
                <a:ea typeface="Verdana"/>
                <a:cs typeface="Verdana"/>
                <a:sym typeface="Verdana"/>
              </a:rPr>
              <a:t>VALUES </a:t>
            </a:r>
            <a:r>
              <a:rPr lang="en-US" sz="900">
                <a:solidFill>
                  <a:srgbClr val="0000A0"/>
                </a:solidFill>
                <a:latin typeface="Verdana"/>
                <a:ea typeface="Verdana"/>
                <a:cs typeface="Verdana"/>
                <a:sym typeface="Verdana"/>
              </a:rPr>
              <a:t>(</a:t>
            </a:r>
            <a:r>
              <a:rPr lang="en-US" sz="900">
                <a:solidFill>
                  <a:srgbClr val="222222"/>
                </a:solidFill>
                <a:latin typeface="Verdana"/>
                <a:ea typeface="Verdana"/>
                <a:cs typeface="Verdana"/>
                <a:sym typeface="Verdana"/>
              </a:rPr>
              <a:t>1</a:t>
            </a:r>
            <a:r>
              <a:rPr lang="en-US" sz="900">
                <a:solidFill>
                  <a:srgbClr val="0000A0"/>
                </a:solidFill>
                <a:latin typeface="Verdana"/>
                <a:ea typeface="Verdana"/>
                <a:cs typeface="Verdana"/>
                <a:sym typeface="Verdana"/>
              </a:rPr>
              <a:t>)</a:t>
            </a:r>
            <a:r>
              <a:rPr lang="en-US" sz="900">
                <a:solidFill>
                  <a:srgbClr val="222222"/>
                </a:solidFill>
                <a:latin typeface="Verdana"/>
                <a:ea typeface="Verdana"/>
                <a:cs typeface="Verdana"/>
                <a:sym typeface="Verdana"/>
              </a:rPr>
              <a:t>;</a:t>
            </a:r>
            <a:endParaRPr sz="900">
              <a:latin typeface="Verdana"/>
              <a:ea typeface="Verdana"/>
              <a:cs typeface="Verdana"/>
              <a:sym typeface="Verdana"/>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12"/>
          <p:cNvSpPr txBox="1"/>
          <p:nvPr>
            <p:ph type="title"/>
          </p:nvPr>
        </p:nvSpPr>
        <p:spPr>
          <a:xfrm>
            <a:off x="1475325" y="220650"/>
            <a:ext cx="1859914"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Sub Queries</a:t>
            </a:r>
            <a:endParaRPr sz="2800">
              <a:latin typeface="Cambria"/>
              <a:ea typeface="Cambria"/>
              <a:cs typeface="Cambria"/>
              <a:sym typeface="Cambria"/>
            </a:endParaRPr>
          </a:p>
        </p:txBody>
      </p:sp>
      <p:sp>
        <p:nvSpPr>
          <p:cNvPr id="864" name="Google Shape;864;p112"/>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865" name="Google Shape;865;p112"/>
          <p:cNvSpPr txBox="1"/>
          <p:nvPr/>
        </p:nvSpPr>
        <p:spPr>
          <a:xfrm>
            <a:off x="187125" y="932005"/>
            <a:ext cx="8363584" cy="2766060"/>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A subquery is a SQL query nested inside a larger query.</a:t>
            </a:r>
            <a:endParaRPr sz="1800">
              <a:latin typeface="Cambria"/>
              <a:ea typeface="Cambria"/>
              <a:cs typeface="Cambria"/>
              <a:sym typeface="Cambria"/>
            </a:endParaRPr>
          </a:p>
          <a:p>
            <a:pPr indent="-367030" lvl="0" marL="469900" marR="0" rtl="0" algn="l">
              <a:lnSpc>
                <a:spcPct val="100000"/>
              </a:lnSpc>
              <a:spcBef>
                <a:spcPts val="1200"/>
              </a:spcBef>
              <a:spcAft>
                <a:spcPts val="0"/>
              </a:spcAft>
              <a:buSzPts val="1800"/>
              <a:buFont typeface="Arial"/>
              <a:buChar char="●"/>
            </a:pPr>
            <a:r>
              <a:rPr lang="en-US" sz="1800">
                <a:latin typeface="Cambria"/>
                <a:ea typeface="Cambria"/>
                <a:cs typeface="Cambria"/>
                <a:sym typeface="Cambria"/>
              </a:rPr>
              <a:t>A subquery may occur in : SELECT, FROM, WHERE Clause</a:t>
            </a:r>
            <a:endParaRPr sz="1800">
              <a:latin typeface="Cambria"/>
              <a:ea typeface="Cambria"/>
              <a:cs typeface="Cambria"/>
              <a:sym typeface="Cambria"/>
            </a:endParaRPr>
          </a:p>
          <a:p>
            <a:pPr indent="-367030" lvl="0" marL="469900" marR="355600" rtl="0" algn="l">
              <a:lnSpc>
                <a:spcPct val="100000"/>
              </a:lnSpc>
              <a:spcBef>
                <a:spcPts val="1900"/>
              </a:spcBef>
              <a:spcAft>
                <a:spcPts val="0"/>
              </a:spcAft>
              <a:buSzPts val="1800"/>
              <a:buFont typeface="Arial"/>
              <a:buChar char="●"/>
            </a:pPr>
            <a:r>
              <a:rPr lang="en-US" sz="1800">
                <a:latin typeface="Cambria"/>
                <a:ea typeface="Cambria"/>
                <a:cs typeface="Cambria"/>
                <a:sym typeface="Cambria"/>
              </a:rPr>
              <a:t>The subquery can be nested inside a SELECT, INSERT, UPDATE, or DELETE  statement or inside another subquery.</a:t>
            </a:r>
            <a:endParaRPr sz="1800">
              <a:latin typeface="Cambria"/>
              <a:ea typeface="Cambria"/>
              <a:cs typeface="Cambria"/>
              <a:sym typeface="Cambria"/>
            </a:endParaRPr>
          </a:p>
          <a:p>
            <a:pPr indent="-367030" lvl="0" marL="469900" marR="119379" rtl="0" algn="l">
              <a:lnSpc>
                <a:spcPct val="100000"/>
              </a:lnSpc>
              <a:spcBef>
                <a:spcPts val="0"/>
              </a:spcBef>
              <a:spcAft>
                <a:spcPts val="0"/>
              </a:spcAft>
              <a:buSzPts val="1800"/>
              <a:buFont typeface="Arial"/>
              <a:buChar char="●"/>
            </a:pPr>
            <a:r>
              <a:rPr lang="en-US" sz="1800">
                <a:latin typeface="Cambria"/>
                <a:ea typeface="Cambria"/>
                <a:cs typeface="Cambria"/>
                <a:sym typeface="Cambria"/>
              </a:rPr>
              <a:t>A subquery is usually added within the WHERE Clause of another SQL SELECT  statement.</a:t>
            </a:r>
            <a:endParaRPr sz="1800">
              <a:latin typeface="Cambria"/>
              <a:ea typeface="Cambria"/>
              <a:cs typeface="Cambria"/>
              <a:sym typeface="Cambria"/>
            </a:endParaRPr>
          </a:p>
          <a:p>
            <a:pPr indent="-367030" lvl="0" marL="469900" marR="5080" rtl="0" algn="l">
              <a:lnSpc>
                <a:spcPct val="100000"/>
              </a:lnSpc>
              <a:spcBef>
                <a:spcPts val="0"/>
              </a:spcBef>
              <a:spcAft>
                <a:spcPts val="0"/>
              </a:spcAft>
              <a:buSzPts val="1800"/>
              <a:buFont typeface="Arial"/>
              <a:buChar char="●"/>
            </a:pPr>
            <a:r>
              <a:rPr lang="en-US" sz="1800">
                <a:latin typeface="Cambria"/>
                <a:ea typeface="Cambria"/>
                <a:cs typeface="Cambria"/>
                <a:sym typeface="Cambria"/>
              </a:rPr>
              <a:t>You can use the comparison operators, such as &gt;, &lt;, or =. The comparison operator  can also be a multiple-row operator, such as IN, ANY, or ALL.</a:t>
            </a:r>
            <a:endParaRPr sz="1800">
              <a:latin typeface="Cambria"/>
              <a:ea typeface="Cambria"/>
              <a:cs typeface="Cambria"/>
              <a:sym typeface="Cambria"/>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13"/>
          <p:cNvSpPr txBox="1"/>
          <p:nvPr>
            <p:ph type="title"/>
          </p:nvPr>
        </p:nvSpPr>
        <p:spPr>
          <a:xfrm>
            <a:off x="1475325" y="220650"/>
            <a:ext cx="1859914"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Sub Queries</a:t>
            </a:r>
            <a:endParaRPr sz="2800">
              <a:latin typeface="Cambria"/>
              <a:ea typeface="Cambria"/>
              <a:cs typeface="Cambria"/>
              <a:sym typeface="Cambria"/>
            </a:endParaRPr>
          </a:p>
        </p:txBody>
      </p:sp>
      <p:sp>
        <p:nvSpPr>
          <p:cNvPr id="871" name="Google Shape;871;p113"/>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872" name="Google Shape;872;p113"/>
          <p:cNvSpPr txBox="1"/>
          <p:nvPr/>
        </p:nvSpPr>
        <p:spPr>
          <a:xfrm>
            <a:off x="187125" y="927039"/>
            <a:ext cx="8509635" cy="2801620"/>
          </a:xfrm>
          <a:prstGeom prst="rect">
            <a:avLst/>
          </a:prstGeom>
          <a:noFill/>
          <a:ln>
            <a:noFill/>
          </a:ln>
        </p:spPr>
        <p:txBody>
          <a:bodyPr anchorCtr="0" anchor="t" bIns="0" lIns="0" spcFirstLastPara="1" rIns="0" wrap="square" tIns="168900">
            <a:spAutoFit/>
          </a:bodyPr>
          <a:lstStyle/>
          <a:p>
            <a:pPr indent="0" lvl="0" marL="12700" marR="0" rtl="0" algn="l">
              <a:lnSpc>
                <a:spcPct val="100000"/>
              </a:lnSpc>
              <a:spcBef>
                <a:spcPts val="0"/>
              </a:spcBef>
              <a:spcAft>
                <a:spcPts val="0"/>
              </a:spcAft>
              <a:buNone/>
            </a:pPr>
            <a:r>
              <a:rPr lang="en-US" sz="2000">
                <a:latin typeface="Cambria"/>
                <a:ea typeface="Cambria"/>
                <a:cs typeface="Cambria"/>
                <a:sym typeface="Cambria"/>
              </a:rPr>
              <a:t>Type of Subqueries</a:t>
            </a:r>
            <a:endParaRPr sz="2000">
              <a:latin typeface="Cambria"/>
              <a:ea typeface="Cambria"/>
              <a:cs typeface="Cambria"/>
              <a:sym typeface="Cambria"/>
            </a:endParaRPr>
          </a:p>
          <a:p>
            <a:pPr indent="-367030" lvl="0" marL="469900" marR="0" rtl="0" algn="l">
              <a:lnSpc>
                <a:spcPct val="100000"/>
              </a:lnSpc>
              <a:spcBef>
                <a:spcPts val="1110"/>
              </a:spcBef>
              <a:spcAft>
                <a:spcPts val="0"/>
              </a:spcAft>
              <a:buSzPts val="1800"/>
              <a:buFont typeface="Arial"/>
              <a:buChar char="●"/>
            </a:pPr>
            <a:r>
              <a:rPr lang="en-US" sz="1800">
                <a:latin typeface="Cambria"/>
                <a:ea typeface="Cambria"/>
                <a:cs typeface="Cambria"/>
                <a:sym typeface="Cambria"/>
              </a:rPr>
              <a:t>Single row subquery : Returns zero or one row.</a:t>
            </a:r>
            <a:endParaRPr sz="1800">
              <a:latin typeface="Cambria"/>
              <a:ea typeface="Cambria"/>
              <a:cs typeface="Cambria"/>
              <a:sym typeface="Cambria"/>
            </a:endParaRPr>
          </a:p>
          <a:p>
            <a:pPr indent="-367030" lvl="0" marL="469900" marR="0" rtl="0" algn="l">
              <a:lnSpc>
                <a:spcPct val="100000"/>
              </a:lnSpc>
              <a:spcBef>
                <a:spcPts val="1000"/>
              </a:spcBef>
              <a:spcAft>
                <a:spcPts val="0"/>
              </a:spcAft>
              <a:buSzPts val="1800"/>
              <a:buFont typeface="Arial"/>
              <a:buChar char="●"/>
            </a:pPr>
            <a:r>
              <a:rPr lang="en-US" sz="1800">
                <a:latin typeface="Cambria"/>
                <a:ea typeface="Cambria"/>
                <a:cs typeface="Cambria"/>
                <a:sym typeface="Cambria"/>
              </a:rPr>
              <a:t>Multiple row subquery : Returns one or more rows.</a:t>
            </a:r>
            <a:endParaRPr sz="1800">
              <a:latin typeface="Cambria"/>
              <a:ea typeface="Cambria"/>
              <a:cs typeface="Cambria"/>
              <a:sym typeface="Cambria"/>
            </a:endParaRPr>
          </a:p>
          <a:p>
            <a:pPr indent="-367030" lvl="0" marL="469900" marR="0" rtl="0" algn="l">
              <a:lnSpc>
                <a:spcPct val="100000"/>
              </a:lnSpc>
              <a:spcBef>
                <a:spcPts val="1000"/>
              </a:spcBef>
              <a:spcAft>
                <a:spcPts val="0"/>
              </a:spcAft>
              <a:buSzPts val="1800"/>
              <a:buFont typeface="Arial"/>
              <a:buChar char="●"/>
            </a:pPr>
            <a:r>
              <a:rPr lang="en-US" sz="1800">
                <a:latin typeface="Cambria"/>
                <a:ea typeface="Cambria"/>
                <a:cs typeface="Cambria"/>
                <a:sym typeface="Cambria"/>
              </a:rPr>
              <a:t>Multiple column subqueries : Returns one or more columns.</a:t>
            </a:r>
            <a:endParaRPr sz="1800">
              <a:latin typeface="Cambria"/>
              <a:ea typeface="Cambria"/>
              <a:cs typeface="Cambria"/>
              <a:sym typeface="Cambria"/>
            </a:endParaRPr>
          </a:p>
          <a:p>
            <a:pPr indent="-367030" lvl="0" marL="469900" marR="5080" rtl="0" algn="l">
              <a:lnSpc>
                <a:spcPct val="100000"/>
              </a:lnSpc>
              <a:spcBef>
                <a:spcPts val="0"/>
              </a:spcBef>
              <a:spcAft>
                <a:spcPts val="0"/>
              </a:spcAft>
              <a:buSzPts val="1800"/>
              <a:buFont typeface="Arial"/>
              <a:buChar char="●"/>
            </a:pPr>
            <a:r>
              <a:rPr lang="en-US" sz="1800">
                <a:latin typeface="Cambria"/>
                <a:ea typeface="Cambria"/>
                <a:cs typeface="Cambria"/>
                <a:sym typeface="Cambria"/>
              </a:rPr>
              <a:t>Correlated subqueries : Reference one or more columns in the outer SQL statement.  The subquery is known as a correlated subquery because the subquery is related to  the outer SQL statement.</a:t>
            </a:r>
            <a:endParaRPr sz="1800">
              <a:latin typeface="Cambria"/>
              <a:ea typeface="Cambria"/>
              <a:cs typeface="Cambria"/>
              <a:sym typeface="Cambria"/>
            </a:endParaRPr>
          </a:p>
          <a:p>
            <a:pPr indent="-367030" lvl="0" marL="469900" marR="0" rtl="0" algn="l">
              <a:lnSpc>
                <a:spcPct val="100000"/>
              </a:lnSpc>
              <a:spcBef>
                <a:spcPts val="0"/>
              </a:spcBef>
              <a:spcAft>
                <a:spcPts val="0"/>
              </a:spcAft>
              <a:buSzPts val="1800"/>
              <a:buFont typeface="Arial"/>
              <a:buChar char="●"/>
            </a:pPr>
            <a:r>
              <a:rPr lang="en-US" sz="1800">
                <a:latin typeface="Cambria"/>
                <a:ea typeface="Cambria"/>
                <a:cs typeface="Cambria"/>
                <a:sym typeface="Cambria"/>
              </a:rPr>
              <a:t>Nested subqueries : Subqueries are placed within another subquery.</a:t>
            </a:r>
            <a:endParaRPr sz="1800">
              <a:latin typeface="Cambria"/>
              <a:ea typeface="Cambria"/>
              <a:cs typeface="Cambria"/>
              <a:sym typeface="Cambria"/>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6" name="Shape 876"/>
        <p:cNvGrpSpPr/>
        <p:nvPr/>
      </p:nvGrpSpPr>
      <p:grpSpPr>
        <a:xfrm>
          <a:off x="0" y="0"/>
          <a:ext cx="0" cy="0"/>
          <a:chOff x="0" y="0"/>
          <a:chExt cx="0" cy="0"/>
        </a:xfrm>
      </p:grpSpPr>
      <p:sp>
        <p:nvSpPr>
          <p:cNvPr id="877" name="Google Shape;877;p114"/>
          <p:cNvSpPr txBox="1"/>
          <p:nvPr>
            <p:ph type="title"/>
          </p:nvPr>
        </p:nvSpPr>
        <p:spPr>
          <a:xfrm>
            <a:off x="499850" y="1857524"/>
            <a:ext cx="2329815" cy="1122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200">
                <a:latin typeface="Cambria"/>
                <a:ea typeface="Cambria"/>
                <a:cs typeface="Cambria"/>
                <a:sym typeface="Cambria"/>
              </a:rPr>
              <a:t>Views</a:t>
            </a:r>
            <a:endParaRPr sz="7200">
              <a:latin typeface="Cambria"/>
              <a:ea typeface="Cambria"/>
              <a:cs typeface="Cambria"/>
              <a:sym typeface="Cambria"/>
            </a:endParaRPr>
          </a:p>
        </p:txBody>
      </p:sp>
      <p:pic>
        <p:nvPicPr>
          <p:cNvPr id="878" name="Google Shape;878;p114"/>
          <p:cNvPicPr preferRelativeResize="0"/>
          <p:nvPr/>
        </p:nvPicPr>
        <p:blipFill rotWithShape="1">
          <a:blip r:embed="rId3">
            <a:alphaModFix/>
          </a:blip>
          <a:srcRect b="0" l="0" r="0" t="0"/>
          <a:stretch/>
        </p:blipFill>
        <p:spPr>
          <a:xfrm>
            <a:off x="4504649" y="1163025"/>
            <a:ext cx="3996899" cy="242429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15"/>
          <p:cNvSpPr txBox="1"/>
          <p:nvPr>
            <p:ph type="title"/>
          </p:nvPr>
        </p:nvSpPr>
        <p:spPr>
          <a:xfrm>
            <a:off x="1475325" y="220650"/>
            <a:ext cx="24136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Creating a View</a:t>
            </a:r>
            <a:endParaRPr sz="2800">
              <a:latin typeface="Cambria"/>
              <a:ea typeface="Cambria"/>
              <a:cs typeface="Cambria"/>
              <a:sym typeface="Cambria"/>
            </a:endParaRPr>
          </a:p>
        </p:txBody>
      </p:sp>
      <p:sp>
        <p:nvSpPr>
          <p:cNvPr id="884" name="Google Shape;884;p115"/>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885" name="Google Shape;885;p115"/>
          <p:cNvSpPr txBox="1"/>
          <p:nvPr/>
        </p:nvSpPr>
        <p:spPr>
          <a:xfrm>
            <a:off x="187125" y="1084405"/>
            <a:ext cx="8594090" cy="16713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mbria"/>
                <a:ea typeface="Cambria"/>
                <a:cs typeface="Cambria"/>
                <a:sym typeface="Cambria"/>
              </a:rPr>
              <a:t>Views in SQL are kind of virtual tables. A view also has rows and columns as they are in a  real table in the database. We can create a view by selecting ﬁelds from one or more tables  present in the database. A View can either have all the rows of a table or speciﬁc rows  based on certain condition.</a:t>
            </a:r>
            <a:endParaRPr sz="1800">
              <a:latin typeface="Cambria"/>
              <a:ea typeface="Cambria"/>
              <a:cs typeface="Cambria"/>
              <a:sym typeface="Cambria"/>
            </a:endParaRPr>
          </a:p>
          <a:p>
            <a:pPr indent="0" lvl="0" marL="0" marR="0" rtl="0" algn="l">
              <a:lnSpc>
                <a:spcPct val="100000"/>
              </a:lnSpc>
              <a:spcBef>
                <a:spcPts val="45"/>
              </a:spcBef>
              <a:spcAft>
                <a:spcPts val="0"/>
              </a:spcAft>
              <a:buNone/>
            </a:pPr>
            <a:r>
              <a:t/>
            </a:r>
            <a:endParaRPr sz="1800">
              <a:latin typeface="Cambria"/>
              <a:ea typeface="Cambria"/>
              <a:cs typeface="Cambria"/>
              <a:sym typeface="Cambria"/>
            </a:endParaRPr>
          </a:p>
          <a:p>
            <a:pPr indent="0" lvl="0" marL="12700" marR="0" rtl="0" algn="l">
              <a:lnSpc>
                <a:spcPct val="100000"/>
              </a:lnSpc>
              <a:spcBef>
                <a:spcPts val="5"/>
              </a:spcBef>
              <a:spcAft>
                <a:spcPts val="0"/>
              </a:spcAft>
              <a:buNone/>
            </a:pPr>
            <a:r>
              <a:rPr lang="en-US" sz="1800">
                <a:latin typeface="Cambria"/>
                <a:ea typeface="Cambria"/>
                <a:cs typeface="Cambria"/>
                <a:sym typeface="Cambria"/>
              </a:rPr>
              <a:t>Syntax:</a:t>
            </a:r>
            <a:endParaRPr sz="1800">
              <a:latin typeface="Cambria"/>
              <a:ea typeface="Cambria"/>
              <a:cs typeface="Cambria"/>
              <a:sym typeface="Cambria"/>
            </a:endParaRPr>
          </a:p>
        </p:txBody>
      </p:sp>
      <p:sp>
        <p:nvSpPr>
          <p:cNvPr id="886" name="Google Shape;886;p115"/>
          <p:cNvSpPr txBox="1"/>
          <p:nvPr/>
        </p:nvSpPr>
        <p:spPr>
          <a:xfrm>
            <a:off x="187125" y="3004645"/>
            <a:ext cx="3391535" cy="1945639"/>
          </a:xfrm>
          <a:prstGeom prst="rect">
            <a:avLst/>
          </a:prstGeom>
          <a:noFill/>
          <a:ln>
            <a:noFill/>
          </a:ln>
        </p:spPr>
        <p:txBody>
          <a:bodyPr anchorCtr="0" anchor="t" bIns="0" lIns="0" spcFirstLastPara="1" rIns="0" wrap="square" tIns="12700">
            <a:spAutoFit/>
          </a:bodyPr>
          <a:lstStyle/>
          <a:p>
            <a:pPr indent="0" lvl="0" marL="12700" marR="363220" rtl="0" algn="l">
              <a:lnSpc>
                <a:spcPct val="100000"/>
              </a:lnSpc>
              <a:spcBef>
                <a:spcPts val="0"/>
              </a:spcBef>
              <a:spcAft>
                <a:spcPts val="0"/>
              </a:spcAft>
              <a:buNone/>
            </a:pPr>
            <a:r>
              <a:rPr lang="en-US" sz="1800">
                <a:latin typeface="Cambria"/>
                <a:ea typeface="Cambria"/>
                <a:cs typeface="Cambria"/>
                <a:sym typeface="Cambria"/>
              </a:rPr>
              <a:t>CREATE VIEW view_name AS  SELECT column1, column2.....  FROM table_name</a:t>
            </a:r>
            <a:endParaRPr sz="1800">
              <a:latin typeface="Cambria"/>
              <a:ea typeface="Cambria"/>
              <a:cs typeface="Cambria"/>
              <a:sym typeface="Cambria"/>
            </a:endParaRPr>
          </a:p>
          <a:p>
            <a:pPr indent="0" lvl="0" marL="12700" marR="0" rtl="0" algn="l">
              <a:lnSpc>
                <a:spcPct val="100000"/>
              </a:lnSpc>
              <a:spcBef>
                <a:spcPts val="0"/>
              </a:spcBef>
              <a:spcAft>
                <a:spcPts val="0"/>
              </a:spcAft>
              <a:buNone/>
            </a:pPr>
            <a:r>
              <a:rPr lang="en-US" sz="1800">
                <a:latin typeface="Cambria"/>
                <a:ea typeface="Cambria"/>
                <a:cs typeface="Cambria"/>
                <a:sym typeface="Cambria"/>
              </a:rPr>
              <a:t>WHERE condition;</a:t>
            </a:r>
            <a:endParaRPr sz="1800">
              <a:latin typeface="Cambria"/>
              <a:ea typeface="Cambria"/>
              <a:cs typeface="Cambria"/>
              <a:sym typeface="Cambria"/>
            </a:endParaRPr>
          </a:p>
          <a:p>
            <a:pPr indent="57150" lvl="0" marL="12700" marR="5080" rtl="0" algn="l">
              <a:lnSpc>
                <a:spcPct val="100000"/>
              </a:lnSpc>
              <a:spcBef>
                <a:spcPts val="0"/>
              </a:spcBef>
              <a:spcAft>
                <a:spcPts val="0"/>
              </a:spcAft>
              <a:buNone/>
            </a:pPr>
            <a:r>
              <a:rPr lang="en-US" sz="1800">
                <a:latin typeface="Cambria"/>
                <a:ea typeface="Cambria"/>
                <a:cs typeface="Cambria"/>
                <a:sym typeface="Cambria"/>
              </a:rPr>
              <a:t>view_name: Name for the View  table_name: Name of the table  condition: Condition to select rows</a:t>
            </a:r>
            <a:endParaRPr sz="1800">
              <a:latin typeface="Cambria"/>
              <a:ea typeface="Cambria"/>
              <a:cs typeface="Cambria"/>
              <a:sym typeface="Cambria"/>
            </a:endParaRPr>
          </a:p>
        </p:txBody>
      </p:sp>
      <p:sp>
        <p:nvSpPr>
          <p:cNvPr id="887" name="Google Shape;887;p115"/>
          <p:cNvSpPr txBox="1"/>
          <p:nvPr/>
        </p:nvSpPr>
        <p:spPr>
          <a:xfrm>
            <a:off x="4371200" y="3050231"/>
            <a:ext cx="2973070" cy="12261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Example</a:t>
            </a:r>
            <a:endParaRPr sz="1800">
              <a:latin typeface="Arial"/>
              <a:ea typeface="Arial"/>
              <a:cs typeface="Arial"/>
              <a:sym typeface="Arial"/>
            </a:endParaRPr>
          </a:p>
          <a:p>
            <a:pPr indent="0" lvl="0" marL="127000" marR="5080" rtl="0" algn="just">
              <a:lnSpc>
                <a:spcPct val="114999"/>
              </a:lnSpc>
              <a:spcBef>
                <a:spcPts val="940"/>
              </a:spcBef>
              <a:spcAft>
                <a:spcPts val="0"/>
              </a:spcAft>
              <a:buNone/>
            </a:pPr>
            <a:r>
              <a:rPr lang="en-US" sz="1150">
                <a:solidFill>
                  <a:srgbClr val="0000CD"/>
                </a:solidFill>
                <a:latin typeface="Courier New"/>
                <a:ea typeface="Courier New"/>
                <a:cs typeface="Courier New"/>
                <a:sym typeface="Courier New"/>
              </a:rPr>
              <a:t>CREATE VIEW </a:t>
            </a:r>
            <a:r>
              <a:rPr lang="en-US" sz="1150">
                <a:latin typeface="Courier New"/>
                <a:ea typeface="Courier New"/>
                <a:cs typeface="Courier New"/>
                <a:sym typeface="Courier New"/>
              </a:rPr>
              <a:t>[Brazil Customers] </a:t>
            </a:r>
            <a:r>
              <a:rPr lang="en-US" sz="1150">
                <a:solidFill>
                  <a:srgbClr val="0000CD"/>
                </a:solidFill>
                <a:latin typeface="Courier New"/>
                <a:ea typeface="Courier New"/>
                <a:cs typeface="Courier New"/>
                <a:sym typeface="Courier New"/>
              </a:rPr>
              <a:t>AS  SELECT </a:t>
            </a:r>
            <a:r>
              <a:rPr lang="en-US" sz="1150">
                <a:latin typeface="Courier New"/>
                <a:ea typeface="Courier New"/>
                <a:cs typeface="Courier New"/>
                <a:sym typeface="Courier New"/>
              </a:rPr>
              <a:t>CustomerName, ContactName  </a:t>
            </a:r>
            <a:r>
              <a:rPr lang="en-US" sz="1150">
                <a:solidFill>
                  <a:srgbClr val="0000CD"/>
                </a:solidFill>
                <a:latin typeface="Courier New"/>
                <a:ea typeface="Courier New"/>
                <a:cs typeface="Courier New"/>
                <a:sym typeface="Courier New"/>
              </a:rPr>
              <a:t>FROM </a:t>
            </a:r>
            <a:r>
              <a:rPr lang="en-US" sz="1150">
                <a:latin typeface="Courier New"/>
                <a:ea typeface="Courier New"/>
                <a:cs typeface="Courier New"/>
                <a:sym typeface="Courier New"/>
              </a:rPr>
              <a:t>Customers</a:t>
            </a:r>
            <a:endParaRPr sz="1150">
              <a:latin typeface="Courier New"/>
              <a:ea typeface="Courier New"/>
              <a:cs typeface="Courier New"/>
              <a:sym typeface="Courier New"/>
            </a:endParaRPr>
          </a:p>
          <a:p>
            <a:pPr indent="0" lvl="0" marL="127000" marR="0" rtl="0" algn="just">
              <a:lnSpc>
                <a:spcPct val="100000"/>
              </a:lnSpc>
              <a:spcBef>
                <a:spcPts val="209"/>
              </a:spcBef>
              <a:spcAft>
                <a:spcPts val="0"/>
              </a:spcAft>
              <a:buNone/>
            </a:pPr>
            <a:r>
              <a:rPr lang="en-US" sz="1150">
                <a:solidFill>
                  <a:srgbClr val="0000CD"/>
                </a:solidFill>
                <a:latin typeface="Courier New"/>
                <a:ea typeface="Courier New"/>
                <a:cs typeface="Courier New"/>
                <a:sym typeface="Courier New"/>
              </a:rPr>
              <a:t>WHERE </a:t>
            </a:r>
            <a:r>
              <a:rPr lang="en-US" sz="1150">
                <a:latin typeface="Courier New"/>
                <a:ea typeface="Courier New"/>
                <a:cs typeface="Courier New"/>
                <a:sym typeface="Courier New"/>
              </a:rPr>
              <a:t>Country = </a:t>
            </a:r>
            <a:r>
              <a:rPr lang="en-US" sz="1150">
                <a:solidFill>
                  <a:srgbClr val="A52A2A"/>
                </a:solidFill>
                <a:latin typeface="Courier New"/>
                <a:ea typeface="Courier New"/>
                <a:cs typeface="Courier New"/>
                <a:sym typeface="Courier New"/>
              </a:rPr>
              <a:t>'Brazil'</a:t>
            </a:r>
            <a:r>
              <a:rPr lang="en-US" sz="1150">
                <a:latin typeface="Courier New"/>
                <a:ea typeface="Courier New"/>
                <a:cs typeface="Courier New"/>
                <a:sym typeface="Courier New"/>
              </a:rPr>
              <a:t>;</a:t>
            </a:r>
            <a:endParaRPr sz="115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475325" y="220650"/>
            <a:ext cx="504825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SQL- Structured Query Language</a:t>
            </a:r>
            <a:endParaRPr sz="2800">
              <a:latin typeface="Cambria"/>
              <a:ea typeface="Cambria"/>
              <a:cs typeface="Cambria"/>
              <a:sym typeface="Cambria"/>
            </a:endParaRPr>
          </a:p>
        </p:txBody>
      </p:sp>
      <p:sp>
        <p:nvSpPr>
          <p:cNvPr id="170" name="Google Shape;170;p17"/>
          <p:cNvSpPr txBox="1"/>
          <p:nvPr/>
        </p:nvSpPr>
        <p:spPr>
          <a:xfrm>
            <a:off x="183774" y="1179672"/>
            <a:ext cx="8757920" cy="3835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latin typeface="Cambria"/>
                <a:ea typeface="Cambria"/>
                <a:cs typeface="Cambria"/>
                <a:sym typeface="Cambria"/>
              </a:rPr>
              <a:t>DDL (Data Deﬁnition Language):</a:t>
            </a:r>
            <a:endParaRPr sz="1900">
              <a:latin typeface="Cambria"/>
              <a:ea typeface="Cambria"/>
              <a:cs typeface="Cambria"/>
              <a:sym typeface="Cambria"/>
            </a:endParaRPr>
          </a:p>
          <a:p>
            <a:pPr indent="-60325" lvl="0" marL="73025" marR="872489" rtl="0" algn="l">
              <a:lnSpc>
                <a:spcPct val="100000"/>
              </a:lnSpc>
              <a:spcBef>
                <a:spcPts val="0"/>
              </a:spcBef>
              <a:spcAft>
                <a:spcPts val="0"/>
              </a:spcAft>
              <a:buNone/>
            </a:pPr>
            <a:r>
              <a:rPr lang="en-US" sz="1900">
                <a:latin typeface="Cambria"/>
                <a:ea typeface="Cambria"/>
                <a:cs typeface="Cambria"/>
                <a:sym typeface="Cambria"/>
              </a:rPr>
              <a:t>The data deﬁnition language deals with the schema creation and modiﬁcation  Ex: CREATE TABLE and ALTER TABLE</a:t>
            </a:r>
            <a:endParaRPr sz="1900">
              <a:latin typeface="Cambria"/>
              <a:ea typeface="Cambria"/>
              <a:cs typeface="Cambria"/>
              <a:sym typeface="Cambria"/>
            </a:endParaRPr>
          </a:p>
          <a:p>
            <a:pPr indent="0" lvl="0" marL="0" marR="0" rtl="0" algn="l">
              <a:lnSpc>
                <a:spcPct val="100000"/>
              </a:lnSpc>
              <a:spcBef>
                <a:spcPts val="50"/>
              </a:spcBef>
              <a:spcAft>
                <a:spcPts val="0"/>
              </a:spcAft>
              <a:buNone/>
            </a:pPr>
            <a:r>
              <a:t/>
            </a:r>
            <a:endParaRPr sz="1900">
              <a:latin typeface="Cambria"/>
              <a:ea typeface="Cambria"/>
              <a:cs typeface="Cambria"/>
              <a:sym typeface="Cambria"/>
            </a:endParaRPr>
          </a:p>
          <a:p>
            <a:pPr indent="0" lvl="0" marL="12700" marR="0" rtl="0" algn="l">
              <a:lnSpc>
                <a:spcPct val="100000"/>
              </a:lnSpc>
              <a:spcBef>
                <a:spcPts val="0"/>
              </a:spcBef>
              <a:spcAft>
                <a:spcPts val="0"/>
              </a:spcAft>
              <a:buNone/>
            </a:pPr>
            <a:r>
              <a:rPr lang="en-US" sz="1900">
                <a:latin typeface="Cambria"/>
                <a:ea typeface="Cambria"/>
                <a:cs typeface="Cambria"/>
                <a:sym typeface="Cambria"/>
              </a:rPr>
              <a:t>DML (Data Manipulation Language):</a:t>
            </a:r>
            <a:endParaRPr sz="1900">
              <a:latin typeface="Cambria"/>
              <a:ea typeface="Cambria"/>
              <a:cs typeface="Cambria"/>
              <a:sym typeface="Cambria"/>
            </a:endParaRPr>
          </a:p>
          <a:p>
            <a:pPr indent="0" lvl="0" marL="12700" marR="0" rtl="0" algn="l">
              <a:lnSpc>
                <a:spcPct val="100000"/>
              </a:lnSpc>
              <a:spcBef>
                <a:spcPts val="0"/>
              </a:spcBef>
              <a:spcAft>
                <a:spcPts val="0"/>
              </a:spcAft>
              <a:buNone/>
            </a:pPr>
            <a:r>
              <a:rPr lang="en-US" sz="1900">
                <a:latin typeface="Cambria"/>
                <a:ea typeface="Cambria"/>
                <a:cs typeface="Cambria"/>
                <a:sym typeface="Cambria"/>
              </a:rPr>
              <a:t>The data manipulation language provides the constructs to query data</a:t>
            </a:r>
            <a:endParaRPr sz="1900">
              <a:latin typeface="Cambria"/>
              <a:ea typeface="Cambria"/>
              <a:cs typeface="Cambria"/>
              <a:sym typeface="Cambria"/>
            </a:endParaRPr>
          </a:p>
          <a:p>
            <a:pPr indent="0" lvl="0" marL="12700" marR="0" rtl="0" algn="l">
              <a:lnSpc>
                <a:spcPct val="100000"/>
              </a:lnSpc>
              <a:spcBef>
                <a:spcPts val="0"/>
              </a:spcBef>
              <a:spcAft>
                <a:spcPts val="0"/>
              </a:spcAft>
              <a:buNone/>
            </a:pPr>
            <a:r>
              <a:rPr lang="en-US" sz="1900">
                <a:latin typeface="Cambria"/>
                <a:ea typeface="Cambria"/>
                <a:cs typeface="Cambria"/>
                <a:sym typeface="Cambria"/>
              </a:rPr>
              <a:t>Ex : SELECT statement and INSERT, UPDATE, and DELETE statements.</a:t>
            </a:r>
            <a:endParaRPr sz="1900">
              <a:latin typeface="Cambria"/>
              <a:ea typeface="Cambria"/>
              <a:cs typeface="Cambria"/>
              <a:sym typeface="Cambria"/>
            </a:endParaRPr>
          </a:p>
          <a:p>
            <a:pPr indent="0" lvl="0" marL="0" marR="0" rtl="0" algn="l">
              <a:lnSpc>
                <a:spcPct val="100000"/>
              </a:lnSpc>
              <a:spcBef>
                <a:spcPts val="55"/>
              </a:spcBef>
              <a:spcAft>
                <a:spcPts val="0"/>
              </a:spcAft>
              <a:buNone/>
            </a:pPr>
            <a:r>
              <a:t/>
            </a:r>
            <a:endParaRPr sz="1900">
              <a:latin typeface="Cambria"/>
              <a:ea typeface="Cambria"/>
              <a:cs typeface="Cambria"/>
              <a:sym typeface="Cambria"/>
            </a:endParaRPr>
          </a:p>
          <a:p>
            <a:pPr indent="0" lvl="0" marL="12700" marR="0" rtl="0" algn="l">
              <a:lnSpc>
                <a:spcPct val="100000"/>
              </a:lnSpc>
              <a:spcBef>
                <a:spcPts val="0"/>
              </a:spcBef>
              <a:spcAft>
                <a:spcPts val="0"/>
              </a:spcAft>
              <a:buNone/>
            </a:pPr>
            <a:r>
              <a:rPr lang="en-US" sz="1900">
                <a:latin typeface="Cambria"/>
                <a:ea typeface="Cambria"/>
                <a:cs typeface="Cambria"/>
                <a:sym typeface="Cambria"/>
              </a:rPr>
              <a:t>DCL (Data Control Language):</a:t>
            </a:r>
            <a:endParaRPr sz="1900">
              <a:latin typeface="Cambria"/>
              <a:ea typeface="Cambria"/>
              <a:cs typeface="Cambria"/>
              <a:sym typeface="Cambria"/>
            </a:endParaRPr>
          </a:p>
          <a:p>
            <a:pPr indent="0" lvl="0" marL="12700" marR="1117600" rtl="0" algn="l">
              <a:lnSpc>
                <a:spcPct val="100000"/>
              </a:lnSpc>
              <a:spcBef>
                <a:spcPts val="0"/>
              </a:spcBef>
              <a:spcAft>
                <a:spcPts val="0"/>
              </a:spcAft>
              <a:buNone/>
            </a:pPr>
            <a:r>
              <a:rPr lang="en-US" sz="1900">
                <a:latin typeface="Cambria"/>
                <a:ea typeface="Cambria"/>
                <a:cs typeface="Cambria"/>
                <a:sym typeface="Cambria"/>
              </a:rPr>
              <a:t>The data control language consists of the statements that deal with the user  authorization and security.</a:t>
            </a:r>
            <a:endParaRPr sz="1900">
              <a:latin typeface="Cambria"/>
              <a:ea typeface="Cambria"/>
              <a:cs typeface="Cambria"/>
              <a:sym typeface="Cambria"/>
            </a:endParaRPr>
          </a:p>
          <a:p>
            <a:pPr indent="0" lvl="0" marL="12700" marR="0" rtl="0" algn="l">
              <a:lnSpc>
                <a:spcPct val="100000"/>
              </a:lnSpc>
              <a:spcBef>
                <a:spcPts val="0"/>
              </a:spcBef>
              <a:spcAft>
                <a:spcPts val="0"/>
              </a:spcAft>
              <a:buNone/>
            </a:pPr>
            <a:r>
              <a:rPr lang="en-US" sz="1900">
                <a:latin typeface="Cambria"/>
                <a:ea typeface="Cambria"/>
                <a:cs typeface="Cambria"/>
                <a:sym typeface="Cambria"/>
              </a:rPr>
              <a:t>Ex: GRANT and REVOKE statements.</a:t>
            </a:r>
            <a:endParaRPr sz="1900">
              <a:latin typeface="Cambria"/>
              <a:ea typeface="Cambria"/>
              <a:cs typeface="Cambria"/>
              <a:sym typeface="Cambria"/>
            </a:endParaRPr>
          </a:p>
          <a:p>
            <a:pPr indent="0" lvl="0" marL="0" marR="5080" rtl="0" algn="r">
              <a:lnSpc>
                <a:spcPct val="100000"/>
              </a:lnSpc>
              <a:spcBef>
                <a:spcPts val="24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16"/>
          <p:cNvSpPr txBox="1"/>
          <p:nvPr>
            <p:ph type="title"/>
          </p:nvPr>
        </p:nvSpPr>
        <p:spPr>
          <a:xfrm>
            <a:off x="1475325" y="220650"/>
            <a:ext cx="241046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Deleting a View</a:t>
            </a:r>
            <a:endParaRPr sz="2800">
              <a:latin typeface="Cambria"/>
              <a:ea typeface="Cambria"/>
              <a:cs typeface="Cambria"/>
              <a:sym typeface="Cambria"/>
            </a:endParaRPr>
          </a:p>
        </p:txBody>
      </p:sp>
      <p:sp>
        <p:nvSpPr>
          <p:cNvPr id="893" name="Google Shape;893;p116"/>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894" name="Google Shape;894;p116"/>
          <p:cNvSpPr txBox="1"/>
          <p:nvPr/>
        </p:nvSpPr>
        <p:spPr>
          <a:xfrm>
            <a:off x="187125" y="1084405"/>
            <a:ext cx="8368665" cy="264287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mbria"/>
                <a:ea typeface="Cambria"/>
                <a:cs typeface="Cambria"/>
                <a:sym typeface="Cambria"/>
              </a:rPr>
              <a:t>We have learned about creating a View, but what if a created View is not needed any  more? Obviously we will want to delete it. SQL allows us to delete an existing View. We  can delete or drop a View using the DROP statement.</a:t>
            </a:r>
            <a:endParaRPr sz="1800">
              <a:latin typeface="Cambria"/>
              <a:ea typeface="Cambria"/>
              <a:cs typeface="Cambria"/>
              <a:sym typeface="Cambria"/>
            </a:endParaRPr>
          </a:p>
          <a:p>
            <a:pPr indent="0" lvl="0" marL="0" marR="0" rtl="0" algn="l">
              <a:lnSpc>
                <a:spcPct val="100000"/>
              </a:lnSpc>
              <a:spcBef>
                <a:spcPts val="45"/>
              </a:spcBef>
              <a:spcAft>
                <a:spcPts val="0"/>
              </a:spcAft>
              <a:buNone/>
            </a:pPr>
            <a:r>
              <a:t/>
            </a:r>
            <a:endParaRPr sz="1800">
              <a:latin typeface="Cambria"/>
              <a:ea typeface="Cambria"/>
              <a:cs typeface="Cambria"/>
              <a:sym typeface="Cambria"/>
            </a:endParaRPr>
          </a:p>
          <a:p>
            <a:pPr indent="0" lvl="0" marL="12700" marR="0" rtl="0" algn="l">
              <a:lnSpc>
                <a:spcPct val="100000"/>
              </a:lnSpc>
              <a:spcBef>
                <a:spcPts val="5"/>
              </a:spcBef>
              <a:spcAft>
                <a:spcPts val="0"/>
              </a:spcAft>
              <a:buNone/>
            </a:pPr>
            <a:r>
              <a:rPr lang="en-US" sz="1800">
                <a:latin typeface="Cambria"/>
                <a:ea typeface="Cambria"/>
                <a:cs typeface="Cambria"/>
                <a:sym typeface="Cambria"/>
              </a:rPr>
              <a:t>Syntax:</a:t>
            </a:r>
            <a:endParaRPr sz="1800">
              <a:latin typeface="Cambria"/>
              <a:ea typeface="Cambria"/>
              <a:cs typeface="Cambria"/>
              <a:sym typeface="Cambria"/>
            </a:endParaRPr>
          </a:p>
          <a:p>
            <a:pPr indent="0" lvl="0" marL="69850" marR="0" rtl="0" algn="l">
              <a:lnSpc>
                <a:spcPct val="100000"/>
              </a:lnSpc>
              <a:spcBef>
                <a:spcPts val="0"/>
              </a:spcBef>
              <a:spcAft>
                <a:spcPts val="0"/>
              </a:spcAft>
              <a:buNone/>
            </a:pPr>
            <a:r>
              <a:rPr lang="en-US" sz="1800">
                <a:latin typeface="Cambria"/>
                <a:ea typeface="Cambria"/>
                <a:cs typeface="Cambria"/>
                <a:sym typeface="Cambria"/>
              </a:rPr>
              <a:t>DROP VIEW view_name;</a:t>
            </a:r>
            <a:endParaRPr sz="1800">
              <a:latin typeface="Cambria"/>
              <a:ea typeface="Cambria"/>
              <a:cs typeface="Cambria"/>
              <a:sym typeface="Cambria"/>
            </a:endParaRPr>
          </a:p>
          <a:p>
            <a:pPr indent="0" lvl="0" marL="0" marR="0" rtl="0" algn="l">
              <a:lnSpc>
                <a:spcPct val="100000"/>
              </a:lnSpc>
              <a:spcBef>
                <a:spcPts val="25"/>
              </a:spcBef>
              <a:spcAft>
                <a:spcPts val="0"/>
              </a:spcAft>
              <a:buNone/>
            </a:pPr>
            <a:r>
              <a:t/>
            </a:r>
            <a:endParaRPr sz="2500">
              <a:latin typeface="Cambria"/>
              <a:ea typeface="Cambria"/>
              <a:cs typeface="Cambria"/>
              <a:sym typeface="Cambria"/>
            </a:endParaRPr>
          </a:p>
          <a:p>
            <a:pPr indent="0" lvl="0" marL="12700" marR="0" rtl="0" algn="l">
              <a:lnSpc>
                <a:spcPct val="100000"/>
              </a:lnSpc>
              <a:spcBef>
                <a:spcPts val="0"/>
              </a:spcBef>
              <a:spcAft>
                <a:spcPts val="0"/>
              </a:spcAft>
              <a:buNone/>
            </a:pPr>
            <a:r>
              <a:rPr lang="en-US" sz="1800">
                <a:latin typeface="Arial"/>
                <a:ea typeface="Arial"/>
                <a:cs typeface="Arial"/>
                <a:sym typeface="Arial"/>
              </a:rPr>
              <a:t>Example</a:t>
            </a:r>
            <a:endParaRPr sz="1800">
              <a:latin typeface="Arial"/>
              <a:ea typeface="Arial"/>
              <a:cs typeface="Arial"/>
              <a:sym typeface="Arial"/>
            </a:endParaRPr>
          </a:p>
          <a:p>
            <a:pPr indent="0" lvl="0" marL="127000" marR="0" rtl="0" algn="l">
              <a:lnSpc>
                <a:spcPct val="100000"/>
              </a:lnSpc>
              <a:spcBef>
                <a:spcPts val="1150"/>
              </a:spcBef>
              <a:spcAft>
                <a:spcPts val="0"/>
              </a:spcAft>
              <a:buNone/>
            </a:pPr>
            <a:r>
              <a:rPr lang="en-US" sz="1150">
                <a:solidFill>
                  <a:srgbClr val="0000CD"/>
                </a:solidFill>
                <a:latin typeface="Courier New"/>
                <a:ea typeface="Courier New"/>
                <a:cs typeface="Courier New"/>
                <a:sym typeface="Courier New"/>
              </a:rPr>
              <a:t>DROP VIEW </a:t>
            </a:r>
            <a:r>
              <a:rPr lang="en-US" sz="1150">
                <a:latin typeface="Courier New"/>
                <a:ea typeface="Courier New"/>
                <a:cs typeface="Courier New"/>
                <a:sym typeface="Courier New"/>
              </a:rPr>
              <a:t>[Brazil Customers];</a:t>
            </a:r>
            <a:endParaRPr sz="1150">
              <a:latin typeface="Courier New"/>
              <a:ea typeface="Courier New"/>
              <a:cs typeface="Courier New"/>
              <a:sym typeface="Courier New"/>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17"/>
          <p:cNvSpPr txBox="1"/>
          <p:nvPr>
            <p:ph type="title"/>
          </p:nvPr>
        </p:nvSpPr>
        <p:spPr>
          <a:xfrm>
            <a:off x="1475325" y="220650"/>
            <a:ext cx="222631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Update a View</a:t>
            </a:r>
            <a:endParaRPr sz="2800">
              <a:latin typeface="Cambria"/>
              <a:ea typeface="Cambria"/>
              <a:cs typeface="Cambria"/>
              <a:sym typeface="Cambria"/>
            </a:endParaRPr>
          </a:p>
        </p:txBody>
      </p:sp>
      <p:sp>
        <p:nvSpPr>
          <p:cNvPr id="900" name="Google Shape;900;p117"/>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901" name="Google Shape;901;p117"/>
          <p:cNvSpPr txBox="1"/>
          <p:nvPr/>
        </p:nvSpPr>
        <p:spPr>
          <a:xfrm>
            <a:off x="187125" y="1084405"/>
            <a:ext cx="8339455" cy="11226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mbria"/>
                <a:ea typeface="Cambria"/>
                <a:cs typeface="Cambria"/>
                <a:sym typeface="Cambria"/>
              </a:rPr>
              <a:t>There are certain conditions needed to be satisﬁed to update a view. If any one of these  conditions is not met, then we will not be allowed to update the view.</a:t>
            </a:r>
            <a:endParaRPr sz="1800">
              <a:latin typeface="Cambria"/>
              <a:ea typeface="Cambria"/>
              <a:cs typeface="Cambria"/>
              <a:sym typeface="Cambria"/>
            </a:endParaRPr>
          </a:p>
          <a:p>
            <a:pPr indent="0" lvl="0" marL="0" marR="0" rtl="0" algn="l">
              <a:lnSpc>
                <a:spcPct val="100000"/>
              </a:lnSpc>
              <a:spcBef>
                <a:spcPts val="45"/>
              </a:spcBef>
              <a:spcAft>
                <a:spcPts val="0"/>
              </a:spcAft>
              <a:buNone/>
            </a:pPr>
            <a:r>
              <a:t/>
            </a:r>
            <a:endParaRPr sz="1800">
              <a:latin typeface="Cambria"/>
              <a:ea typeface="Cambria"/>
              <a:cs typeface="Cambria"/>
              <a:sym typeface="Cambria"/>
            </a:endParaRPr>
          </a:p>
          <a:p>
            <a:pPr indent="0" lvl="0" marL="12700" marR="0" rtl="0" algn="l">
              <a:lnSpc>
                <a:spcPct val="100000"/>
              </a:lnSpc>
              <a:spcBef>
                <a:spcPts val="5"/>
              </a:spcBef>
              <a:spcAft>
                <a:spcPts val="0"/>
              </a:spcAft>
              <a:buNone/>
            </a:pPr>
            <a:r>
              <a:rPr lang="en-US" sz="1800">
                <a:latin typeface="Cambria"/>
                <a:ea typeface="Cambria"/>
                <a:cs typeface="Cambria"/>
                <a:sym typeface="Cambria"/>
              </a:rPr>
              <a:t>Syntax:</a:t>
            </a:r>
            <a:endParaRPr sz="1800">
              <a:latin typeface="Cambria"/>
              <a:ea typeface="Cambria"/>
              <a:cs typeface="Cambria"/>
              <a:sym typeface="Cambria"/>
            </a:endParaRPr>
          </a:p>
        </p:txBody>
      </p:sp>
      <p:sp>
        <p:nvSpPr>
          <p:cNvPr id="902" name="Google Shape;902;p117"/>
          <p:cNvSpPr txBox="1"/>
          <p:nvPr/>
        </p:nvSpPr>
        <p:spPr>
          <a:xfrm>
            <a:off x="187125" y="2456006"/>
            <a:ext cx="4479925" cy="242506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mbria"/>
                <a:ea typeface="Cambria"/>
                <a:cs typeface="Cambria"/>
                <a:sym typeface="Cambria"/>
              </a:rPr>
              <a:t>CREATE OR REPLACE VIEW view_name AS  SELECT column1, column2, ..</a:t>
            </a:r>
            <a:endParaRPr sz="1800">
              <a:latin typeface="Cambria"/>
              <a:ea typeface="Cambria"/>
              <a:cs typeface="Cambria"/>
              <a:sym typeface="Cambria"/>
            </a:endParaRPr>
          </a:p>
          <a:p>
            <a:pPr indent="0" lvl="0" marL="12700" marR="2588895" rtl="0" algn="l">
              <a:lnSpc>
                <a:spcPct val="100000"/>
              </a:lnSpc>
              <a:spcBef>
                <a:spcPts val="0"/>
              </a:spcBef>
              <a:spcAft>
                <a:spcPts val="0"/>
              </a:spcAft>
              <a:buNone/>
            </a:pPr>
            <a:r>
              <a:rPr lang="en-US" sz="1800">
                <a:latin typeface="Cambria"/>
                <a:ea typeface="Cambria"/>
                <a:cs typeface="Cambria"/>
                <a:sym typeface="Cambria"/>
              </a:rPr>
              <a:t>FROM table_name  WHERE condition;</a:t>
            </a:r>
            <a:endParaRPr sz="1800">
              <a:latin typeface="Cambria"/>
              <a:ea typeface="Cambria"/>
              <a:cs typeface="Cambria"/>
              <a:sym typeface="Cambria"/>
            </a:endParaRPr>
          </a:p>
          <a:p>
            <a:pPr indent="0" lvl="0" marL="12700" marR="0" rtl="0" algn="l">
              <a:lnSpc>
                <a:spcPct val="100000"/>
              </a:lnSpc>
              <a:spcBef>
                <a:spcPts val="800"/>
              </a:spcBef>
              <a:spcAft>
                <a:spcPts val="0"/>
              </a:spcAft>
              <a:buNone/>
            </a:pPr>
            <a:r>
              <a:rPr lang="en-US" sz="1800">
                <a:latin typeface="Arial"/>
                <a:ea typeface="Arial"/>
                <a:cs typeface="Arial"/>
                <a:sym typeface="Arial"/>
              </a:rPr>
              <a:t>Example</a:t>
            </a:r>
            <a:endParaRPr sz="1800">
              <a:latin typeface="Arial"/>
              <a:ea typeface="Arial"/>
              <a:cs typeface="Arial"/>
              <a:sym typeface="Arial"/>
            </a:endParaRPr>
          </a:p>
          <a:p>
            <a:pPr indent="0" lvl="0" marL="127000" marR="568325" rtl="0" algn="l">
              <a:lnSpc>
                <a:spcPct val="114999"/>
              </a:lnSpc>
              <a:spcBef>
                <a:spcPts val="940"/>
              </a:spcBef>
              <a:spcAft>
                <a:spcPts val="0"/>
              </a:spcAft>
              <a:buNone/>
            </a:pPr>
            <a:r>
              <a:rPr lang="en-US" sz="1150">
                <a:solidFill>
                  <a:srgbClr val="0000CD"/>
                </a:solidFill>
                <a:latin typeface="Courier New"/>
                <a:ea typeface="Courier New"/>
                <a:cs typeface="Courier New"/>
                <a:sym typeface="Courier New"/>
              </a:rPr>
              <a:t>CREATE OR REPLACE VIEW </a:t>
            </a:r>
            <a:r>
              <a:rPr lang="en-US" sz="1150">
                <a:latin typeface="Courier New"/>
                <a:ea typeface="Courier New"/>
                <a:cs typeface="Courier New"/>
                <a:sym typeface="Courier New"/>
              </a:rPr>
              <a:t>[Brazil Customers] </a:t>
            </a:r>
            <a:r>
              <a:rPr lang="en-US" sz="1150">
                <a:solidFill>
                  <a:srgbClr val="0000CD"/>
                </a:solidFill>
                <a:latin typeface="Courier New"/>
                <a:ea typeface="Courier New"/>
                <a:cs typeface="Courier New"/>
                <a:sym typeface="Courier New"/>
              </a:rPr>
              <a:t>AS  SELECT </a:t>
            </a:r>
            <a:r>
              <a:rPr lang="en-US" sz="1150">
                <a:latin typeface="Courier New"/>
                <a:ea typeface="Courier New"/>
                <a:cs typeface="Courier New"/>
                <a:sym typeface="Courier New"/>
              </a:rPr>
              <a:t>CustomerName, ContactName, City</a:t>
            </a:r>
            <a:endParaRPr sz="1150">
              <a:latin typeface="Courier New"/>
              <a:ea typeface="Courier New"/>
              <a:cs typeface="Courier New"/>
              <a:sym typeface="Courier New"/>
            </a:endParaRPr>
          </a:p>
          <a:p>
            <a:pPr indent="0" lvl="0" marL="127000" marR="0" rtl="0" algn="l">
              <a:lnSpc>
                <a:spcPct val="100000"/>
              </a:lnSpc>
              <a:spcBef>
                <a:spcPts val="209"/>
              </a:spcBef>
              <a:spcAft>
                <a:spcPts val="0"/>
              </a:spcAft>
              <a:buNone/>
            </a:pPr>
            <a:r>
              <a:rPr lang="en-US" sz="1150">
                <a:solidFill>
                  <a:srgbClr val="0000CD"/>
                </a:solidFill>
                <a:latin typeface="Courier New"/>
                <a:ea typeface="Courier New"/>
                <a:cs typeface="Courier New"/>
                <a:sym typeface="Courier New"/>
              </a:rPr>
              <a:t>FROM </a:t>
            </a:r>
            <a:r>
              <a:rPr lang="en-US" sz="1150">
                <a:latin typeface="Courier New"/>
                <a:ea typeface="Courier New"/>
                <a:cs typeface="Courier New"/>
                <a:sym typeface="Courier New"/>
              </a:rPr>
              <a:t>Customers</a:t>
            </a:r>
            <a:endParaRPr sz="1150">
              <a:latin typeface="Courier New"/>
              <a:ea typeface="Courier New"/>
              <a:cs typeface="Courier New"/>
              <a:sym typeface="Courier New"/>
            </a:endParaRPr>
          </a:p>
          <a:p>
            <a:pPr indent="0" lvl="0" marL="127000" marR="0" rtl="0" algn="l">
              <a:lnSpc>
                <a:spcPct val="100000"/>
              </a:lnSpc>
              <a:spcBef>
                <a:spcPts val="204"/>
              </a:spcBef>
              <a:spcAft>
                <a:spcPts val="0"/>
              </a:spcAft>
              <a:buNone/>
            </a:pPr>
            <a:r>
              <a:rPr lang="en-US" sz="1150">
                <a:solidFill>
                  <a:srgbClr val="0000CD"/>
                </a:solidFill>
                <a:latin typeface="Courier New"/>
                <a:ea typeface="Courier New"/>
                <a:cs typeface="Courier New"/>
                <a:sym typeface="Courier New"/>
              </a:rPr>
              <a:t>WHERE </a:t>
            </a:r>
            <a:r>
              <a:rPr lang="en-US" sz="1150">
                <a:latin typeface="Courier New"/>
                <a:ea typeface="Courier New"/>
                <a:cs typeface="Courier New"/>
                <a:sym typeface="Courier New"/>
              </a:rPr>
              <a:t>Country = </a:t>
            </a:r>
            <a:r>
              <a:rPr lang="en-US" sz="1150">
                <a:solidFill>
                  <a:srgbClr val="A52A2A"/>
                </a:solidFill>
                <a:latin typeface="Courier New"/>
                <a:ea typeface="Courier New"/>
                <a:cs typeface="Courier New"/>
                <a:sym typeface="Courier New"/>
              </a:rPr>
              <a:t>'Brazil'</a:t>
            </a:r>
            <a:r>
              <a:rPr lang="en-US" sz="1150">
                <a:latin typeface="Courier New"/>
                <a:ea typeface="Courier New"/>
                <a:cs typeface="Courier New"/>
                <a:sym typeface="Courier New"/>
              </a:rPr>
              <a:t>;</a:t>
            </a:r>
            <a:endParaRPr sz="1150">
              <a:latin typeface="Courier New"/>
              <a:ea typeface="Courier New"/>
              <a:cs typeface="Courier New"/>
              <a:sym typeface="Courier New"/>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6" name="Shape 906"/>
        <p:cNvGrpSpPr/>
        <p:nvPr/>
      </p:nvGrpSpPr>
      <p:grpSpPr>
        <a:xfrm>
          <a:off x="0" y="0"/>
          <a:ext cx="0" cy="0"/>
          <a:chOff x="0" y="0"/>
          <a:chExt cx="0" cy="0"/>
        </a:xfrm>
      </p:grpSpPr>
      <p:sp>
        <p:nvSpPr>
          <p:cNvPr id="907" name="Google Shape;907;p118"/>
          <p:cNvSpPr txBox="1"/>
          <p:nvPr>
            <p:ph type="title"/>
          </p:nvPr>
        </p:nvSpPr>
        <p:spPr>
          <a:xfrm>
            <a:off x="770784" y="853499"/>
            <a:ext cx="3146425" cy="331724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n-US" sz="7200">
                <a:latin typeface="Cambria"/>
                <a:ea typeface="Cambria"/>
                <a:cs typeface="Cambria"/>
                <a:sym typeface="Cambria"/>
              </a:rPr>
              <a:t>Triggers  &amp;  Cursors</a:t>
            </a:r>
            <a:endParaRPr sz="7200">
              <a:latin typeface="Cambria"/>
              <a:ea typeface="Cambria"/>
              <a:cs typeface="Cambria"/>
              <a:sym typeface="Cambria"/>
            </a:endParaRPr>
          </a:p>
        </p:txBody>
      </p:sp>
      <p:pic>
        <p:nvPicPr>
          <p:cNvPr id="908" name="Google Shape;908;p118"/>
          <p:cNvPicPr preferRelativeResize="0"/>
          <p:nvPr/>
        </p:nvPicPr>
        <p:blipFill rotWithShape="1">
          <a:blip r:embed="rId3">
            <a:alphaModFix/>
          </a:blip>
          <a:srcRect b="0" l="0" r="0" t="0"/>
          <a:stretch/>
        </p:blipFill>
        <p:spPr>
          <a:xfrm>
            <a:off x="4572000" y="1349925"/>
            <a:ext cx="3964074" cy="2144499"/>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19"/>
          <p:cNvSpPr txBox="1"/>
          <p:nvPr>
            <p:ph type="title"/>
          </p:nvPr>
        </p:nvSpPr>
        <p:spPr>
          <a:xfrm>
            <a:off x="1475325" y="220650"/>
            <a:ext cx="28524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Triggers &amp; Cursors</a:t>
            </a:r>
            <a:endParaRPr sz="2800">
              <a:latin typeface="Cambria"/>
              <a:ea typeface="Cambria"/>
              <a:cs typeface="Cambria"/>
              <a:sym typeface="Cambria"/>
            </a:endParaRPr>
          </a:p>
        </p:txBody>
      </p:sp>
      <p:sp>
        <p:nvSpPr>
          <p:cNvPr id="914" name="Google Shape;914;p119"/>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915" name="Google Shape;915;p119"/>
          <p:cNvSpPr txBox="1"/>
          <p:nvPr/>
        </p:nvSpPr>
        <p:spPr>
          <a:xfrm>
            <a:off x="187125" y="958131"/>
            <a:ext cx="8710930" cy="13246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solidFill>
                  <a:srgbClr val="292929"/>
                </a:solidFill>
                <a:latin typeface="Cambria"/>
                <a:ea typeface="Cambria"/>
                <a:cs typeface="Cambria"/>
                <a:sym typeface="Cambria"/>
              </a:rPr>
              <a:t>Triggers :</a:t>
            </a:r>
            <a:endParaRPr sz="2100">
              <a:latin typeface="Cambria"/>
              <a:ea typeface="Cambria"/>
              <a:cs typeface="Cambria"/>
              <a:sym typeface="Cambria"/>
            </a:endParaRPr>
          </a:p>
          <a:p>
            <a:pPr indent="0" lvl="0" marL="12700" marR="5080" rtl="0" algn="l">
              <a:lnSpc>
                <a:spcPct val="100000"/>
              </a:lnSpc>
              <a:spcBef>
                <a:spcPts val="10"/>
              </a:spcBef>
              <a:spcAft>
                <a:spcPts val="0"/>
              </a:spcAft>
              <a:buNone/>
            </a:pPr>
            <a:r>
              <a:rPr lang="en-US" sz="1800">
                <a:solidFill>
                  <a:srgbClr val="333333"/>
                </a:solidFill>
                <a:latin typeface="Cambria"/>
                <a:ea typeface="Cambria"/>
                <a:cs typeface="Cambria"/>
                <a:sym typeface="Cambria"/>
              </a:rPr>
              <a:t>A trigger is a block of code that is executed automatically from a database statement.  Triggers is generally executed for DML statements such as INSERT, UPDATE or DELETE.</a:t>
            </a:r>
            <a:endParaRPr sz="1800">
              <a:latin typeface="Cambria"/>
              <a:ea typeface="Cambria"/>
              <a:cs typeface="Cambria"/>
              <a:sym typeface="Cambria"/>
            </a:endParaRPr>
          </a:p>
          <a:p>
            <a:pPr indent="0" lvl="0" marL="12700" marR="0" rtl="0" algn="l">
              <a:lnSpc>
                <a:spcPct val="100000"/>
              </a:lnSpc>
              <a:spcBef>
                <a:spcPts val="1695"/>
              </a:spcBef>
              <a:spcAft>
                <a:spcPts val="0"/>
              </a:spcAft>
              <a:buNone/>
            </a:pPr>
            <a:r>
              <a:rPr lang="en-US" sz="1400">
                <a:solidFill>
                  <a:srgbClr val="333333"/>
                </a:solidFill>
                <a:latin typeface="Cambria"/>
                <a:ea typeface="Cambria"/>
                <a:cs typeface="Cambria"/>
                <a:sym typeface="Cambria"/>
              </a:rPr>
              <a:t>SYNTAX :</a:t>
            </a:r>
            <a:endParaRPr sz="1400">
              <a:latin typeface="Cambria"/>
              <a:ea typeface="Cambria"/>
              <a:cs typeface="Cambria"/>
              <a:sym typeface="Cambria"/>
            </a:endParaRPr>
          </a:p>
        </p:txBody>
      </p:sp>
      <p:sp>
        <p:nvSpPr>
          <p:cNvPr id="916" name="Google Shape;916;p119"/>
          <p:cNvSpPr txBox="1"/>
          <p:nvPr/>
        </p:nvSpPr>
        <p:spPr>
          <a:xfrm>
            <a:off x="199825" y="2505499"/>
            <a:ext cx="4124960" cy="231775"/>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CREATE OR REPLACE TRIGGER &lt;trigger-name&gt;</a:t>
            </a:r>
            <a:endParaRPr sz="1500">
              <a:latin typeface="Cambria"/>
              <a:ea typeface="Cambria"/>
              <a:cs typeface="Cambria"/>
              <a:sym typeface="Cambria"/>
            </a:endParaRPr>
          </a:p>
        </p:txBody>
      </p:sp>
      <p:sp>
        <p:nvSpPr>
          <p:cNvPr id="917" name="Google Shape;917;p119"/>
          <p:cNvSpPr txBox="1"/>
          <p:nvPr/>
        </p:nvSpPr>
        <p:spPr>
          <a:xfrm>
            <a:off x="199825" y="2736957"/>
            <a:ext cx="4124960" cy="22606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4266"/>
              </a:lnSpc>
              <a:spcBef>
                <a:spcPts val="0"/>
              </a:spcBef>
              <a:spcAft>
                <a:spcPts val="0"/>
              </a:spcAft>
              <a:buNone/>
            </a:pPr>
            <a:r>
              <a:rPr lang="en-US" sz="1500">
                <a:solidFill>
                  <a:srgbClr val="333333"/>
                </a:solidFill>
                <a:latin typeface="Cambria"/>
                <a:ea typeface="Cambria"/>
                <a:cs typeface="Cambria"/>
                <a:sym typeface="Cambria"/>
              </a:rPr>
              <a:t>[BEFORE/AFTER]	[INSERT/UPDATE/DELETE]</a:t>
            </a:r>
            <a:endParaRPr sz="1500">
              <a:latin typeface="Cambria"/>
              <a:ea typeface="Cambria"/>
              <a:cs typeface="Cambria"/>
              <a:sym typeface="Cambria"/>
            </a:endParaRPr>
          </a:p>
        </p:txBody>
      </p:sp>
      <p:sp>
        <p:nvSpPr>
          <p:cNvPr id="918" name="Google Shape;918;p119"/>
          <p:cNvSpPr txBox="1"/>
          <p:nvPr/>
        </p:nvSpPr>
        <p:spPr>
          <a:xfrm>
            <a:off x="199825" y="2962699"/>
            <a:ext cx="1576070" cy="22860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OF&lt;column-name&gt;</a:t>
            </a:r>
            <a:endParaRPr sz="1500">
              <a:latin typeface="Cambria"/>
              <a:ea typeface="Cambria"/>
              <a:cs typeface="Cambria"/>
              <a:sym typeface="Cambria"/>
            </a:endParaRPr>
          </a:p>
        </p:txBody>
      </p:sp>
      <p:sp>
        <p:nvSpPr>
          <p:cNvPr id="919" name="Google Shape;919;p119"/>
          <p:cNvSpPr txBox="1"/>
          <p:nvPr/>
        </p:nvSpPr>
        <p:spPr>
          <a:xfrm>
            <a:off x="199825" y="3191300"/>
            <a:ext cx="1402715" cy="22860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ON&lt;table-name&gt;</a:t>
            </a:r>
            <a:endParaRPr sz="1500">
              <a:latin typeface="Cambria"/>
              <a:ea typeface="Cambria"/>
              <a:cs typeface="Cambria"/>
              <a:sym typeface="Cambria"/>
            </a:endParaRPr>
          </a:p>
        </p:txBody>
      </p:sp>
      <p:sp>
        <p:nvSpPr>
          <p:cNvPr id="920" name="Google Shape;920;p119"/>
          <p:cNvSpPr txBox="1"/>
          <p:nvPr/>
        </p:nvSpPr>
        <p:spPr>
          <a:xfrm>
            <a:off x="199825" y="3419900"/>
            <a:ext cx="3436620" cy="22860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[REFERENCING OLD AS O NEW AS N]</a:t>
            </a:r>
            <a:endParaRPr sz="1500">
              <a:latin typeface="Cambria"/>
              <a:ea typeface="Cambria"/>
              <a:cs typeface="Cambria"/>
              <a:sym typeface="Cambria"/>
            </a:endParaRPr>
          </a:p>
        </p:txBody>
      </p:sp>
      <p:sp>
        <p:nvSpPr>
          <p:cNvPr id="921" name="Google Shape;921;p119"/>
          <p:cNvSpPr txBox="1"/>
          <p:nvPr/>
        </p:nvSpPr>
        <p:spPr>
          <a:xfrm>
            <a:off x="199825" y="3648500"/>
            <a:ext cx="1627505" cy="22860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[FOR EACH ROW]</a:t>
            </a:r>
            <a:endParaRPr sz="1500">
              <a:latin typeface="Cambria"/>
              <a:ea typeface="Cambria"/>
              <a:cs typeface="Cambria"/>
              <a:sym typeface="Cambria"/>
            </a:endParaRPr>
          </a:p>
        </p:txBody>
      </p:sp>
      <p:sp>
        <p:nvSpPr>
          <p:cNvPr id="922" name="Google Shape;922;p119"/>
          <p:cNvSpPr txBox="1"/>
          <p:nvPr/>
        </p:nvSpPr>
        <p:spPr>
          <a:xfrm>
            <a:off x="199825" y="3877100"/>
            <a:ext cx="2228850" cy="22860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WHEN &lt;trigger-condition&gt;</a:t>
            </a:r>
            <a:endParaRPr sz="1500">
              <a:latin typeface="Cambria"/>
              <a:ea typeface="Cambria"/>
              <a:cs typeface="Cambria"/>
              <a:sym typeface="Cambria"/>
            </a:endParaRPr>
          </a:p>
        </p:txBody>
      </p:sp>
      <p:sp>
        <p:nvSpPr>
          <p:cNvPr id="923" name="Google Shape;923;p119"/>
          <p:cNvSpPr txBox="1"/>
          <p:nvPr/>
        </p:nvSpPr>
        <p:spPr>
          <a:xfrm>
            <a:off x="199825" y="4105700"/>
            <a:ext cx="894715" cy="22860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DECLARE</a:t>
            </a:r>
            <a:endParaRPr sz="1500">
              <a:latin typeface="Cambria"/>
              <a:ea typeface="Cambria"/>
              <a:cs typeface="Cambria"/>
              <a:sym typeface="Cambria"/>
            </a:endParaRPr>
          </a:p>
        </p:txBody>
      </p:sp>
      <p:sp>
        <p:nvSpPr>
          <p:cNvPr id="924" name="Google Shape;924;p119"/>
          <p:cNvSpPr txBox="1"/>
          <p:nvPr/>
        </p:nvSpPr>
        <p:spPr>
          <a:xfrm>
            <a:off x="199825" y="4334300"/>
            <a:ext cx="607060" cy="22860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BEGIN</a:t>
            </a:r>
            <a:endParaRPr sz="1500">
              <a:latin typeface="Cambria"/>
              <a:ea typeface="Cambria"/>
              <a:cs typeface="Cambria"/>
              <a:sym typeface="Cambria"/>
            </a:endParaRPr>
          </a:p>
        </p:txBody>
      </p:sp>
      <p:sp>
        <p:nvSpPr>
          <p:cNvPr id="925" name="Google Shape;925;p119"/>
          <p:cNvSpPr txBox="1"/>
          <p:nvPr/>
        </p:nvSpPr>
        <p:spPr>
          <a:xfrm>
            <a:off x="199825" y="4562900"/>
            <a:ext cx="1286510" cy="22860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&lt;sql-statement&gt;</a:t>
            </a:r>
            <a:endParaRPr sz="1500">
              <a:latin typeface="Cambria"/>
              <a:ea typeface="Cambria"/>
              <a:cs typeface="Cambria"/>
              <a:sym typeface="Cambria"/>
            </a:endParaRPr>
          </a:p>
        </p:txBody>
      </p:sp>
      <p:sp>
        <p:nvSpPr>
          <p:cNvPr id="926" name="Google Shape;926;p119"/>
          <p:cNvSpPr txBox="1"/>
          <p:nvPr/>
        </p:nvSpPr>
        <p:spPr>
          <a:xfrm>
            <a:off x="199825" y="4791500"/>
            <a:ext cx="464820" cy="228600"/>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5933"/>
              </a:lnSpc>
              <a:spcBef>
                <a:spcPts val="0"/>
              </a:spcBef>
              <a:spcAft>
                <a:spcPts val="0"/>
              </a:spcAft>
              <a:buNone/>
            </a:pPr>
            <a:r>
              <a:rPr lang="en-US" sz="1500">
                <a:solidFill>
                  <a:srgbClr val="333333"/>
                </a:solidFill>
                <a:latin typeface="Cambria"/>
                <a:ea typeface="Cambria"/>
                <a:cs typeface="Cambria"/>
                <a:sym typeface="Cambria"/>
              </a:rPr>
              <a:t>END;</a:t>
            </a:r>
            <a:endParaRPr sz="1500">
              <a:latin typeface="Cambria"/>
              <a:ea typeface="Cambria"/>
              <a:cs typeface="Cambria"/>
              <a:sym typeface="Cambria"/>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20"/>
          <p:cNvSpPr txBox="1"/>
          <p:nvPr>
            <p:ph type="title"/>
          </p:nvPr>
        </p:nvSpPr>
        <p:spPr>
          <a:xfrm>
            <a:off x="1475325" y="220650"/>
            <a:ext cx="28524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Triggers &amp; Cursors</a:t>
            </a:r>
            <a:endParaRPr sz="2800">
              <a:latin typeface="Cambria"/>
              <a:ea typeface="Cambria"/>
              <a:cs typeface="Cambria"/>
              <a:sym typeface="Cambria"/>
            </a:endParaRPr>
          </a:p>
        </p:txBody>
      </p:sp>
      <p:sp>
        <p:nvSpPr>
          <p:cNvPr id="932" name="Google Shape;932;p120"/>
          <p:cNvSpPr txBox="1"/>
          <p:nvPr/>
        </p:nvSpPr>
        <p:spPr>
          <a:xfrm>
            <a:off x="187125" y="957115"/>
            <a:ext cx="8833485" cy="40582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300">
                <a:solidFill>
                  <a:srgbClr val="292929"/>
                </a:solidFill>
                <a:latin typeface="Cambria"/>
                <a:ea typeface="Cambria"/>
                <a:cs typeface="Cambria"/>
                <a:sym typeface="Cambria"/>
              </a:rPr>
              <a:t>Cursors :</a:t>
            </a:r>
            <a:endParaRPr sz="2300">
              <a:latin typeface="Cambria"/>
              <a:ea typeface="Cambria"/>
              <a:cs typeface="Cambria"/>
              <a:sym typeface="Cambria"/>
            </a:endParaRPr>
          </a:p>
          <a:p>
            <a:pPr indent="0" lvl="0" marL="12700" marR="5080" rtl="0" algn="l">
              <a:lnSpc>
                <a:spcPct val="100000"/>
              </a:lnSpc>
              <a:spcBef>
                <a:spcPts val="20"/>
              </a:spcBef>
              <a:spcAft>
                <a:spcPts val="0"/>
              </a:spcAft>
              <a:buNone/>
            </a:pPr>
            <a:r>
              <a:rPr lang="en-US" sz="1800">
                <a:solidFill>
                  <a:srgbClr val="212121"/>
                </a:solidFill>
                <a:latin typeface="Cambria"/>
                <a:ea typeface="Cambria"/>
                <a:cs typeface="Cambria"/>
                <a:sym typeface="Cambria"/>
              </a:rPr>
              <a:t>A cursor in SQL is a temporary work area created in system memory when a SQL statement  is executed. A SQL cursor is a set of rows together with a pointer that identiﬁes a current  row. It is a database object to retrieve data from a result set one row at a time.</a:t>
            </a:r>
            <a:endParaRPr sz="1800">
              <a:latin typeface="Cambria"/>
              <a:ea typeface="Cambria"/>
              <a:cs typeface="Cambria"/>
              <a:sym typeface="Cambria"/>
            </a:endParaRPr>
          </a:p>
          <a:p>
            <a:pPr indent="0" lvl="0" marL="0" marR="0" rtl="0" algn="l">
              <a:lnSpc>
                <a:spcPct val="100000"/>
              </a:lnSpc>
              <a:spcBef>
                <a:spcPts val="30"/>
              </a:spcBef>
              <a:spcAft>
                <a:spcPts val="0"/>
              </a:spcAft>
              <a:buNone/>
            </a:pPr>
            <a:r>
              <a:t/>
            </a:r>
            <a:endParaRPr sz="2000">
              <a:latin typeface="Cambria"/>
              <a:ea typeface="Cambria"/>
              <a:cs typeface="Cambria"/>
              <a:sym typeface="Cambria"/>
            </a:endParaRPr>
          </a:p>
          <a:p>
            <a:pPr indent="0" lvl="0" marL="12700" marR="0" rtl="0" algn="l">
              <a:lnSpc>
                <a:spcPct val="100000"/>
              </a:lnSpc>
              <a:spcBef>
                <a:spcPts val="0"/>
              </a:spcBef>
              <a:spcAft>
                <a:spcPts val="0"/>
              </a:spcAft>
              <a:buNone/>
            </a:pPr>
            <a:r>
              <a:rPr lang="en-US" sz="2400">
                <a:solidFill>
                  <a:srgbClr val="212121"/>
                </a:solidFill>
                <a:latin typeface="Cambria"/>
                <a:ea typeface="Cambria"/>
                <a:cs typeface="Cambria"/>
                <a:sym typeface="Cambria"/>
              </a:rPr>
              <a:t>Types of Cursors in SQL</a:t>
            </a:r>
            <a:endParaRPr sz="2400">
              <a:latin typeface="Cambria"/>
              <a:ea typeface="Cambria"/>
              <a:cs typeface="Cambria"/>
              <a:sym typeface="Cambria"/>
            </a:endParaRPr>
          </a:p>
          <a:p>
            <a:pPr indent="0" lvl="0" marL="0" marR="0" rtl="0" algn="l">
              <a:lnSpc>
                <a:spcPct val="100000"/>
              </a:lnSpc>
              <a:spcBef>
                <a:spcPts val="40"/>
              </a:spcBef>
              <a:spcAft>
                <a:spcPts val="0"/>
              </a:spcAft>
              <a:buNone/>
            </a:pPr>
            <a:r>
              <a:t/>
            </a:r>
            <a:endParaRPr sz="2350">
              <a:latin typeface="Cambria"/>
              <a:ea typeface="Cambria"/>
              <a:cs typeface="Cambria"/>
              <a:sym typeface="Cambria"/>
            </a:endParaRPr>
          </a:p>
          <a:p>
            <a:pPr indent="0" lvl="0" marL="12700" marR="0" rtl="0" algn="l">
              <a:lnSpc>
                <a:spcPct val="100000"/>
              </a:lnSpc>
              <a:spcBef>
                <a:spcPts val="0"/>
              </a:spcBef>
              <a:spcAft>
                <a:spcPts val="0"/>
              </a:spcAft>
              <a:buNone/>
            </a:pPr>
            <a:r>
              <a:rPr lang="en-US" sz="1800">
                <a:solidFill>
                  <a:srgbClr val="212121"/>
                </a:solidFill>
                <a:latin typeface="Cambria"/>
                <a:ea typeface="Cambria"/>
                <a:cs typeface="Cambria"/>
                <a:sym typeface="Cambria"/>
              </a:rPr>
              <a:t>There are the following two types of cursors in SQL:</a:t>
            </a:r>
            <a:endParaRPr sz="1800">
              <a:latin typeface="Cambria"/>
              <a:ea typeface="Cambria"/>
              <a:cs typeface="Cambria"/>
              <a:sym typeface="Cambria"/>
            </a:endParaRPr>
          </a:p>
          <a:p>
            <a:pPr indent="-358775" lvl="0" marL="800100" marR="0" rtl="0" algn="l">
              <a:lnSpc>
                <a:spcPct val="100000"/>
              </a:lnSpc>
              <a:spcBef>
                <a:spcPts val="1925"/>
              </a:spcBef>
              <a:spcAft>
                <a:spcPts val="0"/>
              </a:spcAft>
              <a:buClr>
                <a:srgbClr val="212121"/>
              </a:buClr>
              <a:buSzPts val="1800"/>
              <a:buFont typeface="Cambria"/>
              <a:buAutoNum type="arabicPeriod"/>
            </a:pPr>
            <a:r>
              <a:rPr lang="en-US" sz="1800">
                <a:solidFill>
                  <a:srgbClr val="212121"/>
                </a:solidFill>
                <a:latin typeface="Cambria"/>
                <a:ea typeface="Cambria"/>
                <a:cs typeface="Cambria"/>
                <a:sym typeface="Cambria"/>
              </a:rPr>
              <a:t>Implicit Cursor</a:t>
            </a:r>
            <a:endParaRPr sz="1800">
              <a:latin typeface="Cambria"/>
              <a:ea typeface="Cambria"/>
              <a:cs typeface="Cambria"/>
              <a:sym typeface="Cambria"/>
            </a:endParaRPr>
          </a:p>
          <a:p>
            <a:pPr indent="-384810" lvl="0" marL="800100" marR="0" rtl="0" algn="l">
              <a:lnSpc>
                <a:spcPct val="100000"/>
              </a:lnSpc>
              <a:spcBef>
                <a:spcPts val="325"/>
              </a:spcBef>
              <a:spcAft>
                <a:spcPts val="0"/>
              </a:spcAft>
              <a:buClr>
                <a:srgbClr val="212121"/>
              </a:buClr>
              <a:buSzPts val="1800"/>
              <a:buFont typeface="Cambria"/>
              <a:buAutoNum type="arabicPeriod"/>
            </a:pPr>
            <a:r>
              <a:rPr lang="en-US" sz="1800">
                <a:solidFill>
                  <a:srgbClr val="212121"/>
                </a:solidFill>
                <a:latin typeface="Cambria"/>
                <a:ea typeface="Cambria"/>
                <a:cs typeface="Cambria"/>
                <a:sym typeface="Cambria"/>
              </a:rPr>
              <a:t>Explicit Cursor</a:t>
            </a:r>
            <a:endParaRPr sz="1800">
              <a:latin typeface="Cambria"/>
              <a:ea typeface="Cambria"/>
              <a:cs typeface="Cambria"/>
              <a:sym typeface="Cambria"/>
            </a:endParaRPr>
          </a:p>
          <a:p>
            <a:pPr indent="0" lvl="0" marL="0" marR="0" rtl="0" algn="l">
              <a:lnSpc>
                <a:spcPct val="100000"/>
              </a:lnSpc>
              <a:spcBef>
                <a:spcPts val="25"/>
              </a:spcBef>
              <a:spcAft>
                <a:spcPts val="0"/>
              </a:spcAft>
              <a:buNone/>
            </a:pPr>
            <a:r>
              <a:t/>
            </a:r>
            <a:endParaRPr sz="2800">
              <a:latin typeface="Cambria"/>
              <a:ea typeface="Cambria"/>
              <a:cs typeface="Cambria"/>
              <a:sym typeface="Cambria"/>
            </a:endParaRPr>
          </a:p>
          <a:p>
            <a:pPr indent="0" lvl="0" marL="0" marR="83820" rtl="0" algn="r">
              <a:lnSpc>
                <a:spcPct val="100000"/>
              </a:lnSpc>
              <a:spcBef>
                <a:spcPts val="5"/>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21"/>
          <p:cNvSpPr txBox="1"/>
          <p:nvPr>
            <p:ph type="title"/>
          </p:nvPr>
        </p:nvSpPr>
        <p:spPr>
          <a:xfrm>
            <a:off x="1475325" y="220650"/>
            <a:ext cx="28524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Triggers &amp; Cursors</a:t>
            </a:r>
            <a:endParaRPr sz="2800">
              <a:latin typeface="Cambria"/>
              <a:ea typeface="Cambria"/>
              <a:cs typeface="Cambria"/>
              <a:sym typeface="Cambria"/>
            </a:endParaRPr>
          </a:p>
        </p:txBody>
      </p:sp>
      <p:sp>
        <p:nvSpPr>
          <p:cNvPr id="938" name="Google Shape;938;p121"/>
          <p:cNvSpPr txBox="1"/>
          <p:nvPr/>
        </p:nvSpPr>
        <p:spPr>
          <a:xfrm>
            <a:off x="187125" y="955592"/>
            <a:ext cx="8754745" cy="40595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600">
                <a:solidFill>
                  <a:srgbClr val="212121"/>
                </a:solidFill>
                <a:latin typeface="Cambria"/>
                <a:ea typeface="Cambria"/>
                <a:cs typeface="Cambria"/>
                <a:sym typeface="Cambria"/>
              </a:rPr>
              <a:t>Main components of Cursors</a:t>
            </a:r>
            <a:endParaRPr sz="2600">
              <a:latin typeface="Cambria"/>
              <a:ea typeface="Cambria"/>
              <a:cs typeface="Cambria"/>
              <a:sym typeface="Cambria"/>
            </a:endParaRPr>
          </a:p>
          <a:p>
            <a:pPr indent="0" lvl="0" marL="0" marR="0" rtl="0" algn="l">
              <a:lnSpc>
                <a:spcPct val="100000"/>
              </a:lnSpc>
              <a:spcBef>
                <a:spcPts val="45"/>
              </a:spcBef>
              <a:spcAft>
                <a:spcPts val="0"/>
              </a:spcAft>
              <a:buNone/>
            </a:pPr>
            <a:r>
              <a:t/>
            </a:r>
            <a:endParaRPr sz="2600">
              <a:latin typeface="Cambria"/>
              <a:ea typeface="Cambria"/>
              <a:cs typeface="Cambria"/>
              <a:sym typeface="Cambria"/>
            </a:endParaRPr>
          </a:p>
          <a:p>
            <a:pPr indent="0" lvl="0" marL="12700" marR="0" rtl="0" algn="l">
              <a:lnSpc>
                <a:spcPct val="100000"/>
              </a:lnSpc>
              <a:spcBef>
                <a:spcPts val="0"/>
              </a:spcBef>
              <a:spcAft>
                <a:spcPts val="0"/>
              </a:spcAft>
              <a:buNone/>
            </a:pPr>
            <a:r>
              <a:rPr lang="en-US" sz="2000">
                <a:solidFill>
                  <a:srgbClr val="212121"/>
                </a:solidFill>
                <a:latin typeface="Cambria"/>
                <a:ea typeface="Cambria"/>
                <a:cs typeface="Cambria"/>
                <a:sym typeface="Cambria"/>
              </a:rPr>
              <a:t>Each cursor contains the followings 5 parts,</a:t>
            </a:r>
            <a:endParaRPr sz="2000">
              <a:latin typeface="Cambria"/>
              <a:ea typeface="Cambria"/>
              <a:cs typeface="Cambria"/>
              <a:sym typeface="Cambria"/>
            </a:endParaRPr>
          </a:p>
          <a:p>
            <a:pPr indent="-373380" lvl="0" marL="800100" marR="0" rtl="0" algn="l">
              <a:lnSpc>
                <a:spcPct val="100000"/>
              </a:lnSpc>
              <a:spcBef>
                <a:spcPts val="1960"/>
              </a:spcBef>
              <a:spcAft>
                <a:spcPts val="0"/>
              </a:spcAft>
              <a:buClr>
                <a:srgbClr val="212121"/>
              </a:buClr>
              <a:buSzPts val="2000"/>
              <a:buFont typeface="Cambria"/>
              <a:buAutoNum type="arabicPeriod"/>
            </a:pPr>
            <a:r>
              <a:rPr lang="en-US" sz="2000">
                <a:solidFill>
                  <a:srgbClr val="212121"/>
                </a:solidFill>
                <a:latin typeface="Cambria"/>
                <a:ea typeface="Cambria"/>
                <a:cs typeface="Cambria"/>
                <a:sym typeface="Cambria"/>
              </a:rPr>
              <a:t>Declare Cursor: In this part, we declare variables and return a set of values.</a:t>
            </a:r>
            <a:endParaRPr sz="2000">
              <a:latin typeface="Cambria"/>
              <a:ea typeface="Cambria"/>
              <a:cs typeface="Cambria"/>
              <a:sym typeface="Cambria"/>
            </a:endParaRPr>
          </a:p>
          <a:p>
            <a:pPr indent="-401955" lvl="0" marL="800100" marR="0" rtl="0" algn="l">
              <a:lnSpc>
                <a:spcPct val="100000"/>
              </a:lnSpc>
              <a:spcBef>
                <a:spcPts val="360"/>
              </a:spcBef>
              <a:spcAft>
                <a:spcPts val="0"/>
              </a:spcAft>
              <a:buClr>
                <a:srgbClr val="212121"/>
              </a:buClr>
              <a:buSzPts val="2000"/>
              <a:buFont typeface="Cambria"/>
              <a:buAutoNum type="arabicPeriod"/>
            </a:pPr>
            <a:r>
              <a:rPr lang="en-US" sz="2000">
                <a:solidFill>
                  <a:srgbClr val="212121"/>
                </a:solidFill>
                <a:latin typeface="Cambria"/>
                <a:ea typeface="Cambria"/>
                <a:cs typeface="Cambria"/>
                <a:sym typeface="Cambria"/>
              </a:rPr>
              <a:t>Open: This is the entering part of the cursor.</a:t>
            </a:r>
            <a:endParaRPr sz="2000">
              <a:latin typeface="Cambria"/>
              <a:ea typeface="Cambria"/>
              <a:cs typeface="Cambria"/>
              <a:sym typeface="Cambria"/>
            </a:endParaRPr>
          </a:p>
          <a:p>
            <a:pPr indent="-392430" lvl="0" marL="800100" marR="0" rtl="0" algn="l">
              <a:lnSpc>
                <a:spcPct val="100000"/>
              </a:lnSpc>
              <a:spcBef>
                <a:spcPts val="360"/>
              </a:spcBef>
              <a:spcAft>
                <a:spcPts val="0"/>
              </a:spcAft>
              <a:buClr>
                <a:srgbClr val="212121"/>
              </a:buClr>
              <a:buSzPts val="2000"/>
              <a:buFont typeface="Cambria"/>
              <a:buAutoNum type="arabicPeriod"/>
            </a:pPr>
            <a:r>
              <a:rPr lang="en-US" sz="2000">
                <a:solidFill>
                  <a:srgbClr val="212121"/>
                </a:solidFill>
                <a:latin typeface="Cambria"/>
                <a:ea typeface="Cambria"/>
                <a:cs typeface="Cambria"/>
                <a:sym typeface="Cambria"/>
              </a:rPr>
              <a:t>Fetch: Used to retrieve the data row by row from a cursor.</a:t>
            </a:r>
            <a:endParaRPr sz="2000">
              <a:latin typeface="Cambria"/>
              <a:ea typeface="Cambria"/>
              <a:cs typeface="Cambria"/>
              <a:sym typeface="Cambria"/>
            </a:endParaRPr>
          </a:p>
          <a:p>
            <a:pPr indent="-403860" lvl="0" marL="800100" marR="0" rtl="0" algn="l">
              <a:lnSpc>
                <a:spcPct val="100000"/>
              </a:lnSpc>
              <a:spcBef>
                <a:spcPts val="360"/>
              </a:spcBef>
              <a:spcAft>
                <a:spcPts val="0"/>
              </a:spcAft>
              <a:buClr>
                <a:srgbClr val="212121"/>
              </a:buClr>
              <a:buSzPts val="2000"/>
              <a:buFont typeface="Cambria"/>
              <a:buAutoNum type="arabicPeriod"/>
            </a:pPr>
            <a:r>
              <a:rPr lang="en-US" sz="2000">
                <a:solidFill>
                  <a:srgbClr val="212121"/>
                </a:solidFill>
                <a:latin typeface="Cambria"/>
                <a:ea typeface="Cambria"/>
                <a:cs typeface="Cambria"/>
                <a:sym typeface="Cambria"/>
              </a:rPr>
              <a:t>Close: This is an exit part of the cursor and used to close a cursor.</a:t>
            </a:r>
            <a:endParaRPr sz="2000">
              <a:latin typeface="Cambria"/>
              <a:ea typeface="Cambria"/>
              <a:cs typeface="Cambria"/>
              <a:sym typeface="Cambria"/>
            </a:endParaRPr>
          </a:p>
          <a:p>
            <a:pPr indent="-394970" lvl="0" marL="799465" marR="182245" rtl="0" algn="l">
              <a:lnSpc>
                <a:spcPct val="114999"/>
              </a:lnSpc>
              <a:spcBef>
                <a:spcPts val="0"/>
              </a:spcBef>
              <a:spcAft>
                <a:spcPts val="0"/>
              </a:spcAft>
              <a:buClr>
                <a:srgbClr val="212121"/>
              </a:buClr>
              <a:buSzPts val="2000"/>
              <a:buFont typeface="Cambria"/>
              <a:buAutoNum type="arabicPeriod"/>
            </a:pPr>
            <a:r>
              <a:rPr lang="en-US" sz="2000">
                <a:solidFill>
                  <a:srgbClr val="212121"/>
                </a:solidFill>
                <a:latin typeface="Cambria"/>
                <a:ea typeface="Cambria"/>
                <a:cs typeface="Cambria"/>
                <a:sym typeface="Cambria"/>
              </a:rPr>
              <a:t>Deallocate: In this part, we delete the cursor deﬁnition and release all the  system resources associated with the cursor.</a:t>
            </a:r>
            <a:endParaRPr sz="2000">
              <a:latin typeface="Cambria"/>
              <a:ea typeface="Cambria"/>
              <a:cs typeface="Cambria"/>
              <a:sym typeface="Cambria"/>
            </a:endParaRPr>
          </a:p>
          <a:p>
            <a:pPr indent="0" lvl="0" marL="0" marR="0" rtl="0" algn="l">
              <a:lnSpc>
                <a:spcPct val="100000"/>
              </a:lnSpc>
              <a:spcBef>
                <a:spcPts val="10"/>
              </a:spcBef>
              <a:spcAft>
                <a:spcPts val="0"/>
              </a:spcAft>
              <a:buNone/>
            </a:pPr>
            <a:r>
              <a:t/>
            </a:r>
            <a:endParaRPr sz="2200">
              <a:latin typeface="Cambria"/>
              <a:ea typeface="Cambria"/>
              <a:cs typeface="Cambria"/>
              <a:sym typeface="Cambria"/>
            </a:endParaRPr>
          </a:p>
          <a:p>
            <a:pPr indent="0" lvl="0" marL="0" marR="5080" rtl="0" algn="r">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22"/>
          <p:cNvSpPr txBox="1"/>
          <p:nvPr>
            <p:ph type="title"/>
          </p:nvPr>
        </p:nvSpPr>
        <p:spPr>
          <a:xfrm>
            <a:off x="1475325" y="220650"/>
            <a:ext cx="28524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Triggers &amp; Cursors</a:t>
            </a:r>
            <a:endParaRPr sz="2800">
              <a:latin typeface="Cambria"/>
              <a:ea typeface="Cambria"/>
              <a:cs typeface="Cambria"/>
              <a:sym typeface="Cambria"/>
            </a:endParaRPr>
          </a:p>
        </p:txBody>
      </p:sp>
      <p:sp>
        <p:nvSpPr>
          <p:cNvPr id="944" name="Google Shape;944;p122"/>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945" name="Google Shape;945;p122"/>
          <p:cNvSpPr txBox="1"/>
          <p:nvPr/>
        </p:nvSpPr>
        <p:spPr>
          <a:xfrm>
            <a:off x="187125" y="942675"/>
            <a:ext cx="8234045" cy="37306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212121"/>
                </a:solidFill>
                <a:latin typeface="Cambria"/>
                <a:ea typeface="Cambria"/>
                <a:cs typeface="Cambria"/>
                <a:sym typeface="Cambria"/>
              </a:rPr>
              <a:t>Cursor Scope</a:t>
            </a:r>
            <a:endParaRPr sz="2000">
              <a:latin typeface="Cambria"/>
              <a:ea typeface="Cambria"/>
              <a:cs typeface="Cambria"/>
              <a:sym typeface="Cambria"/>
            </a:endParaRPr>
          </a:p>
          <a:p>
            <a:pPr indent="0" lvl="0" marL="12700" marR="5080" rtl="0" algn="l">
              <a:lnSpc>
                <a:spcPct val="114999"/>
              </a:lnSpc>
              <a:spcBef>
                <a:spcPts val="1939"/>
              </a:spcBef>
              <a:spcAft>
                <a:spcPts val="0"/>
              </a:spcAft>
              <a:buNone/>
            </a:pPr>
            <a:r>
              <a:rPr lang="en-US" sz="1400">
                <a:solidFill>
                  <a:srgbClr val="212121"/>
                </a:solidFill>
                <a:latin typeface="Cambria"/>
                <a:ea typeface="Cambria"/>
                <a:cs typeface="Cambria"/>
                <a:sym typeface="Cambria"/>
              </a:rPr>
              <a:t>Microsoft SQL Server supports the GLOBAL and LOCAL keywords on the DECLARE CURSOR statement to  deﬁne the scope of the cursor name.</a:t>
            </a:r>
            <a:endParaRPr sz="1400">
              <a:latin typeface="Cambria"/>
              <a:ea typeface="Cambria"/>
              <a:cs typeface="Cambria"/>
              <a:sym typeface="Cambria"/>
            </a:endParaRPr>
          </a:p>
          <a:p>
            <a:pPr indent="0" lvl="0" marL="0" marR="0" rtl="0" algn="l">
              <a:lnSpc>
                <a:spcPct val="100000"/>
              </a:lnSpc>
              <a:spcBef>
                <a:spcPts val="35"/>
              </a:spcBef>
              <a:spcAft>
                <a:spcPts val="0"/>
              </a:spcAft>
              <a:buNone/>
            </a:pPr>
            <a:r>
              <a:t/>
            </a:r>
            <a:endParaRPr sz="1550">
              <a:latin typeface="Cambria"/>
              <a:ea typeface="Cambria"/>
              <a:cs typeface="Cambria"/>
              <a:sym typeface="Cambria"/>
            </a:endParaRPr>
          </a:p>
          <a:p>
            <a:pPr indent="-329565" lvl="0" marL="800100" marR="0" rtl="0" algn="l">
              <a:lnSpc>
                <a:spcPct val="100000"/>
              </a:lnSpc>
              <a:spcBef>
                <a:spcPts val="0"/>
              </a:spcBef>
              <a:spcAft>
                <a:spcPts val="0"/>
              </a:spcAft>
              <a:buClr>
                <a:srgbClr val="212121"/>
              </a:buClr>
              <a:buSzPts val="1400"/>
              <a:buFont typeface="Cambria"/>
              <a:buAutoNum type="arabicPeriod"/>
            </a:pPr>
            <a:r>
              <a:rPr lang="en-US" sz="1400">
                <a:solidFill>
                  <a:srgbClr val="212121"/>
                </a:solidFill>
                <a:latin typeface="Cambria"/>
                <a:ea typeface="Cambria"/>
                <a:cs typeface="Cambria"/>
                <a:sym typeface="Cambria"/>
              </a:rPr>
              <a:t>GLOBAL - speciﬁes that the cursor name is global to the connection.</a:t>
            </a:r>
            <a:endParaRPr sz="1400">
              <a:latin typeface="Cambria"/>
              <a:ea typeface="Cambria"/>
              <a:cs typeface="Cambria"/>
              <a:sym typeface="Cambria"/>
            </a:endParaRPr>
          </a:p>
          <a:p>
            <a:pPr indent="-349885" lvl="0" marL="799465" marR="5080" rtl="0" algn="l">
              <a:lnSpc>
                <a:spcPct val="114999"/>
              </a:lnSpc>
              <a:spcBef>
                <a:spcPts val="0"/>
              </a:spcBef>
              <a:spcAft>
                <a:spcPts val="0"/>
              </a:spcAft>
              <a:buClr>
                <a:srgbClr val="212121"/>
              </a:buClr>
              <a:buSzPts val="1400"/>
              <a:buFont typeface="Cambria"/>
              <a:buAutoNum type="arabicPeriod"/>
            </a:pPr>
            <a:r>
              <a:rPr lang="en-US" sz="1400">
                <a:solidFill>
                  <a:srgbClr val="212121"/>
                </a:solidFill>
                <a:latin typeface="Cambria"/>
                <a:ea typeface="Cambria"/>
                <a:cs typeface="Cambria"/>
                <a:sym typeface="Cambria"/>
              </a:rPr>
              <a:t>LOCAL - speciﬁes that the cursor name is local to the Stored Procedure, trigger, or query that holds  the cursor.</a:t>
            </a:r>
            <a:endParaRPr sz="1400">
              <a:latin typeface="Cambria"/>
              <a:ea typeface="Cambria"/>
              <a:cs typeface="Cambria"/>
              <a:sym typeface="Cambria"/>
            </a:endParaRPr>
          </a:p>
          <a:p>
            <a:pPr indent="0" lvl="0" marL="0" marR="0" rtl="0" algn="l">
              <a:lnSpc>
                <a:spcPct val="100000"/>
              </a:lnSpc>
              <a:spcBef>
                <a:spcPts val="10"/>
              </a:spcBef>
              <a:spcAft>
                <a:spcPts val="0"/>
              </a:spcAft>
              <a:buNone/>
            </a:pPr>
            <a:r>
              <a:t/>
            </a:r>
            <a:endParaRPr sz="1550">
              <a:latin typeface="Cambria"/>
              <a:ea typeface="Cambria"/>
              <a:cs typeface="Cambria"/>
              <a:sym typeface="Cambria"/>
            </a:endParaRPr>
          </a:p>
          <a:p>
            <a:pPr indent="0" lvl="0" marL="12700" marR="0" rtl="0" algn="l">
              <a:lnSpc>
                <a:spcPct val="100000"/>
              </a:lnSpc>
              <a:spcBef>
                <a:spcPts val="5"/>
              </a:spcBef>
              <a:spcAft>
                <a:spcPts val="0"/>
              </a:spcAft>
              <a:buNone/>
            </a:pPr>
            <a:r>
              <a:rPr lang="en-US" sz="2000">
                <a:solidFill>
                  <a:srgbClr val="212121"/>
                </a:solidFill>
                <a:latin typeface="Cambria"/>
                <a:ea typeface="Cambria"/>
                <a:cs typeface="Cambria"/>
                <a:sym typeface="Cambria"/>
              </a:rPr>
              <a:t>Data Fetch Option in Cursors</a:t>
            </a:r>
            <a:endParaRPr sz="2000">
              <a:latin typeface="Cambria"/>
              <a:ea typeface="Cambria"/>
              <a:cs typeface="Cambria"/>
              <a:sym typeface="Cambria"/>
            </a:endParaRPr>
          </a:p>
          <a:p>
            <a:pPr indent="0" lvl="0" marL="0" marR="0" rtl="0" algn="l">
              <a:lnSpc>
                <a:spcPct val="100000"/>
              </a:lnSpc>
              <a:spcBef>
                <a:spcPts val="25"/>
              </a:spcBef>
              <a:spcAft>
                <a:spcPts val="0"/>
              </a:spcAft>
              <a:buNone/>
            </a:pPr>
            <a:r>
              <a:t/>
            </a:r>
            <a:endParaRPr sz="1850">
              <a:latin typeface="Cambria"/>
              <a:ea typeface="Cambria"/>
              <a:cs typeface="Cambria"/>
              <a:sym typeface="Cambria"/>
            </a:endParaRPr>
          </a:p>
          <a:p>
            <a:pPr indent="0" lvl="0" marL="12700" marR="0" rtl="0" algn="l">
              <a:lnSpc>
                <a:spcPct val="100000"/>
              </a:lnSpc>
              <a:spcBef>
                <a:spcPts val="0"/>
              </a:spcBef>
              <a:spcAft>
                <a:spcPts val="0"/>
              </a:spcAft>
              <a:buNone/>
            </a:pPr>
            <a:r>
              <a:rPr lang="en-US" sz="1400">
                <a:solidFill>
                  <a:srgbClr val="212121"/>
                </a:solidFill>
                <a:latin typeface="Cambria"/>
                <a:ea typeface="Cambria"/>
                <a:cs typeface="Cambria"/>
                <a:sym typeface="Cambria"/>
              </a:rPr>
              <a:t>Microsoft SQL Server supports the following two fetch options for data:</a:t>
            </a:r>
            <a:endParaRPr sz="1400">
              <a:latin typeface="Cambria"/>
              <a:ea typeface="Cambria"/>
              <a:cs typeface="Cambria"/>
              <a:sym typeface="Cambria"/>
            </a:endParaRPr>
          </a:p>
          <a:p>
            <a:pPr indent="0" lvl="0" marL="0" marR="0" rtl="0" algn="l">
              <a:lnSpc>
                <a:spcPct val="100000"/>
              </a:lnSpc>
              <a:spcBef>
                <a:spcPts val="35"/>
              </a:spcBef>
              <a:spcAft>
                <a:spcPts val="0"/>
              </a:spcAft>
              <a:buNone/>
            </a:pPr>
            <a:r>
              <a:t/>
            </a:r>
            <a:endParaRPr sz="1550">
              <a:latin typeface="Cambria"/>
              <a:ea typeface="Cambria"/>
              <a:cs typeface="Cambria"/>
              <a:sym typeface="Cambria"/>
            </a:endParaRPr>
          </a:p>
          <a:p>
            <a:pPr indent="-329565" lvl="0" marL="800100" marR="0" rtl="0" algn="l">
              <a:lnSpc>
                <a:spcPct val="100000"/>
              </a:lnSpc>
              <a:spcBef>
                <a:spcPts val="0"/>
              </a:spcBef>
              <a:spcAft>
                <a:spcPts val="0"/>
              </a:spcAft>
              <a:buClr>
                <a:srgbClr val="212121"/>
              </a:buClr>
              <a:buSzPts val="1400"/>
              <a:buFont typeface="Cambria"/>
              <a:buAutoNum type="arabicPeriod"/>
            </a:pPr>
            <a:r>
              <a:rPr lang="en-US" sz="1400">
                <a:solidFill>
                  <a:srgbClr val="212121"/>
                </a:solidFill>
                <a:latin typeface="Cambria"/>
                <a:ea typeface="Cambria"/>
                <a:cs typeface="Cambria"/>
                <a:sym typeface="Cambria"/>
              </a:rPr>
              <a:t>FORWARD_ONLY - Speciﬁes that the cursor can only be scrolled from the ﬁrst to the last row.</a:t>
            </a:r>
            <a:endParaRPr sz="1400">
              <a:latin typeface="Cambria"/>
              <a:ea typeface="Cambria"/>
              <a:cs typeface="Cambria"/>
              <a:sym typeface="Cambria"/>
            </a:endParaRPr>
          </a:p>
          <a:p>
            <a:pPr indent="-349885" lvl="0" marL="800100" marR="0" rtl="0" algn="l">
              <a:lnSpc>
                <a:spcPct val="100000"/>
              </a:lnSpc>
              <a:spcBef>
                <a:spcPts val="250"/>
              </a:spcBef>
              <a:spcAft>
                <a:spcPts val="0"/>
              </a:spcAft>
              <a:buClr>
                <a:srgbClr val="212121"/>
              </a:buClr>
              <a:buSzPts val="1400"/>
              <a:buFont typeface="Cambria"/>
              <a:buAutoNum type="arabicPeriod"/>
            </a:pPr>
            <a:r>
              <a:rPr lang="en-US" sz="1400">
                <a:solidFill>
                  <a:srgbClr val="212121"/>
                </a:solidFill>
                <a:latin typeface="Cambria"/>
                <a:ea typeface="Cambria"/>
                <a:cs typeface="Cambria"/>
                <a:sym typeface="Cambria"/>
              </a:rPr>
              <a:t>SCROLL - It provides 6 options to fetch the data (FIRST, LAST, PRIOR, NEXT, RELATIVE, and</a:t>
            </a:r>
            <a:endParaRPr sz="1400">
              <a:latin typeface="Cambria"/>
              <a:ea typeface="Cambria"/>
              <a:cs typeface="Cambria"/>
              <a:sym typeface="Cambria"/>
            </a:endParaRPr>
          </a:p>
        </p:txBody>
      </p:sp>
      <p:sp>
        <p:nvSpPr>
          <p:cNvPr id="946" name="Google Shape;946;p122"/>
          <p:cNvSpPr txBox="1"/>
          <p:nvPr/>
        </p:nvSpPr>
        <p:spPr>
          <a:xfrm>
            <a:off x="974525" y="4679523"/>
            <a:ext cx="104013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212121"/>
                </a:solidFill>
                <a:latin typeface="Cambria"/>
                <a:ea typeface="Cambria"/>
                <a:cs typeface="Cambria"/>
                <a:sym typeface="Cambria"/>
              </a:rPr>
              <a:t>ABSOLUTE).</a:t>
            </a:r>
            <a:endParaRPr sz="1400">
              <a:latin typeface="Cambria"/>
              <a:ea typeface="Cambria"/>
              <a:cs typeface="Cambria"/>
              <a:sym typeface="Cambria"/>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0" name="Shape 950"/>
        <p:cNvGrpSpPr/>
        <p:nvPr/>
      </p:nvGrpSpPr>
      <p:grpSpPr>
        <a:xfrm>
          <a:off x="0" y="0"/>
          <a:ext cx="0" cy="0"/>
          <a:chOff x="0" y="0"/>
          <a:chExt cx="0" cy="0"/>
        </a:xfrm>
      </p:grpSpPr>
      <p:sp>
        <p:nvSpPr>
          <p:cNvPr id="951" name="Google Shape;951;p123"/>
          <p:cNvSpPr txBox="1"/>
          <p:nvPr/>
        </p:nvSpPr>
        <p:spPr>
          <a:xfrm>
            <a:off x="680774" y="2016524"/>
            <a:ext cx="4276090" cy="1122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7200">
                <a:solidFill>
                  <a:srgbClr val="FFFFFF"/>
                </a:solidFill>
                <a:latin typeface="Cambria"/>
                <a:ea typeface="Cambria"/>
                <a:cs typeface="Cambria"/>
                <a:sym typeface="Cambria"/>
              </a:rPr>
              <a:t>Procedures</a:t>
            </a:r>
            <a:endParaRPr sz="7200">
              <a:latin typeface="Cambria"/>
              <a:ea typeface="Cambria"/>
              <a:cs typeface="Cambria"/>
              <a:sym typeface="Cambria"/>
            </a:endParaRPr>
          </a:p>
        </p:txBody>
      </p:sp>
      <p:pic>
        <p:nvPicPr>
          <p:cNvPr id="952" name="Google Shape;952;p123"/>
          <p:cNvPicPr preferRelativeResize="0"/>
          <p:nvPr/>
        </p:nvPicPr>
        <p:blipFill rotWithShape="1">
          <a:blip r:embed="rId3">
            <a:alphaModFix/>
          </a:blip>
          <a:srcRect b="0" l="0" r="0" t="0"/>
          <a:stretch/>
        </p:blipFill>
        <p:spPr>
          <a:xfrm>
            <a:off x="5323800" y="1843500"/>
            <a:ext cx="3485399" cy="188554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24"/>
          <p:cNvSpPr txBox="1"/>
          <p:nvPr>
            <p:ph type="title"/>
          </p:nvPr>
        </p:nvSpPr>
        <p:spPr>
          <a:xfrm>
            <a:off x="1475325" y="220650"/>
            <a:ext cx="16776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Procedures</a:t>
            </a:r>
            <a:endParaRPr sz="2800">
              <a:latin typeface="Cambria"/>
              <a:ea typeface="Cambria"/>
              <a:cs typeface="Cambria"/>
              <a:sym typeface="Cambria"/>
            </a:endParaRPr>
          </a:p>
        </p:txBody>
      </p:sp>
      <p:sp>
        <p:nvSpPr>
          <p:cNvPr id="958" name="Google Shape;958;p124"/>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959" name="Google Shape;959;p124"/>
          <p:cNvSpPr txBox="1"/>
          <p:nvPr/>
        </p:nvSpPr>
        <p:spPr>
          <a:xfrm>
            <a:off x="187125" y="837820"/>
            <a:ext cx="8796020" cy="2118360"/>
          </a:xfrm>
          <a:prstGeom prst="rect">
            <a:avLst/>
          </a:prstGeom>
          <a:noFill/>
          <a:ln>
            <a:noFill/>
          </a:ln>
        </p:spPr>
        <p:txBody>
          <a:bodyPr anchorCtr="0" anchor="t" bIns="0" lIns="0" spcFirstLastPara="1" rIns="0" wrap="square" tIns="13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What is a	Procedure?</a:t>
            </a:r>
            <a:endParaRPr sz="2100">
              <a:latin typeface="Cambria"/>
              <a:ea typeface="Cambria"/>
              <a:cs typeface="Cambria"/>
              <a:sym typeface="Cambria"/>
            </a:endParaRPr>
          </a:p>
          <a:p>
            <a:pPr indent="0" lvl="0" marL="12700" marR="5080" rtl="0" algn="l">
              <a:lnSpc>
                <a:spcPct val="100000"/>
              </a:lnSpc>
              <a:spcBef>
                <a:spcPts val="815"/>
              </a:spcBef>
              <a:spcAft>
                <a:spcPts val="0"/>
              </a:spcAft>
              <a:buNone/>
            </a:pPr>
            <a:r>
              <a:rPr lang="en-US" sz="1800">
                <a:solidFill>
                  <a:srgbClr val="4A4A4A"/>
                </a:solidFill>
                <a:latin typeface="Cambria"/>
                <a:ea typeface="Cambria"/>
                <a:cs typeface="Cambria"/>
                <a:sym typeface="Cambria"/>
              </a:rPr>
              <a:t>Procedures are the subprograms which can be created and saved in the </a:t>
            </a:r>
            <a:r>
              <a:rPr lang="en-US" sz="1800" u="sng">
                <a:solidFill>
                  <a:schemeClr val="hlink"/>
                </a:solidFill>
                <a:latin typeface="Cambria"/>
                <a:ea typeface="Cambria"/>
                <a:cs typeface="Cambria"/>
                <a:sym typeface="Cambria"/>
                <a:hlinkClick r:id="rId3"/>
              </a:rPr>
              <a:t>database </a:t>
            </a:r>
            <a:r>
              <a:rPr lang="en-US" sz="1800">
                <a:solidFill>
                  <a:srgbClr val="4A4A4A"/>
                </a:solidFill>
                <a:latin typeface="Cambria"/>
                <a:ea typeface="Cambria"/>
                <a:cs typeface="Cambria"/>
                <a:sym typeface="Cambria"/>
              </a:rPr>
              <a:t>as database  objects.</a:t>
            </a:r>
            <a:endParaRPr sz="1800">
              <a:latin typeface="Cambria"/>
              <a:ea typeface="Cambria"/>
              <a:cs typeface="Cambria"/>
              <a:sym typeface="Cambria"/>
            </a:endParaRPr>
          </a:p>
          <a:p>
            <a:pPr indent="0" lvl="0" marL="12700" marR="237490" rtl="0" algn="l">
              <a:lnSpc>
                <a:spcPct val="100000"/>
              </a:lnSpc>
              <a:spcBef>
                <a:spcPts val="1400"/>
              </a:spcBef>
              <a:spcAft>
                <a:spcPts val="0"/>
              </a:spcAft>
              <a:buNone/>
            </a:pPr>
            <a:r>
              <a:rPr lang="en-US" sz="1800">
                <a:solidFill>
                  <a:srgbClr val="4A4A4A"/>
                </a:solidFill>
                <a:latin typeface="Cambria"/>
                <a:ea typeface="Cambria"/>
                <a:cs typeface="Cambria"/>
                <a:sym typeface="Cambria"/>
              </a:rPr>
              <a:t>A procedure in </a:t>
            </a:r>
            <a:r>
              <a:rPr lang="en-US" sz="1800" u="sng">
                <a:solidFill>
                  <a:schemeClr val="hlink"/>
                </a:solidFill>
                <a:latin typeface="Cambria"/>
                <a:ea typeface="Cambria"/>
                <a:cs typeface="Cambria"/>
                <a:sym typeface="Cambria"/>
                <a:hlinkClick r:id="rId4"/>
              </a:rPr>
              <a:t>SQL </a:t>
            </a:r>
            <a:r>
              <a:rPr lang="en-US" sz="1800">
                <a:solidFill>
                  <a:srgbClr val="4A4A4A"/>
                </a:solidFill>
                <a:latin typeface="Cambria"/>
                <a:ea typeface="Cambria"/>
                <a:cs typeface="Cambria"/>
                <a:sym typeface="Cambria"/>
              </a:rPr>
              <a:t>(often referred to as stored procedure), is a reusable unit that  encapsulates the speciﬁc business logic of the application. A SQL procedure is a group of  SQL statements and logic, compiled and stored together to perform a speciﬁc task.</a:t>
            </a:r>
            <a:endParaRPr sz="1800">
              <a:latin typeface="Cambria"/>
              <a:ea typeface="Cambria"/>
              <a:cs typeface="Cambria"/>
              <a:sym typeface="Cambria"/>
            </a:endParaRPr>
          </a:p>
        </p:txBody>
      </p:sp>
      <p:pic>
        <p:nvPicPr>
          <p:cNvPr id="960" name="Google Shape;960;p124"/>
          <p:cNvPicPr preferRelativeResize="0"/>
          <p:nvPr/>
        </p:nvPicPr>
        <p:blipFill rotWithShape="1">
          <a:blip r:embed="rId5">
            <a:alphaModFix/>
          </a:blip>
          <a:srcRect b="0" l="0" r="0" t="0"/>
          <a:stretch/>
        </p:blipFill>
        <p:spPr>
          <a:xfrm>
            <a:off x="418687" y="3059100"/>
            <a:ext cx="5915024" cy="1866899"/>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25"/>
          <p:cNvSpPr txBox="1"/>
          <p:nvPr>
            <p:ph type="title"/>
          </p:nvPr>
        </p:nvSpPr>
        <p:spPr>
          <a:xfrm>
            <a:off x="1475325" y="220650"/>
            <a:ext cx="16776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Procedures</a:t>
            </a:r>
            <a:endParaRPr sz="2800">
              <a:latin typeface="Cambria"/>
              <a:ea typeface="Cambria"/>
              <a:cs typeface="Cambria"/>
              <a:sym typeface="Cambria"/>
            </a:endParaRPr>
          </a:p>
        </p:txBody>
      </p:sp>
      <p:sp>
        <p:nvSpPr>
          <p:cNvPr id="966" name="Google Shape;966;p125"/>
          <p:cNvSpPr txBox="1"/>
          <p:nvPr/>
        </p:nvSpPr>
        <p:spPr>
          <a:xfrm>
            <a:off x="253800" y="958131"/>
            <a:ext cx="8688070" cy="40570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Procedure Syntax:</a:t>
            </a:r>
            <a:endParaRPr sz="2100">
              <a:latin typeface="Cambria"/>
              <a:ea typeface="Cambria"/>
              <a:cs typeface="Cambria"/>
              <a:sym typeface="Cambria"/>
            </a:endParaRPr>
          </a:p>
          <a:p>
            <a:pPr indent="0" lvl="0" marL="0" marR="0" rtl="0" algn="l">
              <a:lnSpc>
                <a:spcPct val="100000"/>
              </a:lnSpc>
              <a:spcBef>
                <a:spcPts val="5"/>
              </a:spcBef>
              <a:spcAft>
                <a:spcPts val="0"/>
              </a:spcAft>
              <a:buNone/>
            </a:pPr>
            <a:r>
              <a:t/>
            </a:r>
            <a:endParaRPr sz="3200">
              <a:latin typeface="Cambria"/>
              <a:ea typeface="Cambria"/>
              <a:cs typeface="Cambria"/>
              <a:sym typeface="Cambria"/>
            </a:endParaRPr>
          </a:p>
          <a:p>
            <a:pPr indent="-7620" lvl="0" marL="526415" marR="2646045" rtl="0" algn="l">
              <a:lnSpc>
                <a:spcPct val="113999"/>
              </a:lnSpc>
              <a:spcBef>
                <a:spcPts val="0"/>
              </a:spcBef>
              <a:spcAft>
                <a:spcPts val="0"/>
              </a:spcAft>
              <a:buNone/>
            </a:pPr>
            <a:r>
              <a:rPr lang="en-US" sz="1700">
                <a:solidFill>
                  <a:srgbClr val="4A4A4A"/>
                </a:solidFill>
                <a:latin typeface="Cambria"/>
                <a:ea typeface="Cambria"/>
                <a:cs typeface="Cambria"/>
                <a:sym typeface="Cambria"/>
              </a:rPr>
              <a:t>CREATE [ OR REPLACE] PROCEDURE procedure_name [  (parameter_name [IN | OUT | IN OUT] type [ ])]</a:t>
            </a:r>
            <a:endParaRPr sz="1700">
              <a:latin typeface="Cambria"/>
              <a:ea typeface="Cambria"/>
              <a:cs typeface="Cambria"/>
              <a:sym typeface="Cambria"/>
            </a:endParaRPr>
          </a:p>
          <a:p>
            <a:pPr indent="0" lvl="0" marL="526415" marR="0" rtl="0" algn="l">
              <a:lnSpc>
                <a:spcPct val="100000"/>
              </a:lnSpc>
              <a:spcBef>
                <a:spcPts val="285"/>
              </a:spcBef>
              <a:spcAft>
                <a:spcPts val="0"/>
              </a:spcAft>
              <a:buNone/>
            </a:pPr>
            <a:r>
              <a:rPr lang="en-US" sz="1700">
                <a:solidFill>
                  <a:srgbClr val="4A4A4A"/>
                </a:solidFill>
                <a:latin typeface="Cambria"/>
                <a:ea typeface="Cambria"/>
                <a:cs typeface="Cambria"/>
                <a:sym typeface="Cambria"/>
              </a:rPr>
              <a:t>{IS | AS }</a:t>
            </a:r>
            <a:endParaRPr sz="1700">
              <a:latin typeface="Cambria"/>
              <a:ea typeface="Cambria"/>
              <a:cs typeface="Cambria"/>
              <a:sym typeface="Cambria"/>
            </a:endParaRPr>
          </a:p>
          <a:p>
            <a:pPr indent="0" lvl="0" marL="526415" marR="5483860" rtl="0" algn="l">
              <a:lnSpc>
                <a:spcPct val="113999"/>
              </a:lnSpc>
              <a:spcBef>
                <a:spcPts val="0"/>
              </a:spcBef>
              <a:spcAft>
                <a:spcPts val="0"/>
              </a:spcAft>
              <a:buNone/>
            </a:pPr>
            <a:r>
              <a:rPr lang="en-US" sz="1700">
                <a:solidFill>
                  <a:srgbClr val="4A4A4A"/>
                </a:solidFill>
                <a:latin typeface="Cambria"/>
                <a:ea typeface="Cambria"/>
                <a:cs typeface="Cambria"/>
                <a:sym typeface="Cambria"/>
              </a:rPr>
              <a:t>BEGIN [declaration_section]  executable_section</a:t>
            </a:r>
            <a:endParaRPr sz="1700">
              <a:latin typeface="Cambria"/>
              <a:ea typeface="Cambria"/>
              <a:cs typeface="Cambria"/>
              <a:sym typeface="Cambria"/>
            </a:endParaRPr>
          </a:p>
          <a:p>
            <a:pPr indent="0" lvl="0" marL="526415" marR="4037965" rtl="0" algn="l">
              <a:lnSpc>
                <a:spcPct val="113999"/>
              </a:lnSpc>
              <a:spcBef>
                <a:spcPts val="0"/>
              </a:spcBef>
              <a:spcAft>
                <a:spcPts val="0"/>
              </a:spcAft>
              <a:buNone/>
            </a:pPr>
            <a:r>
              <a:rPr lang="en-US" sz="1700">
                <a:solidFill>
                  <a:srgbClr val="4A4A4A"/>
                </a:solidFill>
                <a:latin typeface="Cambria"/>
                <a:ea typeface="Cambria"/>
                <a:cs typeface="Cambria"/>
                <a:sym typeface="Cambria"/>
              </a:rPr>
              <a:t>//SQL statement used in the stored procedure  END</a:t>
            </a:r>
            <a:endParaRPr sz="1700">
              <a:latin typeface="Cambria"/>
              <a:ea typeface="Cambria"/>
              <a:cs typeface="Cambria"/>
              <a:sym typeface="Cambria"/>
            </a:endParaRPr>
          </a:p>
          <a:p>
            <a:pPr indent="0" lvl="0" marL="526415" marR="0" rtl="0" algn="l">
              <a:lnSpc>
                <a:spcPct val="100000"/>
              </a:lnSpc>
              <a:spcBef>
                <a:spcPts val="284"/>
              </a:spcBef>
              <a:spcAft>
                <a:spcPts val="0"/>
              </a:spcAft>
              <a:buNone/>
            </a:pPr>
            <a:r>
              <a:rPr lang="en-US" sz="1700">
                <a:solidFill>
                  <a:srgbClr val="4A4A4A"/>
                </a:solidFill>
                <a:latin typeface="Cambria"/>
                <a:ea typeface="Cambria"/>
                <a:cs typeface="Cambria"/>
                <a:sym typeface="Cambria"/>
              </a:rPr>
              <a:t>GO</a:t>
            </a:r>
            <a:endParaRPr sz="1700">
              <a:latin typeface="Cambria"/>
              <a:ea typeface="Cambria"/>
              <a:cs typeface="Cambria"/>
              <a:sym typeface="Cambria"/>
            </a:endParaRPr>
          </a:p>
          <a:p>
            <a:pPr indent="0" lvl="0" marL="0" marR="0" rtl="0" algn="l">
              <a:lnSpc>
                <a:spcPct val="100000"/>
              </a:lnSpc>
              <a:spcBef>
                <a:spcPts val="0"/>
              </a:spcBef>
              <a:spcAft>
                <a:spcPts val="0"/>
              </a:spcAft>
              <a:buNone/>
            </a:pPr>
            <a:r>
              <a:t/>
            </a:r>
            <a:endParaRPr sz="2000">
              <a:latin typeface="Cambria"/>
              <a:ea typeface="Cambria"/>
              <a:cs typeface="Cambria"/>
              <a:sym typeface="Cambria"/>
            </a:endParaRPr>
          </a:p>
          <a:p>
            <a:pPr indent="0" lvl="0" marL="0" marR="0" rtl="0" algn="l">
              <a:lnSpc>
                <a:spcPct val="100000"/>
              </a:lnSpc>
              <a:spcBef>
                <a:spcPts val="10"/>
              </a:spcBef>
              <a:spcAft>
                <a:spcPts val="0"/>
              </a:spcAft>
              <a:buNone/>
            </a:pPr>
            <a:r>
              <a:t/>
            </a:r>
            <a:endParaRPr sz="1800">
              <a:latin typeface="Cambria"/>
              <a:ea typeface="Cambria"/>
              <a:cs typeface="Cambria"/>
              <a:sym typeface="Cambria"/>
            </a:endParaRPr>
          </a:p>
          <a:p>
            <a:pPr indent="0" lvl="0" marL="0" marR="5080" rtl="0" algn="r">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475325" y="220650"/>
            <a:ext cx="504825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SQL- Structured Query Language</a:t>
            </a:r>
            <a:endParaRPr sz="2800">
              <a:latin typeface="Cambria"/>
              <a:ea typeface="Cambria"/>
              <a:cs typeface="Cambria"/>
              <a:sym typeface="Cambria"/>
            </a:endParaRPr>
          </a:p>
        </p:txBody>
      </p:sp>
      <p:sp>
        <p:nvSpPr>
          <p:cNvPr id="176" name="Google Shape;176;p18"/>
          <p:cNvSpPr txBox="1"/>
          <p:nvPr/>
        </p:nvSpPr>
        <p:spPr>
          <a:xfrm>
            <a:off x="183774" y="1178657"/>
            <a:ext cx="8757920" cy="38366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SQL Dialects:</a:t>
            </a:r>
            <a:endParaRPr sz="2100">
              <a:latin typeface="Cambria"/>
              <a:ea typeface="Cambria"/>
              <a:cs typeface="Cambria"/>
              <a:sym typeface="Cambria"/>
            </a:endParaRPr>
          </a:p>
          <a:p>
            <a:pPr indent="0" lvl="0" marL="0" marR="0" rtl="0" algn="l">
              <a:lnSpc>
                <a:spcPct val="100000"/>
              </a:lnSpc>
              <a:spcBef>
                <a:spcPts val="0"/>
              </a:spcBef>
              <a:spcAft>
                <a:spcPts val="0"/>
              </a:spcAft>
              <a:buNone/>
            </a:pPr>
            <a:r>
              <a:t/>
            </a:r>
            <a:endParaRPr sz="1950">
              <a:latin typeface="Cambria"/>
              <a:ea typeface="Cambria"/>
              <a:cs typeface="Cambria"/>
              <a:sym typeface="Cambria"/>
            </a:endParaRPr>
          </a:p>
          <a:p>
            <a:pPr indent="0" lvl="0" marL="12700" marR="0" rtl="0" algn="l">
              <a:lnSpc>
                <a:spcPct val="100000"/>
              </a:lnSpc>
              <a:spcBef>
                <a:spcPts val="0"/>
              </a:spcBef>
              <a:spcAft>
                <a:spcPts val="0"/>
              </a:spcAft>
              <a:buNone/>
            </a:pPr>
            <a:r>
              <a:rPr lang="en-US" sz="1900">
                <a:latin typeface="Cambria"/>
                <a:ea typeface="Cambria"/>
                <a:cs typeface="Cambria"/>
                <a:sym typeface="Cambria"/>
              </a:rPr>
              <a:t>Most popular dialects of SQL:</a:t>
            </a:r>
            <a:endParaRPr sz="1900">
              <a:latin typeface="Cambria"/>
              <a:ea typeface="Cambria"/>
              <a:cs typeface="Cambria"/>
              <a:sym typeface="Cambria"/>
            </a:endParaRPr>
          </a:p>
          <a:p>
            <a:pPr indent="0" lvl="0" marL="0" marR="0" rtl="0" algn="l">
              <a:lnSpc>
                <a:spcPct val="100000"/>
              </a:lnSpc>
              <a:spcBef>
                <a:spcPts val="50"/>
              </a:spcBef>
              <a:spcAft>
                <a:spcPts val="0"/>
              </a:spcAft>
              <a:buNone/>
            </a:pPr>
            <a:r>
              <a:t/>
            </a:r>
            <a:endParaRPr sz="1900">
              <a:latin typeface="Cambria"/>
              <a:ea typeface="Cambria"/>
              <a:cs typeface="Cambria"/>
              <a:sym typeface="Cambria"/>
            </a:endParaRPr>
          </a:p>
          <a:p>
            <a:pPr indent="-365760" lvl="0" marL="469900" marR="0" rtl="0" algn="l">
              <a:lnSpc>
                <a:spcPct val="100000"/>
              </a:lnSpc>
              <a:spcBef>
                <a:spcPts val="5"/>
              </a:spcBef>
              <a:spcAft>
                <a:spcPts val="0"/>
              </a:spcAft>
              <a:buSzPts val="1900"/>
              <a:buFont typeface="Cambria"/>
              <a:buAutoNum type="arabicPeriod"/>
            </a:pPr>
            <a:r>
              <a:rPr lang="en-US" sz="1900">
                <a:latin typeface="Cambria"/>
                <a:ea typeface="Cambria"/>
                <a:cs typeface="Cambria"/>
                <a:sym typeface="Cambria"/>
              </a:rPr>
              <a:t>PL/SQL stands for procedural language/SQL developed by Oracle.</a:t>
            </a:r>
            <a:endParaRPr sz="1900">
              <a:latin typeface="Cambria"/>
              <a:ea typeface="Cambria"/>
              <a:cs typeface="Cambria"/>
              <a:sym typeface="Cambria"/>
            </a:endParaRPr>
          </a:p>
          <a:p>
            <a:pPr indent="-393700" lvl="0" marL="469900" marR="1304925" rtl="0" algn="l">
              <a:lnSpc>
                <a:spcPct val="100000"/>
              </a:lnSpc>
              <a:spcBef>
                <a:spcPts val="0"/>
              </a:spcBef>
              <a:spcAft>
                <a:spcPts val="0"/>
              </a:spcAft>
              <a:buSzPts val="1900"/>
              <a:buFont typeface="Cambria"/>
              <a:buAutoNum type="arabicPeriod"/>
            </a:pPr>
            <a:r>
              <a:rPr lang="en-US" sz="1900">
                <a:latin typeface="Cambria"/>
                <a:ea typeface="Cambria"/>
                <a:cs typeface="Cambria"/>
                <a:sym typeface="Cambria"/>
              </a:rPr>
              <a:t>Transact-SQL or T-SQL is developed by Microsoft for Microsoft SQL  Server.</a:t>
            </a:r>
            <a:endParaRPr sz="1900">
              <a:latin typeface="Cambria"/>
              <a:ea typeface="Cambria"/>
              <a:cs typeface="Cambria"/>
              <a:sym typeface="Cambria"/>
            </a:endParaRPr>
          </a:p>
          <a:p>
            <a:pPr indent="-384810" lvl="0" marL="469900" marR="1130300" rtl="0" algn="l">
              <a:lnSpc>
                <a:spcPct val="100000"/>
              </a:lnSpc>
              <a:spcBef>
                <a:spcPts val="0"/>
              </a:spcBef>
              <a:spcAft>
                <a:spcPts val="0"/>
              </a:spcAft>
              <a:buSzPts val="1900"/>
              <a:buFont typeface="Cambria"/>
              <a:buAutoNum type="arabicPeriod"/>
            </a:pPr>
            <a:r>
              <a:rPr lang="en-US" sz="1900">
                <a:latin typeface="Cambria"/>
                <a:ea typeface="Cambria"/>
                <a:cs typeface="Cambria"/>
                <a:sym typeface="Cambria"/>
              </a:rPr>
              <a:t>PL/pgSQL stands for Procedural Language/PostgreSQL that consists of  SQL dialect and extensions implemented in PostgreSQL</a:t>
            </a:r>
            <a:endParaRPr sz="1900">
              <a:latin typeface="Cambria"/>
              <a:ea typeface="Cambria"/>
              <a:cs typeface="Cambria"/>
              <a:sym typeface="Cambria"/>
            </a:endParaRPr>
          </a:p>
          <a:p>
            <a:pPr indent="-394970" lvl="0" marL="469900" marR="715645" rtl="0" algn="l">
              <a:lnSpc>
                <a:spcPct val="100000"/>
              </a:lnSpc>
              <a:spcBef>
                <a:spcPts val="0"/>
              </a:spcBef>
              <a:spcAft>
                <a:spcPts val="0"/>
              </a:spcAft>
              <a:buSzPts val="1900"/>
              <a:buFont typeface="Cambria"/>
              <a:buAutoNum type="arabicPeriod"/>
            </a:pPr>
            <a:r>
              <a:rPr lang="en-US" sz="1900">
                <a:latin typeface="Cambria"/>
                <a:ea typeface="Cambria"/>
                <a:cs typeface="Cambria"/>
                <a:sym typeface="Cambria"/>
              </a:rPr>
              <a:t>MySQL has its own procedural language since version 5. Note that MySQL  was acquired by Oracle.</a:t>
            </a:r>
            <a:endParaRPr sz="1900">
              <a:latin typeface="Cambria"/>
              <a:ea typeface="Cambria"/>
              <a:cs typeface="Cambria"/>
              <a:sym typeface="Cambria"/>
            </a:endParaRPr>
          </a:p>
          <a:p>
            <a:pPr indent="0" lvl="0" marL="0" marR="0" rtl="0" algn="l">
              <a:lnSpc>
                <a:spcPct val="100000"/>
              </a:lnSpc>
              <a:spcBef>
                <a:spcPts val="50"/>
              </a:spcBef>
              <a:spcAft>
                <a:spcPts val="0"/>
              </a:spcAft>
              <a:buNone/>
            </a:pPr>
            <a:r>
              <a:t/>
            </a:r>
            <a:endParaRPr sz="1900">
              <a:latin typeface="Cambria"/>
              <a:ea typeface="Cambria"/>
              <a:cs typeface="Cambria"/>
              <a:sym typeface="Cambria"/>
            </a:endParaRPr>
          </a:p>
          <a:p>
            <a:pPr indent="0" lvl="0" marL="0" marR="5080" rtl="0" algn="r">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0" name="Shape 970"/>
        <p:cNvGrpSpPr/>
        <p:nvPr/>
      </p:nvGrpSpPr>
      <p:grpSpPr>
        <a:xfrm>
          <a:off x="0" y="0"/>
          <a:ext cx="0" cy="0"/>
          <a:chOff x="0" y="0"/>
          <a:chExt cx="0" cy="0"/>
        </a:xfrm>
      </p:grpSpPr>
      <p:sp>
        <p:nvSpPr>
          <p:cNvPr id="971" name="Google Shape;971;p126"/>
          <p:cNvSpPr txBox="1"/>
          <p:nvPr>
            <p:ph type="title"/>
          </p:nvPr>
        </p:nvSpPr>
        <p:spPr>
          <a:xfrm>
            <a:off x="2210718" y="1063644"/>
            <a:ext cx="3933190" cy="2616200"/>
          </a:xfrm>
          <a:prstGeom prst="rect">
            <a:avLst/>
          </a:prstGeom>
          <a:noFill/>
          <a:ln>
            <a:noFill/>
          </a:ln>
        </p:spPr>
        <p:txBody>
          <a:bodyPr anchorCtr="0" anchor="t" bIns="0" lIns="0" spcFirstLastPara="1" rIns="0" wrap="square" tIns="12700">
            <a:spAutoFit/>
          </a:bodyPr>
          <a:lstStyle/>
          <a:p>
            <a:pPr indent="-773430" lvl="0" marL="785495" marR="5080" rtl="0" algn="l">
              <a:lnSpc>
                <a:spcPct val="100000"/>
              </a:lnSpc>
              <a:spcBef>
                <a:spcPts val="0"/>
              </a:spcBef>
              <a:spcAft>
                <a:spcPts val="0"/>
              </a:spcAft>
              <a:buNone/>
            </a:pPr>
            <a:r>
              <a:rPr lang="en-US" sz="8500">
                <a:latin typeface="Cambria"/>
                <a:ea typeface="Cambria"/>
                <a:cs typeface="Cambria"/>
                <a:sym typeface="Cambria"/>
              </a:rPr>
              <a:t>THANK  YOU</a:t>
            </a:r>
            <a:endParaRPr sz="8500">
              <a:latin typeface="Cambria"/>
              <a:ea typeface="Cambria"/>
              <a:cs typeface="Cambria"/>
              <a:sym typeface="Cambria"/>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5" name="Shape 975"/>
        <p:cNvGrpSpPr/>
        <p:nvPr/>
      </p:nvGrpSpPr>
      <p:grpSpPr>
        <a:xfrm>
          <a:off x="0" y="0"/>
          <a:ext cx="0" cy="0"/>
          <a:chOff x="0" y="0"/>
          <a:chExt cx="0" cy="0"/>
        </a:xfrm>
      </p:grpSpPr>
      <p:grpSp>
        <p:nvGrpSpPr>
          <p:cNvPr id="976" name="Google Shape;976;p127"/>
          <p:cNvGrpSpPr/>
          <p:nvPr/>
        </p:nvGrpSpPr>
        <p:grpSpPr>
          <a:xfrm>
            <a:off x="4572000" y="0"/>
            <a:ext cx="4572000" cy="5143500"/>
            <a:chOff x="4572000" y="0"/>
            <a:chExt cx="4572000" cy="5143500"/>
          </a:xfrm>
        </p:grpSpPr>
        <p:sp>
          <p:nvSpPr>
            <p:cNvPr id="977" name="Google Shape;977;p127"/>
            <p:cNvSpPr/>
            <p:nvPr/>
          </p:nvSpPr>
          <p:spPr>
            <a:xfrm>
              <a:off x="4572000" y="0"/>
              <a:ext cx="4572000" cy="5143500"/>
            </a:xfrm>
            <a:custGeom>
              <a:rect b="b" l="l" r="r" t="t"/>
              <a:pathLst>
                <a:path extrusionOk="0" h="5143500" w="4572000">
                  <a:moveTo>
                    <a:pt x="4571999" y="5143499"/>
                  </a:moveTo>
                  <a:lnTo>
                    <a:pt x="0" y="5143499"/>
                  </a:lnTo>
                  <a:lnTo>
                    <a:pt x="0" y="0"/>
                  </a:lnTo>
                  <a:lnTo>
                    <a:pt x="4571999" y="0"/>
                  </a:lnTo>
                  <a:lnTo>
                    <a:pt x="45719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8" name="Google Shape;978;p127"/>
            <p:cNvSpPr/>
            <p:nvPr/>
          </p:nvSpPr>
          <p:spPr>
            <a:xfrm>
              <a:off x="5029675" y="4495500"/>
              <a:ext cx="468630" cy="0"/>
            </a:xfrm>
            <a:custGeom>
              <a:rect b="b" l="l" r="r" t="t"/>
              <a:pathLst>
                <a:path extrusionOk="0" h="120000" w="468629">
                  <a:moveTo>
                    <a:pt x="0" y="0"/>
                  </a:moveTo>
                  <a:lnTo>
                    <a:pt x="468299" y="0"/>
                  </a:lnTo>
                </a:path>
              </a:pathLst>
            </a:custGeom>
            <a:noFill/>
            <a:ln cap="flat" cmpd="sng" w="19025">
              <a:solidFill>
                <a:srgbClr val="37474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79" name="Google Shape;979;p127"/>
            <p:cNvPicPr preferRelativeResize="0"/>
            <p:nvPr/>
          </p:nvPicPr>
          <p:blipFill rotWithShape="1">
            <a:blip r:embed="rId3">
              <a:alphaModFix/>
            </a:blip>
            <a:srcRect b="0" l="0" r="0" t="0"/>
            <a:stretch/>
          </p:blipFill>
          <p:spPr>
            <a:xfrm>
              <a:off x="5423750" y="609949"/>
              <a:ext cx="2967299" cy="2887799"/>
            </a:xfrm>
            <a:prstGeom prst="rect">
              <a:avLst/>
            </a:prstGeom>
            <a:noFill/>
            <a:ln>
              <a:noFill/>
            </a:ln>
          </p:spPr>
        </p:pic>
        <p:pic>
          <p:nvPicPr>
            <p:cNvPr id="980" name="Google Shape;980;p127"/>
            <p:cNvPicPr preferRelativeResize="0"/>
            <p:nvPr/>
          </p:nvPicPr>
          <p:blipFill rotWithShape="1">
            <a:blip r:embed="rId4">
              <a:alphaModFix/>
            </a:blip>
            <a:srcRect b="0" l="0" r="0" t="0"/>
            <a:stretch/>
          </p:blipFill>
          <p:spPr>
            <a:xfrm>
              <a:off x="6941625" y="1296625"/>
              <a:ext cx="1065374" cy="1031199"/>
            </a:xfrm>
            <a:prstGeom prst="rect">
              <a:avLst/>
            </a:prstGeom>
            <a:noFill/>
            <a:ln>
              <a:noFill/>
            </a:ln>
          </p:spPr>
        </p:pic>
        <p:pic>
          <p:nvPicPr>
            <p:cNvPr id="981" name="Google Shape;981;p127"/>
            <p:cNvPicPr preferRelativeResize="0"/>
            <p:nvPr/>
          </p:nvPicPr>
          <p:blipFill rotWithShape="1">
            <a:blip r:embed="rId5">
              <a:alphaModFix/>
            </a:blip>
            <a:srcRect b="0" l="0" r="0" t="0"/>
            <a:stretch/>
          </p:blipFill>
          <p:spPr>
            <a:xfrm>
              <a:off x="5795150" y="1296625"/>
              <a:ext cx="1065375" cy="1065350"/>
            </a:xfrm>
            <a:prstGeom prst="rect">
              <a:avLst/>
            </a:prstGeom>
            <a:noFill/>
            <a:ln>
              <a:noFill/>
            </a:ln>
          </p:spPr>
        </p:pic>
      </p:grpSp>
      <p:sp>
        <p:nvSpPr>
          <p:cNvPr id="982" name="Google Shape;982;p127"/>
          <p:cNvSpPr txBox="1"/>
          <p:nvPr>
            <p:ph type="title"/>
          </p:nvPr>
        </p:nvSpPr>
        <p:spPr>
          <a:xfrm>
            <a:off x="170625" y="130507"/>
            <a:ext cx="366776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rgbClr val="F1C131"/>
                </a:solidFill>
                <a:latin typeface="Cambria"/>
                <a:ea typeface="Cambria"/>
                <a:cs typeface="Cambria"/>
                <a:sym typeface="Cambria"/>
              </a:rPr>
              <a:t>What’s in this video for you?  DBMS Topics</a:t>
            </a:r>
            <a:endParaRPr sz="2400">
              <a:latin typeface="Cambria"/>
              <a:ea typeface="Cambria"/>
              <a:cs typeface="Cambria"/>
              <a:sym typeface="Cambria"/>
            </a:endParaRPr>
          </a:p>
        </p:txBody>
      </p:sp>
      <p:sp>
        <p:nvSpPr>
          <p:cNvPr id="983" name="Google Shape;983;p127"/>
          <p:cNvSpPr txBox="1"/>
          <p:nvPr/>
        </p:nvSpPr>
        <p:spPr>
          <a:xfrm>
            <a:off x="129840" y="1148239"/>
            <a:ext cx="4037965" cy="3073400"/>
          </a:xfrm>
          <a:prstGeom prst="rect">
            <a:avLst/>
          </a:prstGeom>
          <a:noFill/>
          <a:ln>
            <a:noFill/>
          </a:ln>
        </p:spPr>
        <p:txBody>
          <a:bodyPr anchorCtr="0" anchor="t" bIns="0" lIns="0" spcFirstLastPara="1" rIns="0" wrap="square" tIns="12700">
            <a:spAutoFit/>
          </a:bodyPr>
          <a:lstStyle/>
          <a:p>
            <a:pPr indent="-373380"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Introduction to Database Theory</a:t>
            </a:r>
            <a:endParaRPr sz="2000">
              <a:latin typeface="Cambria"/>
              <a:ea typeface="Cambria"/>
              <a:cs typeface="Cambria"/>
              <a:sym typeface="Cambria"/>
            </a:endParaRPr>
          </a:p>
          <a:p>
            <a:pPr indent="-402590"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DBMS Architecture</a:t>
            </a:r>
            <a:endParaRPr sz="2000">
              <a:latin typeface="Cambria"/>
              <a:ea typeface="Cambria"/>
              <a:cs typeface="Cambria"/>
              <a:sym typeface="Cambria"/>
            </a:endParaRPr>
          </a:p>
          <a:p>
            <a:pPr indent="-393065"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Relational Data Model</a:t>
            </a:r>
            <a:endParaRPr sz="2000">
              <a:latin typeface="Cambria"/>
              <a:ea typeface="Cambria"/>
              <a:cs typeface="Cambria"/>
              <a:sym typeface="Cambria"/>
            </a:endParaRPr>
          </a:p>
          <a:p>
            <a:pPr indent="-403860"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ER Diagrams</a:t>
            </a:r>
            <a:endParaRPr sz="2000">
              <a:latin typeface="Cambria"/>
              <a:ea typeface="Cambria"/>
              <a:cs typeface="Cambria"/>
              <a:sym typeface="Cambria"/>
            </a:endParaRPr>
          </a:p>
          <a:p>
            <a:pPr indent="-395605"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Relational Algebra in DBMS</a:t>
            </a:r>
            <a:endParaRPr sz="2000">
              <a:latin typeface="Cambria"/>
              <a:ea typeface="Cambria"/>
              <a:cs typeface="Cambria"/>
              <a:sym typeface="Cambria"/>
            </a:endParaRPr>
          </a:p>
          <a:p>
            <a:pPr indent="-394970"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Transaction Management</a:t>
            </a:r>
            <a:endParaRPr sz="2000">
              <a:latin typeface="Cambria"/>
              <a:ea typeface="Cambria"/>
              <a:cs typeface="Cambria"/>
              <a:sym typeface="Cambria"/>
            </a:endParaRPr>
          </a:p>
          <a:p>
            <a:pPr indent="-372110"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Concurrency Control in DBMS</a:t>
            </a:r>
            <a:endParaRPr sz="2000">
              <a:latin typeface="Cambria"/>
              <a:ea typeface="Cambria"/>
              <a:cs typeface="Cambria"/>
              <a:sym typeface="Cambria"/>
            </a:endParaRPr>
          </a:p>
          <a:p>
            <a:pPr indent="-399415"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Keys in DBMS</a:t>
            </a:r>
            <a:endParaRPr sz="2000">
              <a:latin typeface="Cambria"/>
              <a:ea typeface="Cambria"/>
              <a:cs typeface="Cambria"/>
              <a:sym typeface="Cambria"/>
            </a:endParaRPr>
          </a:p>
          <a:p>
            <a:pPr indent="-398780"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Dependencies, Independencies</a:t>
            </a:r>
            <a:endParaRPr sz="2000">
              <a:latin typeface="Cambria"/>
              <a:ea typeface="Cambria"/>
              <a:cs typeface="Cambria"/>
              <a:sym typeface="Cambria"/>
            </a:endParaRPr>
          </a:p>
          <a:p>
            <a:pPr indent="-498475" lvl="0" marL="510540"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File Structure</a:t>
            </a:r>
            <a:endParaRPr sz="2000">
              <a:latin typeface="Cambria"/>
              <a:ea typeface="Cambria"/>
              <a:cs typeface="Cambria"/>
              <a:sym typeface="Cambria"/>
            </a:endParaRPr>
          </a:p>
        </p:txBody>
      </p:sp>
      <p:sp>
        <p:nvSpPr>
          <p:cNvPr id="984" name="Google Shape;984;p127"/>
          <p:cNvSpPr txBox="1"/>
          <p:nvPr/>
        </p:nvSpPr>
        <p:spPr>
          <a:xfrm>
            <a:off x="6202725" y="456556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8" name="Shape 988"/>
        <p:cNvGrpSpPr/>
        <p:nvPr/>
      </p:nvGrpSpPr>
      <p:grpSpPr>
        <a:xfrm>
          <a:off x="0" y="0"/>
          <a:ext cx="0" cy="0"/>
          <a:chOff x="0" y="0"/>
          <a:chExt cx="0" cy="0"/>
        </a:xfrm>
      </p:grpSpPr>
      <p:pic>
        <p:nvPicPr>
          <p:cNvPr id="989" name="Google Shape;989;p128"/>
          <p:cNvPicPr preferRelativeResize="0"/>
          <p:nvPr/>
        </p:nvPicPr>
        <p:blipFill rotWithShape="1">
          <a:blip r:embed="rId3">
            <a:alphaModFix/>
          </a:blip>
          <a:srcRect b="0" l="0" r="0" t="0"/>
          <a:stretch/>
        </p:blipFill>
        <p:spPr>
          <a:xfrm>
            <a:off x="5227150" y="942975"/>
            <a:ext cx="3136274" cy="3136223"/>
          </a:xfrm>
          <a:prstGeom prst="rect">
            <a:avLst/>
          </a:prstGeom>
          <a:noFill/>
          <a:ln>
            <a:noFill/>
          </a:ln>
        </p:spPr>
      </p:pic>
      <p:sp>
        <p:nvSpPr>
          <p:cNvPr id="990" name="Google Shape;990;p128"/>
          <p:cNvSpPr txBox="1"/>
          <p:nvPr/>
        </p:nvSpPr>
        <p:spPr>
          <a:xfrm>
            <a:off x="520780" y="680890"/>
            <a:ext cx="3279775" cy="3683000"/>
          </a:xfrm>
          <a:prstGeom prst="rect">
            <a:avLst/>
          </a:prstGeom>
          <a:noFill/>
          <a:ln>
            <a:noFill/>
          </a:ln>
        </p:spPr>
        <p:txBody>
          <a:bodyPr anchorCtr="0" anchor="t" bIns="0" lIns="0" spcFirstLastPara="1" rIns="0" wrap="square" tIns="12700">
            <a:spAutoFit/>
          </a:bodyPr>
          <a:lstStyle/>
          <a:p>
            <a:pPr indent="0" lvl="0" marL="151765" marR="0" rtl="0" algn="ctr">
              <a:lnSpc>
                <a:spcPct val="100000"/>
              </a:lnSpc>
              <a:spcBef>
                <a:spcPts val="0"/>
              </a:spcBef>
              <a:spcAft>
                <a:spcPts val="0"/>
              </a:spcAft>
              <a:buNone/>
            </a:pPr>
            <a:r>
              <a:rPr lang="en-US" sz="4800">
                <a:solidFill>
                  <a:srgbClr val="FFFFFF"/>
                </a:solidFill>
                <a:latin typeface="Cambria"/>
                <a:ea typeface="Cambria"/>
                <a:cs typeface="Cambria"/>
                <a:sym typeface="Cambria"/>
              </a:rPr>
              <a:t>01</a:t>
            </a:r>
            <a:endParaRPr sz="4800">
              <a:latin typeface="Cambria"/>
              <a:ea typeface="Cambria"/>
              <a:cs typeface="Cambria"/>
              <a:sym typeface="Cambria"/>
            </a:endParaRPr>
          </a:p>
          <a:p>
            <a:pPr indent="0" lvl="0" marL="0" marR="0" rtl="0" algn="ctr">
              <a:lnSpc>
                <a:spcPct val="100000"/>
              </a:lnSpc>
              <a:spcBef>
                <a:spcPts val="0"/>
              </a:spcBef>
              <a:spcAft>
                <a:spcPts val="0"/>
              </a:spcAft>
              <a:buNone/>
            </a:pPr>
            <a:r>
              <a:rPr lang="en-US" sz="4800">
                <a:solidFill>
                  <a:srgbClr val="FFFFFF"/>
                </a:solidFill>
                <a:latin typeface="Cambria"/>
                <a:ea typeface="Cambria"/>
                <a:cs typeface="Cambria"/>
                <a:sym typeface="Cambria"/>
              </a:rPr>
              <a:t>Introduction</a:t>
            </a:r>
            <a:endParaRPr sz="4800">
              <a:latin typeface="Cambria"/>
              <a:ea typeface="Cambria"/>
              <a:cs typeface="Cambria"/>
              <a:sym typeface="Cambria"/>
            </a:endParaRPr>
          </a:p>
          <a:p>
            <a:pPr indent="0" lvl="0" marL="544195" marR="384175" rtl="0" algn="ctr">
              <a:lnSpc>
                <a:spcPct val="100000"/>
              </a:lnSpc>
              <a:spcBef>
                <a:spcPts val="0"/>
              </a:spcBef>
              <a:spcAft>
                <a:spcPts val="0"/>
              </a:spcAft>
              <a:buNone/>
            </a:pPr>
            <a:r>
              <a:rPr lang="en-US" sz="4800">
                <a:solidFill>
                  <a:srgbClr val="FFFFFF"/>
                </a:solidFill>
                <a:latin typeface="Cambria"/>
                <a:ea typeface="Cambria"/>
                <a:cs typeface="Cambria"/>
                <a:sym typeface="Cambria"/>
              </a:rPr>
              <a:t>To  Database  Theory</a:t>
            </a:r>
            <a:endParaRPr sz="4800">
              <a:latin typeface="Cambria"/>
              <a:ea typeface="Cambria"/>
              <a:cs typeface="Cambria"/>
              <a:sym typeface="Cambri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4" name="Shape 994"/>
        <p:cNvGrpSpPr/>
        <p:nvPr/>
      </p:nvGrpSpPr>
      <p:grpSpPr>
        <a:xfrm>
          <a:off x="0" y="0"/>
          <a:ext cx="0" cy="0"/>
          <a:chOff x="0" y="0"/>
          <a:chExt cx="0" cy="0"/>
        </a:xfrm>
      </p:grpSpPr>
      <p:graphicFrame>
        <p:nvGraphicFramePr>
          <p:cNvPr id="995" name="Google Shape;995;p129"/>
          <p:cNvGraphicFramePr/>
          <p:nvPr/>
        </p:nvGraphicFramePr>
        <p:xfrm>
          <a:off x="132512" y="1029927"/>
          <a:ext cx="3000000" cy="3000000"/>
        </p:xfrm>
        <a:graphic>
          <a:graphicData uri="http://schemas.openxmlformats.org/drawingml/2006/table">
            <a:tbl>
              <a:tblPr bandRow="1" firstRow="1">
                <a:noFill/>
                <a:tableStyleId>{6525EF24-196C-45DC-9923-A07DA837655B}</a:tableStyleId>
              </a:tblPr>
              <a:tblGrid>
                <a:gridCol w="3216900"/>
                <a:gridCol w="3377575"/>
              </a:tblGrid>
              <a:tr h="502875">
                <a:tc>
                  <a:txBody>
                    <a:bodyPr/>
                    <a:lstStyle/>
                    <a:p>
                      <a:pPr indent="0" lvl="0" marL="0" marR="0" rtl="0" algn="ctr">
                        <a:lnSpc>
                          <a:spcPct val="100000"/>
                        </a:lnSpc>
                        <a:spcBef>
                          <a:spcPts val="0"/>
                        </a:spcBef>
                        <a:spcAft>
                          <a:spcPts val="0"/>
                        </a:spcAft>
                        <a:buNone/>
                      </a:pPr>
                      <a:r>
                        <a:rPr lang="en-US" sz="2000" u="none" cap="none" strike="noStrike">
                          <a:latin typeface="Cambria"/>
                          <a:ea typeface="Cambria"/>
                          <a:cs typeface="Cambria"/>
                          <a:sym typeface="Cambria"/>
                        </a:rPr>
                        <a:t>DBMS</a:t>
                      </a:r>
                      <a:endParaRPr sz="2000" u="none" cap="none" strike="noStrike">
                        <a:latin typeface="Cambria"/>
                        <a:ea typeface="Cambria"/>
                        <a:cs typeface="Cambria"/>
                        <a:sym typeface="Cambria"/>
                      </a:endParaRPr>
                    </a:p>
                  </a:txBody>
                  <a:tcPr marT="75575"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solidFill>
                      <a:srgbClr val="9E9E9E"/>
                    </a:solidFill>
                  </a:tcPr>
                </a:tc>
                <a:tc>
                  <a:txBody>
                    <a:bodyPr/>
                    <a:lstStyle/>
                    <a:p>
                      <a:pPr indent="0" lvl="0" marL="0" marR="0" rtl="0" algn="ctr">
                        <a:lnSpc>
                          <a:spcPct val="100000"/>
                        </a:lnSpc>
                        <a:spcBef>
                          <a:spcPts val="0"/>
                        </a:spcBef>
                        <a:spcAft>
                          <a:spcPts val="0"/>
                        </a:spcAft>
                        <a:buNone/>
                      </a:pPr>
                      <a:r>
                        <a:rPr lang="en-US" sz="2100" u="none" cap="none" strike="noStrike">
                          <a:latin typeface="Cambria"/>
                          <a:ea typeface="Cambria"/>
                          <a:cs typeface="Cambria"/>
                          <a:sym typeface="Cambria"/>
                        </a:rPr>
                        <a:t>RDBMS</a:t>
                      </a:r>
                      <a:endParaRPr sz="2100" u="none" cap="none" strike="noStrike">
                        <a:latin typeface="Cambria"/>
                        <a:ea typeface="Cambria"/>
                        <a:cs typeface="Cambria"/>
                        <a:sym typeface="Cambria"/>
                      </a:endParaRPr>
                    </a:p>
                  </a:txBody>
                  <a:tcPr marT="74925"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solidFill>
                      <a:srgbClr val="9E9E9E"/>
                    </a:solidFill>
                  </a:tcPr>
                </a:tc>
              </a:tr>
              <a:tr h="396200">
                <a:tc>
                  <a:txBody>
                    <a:bodyPr/>
                    <a:lstStyle/>
                    <a:p>
                      <a:pPr indent="0" lvl="0" marL="85725" marR="0" rtl="0" algn="l">
                        <a:lnSpc>
                          <a:spcPct val="100000"/>
                        </a:lnSpc>
                        <a:spcBef>
                          <a:spcPts val="0"/>
                        </a:spcBef>
                        <a:spcAft>
                          <a:spcPts val="0"/>
                        </a:spcAft>
                        <a:buNone/>
                      </a:pPr>
                      <a:r>
                        <a:rPr lang="en-US" sz="1400" u="none" cap="none" strike="noStrike">
                          <a:solidFill>
                            <a:srgbClr val="1B1C1F"/>
                          </a:solidFill>
                          <a:latin typeface="Cambria"/>
                          <a:ea typeface="Cambria"/>
                          <a:cs typeface="Cambria"/>
                          <a:sym typeface="Cambria"/>
                        </a:rPr>
                        <a:t>Data stored is in the ﬁle format</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333333"/>
                          </a:solidFill>
                          <a:latin typeface="Cambria"/>
                          <a:ea typeface="Cambria"/>
                          <a:cs typeface="Cambria"/>
                          <a:sym typeface="Cambria"/>
                        </a:rPr>
                        <a:t>Data stored is in table format</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r>
              <a:tr h="396200">
                <a:tc>
                  <a:txBody>
                    <a:bodyPr/>
                    <a:lstStyle/>
                    <a:p>
                      <a:pPr indent="0" lvl="0" marL="85725" marR="0" rtl="0" algn="l">
                        <a:lnSpc>
                          <a:spcPct val="100000"/>
                        </a:lnSpc>
                        <a:spcBef>
                          <a:spcPts val="0"/>
                        </a:spcBef>
                        <a:spcAft>
                          <a:spcPts val="0"/>
                        </a:spcAft>
                        <a:buNone/>
                      </a:pPr>
                      <a:r>
                        <a:rPr lang="en-US" sz="1400" u="none" cap="none" strike="noStrike">
                          <a:solidFill>
                            <a:srgbClr val="1B1C1F"/>
                          </a:solidFill>
                          <a:latin typeface="Cambria"/>
                          <a:ea typeface="Cambria"/>
                          <a:cs typeface="Cambria"/>
                          <a:sym typeface="Cambria"/>
                        </a:rPr>
                        <a:t>No support for distributed database</a:t>
                      </a:r>
                      <a:endParaRPr sz="1400" u="none" cap="none" strike="noStrike">
                        <a:latin typeface="Cambria"/>
                        <a:ea typeface="Cambria"/>
                        <a:cs typeface="Cambria"/>
                        <a:sym typeface="Cambria"/>
                      </a:endParaRPr>
                    </a:p>
                  </a:txBody>
                  <a:tcPr marT="7810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333333"/>
                          </a:solidFill>
                          <a:latin typeface="Cambria"/>
                          <a:ea typeface="Cambria"/>
                          <a:cs typeface="Cambria"/>
                          <a:sym typeface="Cambria"/>
                        </a:rPr>
                        <a:t>Support distributed database</a:t>
                      </a:r>
                      <a:endParaRPr sz="1400" u="none" cap="none" strike="noStrike">
                        <a:latin typeface="Cambria"/>
                        <a:ea typeface="Cambria"/>
                        <a:cs typeface="Cambria"/>
                        <a:sym typeface="Cambria"/>
                      </a:endParaRPr>
                    </a:p>
                  </a:txBody>
                  <a:tcPr marT="7810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r>
              <a:tr h="396200">
                <a:tc>
                  <a:txBody>
                    <a:bodyPr/>
                    <a:lstStyle/>
                    <a:p>
                      <a:pPr indent="0" lvl="0" marL="85725" marR="0" rtl="0" algn="l">
                        <a:lnSpc>
                          <a:spcPct val="100000"/>
                        </a:lnSpc>
                        <a:spcBef>
                          <a:spcPts val="0"/>
                        </a:spcBef>
                        <a:spcAft>
                          <a:spcPts val="0"/>
                        </a:spcAft>
                        <a:buNone/>
                      </a:pPr>
                      <a:r>
                        <a:rPr lang="en-US" sz="1400" u="none" cap="none" strike="noStrike">
                          <a:solidFill>
                            <a:srgbClr val="1B1C1F"/>
                          </a:solidFill>
                          <a:latin typeface="Cambria"/>
                          <a:ea typeface="Cambria"/>
                          <a:cs typeface="Cambria"/>
                          <a:sym typeface="Cambria"/>
                        </a:rPr>
                        <a:t>Data stored is a small quantity</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333333"/>
                          </a:solidFill>
                          <a:latin typeface="Cambria"/>
                          <a:ea typeface="Cambria"/>
                          <a:cs typeface="Cambria"/>
                          <a:sym typeface="Cambria"/>
                        </a:rPr>
                        <a:t>Data is stored in a large amount</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r>
              <a:tr h="396200">
                <a:tc>
                  <a:txBody>
                    <a:bodyPr/>
                    <a:lstStyle/>
                    <a:p>
                      <a:pPr indent="0" lvl="0" marL="85725" marR="0" rtl="0" algn="l">
                        <a:lnSpc>
                          <a:spcPct val="100000"/>
                        </a:lnSpc>
                        <a:spcBef>
                          <a:spcPts val="0"/>
                        </a:spcBef>
                        <a:spcAft>
                          <a:spcPts val="0"/>
                        </a:spcAft>
                        <a:buNone/>
                      </a:pPr>
                      <a:r>
                        <a:rPr lang="en-US" sz="1400" u="none" cap="none" strike="noStrike">
                          <a:solidFill>
                            <a:srgbClr val="1B1C1F"/>
                          </a:solidFill>
                          <a:latin typeface="Cambria"/>
                          <a:ea typeface="Cambria"/>
                          <a:cs typeface="Cambria"/>
                          <a:sym typeface="Cambria"/>
                        </a:rPr>
                        <a:t>DBMS supports a single user</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333333"/>
                          </a:solidFill>
                          <a:latin typeface="Cambria"/>
                          <a:ea typeface="Cambria"/>
                          <a:cs typeface="Cambria"/>
                          <a:sym typeface="Cambria"/>
                        </a:rPr>
                        <a:t>RDBMS supports multiple users</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r>
              <a:tr h="609550">
                <a:tc>
                  <a:txBody>
                    <a:bodyPr/>
                    <a:lstStyle/>
                    <a:p>
                      <a:pPr indent="0" lvl="0" marL="85725" marR="0" rtl="0" algn="l">
                        <a:lnSpc>
                          <a:spcPct val="100000"/>
                        </a:lnSpc>
                        <a:spcBef>
                          <a:spcPts val="0"/>
                        </a:spcBef>
                        <a:spcAft>
                          <a:spcPts val="0"/>
                        </a:spcAft>
                        <a:buNone/>
                      </a:pPr>
                      <a:r>
                        <a:rPr lang="en-US" sz="1400" u="none" cap="none" strike="noStrike">
                          <a:solidFill>
                            <a:srgbClr val="1B1C1F"/>
                          </a:solidFill>
                          <a:latin typeface="Cambria"/>
                          <a:ea typeface="Cambria"/>
                          <a:cs typeface="Cambria"/>
                          <a:sym typeface="Cambria"/>
                        </a:rPr>
                        <a:t>Individual access of data elements</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c>
                  <a:txBody>
                    <a:bodyPr/>
                    <a:lstStyle/>
                    <a:p>
                      <a:pPr indent="0" lvl="0" marL="85725" marR="520700" rtl="0" algn="l">
                        <a:lnSpc>
                          <a:spcPct val="100000"/>
                        </a:lnSpc>
                        <a:spcBef>
                          <a:spcPts val="0"/>
                        </a:spcBef>
                        <a:spcAft>
                          <a:spcPts val="0"/>
                        </a:spcAft>
                        <a:buNone/>
                      </a:pPr>
                      <a:r>
                        <a:rPr lang="en-US" sz="1400" u="none" cap="none" strike="noStrike">
                          <a:solidFill>
                            <a:srgbClr val="333333"/>
                          </a:solidFill>
                          <a:latin typeface="Cambria"/>
                          <a:ea typeface="Cambria"/>
                          <a:cs typeface="Cambria"/>
                          <a:sym typeface="Cambria"/>
                        </a:rPr>
                        <a:t>Multiple data elements are accessible  together</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r>
              <a:tr h="609550">
                <a:tc>
                  <a:txBody>
                    <a:bodyPr/>
                    <a:lstStyle/>
                    <a:p>
                      <a:pPr indent="0" lvl="0" marL="85725" marR="0" rtl="0" algn="l">
                        <a:lnSpc>
                          <a:spcPct val="100000"/>
                        </a:lnSpc>
                        <a:spcBef>
                          <a:spcPts val="0"/>
                        </a:spcBef>
                        <a:spcAft>
                          <a:spcPts val="0"/>
                        </a:spcAft>
                        <a:buNone/>
                      </a:pPr>
                      <a:r>
                        <a:rPr lang="en-US" sz="1400" u="none" cap="none" strike="noStrike">
                          <a:solidFill>
                            <a:srgbClr val="1B1C1F"/>
                          </a:solidFill>
                          <a:latin typeface="Cambria"/>
                          <a:ea typeface="Cambria"/>
                          <a:cs typeface="Cambria"/>
                          <a:sym typeface="Cambria"/>
                        </a:rPr>
                        <a:t>No connection between data</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c>
                  <a:txBody>
                    <a:bodyPr/>
                    <a:lstStyle/>
                    <a:p>
                      <a:pPr indent="0" lvl="0" marL="85725" marR="532130" rtl="0" algn="l">
                        <a:lnSpc>
                          <a:spcPct val="100000"/>
                        </a:lnSpc>
                        <a:spcBef>
                          <a:spcPts val="0"/>
                        </a:spcBef>
                        <a:spcAft>
                          <a:spcPts val="0"/>
                        </a:spcAft>
                        <a:buNone/>
                      </a:pPr>
                      <a:r>
                        <a:rPr lang="en-US" sz="1400" u="none" cap="none" strike="noStrike">
                          <a:solidFill>
                            <a:srgbClr val="333333"/>
                          </a:solidFill>
                          <a:latin typeface="Cambria"/>
                          <a:ea typeface="Cambria"/>
                          <a:cs typeface="Cambria"/>
                          <a:sym typeface="Cambria"/>
                        </a:rPr>
                        <a:t>Data in the form of a table are linked  together</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r>
              <a:tr h="396200">
                <a:tc>
                  <a:txBody>
                    <a:bodyPr/>
                    <a:lstStyle/>
                    <a:p>
                      <a:pPr indent="0" lvl="0" marL="85725" marR="0" rtl="0" algn="l">
                        <a:lnSpc>
                          <a:spcPct val="100000"/>
                        </a:lnSpc>
                        <a:spcBef>
                          <a:spcPts val="0"/>
                        </a:spcBef>
                        <a:spcAft>
                          <a:spcPts val="0"/>
                        </a:spcAft>
                        <a:buNone/>
                      </a:pPr>
                      <a:r>
                        <a:rPr lang="en-US" sz="1400" u="none" cap="none" strike="noStrike">
                          <a:solidFill>
                            <a:srgbClr val="1B1C1F"/>
                          </a:solidFill>
                          <a:latin typeface="Cambria"/>
                          <a:ea typeface="Cambria"/>
                          <a:cs typeface="Cambria"/>
                          <a:sym typeface="Cambria"/>
                        </a:rPr>
                        <a:t>There is normalisation</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333333"/>
                          </a:solidFill>
                          <a:latin typeface="Cambria"/>
                          <a:ea typeface="Cambria"/>
                          <a:cs typeface="Cambria"/>
                          <a:sym typeface="Cambria"/>
                        </a:rPr>
                        <a:t>Normalisation is not achievable</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r>
              <a:tr h="396200">
                <a:tc>
                  <a:txBody>
                    <a:bodyPr/>
                    <a:lstStyle/>
                    <a:p>
                      <a:pPr indent="0" lvl="0" marL="85725" marR="0" rtl="0" algn="l">
                        <a:lnSpc>
                          <a:spcPct val="100000"/>
                        </a:lnSpc>
                        <a:spcBef>
                          <a:spcPts val="0"/>
                        </a:spcBef>
                        <a:spcAft>
                          <a:spcPts val="0"/>
                        </a:spcAft>
                        <a:buNone/>
                      </a:pPr>
                      <a:r>
                        <a:rPr lang="en-US" sz="1400" u="none" cap="none" strike="noStrike">
                          <a:solidFill>
                            <a:srgbClr val="1B1C1F"/>
                          </a:solidFill>
                          <a:latin typeface="Cambria"/>
                          <a:ea typeface="Cambria"/>
                          <a:cs typeface="Cambria"/>
                          <a:sym typeface="Cambria"/>
                        </a:rPr>
                        <a:t>XML, Microsoft Access.</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333333"/>
                          </a:solidFill>
                          <a:latin typeface="Cambria"/>
                          <a:ea typeface="Cambria"/>
                          <a:cs typeface="Cambria"/>
                          <a:sym typeface="Cambria"/>
                        </a:rPr>
                        <a:t>Oracle, SQL Server.</a:t>
                      </a:r>
                      <a:endParaRPr sz="1400" u="none" cap="none" strike="noStrike">
                        <a:latin typeface="Cambria"/>
                        <a:ea typeface="Cambria"/>
                        <a:cs typeface="Cambria"/>
                        <a:sym typeface="Cambria"/>
                      </a:endParaRPr>
                    </a:p>
                  </a:txBody>
                  <a:tcPr marT="78750" marB="0" marR="0" marL="0">
                    <a:lnL cap="flat" cmpd="sng" w="28575">
                      <a:solidFill>
                        <a:srgbClr val="1B1C1F"/>
                      </a:solidFill>
                      <a:prstDash val="solid"/>
                      <a:round/>
                      <a:headEnd len="sm" w="sm" type="none"/>
                      <a:tailEnd len="sm" w="sm" type="none"/>
                    </a:lnL>
                    <a:lnR cap="flat" cmpd="sng" w="28575">
                      <a:solidFill>
                        <a:srgbClr val="1B1C1F"/>
                      </a:solidFill>
                      <a:prstDash val="solid"/>
                      <a:round/>
                      <a:headEnd len="sm" w="sm" type="none"/>
                      <a:tailEnd len="sm" w="sm" type="none"/>
                    </a:lnR>
                    <a:lnT cap="flat" cmpd="sng" w="28575">
                      <a:solidFill>
                        <a:srgbClr val="1B1C1F"/>
                      </a:solidFill>
                      <a:prstDash val="solid"/>
                      <a:round/>
                      <a:headEnd len="sm" w="sm" type="none"/>
                      <a:tailEnd len="sm" w="sm" type="none"/>
                    </a:lnT>
                    <a:lnB cap="flat" cmpd="sng" w="28575">
                      <a:solidFill>
                        <a:srgbClr val="1B1C1F"/>
                      </a:solidFill>
                      <a:prstDash val="solid"/>
                      <a:round/>
                      <a:headEnd len="sm" w="sm" type="none"/>
                      <a:tailEnd len="sm" w="sm" type="none"/>
                    </a:lnB>
                  </a:tcPr>
                </a:tc>
              </a:tr>
            </a:tbl>
          </a:graphicData>
        </a:graphic>
      </p:graphicFrame>
      <p:grpSp>
        <p:nvGrpSpPr>
          <p:cNvPr id="996" name="Google Shape;996;p129"/>
          <p:cNvGrpSpPr/>
          <p:nvPr/>
        </p:nvGrpSpPr>
        <p:grpSpPr>
          <a:xfrm>
            <a:off x="0" y="0"/>
            <a:ext cx="9144000" cy="879475"/>
            <a:chOff x="0" y="0"/>
            <a:chExt cx="9144000" cy="879475"/>
          </a:xfrm>
        </p:grpSpPr>
        <p:sp>
          <p:nvSpPr>
            <p:cNvPr id="997" name="Google Shape;997;p129"/>
            <p:cNvSpPr/>
            <p:nvPr/>
          </p:nvSpPr>
          <p:spPr>
            <a:xfrm>
              <a:off x="0" y="0"/>
              <a:ext cx="9144000" cy="879475"/>
            </a:xfrm>
            <a:custGeom>
              <a:rect b="b" l="l" r="r" t="t"/>
              <a:pathLst>
                <a:path extrusionOk="0" h="879475" w="9144000">
                  <a:moveTo>
                    <a:pt x="0" y="0"/>
                  </a:moveTo>
                  <a:lnTo>
                    <a:pt x="9143999" y="0"/>
                  </a:lnTo>
                  <a:lnTo>
                    <a:pt x="9143999" y="879287"/>
                  </a:lnTo>
                  <a:lnTo>
                    <a:pt x="0" y="879287"/>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8" name="Google Shape;998;p129"/>
            <p:cNvSpPr/>
            <p:nvPr/>
          </p:nvSpPr>
          <p:spPr>
            <a:xfrm>
              <a:off x="0" y="879287"/>
              <a:ext cx="9144000" cy="0"/>
            </a:xfrm>
            <a:custGeom>
              <a:rect b="b" l="l" r="r" t="t"/>
              <a:pathLst>
                <a:path extrusionOk="0" h="120000" w="9144000">
                  <a:moveTo>
                    <a:pt x="9143999" y="0"/>
                  </a:move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99" name="Google Shape;999;p129"/>
          <p:cNvSpPr txBox="1"/>
          <p:nvPr>
            <p:ph type="title"/>
          </p:nvPr>
        </p:nvSpPr>
        <p:spPr>
          <a:xfrm>
            <a:off x="849899" y="174185"/>
            <a:ext cx="586930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latin typeface="Cambria"/>
                <a:ea typeface="Cambria"/>
                <a:cs typeface="Cambria"/>
                <a:sym typeface="Cambria"/>
              </a:rPr>
              <a:t>Diﬀerence Between DBMS, RDBMS</a:t>
            </a:r>
            <a:endParaRPr sz="3000">
              <a:latin typeface="Cambria"/>
              <a:ea typeface="Cambria"/>
              <a:cs typeface="Cambria"/>
              <a:sym typeface="Cambria"/>
            </a:endParaRPr>
          </a:p>
        </p:txBody>
      </p:sp>
      <p:sp>
        <p:nvSpPr>
          <p:cNvPr id="1000" name="Google Shape;1000;p129"/>
          <p:cNvSpPr txBox="1"/>
          <p:nvPr/>
        </p:nvSpPr>
        <p:spPr>
          <a:xfrm>
            <a:off x="6816025" y="471376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4" name="Shape 1004"/>
        <p:cNvGrpSpPr/>
        <p:nvPr/>
      </p:nvGrpSpPr>
      <p:grpSpPr>
        <a:xfrm>
          <a:off x="0" y="0"/>
          <a:ext cx="0" cy="0"/>
          <a:chOff x="0" y="0"/>
          <a:chExt cx="0" cy="0"/>
        </a:xfrm>
      </p:grpSpPr>
      <p:sp>
        <p:nvSpPr>
          <p:cNvPr id="1005" name="Google Shape;1005;p130"/>
          <p:cNvSpPr txBox="1"/>
          <p:nvPr/>
        </p:nvSpPr>
        <p:spPr>
          <a:xfrm>
            <a:off x="6647825" y="4635989"/>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grpSp>
        <p:nvGrpSpPr>
          <p:cNvPr id="1006" name="Google Shape;1006;p130"/>
          <p:cNvGrpSpPr/>
          <p:nvPr/>
        </p:nvGrpSpPr>
        <p:grpSpPr>
          <a:xfrm>
            <a:off x="0" y="0"/>
            <a:ext cx="9144000" cy="838835"/>
            <a:chOff x="0" y="0"/>
            <a:chExt cx="9144000" cy="838835"/>
          </a:xfrm>
        </p:grpSpPr>
        <p:sp>
          <p:nvSpPr>
            <p:cNvPr id="1007" name="Google Shape;1007;p130"/>
            <p:cNvSpPr/>
            <p:nvPr/>
          </p:nvSpPr>
          <p:spPr>
            <a:xfrm>
              <a:off x="0" y="0"/>
              <a:ext cx="9144000" cy="838835"/>
            </a:xfrm>
            <a:custGeom>
              <a:rect b="b" l="l" r="r" t="t"/>
              <a:pathLst>
                <a:path extrusionOk="0" h="838835" w="9144000">
                  <a:moveTo>
                    <a:pt x="0" y="0"/>
                  </a:moveTo>
                  <a:lnTo>
                    <a:pt x="9143999" y="0"/>
                  </a:lnTo>
                  <a:lnTo>
                    <a:pt x="9143999" y="838262"/>
                  </a:lnTo>
                  <a:lnTo>
                    <a:pt x="0" y="838262"/>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8" name="Google Shape;1008;p130"/>
            <p:cNvSpPr/>
            <p:nvPr/>
          </p:nvSpPr>
          <p:spPr>
            <a:xfrm>
              <a:off x="0" y="838262"/>
              <a:ext cx="9144000" cy="0"/>
            </a:xfrm>
            <a:custGeom>
              <a:rect b="b" l="l" r="r" t="t"/>
              <a:pathLst>
                <a:path extrusionOk="0" h="120000" w="9144000">
                  <a:moveTo>
                    <a:pt x="9143999" y="0"/>
                  </a:move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09" name="Google Shape;1009;p130"/>
          <p:cNvSpPr txBox="1"/>
          <p:nvPr>
            <p:ph type="title"/>
          </p:nvPr>
        </p:nvSpPr>
        <p:spPr>
          <a:xfrm>
            <a:off x="354424" y="133160"/>
            <a:ext cx="305244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latin typeface="Cambria"/>
                <a:ea typeface="Cambria"/>
                <a:cs typeface="Cambria"/>
                <a:sym typeface="Cambria"/>
              </a:rPr>
              <a:t>DBMS Advantages</a:t>
            </a:r>
            <a:endParaRPr sz="3000">
              <a:latin typeface="Cambria"/>
              <a:ea typeface="Cambria"/>
              <a:cs typeface="Cambria"/>
              <a:sym typeface="Cambria"/>
            </a:endParaRPr>
          </a:p>
        </p:txBody>
      </p:sp>
      <p:sp>
        <p:nvSpPr>
          <p:cNvPr id="1010" name="Google Shape;1010;p130"/>
          <p:cNvSpPr txBox="1"/>
          <p:nvPr/>
        </p:nvSpPr>
        <p:spPr>
          <a:xfrm>
            <a:off x="247872" y="1300133"/>
            <a:ext cx="4019550" cy="2860040"/>
          </a:xfrm>
          <a:prstGeom prst="rect">
            <a:avLst/>
          </a:prstGeom>
          <a:noFill/>
          <a:ln>
            <a:noFill/>
          </a:ln>
        </p:spPr>
        <p:txBody>
          <a:bodyPr anchorCtr="0" anchor="t" bIns="0" lIns="0" spcFirstLastPara="1" rIns="0" wrap="square" tIns="12700">
            <a:spAutoFit/>
          </a:bodyPr>
          <a:lstStyle/>
          <a:p>
            <a:pPr indent="-402590" lvl="0" marL="450850" marR="0" rtl="0" algn="l">
              <a:lnSpc>
                <a:spcPct val="100000"/>
              </a:lnSpc>
              <a:spcBef>
                <a:spcPts val="0"/>
              </a:spcBef>
              <a:spcAft>
                <a:spcPts val="0"/>
              </a:spcAft>
              <a:buSzPts val="2400"/>
              <a:buFont typeface="Cambria"/>
              <a:buAutoNum type="arabicPeriod"/>
            </a:pPr>
            <a:r>
              <a:rPr lang="en-US" sz="2400">
                <a:latin typeface="Cambria"/>
                <a:ea typeface="Cambria"/>
                <a:cs typeface="Cambria"/>
                <a:sym typeface="Cambria"/>
              </a:rPr>
              <a:t>Reducing Data Redundancy</a:t>
            </a:r>
            <a:endParaRPr sz="2400">
              <a:latin typeface="Cambria"/>
              <a:ea typeface="Cambria"/>
              <a:cs typeface="Cambria"/>
              <a:sym typeface="Cambria"/>
            </a:endParaRPr>
          </a:p>
          <a:p>
            <a:pPr indent="-437515" lvl="0" marL="450850" marR="0" rtl="0" algn="l">
              <a:lnSpc>
                <a:spcPct val="100000"/>
              </a:lnSpc>
              <a:spcBef>
                <a:spcPts val="0"/>
              </a:spcBef>
              <a:spcAft>
                <a:spcPts val="0"/>
              </a:spcAft>
              <a:buSzPts val="2400"/>
              <a:buFont typeface="Cambria"/>
              <a:buAutoNum type="arabicPeriod"/>
            </a:pPr>
            <a:r>
              <a:rPr lang="en-US" sz="2400">
                <a:latin typeface="Cambria"/>
                <a:ea typeface="Cambria"/>
                <a:cs typeface="Cambria"/>
                <a:sym typeface="Cambria"/>
              </a:rPr>
              <a:t>Sharing of Data</a:t>
            </a:r>
            <a:endParaRPr sz="2400">
              <a:latin typeface="Cambria"/>
              <a:ea typeface="Cambria"/>
              <a:cs typeface="Cambria"/>
              <a:sym typeface="Cambria"/>
            </a:endParaRPr>
          </a:p>
          <a:p>
            <a:pPr indent="-426083" lvl="0" marL="450850" marR="0" rtl="0" algn="l">
              <a:lnSpc>
                <a:spcPct val="100000"/>
              </a:lnSpc>
              <a:spcBef>
                <a:spcPts val="430"/>
              </a:spcBef>
              <a:spcAft>
                <a:spcPts val="0"/>
              </a:spcAft>
              <a:buSzPts val="2400"/>
              <a:buFont typeface="Cambria"/>
              <a:buAutoNum type="arabicPeriod"/>
            </a:pPr>
            <a:r>
              <a:rPr lang="en-US" sz="2400">
                <a:latin typeface="Cambria"/>
                <a:ea typeface="Cambria"/>
                <a:cs typeface="Cambria"/>
                <a:sym typeface="Cambria"/>
              </a:rPr>
              <a:t>Data Integrity</a:t>
            </a:r>
            <a:endParaRPr sz="2400">
              <a:latin typeface="Cambria"/>
              <a:ea typeface="Cambria"/>
              <a:cs typeface="Cambria"/>
              <a:sym typeface="Cambria"/>
            </a:endParaRPr>
          </a:p>
          <a:p>
            <a:pPr indent="-438783" lvl="0" marL="450850" marR="0" rtl="0" algn="l">
              <a:lnSpc>
                <a:spcPct val="100000"/>
              </a:lnSpc>
              <a:spcBef>
                <a:spcPts val="430"/>
              </a:spcBef>
              <a:spcAft>
                <a:spcPts val="0"/>
              </a:spcAft>
              <a:buSzPts val="2400"/>
              <a:buFont typeface="Cambria"/>
              <a:buAutoNum type="arabicPeriod"/>
            </a:pPr>
            <a:r>
              <a:rPr lang="en-US" sz="2400">
                <a:latin typeface="Cambria"/>
                <a:ea typeface="Cambria"/>
                <a:cs typeface="Cambria"/>
                <a:sym typeface="Cambria"/>
              </a:rPr>
              <a:t>Data Security</a:t>
            </a:r>
            <a:endParaRPr sz="2400">
              <a:latin typeface="Cambria"/>
              <a:ea typeface="Cambria"/>
              <a:cs typeface="Cambria"/>
              <a:sym typeface="Cambria"/>
            </a:endParaRPr>
          </a:p>
          <a:p>
            <a:pPr indent="-428625" lvl="0" marL="450850" marR="0" rtl="0" algn="l">
              <a:lnSpc>
                <a:spcPct val="100000"/>
              </a:lnSpc>
              <a:spcBef>
                <a:spcPts val="434"/>
              </a:spcBef>
              <a:spcAft>
                <a:spcPts val="0"/>
              </a:spcAft>
              <a:buSzPts val="2400"/>
              <a:buFont typeface="Cambria"/>
              <a:buAutoNum type="arabicPeriod"/>
            </a:pPr>
            <a:r>
              <a:rPr lang="en-US" sz="2400">
                <a:latin typeface="Cambria"/>
                <a:ea typeface="Cambria"/>
                <a:cs typeface="Cambria"/>
                <a:sym typeface="Cambria"/>
              </a:rPr>
              <a:t>Privacy</a:t>
            </a:r>
            <a:endParaRPr sz="2400">
              <a:latin typeface="Cambria"/>
              <a:ea typeface="Cambria"/>
              <a:cs typeface="Cambria"/>
              <a:sym typeface="Cambria"/>
            </a:endParaRPr>
          </a:p>
          <a:p>
            <a:pPr indent="-427990" lvl="0" marL="450850" marR="0" rtl="0" algn="l">
              <a:lnSpc>
                <a:spcPct val="100000"/>
              </a:lnSpc>
              <a:spcBef>
                <a:spcPts val="430"/>
              </a:spcBef>
              <a:spcAft>
                <a:spcPts val="0"/>
              </a:spcAft>
              <a:buSzPts val="2400"/>
              <a:buFont typeface="Cambria"/>
              <a:buAutoNum type="arabicPeriod"/>
            </a:pPr>
            <a:r>
              <a:rPr lang="en-US" sz="2400">
                <a:latin typeface="Cambria"/>
                <a:ea typeface="Cambria"/>
                <a:cs typeface="Cambria"/>
                <a:sym typeface="Cambria"/>
              </a:rPr>
              <a:t>Backup and Recovery</a:t>
            </a:r>
            <a:endParaRPr sz="2400">
              <a:latin typeface="Cambria"/>
              <a:ea typeface="Cambria"/>
              <a:cs typeface="Cambria"/>
              <a:sym typeface="Cambria"/>
            </a:endParaRPr>
          </a:p>
          <a:p>
            <a:pPr indent="-400685" lvl="0" marL="450850" marR="0" rtl="0" algn="l">
              <a:lnSpc>
                <a:spcPct val="100000"/>
              </a:lnSpc>
              <a:spcBef>
                <a:spcPts val="434"/>
              </a:spcBef>
              <a:spcAft>
                <a:spcPts val="0"/>
              </a:spcAft>
              <a:buSzPts val="2400"/>
              <a:buFont typeface="Cambria"/>
              <a:buAutoNum type="arabicPeriod"/>
            </a:pPr>
            <a:r>
              <a:rPr lang="en-US" sz="2400">
                <a:latin typeface="Cambria"/>
                <a:ea typeface="Cambria"/>
                <a:cs typeface="Cambria"/>
                <a:sym typeface="Cambria"/>
              </a:rPr>
              <a:t>Data Consistency</a:t>
            </a:r>
            <a:endParaRPr sz="2400">
              <a:latin typeface="Cambria"/>
              <a:ea typeface="Cambria"/>
              <a:cs typeface="Cambria"/>
              <a:sym typeface="Cambria"/>
            </a:endParaRPr>
          </a:p>
        </p:txBody>
      </p:sp>
      <p:pic>
        <p:nvPicPr>
          <p:cNvPr id="1011" name="Google Shape;1011;p130"/>
          <p:cNvPicPr preferRelativeResize="0"/>
          <p:nvPr/>
        </p:nvPicPr>
        <p:blipFill rotWithShape="1">
          <a:blip r:embed="rId3">
            <a:alphaModFix/>
          </a:blip>
          <a:srcRect b="0" l="0" r="0" t="0"/>
          <a:stretch/>
        </p:blipFill>
        <p:spPr>
          <a:xfrm>
            <a:off x="4724400" y="990662"/>
            <a:ext cx="4267199" cy="3173277"/>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5" name="Shape 1015"/>
        <p:cNvGrpSpPr/>
        <p:nvPr/>
      </p:nvGrpSpPr>
      <p:grpSpPr>
        <a:xfrm>
          <a:off x="0" y="0"/>
          <a:ext cx="0" cy="0"/>
          <a:chOff x="0" y="0"/>
          <a:chExt cx="0" cy="0"/>
        </a:xfrm>
      </p:grpSpPr>
      <p:sp>
        <p:nvSpPr>
          <p:cNvPr id="1016" name="Google Shape;1016;p131"/>
          <p:cNvSpPr txBox="1"/>
          <p:nvPr/>
        </p:nvSpPr>
        <p:spPr>
          <a:xfrm>
            <a:off x="6647825" y="4635989"/>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grpSp>
        <p:nvGrpSpPr>
          <p:cNvPr id="1017" name="Google Shape;1017;p131"/>
          <p:cNvGrpSpPr/>
          <p:nvPr/>
        </p:nvGrpSpPr>
        <p:grpSpPr>
          <a:xfrm>
            <a:off x="0" y="0"/>
            <a:ext cx="9144000" cy="838835"/>
            <a:chOff x="0" y="0"/>
            <a:chExt cx="9144000" cy="838835"/>
          </a:xfrm>
        </p:grpSpPr>
        <p:sp>
          <p:nvSpPr>
            <p:cNvPr id="1018" name="Google Shape;1018;p131"/>
            <p:cNvSpPr/>
            <p:nvPr/>
          </p:nvSpPr>
          <p:spPr>
            <a:xfrm>
              <a:off x="0" y="0"/>
              <a:ext cx="9144000" cy="838835"/>
            </a:xfrm>
            <a:custGeom>
              <a:rect b="b" l="l" r="r" t="t"/>
              <a:pathLst>
                <a:path extrusionOk="0" h="838835" w="9144000">
                  <a:moveTo>
                    <a:pt x="0" y="0"/>
                  </a:moveTo>
                  <a:lnTo>
                    <a:pt x="9143999" y="0"/>
                  </a:lnTo>
                  <a:lnTo>
                    <a:pt x="9143999" y="838262"/>
                  </a:lnTo>
                  <a:lnTo>
                    <a:pt x="0" y="838262"/>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9" name="Google Shape;1019;p131"/>
            <p:cNvSpPr/>
            <p:nvPr/>
          </p:nvSpPr>
          <p:spPr>
            <a:xfrm>
              <a:off x="0" y="838262"/>
              <a:ext cx="9144000" cy="0"/>
            </a:xfrm>
            <a:custGeom>
              <a:rect b="b" l="l" r="r" t="t"/>
              <a:pathLst>
                <a:path extrusionOk="0" h="120000" w="9144000">
                  <a:moveTo>
                    <a:pt x="9143999" y="0"/>
                  </a:move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20" name="Google Shape;1020;p131"/>
          <p:cNvSpPr txBox="1"/>
          <p:nvPr>
            <p:ph type="title"/>
          </p:nvPr>
        </p:nvSpPr>
        <p:spPr>
          <a:xfrm>
            <a:off x="354424" y="133160"/>
            <a:ext cx="350520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latin typeface="Cambria"/>
                <a:ea typeface="Cambria"/>
                <a:cs typeface="Cambria"/>
                <a:sym typeface="Cambria"/>
              </a:rPr>
              <a:t>DBMS Disadvantages</a:t>
            </a:r>
            <a:endParaRPr sz="3000">
              <a:latin typeface="Cambria"/>
              <a:ea typeface="Cambria"/>
              <a:cs typeface="Cambria"/>
              <a:sym typeface="Cambria"/>
            </a:endParaRPr>
          </a:p>
        </p:txBody>
      </p:sp>
      <p:sp>
        <p:nvSpPr>
          <p:cNvPr id="1021" name="Google Shape;1021;p131"/>
          <p:cNvSpPr txBox="1"/>
          <p:nvPr/>
        </p:nvSpPr>
        <p:spPr>
          <a:xfrm>
            <a:off x="247922" y="1188632"/>
            <a:ext cx="4098925" cy="3701415"/>
          </a:xfrm>
          <a:prstGeom prst="rect">
            <a:avLst/>
          </a:prstGeom>
          <a:noFill/>
          <a:ln>
            <a:noFill/>
          </a:ln>
        </p:spPr>
        <p:txBody>
          <a:bodyPr anchorCtr="0" anchor="t" bIns="0" lIns="0" spcFirstLastPara="1" rIns="0" wrap="square" tIns="12700">
            <a:spAutoFit/>
          </a:bodyPr>
          <a:lstStyle/>
          <a:p>
            <a:pPr indent="-402590" lvl="0" marL="450850" marR="0" rtl="0" algn="l">
              <a:lnSpc>
                <a:spcPct val="100000"/>
              </a:lnSpc>
              <a:spcBef>
                <a:spcPts val="0"/>
              </a:spcBef>
              <a:spcAft>
                <a:spcPts val="0"/>
              </a:spcAft>
              <a:buSzPts val="2400"/>
              <a:buFont typeface="Cambria"/>
              <a:buAutoNum type="arabicPeriod"/>
            </a:pPr>
            <a:r>
              <a:rPr lang="en-US" sz="2400">
                <a:latin typeface="Cambria"/>
                <a:ea typeface="Cambria"/>
                <a:cs typeface="Cambria"/>
                <a:sym typeface="Cambria"/>
              </a:rPr>
              <a:t>Increased Cost</a:t>
            </a:r>
            <a:endParaRPr sz="2400">
              <a:latin typeface="Cambria"/>
              <a:ea typeface="Cambria"/>
              <a:cs typeface="Cambria"/>
              <a:sym typeface="Cambria"/>
            </a:endParaRPr>
          </a:p>
          <a:p>
            <a:pPr indent="-437515" lvl="0" marL="450850" marR="0" rtl="0" algn="l">
              <a:lnSpc>
                <a:spcPct val="100000"/>
              </a:lnSpc>
              <a:spcBef>
                <a:spcPts val="0"/>
              </a:spcBef>
              <a:spcAft>
                <a:spcPts val="0"/>
              </a:spcAft>
              <a:buSzPts val="2400"/>
              <a:buFont typeface="Cambria"/>
              <a:buAutoNum type="arabicPeriod"/>
            </a:pPr>
            <a:r>
              <a:rPr lang="en-US" sz="2400">
                <a:latin typeface="Cambria"/>
                <a:ea typeface="Cambria"/>
                <a:cs typeface="Cambria"/>
                <a:sym typeface="Cambria"/>
              </a:rPr>
              <a:t>Complexity</a:t>
            </a:r>
            <a:endParaRPr sz="2400">
              <a:latin typeface="Cambria"/>
              <a:ea typeface="Cambria"/>
              <a:cs typeface="Cambria"/>
              <a:sym typeface="Cambria"/>
            </a:endParaRPr>
          </a:p>
          <a:p>
            <a:pPr indent="-426083" lvl="0" marL="450850" marR="0" rtl="0" algn="l">
              <a:lnSpc>
                <a:spcPct val="100000"/>
              </a:lnSpc>
              <a:spcBef>
                <a:spcPts val="430"/>
              </a:spcBef>
              <a:spcAft>
                <a:spcPts val="0"/>
              </a:spcAft>
              <a:buSzPts val="2400"/>
              <a:buFont typeface="Cambria"/>
              <a:buAutoNum type="arabicPeriod"/>
            </a:pPr>
            <a:r>
              <a:rPr lang="en-US" sz="2400">
                <a:latin typeface="Cambria"/>
                <a:ea typeface="Cambria"/>
                <a:cs typeface="Cambria"/>
                <a:sym typeface="Cambria"/>
              </a:rPr>
              <a:t>Currency Maintenance</a:t>
            </a:r>
            <a:endParaRPr sz="2400">
              <a:latin typeface="Cambria"/>
              <a:ea typeface="Cambria"/>
              <a:cs typeface="Cambria"/>
              <a:sym typeface="Cambria"/>
            </a:endParaRPr>
          </a:p>
          <a:p>
            <a:pPr indent="-438783" lvl="0" marL="450850" marR="0" rtl="0" algn="l">
              <a:lnSpc>
                <a:spcPct val="100000"/>
              </a:lnSpc>
              <a:spcBef>
                <a:spcPts val="434"/>
              </a:spcBef>
              <a:spcAft>
                <a:spcPts val="0"/>
              </a:spcAft>
              <a:buSzPts val="2400"/>
              <a:buFont typeface="Cambria"/>
              <a:buAutoNum type="arabicPeriod"/>
            </a:pPr>
            <a:r>
              <a:rPr lang="en-US" sz="2400">
                <a:latin typeface="Cambria"/>
                <a:ea typeface="Cambria"/>
                <a:cs typeface="Cambria"/>
                <a:sym typeface="Cambria"/>
              </a:rPr>
              <a:t>Database Failure</a:t>
            </a:r>
            <a:endParaRPr sz="2400">
              <a:latin typeface="Cambria"/>
              <a:ea typeface="Cambria"/>
              <a:cs typeface="Cambria"/>
              <a:sym typeface="Cambria"/>
            </a:endParaRPr>
          </a:p>
          <a:p>
            <a:pPr indent="-428625" lvl="0" marL="450850" marR="0" rtl="0" algn="l">
              <a:lnSpc>
                <a:spcPct val="100000"/>
              </a:lnSpc>
              <a:spcBef>
                <a:spcPts val="430"/>
              </a:spcBef>
              <a:spcAft>
                <a:spcPts val="0"/>
              </a:spcAft>
              <a:buSzPts val="2400"/>
              <a:buFont typeface="Cambria"/>
              <a:buAutoNum type="arabicPeriod"/>
            </a:pPr>
            <a:r>
              <a:rPr lang="en-US" sz="2400">
                <a:latin typeface="Cambria"/>
                <a:ea typeface="Cambria"/>
                <a:cs typeface="Cambria"/>
                <a:sym typeface="Cambria"/>
              </a:rPr>
              <a:t>Huge Size</a:t>
            </a:r>
            <a:endParaRPr sz="2400">
              <a:latin typeface="Cambria"/>
              <a:ea typeface="Cambria"/>
              <a:cs typeface="Cambria"/>
              <a:sym typeface="Cambria"/>
            </a:endParaRPr>
          </a:p>
          <a:p>
            <a:pPr indent="-427355" lvl="0" marL="450850" marR="907414" rtl="0" algn="l">
              <a:lnSpc>
                <a:spcPct val="114999"/>
              </a:lnSpc>
              <a:spcBef>
                <a:spcPts val="0"/>
              </a:spcBef>
              <a:spcAft>
                <a:spcPts val="0"/>
              </a:spcAft>
              <a:buSzPts val="2400"/>
              <a:buFont typeface="Cambria"/>
              <a:buAutoNum type="arabicPeriod"/>
            </a:pPr>
            <a:r>
              <a:rPr lang="en-US" sz="2400">
                <a:latin typeface="Cambria"/>
                <a:ea typeface="Cambria"/>
                <a:cs typeface="Cambria"/>
                <a:sym typeface="Cambria"/>
              </a:rPr>
              <a:t>Diﬃcult Backup And  Recovery</a:t>
            </a:r>
            <a:endParaRPr sz="2400">
              <a:latin typeface="Cambria"/>
              <a:ea typeface="Cambria"/>
              <a:cs typeface="Cambria"/>
              <a:sym typeface="Cambria"/>
            </a:endParaRPr>
          </a:p>
          <a:p>
            <a:pPr indent="-400050" lvl="0" marL="450850" marR="5080" rtl="0" algn="l">
              <a:lnSpc>
                <a:spcPct val="114999"/>
              </a:lnSpc>
              <a:spcBef>
                <a:spcPts val="0"/>
              </a:spcBef>
              <a:spcAft>
                <a:spcPts val="0"/>
              </a:spcAft>
              <a:buSzPts val="2400"/>
              <a:buFont typeface="Cambria"/>
              <a:buAutoNum type="arabicPeriod"/>
            </a:pPr>
            <a:r>
              <a:rPr lang="en-US" sz="2400">
                <a:latin typeface="Cambria"/>
                <a:ea typeface="Cambria"/>
                <a:cs typeface="Cambria"/>
                <a:sym typeface="Cambria"/>
              </a:rPr>
              <a:t>Conﬁdentiality, Privacy, and  Security</a:t>
            </a:r>
            <a:endParaRPr sz="2400">
              <a:latin typeface="Cambria"/>
              <a:ea typeface="Cambria"/>
              <a:cs typeface="Cambria"/>
              <a:sym typeface="Cambria"/>
            </a:endParaRPr>
          </a:p>
        </p:txBody>
      </p:sp>
      <p:pic>
        <p:nvPicPr>
          <p:cNvPr id="1022" name="Google Shape;1022;p131"/>
          <p:cNvPicPr preferRelativeResize="0"/>
          <p:nvPr/>
        </p:nvPicPr>
        <p:blipFill rotWithShape="1">
          <a:blip r:embed="rId3">
            <a:alphaModFix/>
          </a:blip>
          <a:srcRect b="0" l="0" r="0" t="0"/>
          <a:stretch/>
        </p:blipFill>
        <p:spPr>
          <a:xfrm>
            <a:off x="4724400" y="990662"/>
            <a:ext cx="4267199" cy="3173277"/>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6" name="Shape 1026"/>
        <p:cNvGrpSpPr/>
        <p:nvPr/>
      </p:nvGrpSpPr>
      <p:grpSpPr>
        <a:xfrm>
          <a:off x="0" y="0"/>
          <a:ext cx="0" cy="0"/>
          <a:chOff x="0" y="0"/>
          <a:chExt cx="0" cy="0"/>
        </a:xfrm>
      </p:grpSpPr>
      <p:sp>
        <p:nvSpPr>
          <p:cNvPr id="1027" name="Google Shape;1027;p132"/>
          <p:cNvSpPr txBox="1"/>
          <p:nvPr/>
        </p:nvSpPr>
        <p:spPr>
          <a:xfrm>
            <a:off x="6647825" y="4635989"/>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grpSp>
        <p:nvGrpSpPr>
          <p:cNvPr id="1028" name="Google Shape;1028;p132"/>
          <p:cNvGrpSpPr/>
          <p:nvPr/>
        </p:nvGrpSpPr>
        <p:grpSpPr>
          <a:xfrm>
            <a:off x="0" y="0"/>
            <a:ext cx="9144000" cy="838835"/>
            <a:chOff x="0" y="0"/>
            <a:chExt cx="9144000" cy="838835"/>
          </a:xfrm>
        </p:grpSpPr>
        <p:sp>
          <p:nvSpPr>
            <p:cNvPr id="1029" name="Google Shape;1029;p132"/>
            <p:cNvSpPr/>
            <p:nvPr/>
          </p:nvSpPr>
          <p:spPr>
            <a:xfrm>
              <a:off x="0" y="0"/>
              <a:ext cx="9144000" cy="838835"/>
            </a:xfrm>
            <a:custGeom>
              <a:rect b="b" l="l" r="r" t="t"/>
              <a:pathLst>
                <a:path extrusionOk="0" h="838835" w="9144000">
                  <a:moveTo>
                    <a:pt x="0" y="0"/>
                  </a:moveTo>
                  <a:lnTo>
                    <a:pt x="9143999" y="0"/>
                  </a:lnTo>
                  <a:lnTo>
                    <a:pt x="9143999" y="838262"/>
                  </a:lnTo>
                  <a:lnTo>
                    <a:pt x="0" y="838262"/>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0" name="Google Shape;1030;p132"/>
            <p:cNvSpPr/>
            <p:nvPr/>
          </p:nvSpPr>
          <p:spPr>
            <a:xfrm>
              <a:off x="0" y="838262"/>
              <a:ext cx="9144000" cy="0"/>
            </a:xfrm>
            <a:custGeom>
              <a:rect b="b" l="l" r="r" t="t"/>
              <a:pathLst>
                <a:path extrusionOk="0" h="120000" w="9144000">
                  <a:moveTo>
                    <a:pt x="9143999" y="0"/>
                  </a:move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1" name="Google Shape;1031;p132"/>
          <p:cNvSpPr txBox="1"/>
          <p:nvPr>
            <p:ph type="title"/>
          </p:nvPr>
        </p:nvSpPr>
        <p:spPr>
          <a:xfrm>
            <a:off x="354424" y="133160"/>
            <a:ext cx="322643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latin typeface="Cambria"/>
                <a:ea typeface="Cambria"/>
                <a:cs typeface="Cambria"/>
                <a:sym typeface="Cambria"/>
              </a:rPr>
              <a:t>DBMS Applications</a:t>
            </a:r>
            <a:endParaRPr sz="3000">
              <a:latin typeface="Cambria"/>
              <a:ea typeface="Cambria"/>
              <a:cs typeface="Cambria"/>
              <a:sym typeface="Cambria"/>
            </a:endParaRPr>
          </a:p>
        </p:txBody>
      </p:sp>
      <p:pic>
        <p:nvPicPr>
          <p:cNvPr id="1032" name="Google Shape;1032;p132"/>
          <p:cNvPicPr preferRelativeResize="0"/>
          <p:nvPr/>
        </p:nvPicPr>
        <p:blipFill rotWithShape="1">
          <a:blip r:embed="rId3">
            <a:alphaModFix/>
          </a:blip>
          <a:srcRect b="0" l="0" r="0" t="0"/>
          <a:stretch/>
        </p:blipFill>
        <p:spPr>
          <a:xfrm>
            <a:off x="640275" y="1171862"/>
            <a:ext cx="5076824" cy="3771899"/>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6" name="Shape 1036"/>
        <p:cNvGrpSpPr/>
        <p:nvPr/>
      </p:nvGrpSpPr>
      <p:grpSpPr>
        <a:xfrm>
          <a:off x="0" y="0"/>
          <a:ext cx="0" cy="0"/>
          <a:chOff x="0" y="0"/>
          <a:chExt cx="0" cy="0"/>
        </a:xfrm>
      </p:grpSpPr>
      <p:sp>
        <p:nvSpPr>
          <p:cNvPr id="1037" name="Google Shape;1037;p133"/>
          <p:cNvSpPr txBox="1"/>
          <p:nvPr/>
        </p:nvSpPr>
        <p:spPr>
          <a:xfrm>
            <a:off x="301549" y="858177"/>
            <a:ext cx="3751579" cy="2585720"/>
          </a:xfrm>
          <a:prstGeom prst="rect">
            <a:avLst/>
          </a:prstGeom>
          <a:noFill/>
          <a:ln>
            <a:noFill/>
          </a:ln>
        </p:spPr>
        <p:txBody>
          <a:bodyPr anchorCtr="0" anchor="t" bIns="0" lIns="0" spcFirstLastPara="1" rIns="0" wrap="square" tIns="12700">
            <a:spAutoFit/>
          </a:bodyPr>
          <a:lstStyle/>
          <a:p>
            <a:pPr indent="0" lvl="0" marL="177165" marR="0" rtl="0" algn="ctr">
              <a:lnSpc>
                <a:spcPct val="100000"/>
              </a:lnSpc>
              <a:spcBef>
                <a:spcPts val="0"/>
              </a:spcBef>
              <a:spcAft>
                <a:spcPts val="0"/>
              </a:spcAft>
              <a:buNone/>
            </a:pPr>
            <a:r>
              <a:rPr lang="en-US" sz="5600">
                <a:solidFill>
                  <a:srgbClr val="FFFFFF"/>
                </a:solidFill>
                <a:latin typeface="Cambria"/>
                <a:ea typeface="Cambria"/>
                <a:cs typeface="Cambria"/>
                <a:sym typeface="Cambria"/>
              </a:rPr>
              <a:t>02</a:t>
            </a:r>
            <a:endParaRPr sz="5600">
              <a:latin typeface="Cambria"/>
              <a:ea typeface="Cambria"/>
              <a:cs typeface="Cambria"/>
              <a:sym typeface="Cambria"/>
            </a:endParaRPr>
          </a:p>
          <a:p>
            <a:pPr indent="0" lvl="0" marL="0" marR="0" rtl="0" algn="ctr">
              <a:lnSpc>
                <a:spcPct val="100000"/>
              </a:lnSpc>
              <a:spcBef>
                <a:spcPts val="0"/>
              </a:spcBef>
              <a:spcAft>
                <a:spcPts val="0"/>
              </a:spcAft>
              <a:buNone/>
            </a:pPr>
            <a:r>
              <a:rPr lang="en-US" sz="5600">
                <a:solidFill>
                  <a:srgbClr val="FFFFFF"/>
                </a:solidFill>
                <a:latin typeface="Cambria"/>
                <a:ea typeface="Cambria"/>
                <a:cs typeface="Cambria"/>
                <a:sym typeface="Cambria"/>
              </a:rPr>
              <a:t>DBMS</a:t>
            </a:r>
            <a:endParaRPr sz="5600">
              <a:latin typeface="Cambria"/>
              <a:ea typeface="Cambria"/>
              <a:cs typeface="Cambria"/>
              <a:sym typeface="Cambria"/>
            </a:endParaRPr>
          </a:p>
          <a:p>
            <a:pPr indent="0" lvl="0" marL="0" marR="0" rtl="0" algn="ctr">
              <a:lnSpc>
                <a:spcPct val="100000"/>
              </a:lnSpc>
              <a:spcBef>
                <a:spcPts val="0"/>
              </a:spcBef>
              <a:spcAft>
                <a:spcPts val="0"/>
              </a:spcAft>
              <a:buNone/>
            </a:pPr>
            <a:r>
              <a:rPr lang="en-US" sz="5600">
                <a:solidFill>
                  <a:srgbClr val="FFFFFF"/>
                </a:solidFill>
                <a:latin typeface="Cambria"/>
                <a:ea typeface="Cambria"/>
                <a:cs typeface="Cambria"/>
                <a:sym typeface="Cambria"/>
              </a:rPr>
              <a:t>Architecture</a:t>
            </a:r>
            <a:endParaRPr sz="5600">
              <a:latin typeface="Cambria"/>
              <a:ea typeface="Cambria"/>
              <a:cs typeface="Cambria"/>
              <a:sym typeface="Cambria"/>
            </a:endParaRPr>
          </a:p>
        </p:txBody>
      </p:sp>
      <p:pic>
        <p:nvPicPr>
          <p:cNvPr id="1038" name="Google Shape;1038;p133"/>
          <p:cNvPicPr preferRelativeResize="0"/>
          <p:nvPr/>
        </p:nvPicPr>
        <p:blipFill rotWithShape="1">
          <a:blip r:embed="rId3">
            <a:alphaModFix/>
          </a:blip>
          <a:srcRect b="0" l="0" r="0" t="0"/>
          <a:stretch/>
        </p:blipFill>
        <p:spPr>
          <a:xfrm>
            <a:off x="5127850" y="1158025"/>
            <a:ext cx="3913199" cy="2599199"/>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2" name="Shape 1042"/>
        <p:cNvGrpSpPr/>
        <p:nvPr/>
      </p:nvGrpSpPr>
      <p:grpSpPr>
        <a:xfrm>
          <a:off x="0" y="0"/>
          <a:ext cx="0" cy="0"/>
          <a:chOff x="0" y="0"/>
          <a:chExt cx="0" cy="0"/>
        </a:xfrm>
      </p:grpSpPr>
      <p:sp>
        <p:nvSpPr>
          <p:cNvPr id="1043" name="Google Shape;1043;p13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E0E0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4" name="Google Shape;1044;p134"/>
          <p:cNvSpPr txBox="1"/>
          <p:nvPr>
            <p:ph type="title"/>
          </p:nvPr>
        </p:nvSpPr>
        <p:spPr>
          <a:xfrm>
            <a:off x="168275" y="169865"/>
            <a:ext cx="403542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1155CC"/>
                </a:solidFill>
                <a:latin typeface="Cambria"/>
                <a:ea typeface="Cambria"/>
                <a:cs typeface="Cambria"/>
                <a:sym typeface="Cambria"/>
              </a:rPr>
              <a:t>02	</a:t>
            </a:r>
            <a:r>
              <a:rPr lang="en-US" sz="3000">
                <a:solidFill>
                  <a:srgbClr val="000000"/>
                </a:solidFill>
                <a:latin typeface="Cambria"/>
                <a:ea typeface="Cambria"/>
                <a:cs typeface="Cambria"/>
                <a:sym typeface="Cambria"/>
              </a:rPr>
              <a:t>DBMS	Architecture</a:t>
            </a:r>
            <a:endParaRPr sz="3000">
              <a:latin typeface="Cambria"/>
              <a:ea typeface="Cambria"/>
              <a:cs typeface="Cambria"/>
              <a:sym typeface="Cambria"/>
            </a:endParaRPr>
          </a:p>
        </p:txBody>
      </p:sp>
      <p:grpSp>
        <p:nvGrpSpPr>
          <p:cNvPr id="1045" name="Google Shape;1045;p134"/>
          <p:cNvGrpSpPr/>
          <p:nvPr/>
        </p:nvGrpSpPr>
        <p:grpSpPr>
          <a:xfrm>
            <a:off x="306649" y="873527"/>
            <a:ext cx="4307615" cy="4079270"/>
            <a:chOff x="306649" y="873527"/>
            <a:chExt cx="4307615" cy="4079270"/>
          </a:xfrm>
        </p:grpSpPr>
        <p:pic>
          <p:nvPicPr>
            <p:cNvPr id="1046" name="Google Shape;1046;p134"/>
            <p:cNvPicPr preferRelativeResize="0"/>
            <p:nvPr/>
          </p:nvPicPr>
          <p:blipFill rotWithShape="1">
            <a:blip r:embed="rId3">
              <a:alphaModFix/>
            </a:blip>
            <a:srcRect b="0" l="0" r="0" t="0"/>
            <a:stretch/>
          </p:blipFill>
          <p:spPr>
            <a:xfrm>
              <a:off x="306649" y="1618850"/>
              <a:ext cx="2270201" cy="2270150"/>
            </a:xfrm>
            <a:prstGeom prst="rect">
              <a:avLst/>
            </a:prstGeom>
            <a:noFill/>
            <a:ln>
              <a:noFill/>
            </a:ln>
          </p:spPr>
        </p:pic>
        <p:sp>
          <p:nvSpPr>
            <p:cNvPr id="1047" name="Google Shape;1047;p134"/>
            <p:cNvSpPr/>
            <p:nvPr/>
          </p:nvSpPr>
          <p:spPr>
            <a:xfrm>
              <a:off x="2210550" y="919949"/>
              <a:ext cx="1985010" cy="1012190"/>
            </a:xfrm>
            <a:custGeom>
              <a:rect b="b" l="l" r="r" t="t"/>
              <a:pathLst>
                <a:path extrusionOk="0" h="1012189" w="1985010">
                  <a:moveTo>
                    <a:pt x="0" y="1011899"/>
                  </a:moveTo>
                  <a:lnTo>
                    <a:pt x="1041299" y="1011899"/>
                  </a:lnTo>
                  <a:lnTo>
                    <a:pt x="1041299" y="0"/>
                  </a:lnTo>
                  <a:lnTo>
                    <a:pt x="1984670" y="0"/>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48" name="Google Shape;1048;p134"/>
            <p:cNvPicPr preferRelativeResize="0"/>
            <p:nvPr/>
          </p:nvPicPr>
          <p:blipFill rotWithShape="1">
            <a:blip r:embed="rId4">
              <a:alphaModFix/>
            </a:blip>
            <a:srcRect b="0" l="0" r="0" t="0"/>
            <a:stretch/>
          </p:blipFill>
          <p:spPr>
            <a:xfrm>
              <a:off x="4148798" y="873527"/>
              <a:ext cx="116865" cy="92844"/>
            </a:xfrm>
            <a:prstGeom prst="rect">
              <a:avLst/>
            </a:prstGeom>
            <a:noFill/>
            <a:ln>
              <a:noFill/>
            </a:ln>
          </p:spPr>
        </p:pic>
        <p:sp>
          <p:nvSpPr>
            <p:cNvPr id="1049" name="Google Shape;1049;p134"/>
            <p:cNvSpPr/>
            <p:nvPr/>
          </p:nvSpPr>
          <p:spPr>
            <a:xfrm>
              <a:off x="1896601" y="3771475"/>
              <a:ext cx="2215515" cy="1135380"/>
            </a:xfrm>
            <a:custGeom>
              <a:rect b="b" l="l" r="r" t="t"/>
              <a:pathLst>
                <a:path extrusionOk="0" h="1135379" w="2215515">
                  <a:moveTo>
                    <a:pt x="0" y="0"/>
                  </a:moveTo>
                  <a:lnTo>
                    <a:pt x="1156499" y="0"/>
                  </a:lnTo>
                  <a:lnTo>
                    <a:pt x="1156499" y="1134899"/>
                  </a:lnTo>
                  <a:lnTo>
                    <a:pt x="2215070" y="1134899"/>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50" name="Google Shape;1050;p134"/>
            <p:cNvPicPr preferRelativeResize="0"/>
            <p:nvPr/>
          </p:nvPicPr>
          <p:blipFill rotWithShape="1">
            <a:blip r:embed="rId5">
              <a:alphaModFix/>
            </a:blip>
            <a:srcRect b="0" l="0" r="0" t="0"/>
            <a:stretch/>
          </p:blipFill>
          <p:spPr>
            <a:xfrm>
              <a:off x="4065250" y="4859952"/>
              <a:ext cx="116865" cy="92845"/>
            </a:xfrm>
            <a:prstGeom prst="rect">
              <a:avLst/>
            </a:prstGeom>
            <a:noFill/>
            <a:ln>
              <a:noFill/>
            </a:ln>
          </p:spPr>
        </p:pic>
        <p:sp>
          <p:nvSpPr>
            <p:cNvPr id="1051" name="Google Shape;1051;p134"/>
            <p:cNvSpPr/>
            <p:nvPr/>
          </p:nvSpPr>
          <p:spPr>
            <a:xfrm>
              <a:off x="2459251" y="1519275"/>
              <a:ext cx="1987550" cy="840105"/>
            </a:xfrm>
            <a:custGeom>
              <a:rect b="b" l="l" r="r" t="t"/>
              <a:pathLst>
                <a:path extrusionOk="0" h="840105" w="1987550">
                  <a:moveTo>
                    <a:pt x="0" y="839700"/>
                  </a:moveTo>
                  <a:lnTo>
                    <a:pt x="1042499" y="839700"/>
                  </a:lnTo>
                  <a:lnTo>
                    <a:pt x="1042499" y="0"/>
                  </a:lnTo>
                  <a:lnTo>
                    <a:pt x="1987070" y="0"/>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52" name="Google Shape;1052;p134"/>
            <p:cNvPicPr preferRelativeResize="0"/>
            <p:nvPr/>
          </p:nvPicPr>
          <p:blipFill rotWithShape="1">
            <a:blip r:embed="rId5">
              <a:alphaModFix/>
            </a:blip>
            <a:srcRect b="0" l="0" r="0" t="0"/>
            <a:stretch/>
          </p:blipFill>
          <p:spPr>
            <a:xfrm>
              <a:off x="4399900" y="1472852"/>
              <a:ext cx="116865" cy="92844"/>
            </a:xfrm>
            <a:prstGeom prst="rect">
              <a:avLst/>
            </a:prstGeom>
            <a:noFill/>
            <a:ln>
              <a:noFill/>
            </a:ln>
          </p:spPr>
        </p:pic>
        <p:sp>
          <p:nvSpPr>
            <p:cNvPr id="1053" name="Google Shape;1053;p134"/>
            <p:cNvSpPr/>
            <p:nvPr/>
          </p:nvSpPr>
          <p:spPr>
            <a:xfrm>
              <a:off x="2373150" y="3336200"/>
              <a:ext cx="2007235" cy="1054735"/>
            </a:xfrm>
            <a:custGeom>
              <a:rect b="b" l="l" r="r" t="t"/>
              <a:pathLst>
                <a:path extrusionOk="0" h="1054735" w="2007235">
                  <a:moveTo>
                    <a:pt x="0" y="0"/>
                  </a:moveTo>
                  <a:lnTo>
                    <a:pt x="1052399" y="0"/>
                  </a:lnTo>
                  <a:lnTo>
                    <a:pt x="1052399" y="1054499"/>
                  </a:lnTo>
                  <a:lnTo>
                    <a:pt x="2006870" y="1054499"/>
                  </a:lnTo>
                </a:path>
              </a:pathLst>
            </a:custGeom>
            <a:noFill/>
            <a:ln cap="flat" cmpd="sng" w="285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54" name="Google Shape;1054;p134"/>
            <p:cNvPicPr preferRelativeResize="0"/>
            <p:nvPr/>
          </p:nvPicPr>
          <p:blipFill rotWithShape="1">
            <a:blip r:embed="rId6">
              <a:alphaModFix/>
            </a:blip>
            <a:srcRect b="0" l="0" r="0" t="0"/>
            <a:stretch/>
          </p:blipFill>
          <p:spPr>
            <a:xfrm>
              <a:off x="4333598" y="4344277"/>
              <a:ext cx="116865" cy="92844"/>
            </a:xfrm>
            <a:prstGeom prst="rect">
              <a:avLst/>
            </a:prstGeom>
            <a:noFill/>
            <a:ln>
              <a:noFill/>
            </a:ln>
          </p:spPr>
        </p:pic>
        <p:sp>
          <p:nvSpPr>
            <p:cNvPr id="1055" name="Google Shape;1055;p134"/>
            <p:cNvSpPr/>
            <p:nvPr/>
          </p:nvSpPr>
          <p:spPr>
            <a:xfrm>
              <a:off x="2576851" y="2649587"/>
              <a:ext cx="1967230" cy="5715"/>
            </a:xfrm>
            <a:custGeom>
              <a:rect b="b" l="l" r="r" t="t"/>
              <a:pathLst>
                <a:path extrusionOk="0" h="5714" w="1967229">
                  <a:moveTo>
                    <a:pt x="0" y="0"/>
                  </a:moveTo>
                  <a:lnTo>
                    <a:pt x="1966971" y="5715"/>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56" name="Google Shape;1056;p134"/>
            <p:cNvPicPr preferRelativeResize="0"/>
            <p:nvPr/>
          </p:nvPicPr>
          <p:blipFill rotWithShape="1">
            <a:blip r:embed="rId7">
              <a:alphaModFix/>
            </a:blip>
            <a:srcRect b="0" l="0" r="0" t="0"/>
            <a:stretch/>
          </p:blipFill>
          <p:spPr>
            <a:xfrm>
              <a:off x="4497307" y="2608787"/>
              <a:ext cx="116957" cy="92844"/>
            </a:xfrm>
            <a:prstGeom prst="rect">
              <a:avLst/>
            </a:prstGeom>
            <a:noFill/>
            <a:ln>
              <a:noFill/>
            </a:ln>
          </p:spPr>
        </p:pic>
        <p:sp>
          <p:nvSpPr>
            <p:cNvPr id="1057" name="Google Shape;1057;p134"/>
            <p:cNvSpPr/>
            <p:nvPr/>
          </p:nvSpPr>
          <p:spPr>
            <a:xfrm>
              <a:off x="2545501" y="3062212"/>
              <a:ext cx="1967230" cy="5715"/>
            </a:xfrm>
            <a:custGeom>
              <a:rect b="b" l="l" r="r" t="t"/>
              <a:pathLst>
                <a:path extrusionOk="0" h="5714" w="1967229">
                  <a:moveTo>
                    <a:pt x="0" y="0"/>
                  </a:moveTo>
                  <a:lnTo>
                    <a:pt x="1966971" y="5715"/>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58" name="Google Shape;1058;p134"/>
            <p:cNvPicPr preferRelativeResize="0"/>
            <p:nvPr/>
          </p:nvPicPr>
          <p:blipFill rotWithShape="1">
            <a:blip r:embed="rId8">
              <a:alphaModFix/>
            </a:blip>
            <a:srcRect b="0" l="0" r="0" t="0"/>
            <a:stretch/>
          </p:blipFill>
          <p:spPr>
            <a:xfrm>
              <a:off x="4465957" y="3021412"/>
              <a:ext cx="116957" cy="92844"/>
            </a:xfrm>
            <a:prstGeom prst="rect">
              <a:avLst/>
            </a:prstGeom>
            <a:noFill/>
            <a:ln>
              <a:noFill/>
            </a:ln>
          </p:spPr>
        </p:pic>
      </p:grpSp>
      <p:sp>
        <p:nvSpPr>
          <p:cNvPr id="1059" name="Google Shape;1059;p134"/>
          <p:cNvSpPr txBox="1"/>
          <p:nvPr/>
        </p:nvSpPr>
        <p:spPr>
          <a:xfrm>
            <a:off x="4366174" y="710381"/>
            <a:ext cx="3063875" cy="95694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B5394"/>
                </a:solidFill>
                <a:latin typeface="Cambria"/>
                <a:ea typeface="Cambria"/>
                <a:cs typeface="Cambria"/>
                <a:sym typeface="Cambria"/>
              </a:rPr>
              <a:t>DBMS Architecture</a:t>
            </a:r>
            <a:endParaRPr sz="1800">
              <a:latin typeface="Cambria"/>
              <a:ea typeface="Cambria"/>
              <a:cs typeface="Cambria"/>
              <a:sym typeface="Cambria"/>
            </a:endParaRPr>
          </a:p>
          <a:p>
            <a:pPr indent="0" lvl="0" marL="0" marR="0" rtl="0" algn="l">
              <a:lnSpc>
                <a:spcPct val="100000"/>
              </a:lnSpc>
              <a:spcBef>
                <a:spcPts val="20"/>
              </a:spcBef>
              <a:spcAft>
                <a:spcPts val="0"/>
              </a:spcAft>
              <a:buNone/>
            </a:pPr>
            <a:r>
              <a:t/>
            </a:r>
            <a:endParaRPr sz="2550">
              <a:latin typeface="Cambria"/>
              <a:ea typeface="Cambria"/>
              <a:cs typeface="Cambria"/>
              <a:sym typeface="Cambria"/>
            </a:endParaRPr>
          </a:p>
          <a:p>
            <a:pPr indent="0" lvl="0" marL="291465" marR="0" rtl="0" algn="l">
              <a:lnSpc>
                <a:spcPct val="100000"/>
              </a:lnSpc>
              <a:spcBef>
                <a:spcPts val="0"/>
              </a:spcBef>
              <a:spcAft>
                <a:spcPts val="0"/>
              </a:spcAft>
              <a:buNone/>
            </a:pPr>
            <a:r>
              <a:rPr lang="en-US" sz="1800">
                <a:solidFill>
                  <a:srgbClr val="0B5394"/>
                </a:solidFill>
                <a:latin typeface="Cambria"/>
                <a:ea typeface="Cambria"/>
                <a:cs typeface="Cambria"/>
                <a:sym typeface="Cambria"/>
              </a:rPr>
              <a:t>Types of DBMS Architecture</a:t>
            </a:r>
            <a:endParaRPr sz="1800">
              <a:latin typeface="Cambria"/>
              <a:ea typeface="Cambria"/>
              <a:cs typeface="Cambria"/>
              <a:sym typeface="Cambria"/>
            </a:endParaRPr>
          </a:p>
        </p:txBody>
      </p:sp>
      <p:sp>
        <p:nvSpPr>
          <p:cNvPr id="1060" name="Google Shape;1060;p134"/>
          <p:cNvSpPr txBox="1"/>
          <p:nvPr/>
        </p:nvSpPr>
        <p:spPr>
          <a:xfrm>
            <a:off x="4873000" y="2347326"/>
            <a:ext cx="2188210" cy="850900"/>
          </a:xfrm>
          <a:prstGeom prst="rect">
            <a:avLst/>
          </a:prstGeom>
          <a:noFill/>
          <a:ln>
            <a:noFill/>
          </a:ln>
        </p:spPr>
        <p:txBody>
          <a:bodyPr anchorCtr="0" anchor="t" bIns="0" lIns="0" spcFirstLastPara="1" rIns="0" wrap="square" tIns="12700">
            <a:spAutoFit/>
          </a:bodyPr>
          <a:lstStyle/>
          <a:p>
            <a:pPr indent="36830" lvl="0" marL="12700" marR="5080" rtl="0" algn="l">
              <a:lnSpc>
                <a:spcPct val="150400"/>
              </a:lnSpc>
              <a:spcBef>
                <a:spcPts val="0"/>
              </a:spcBef>
              <a:spcAft>
                <a:spcPts val="0"/>
              </a:spcAft>
              <a:buNone/>
            </a:pPr>
            <a:r>
              <a:rPr lang="en-US" sz="1800">
                <a:solidFill>
                  <a:srgbClr val="0B5394"/>
                </a:solidFill>
                <a:latin typeface="Cambria"/>
                <a:ea typeface="Cambria"/>
                <a:cs typeface="Cambria"/>
                <a:sym typeface="Cambria"/>
              </a:rPr>
              <a:t>One Tier Architecture  Two Tier Architecture</a:t>
            </a:r>
            <a:endParaRPr sz="1800">
              <a:latin typeface="Cambria"/>
              <a:ea typeface="Cambria"/>
              <a:cs typeface="Cambria"/>
              <a:sym typeface="Cambria"/>
            </a:endParaRPr>
          </a:p>
        </p:txBody>
      </p:sp>
      <p:sp>
        <p:nvSpPr>
          <p:cNvPr id="1061" name="Google Shape;1061;p134"/>
          <p:cNvSpPr txBox="1"/>
          <p:nvPr/>
        </p:nvSpPr>
        <p:spPr>
          <a:xfrm>
            <a:off x="4617275" y="4184681"/>
            <a:ext cx="23031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B5394"/>
                </a:solidFill>
                <a:latin typeface="Cambria"/>
                <a:ea typeface="Cambria"/>
                <a:cs typeface="Cambria"/>
                <a:sym typeface="Cambria"/>
              </a:rPr>
              <a:t>Three Tier Architecture</a:t>
            </a:r>
            <a:endParaRPr sz="1800">
              <a:latin typeface="Cambria"/>
              <a:ea typeface="Cambria"/>
              <a:cs typeface="Cambria"/>
              <a:sym typeface="Cambria"/>
            </a:endParaRPr>
          </a:p>
        </p:txBody>
      </p:sp>
      <p:sp>
        <p:nvSpPr>
          <p:cNvPr id="1062" name="Google Shape;1062;p134"/>
          <p:cNvSpPr txBox="1"/>
          <p:nvPr/>
        </p:nvSpPr>
        <p:spPr>
          <a:xfrm>
            <a:off x="4282625" y="4722555"/>
            <a:ext cx="17119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B5394"/>
                </a:solidFill>
                <a:latin typeface="Cambria"/>
                <a:ea typeface="Cambria"/>
                <a:cs typeface="Cambria"/>
                <a:sym typeface="Cambria"/>
              </a:rPr>
              <a:t>Database Schema</a:t>
            </a:r>
            <a:endParaRPr sz="1800">
              <a:latin typeface="Cambria"/>
              <a:ea typeface="Cambria"/>
              <a:cs typeface="Cambria"/>
              <a:sym typeface="Cambria"/>
            </a:endParaRPr>
          </a:p>
        </p:txBody>
      </p:sp>
      <p:sp>
        <p:nvSpPr>
          <p:cNvPr id="1063" name="Google Shape;1063;p134"/>
          <p:cNvSpPr txBox="1"/>
          <p:nvPr/>
        </p:nvSpPr>
        <p:spPr>
          <a:xfrm>
            <a:off x="6730275" y="4829340"/>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303300" y="922320"/>
            <a:ext cx="4214495" cy="2768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latin typeface="Cambria"/>
                <a:ea typeface="Cambria"/>
                <a:cs typeface="Cambria"/>
                <a:sym typeface="Cambria"/>
              </a:rPr>
              <a:t>Creating  Database &amp;  Table in SQL</a:t>
            </a:r>
            <a:endParaRPr sz="6000">
              <a:latin typeface="Cambria"/>
              <a:ea typeface="Cambria"/>
              <a:cs typeface="Cambria"/>
              <a:sym typeface="Cambria"/>
            </a:endParaRPr>
          </a:p>
        </p:txBody>
      </p:sp>
      <p:grpSp>
        <p:nvGrpSpPr>
          <p:cNvPr id="182" name="Google Shape;182;p19"/>
          <p:cNvGrpSpPr/>
          <p:nvPr/>
        </p:nvGrpSpPr>
        <p:grpSpPr>
          <a:xfrm>
            <a:off x="5021950" y="428375"/>
            <a:ext cx="3730324" cy="3406699"/>
            <a:chOff x="5021950" y="428375"/>
            <a:chExt cx="3730324" cy="3406699"/>
          </a:xfrm>
        </p:grpSpPr>
        <p:pic>
          <p:nvPicPr>
            <p:cNvPr id="183" name="Google Shape;183;p19"/>
            <p:cNvPicPr preferRelativeResize="0"/>
            <p:nvPr/>
          </p:nvPicPr>
          <p:blipFill rotWithShape="1">
            <a:blip r:embed="rId3">
              <a:alphaModFix/>
            </a:blip>
            <a:srcRect b="0" l="0" r="0" t="0"/>
            <a:stretch/>
          </p:blipFill>
          <p:spPr>
            <a:xfrm>
              <a:off x="5021950" y="428375"/>
              <a:ext cx="2045250" cy="2045250"/>
            </a:xfrm>
            <a:prstGeom prst="rect">
              <a:avLst/>
            </a:prstGeom>
            <a:noFill/>
            <a:ln>
              <a:noFill/>
            </a:ln>
          </p:spPr>
        </p:pic>
        <p:pic>
          <p:nvPicPr>
            <p:cNvPr id="184" name="Google Shape;184;p19"/>
            <p:cNvPicPr preferRelativeResize="0"/>
            <p:nvPr/>
          </p:nvPicPr>
          <p:blipFill rotWithShape="1">
            <a:blip r:embed="rId4">
              <a:alphaModFix/>
            </a:blip>
            <a:srcRect b="0" l="0" r="0" t="0"/>
            <a:stretch/>
          </p:blipFill>
          <p:spPr>
            <a:xfrm>
              <a:off x="6059625" y="1142425"/>
              <a:ext cx="2692649" cy="2692649"/>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475325" y="220650"/>
            <a:ext cx="40138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Creating Database &amp; Table</a:t>
            </a:r>
            <a:endParaRPr sz="2800">
              <a:latin typeface="Cambria"/>
              <a:ea typeface="Cambria"/>
              <a:cs typeface="Cambria"/>
              <a:sym typeface="Cambria"/>
            </a:endParaRPr>
          </a:p>
        </p:txBody>
      </p:sp>
      <p:sp>
        <p:nvSpPr>
          <p:cNvPr id="190" name="Google Shape;190;p20"/>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191" name="Google Shape;191;p20"/>
          <p:cNvSpPr txBox="1"/>
          <p:nvPr/>
        </p:nvSpPr>
        <p:spPr>
          <a:xfrm>
            <a:off x="183774" y="1178657"/>
            <a:ext cx="4352290" cy="3225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Creating Database:</a:t>
            </a:r>
            <a:endParaRPr sz="2100">
              <a:latin typeface="Cambria"/>
              <a:ea typeface="Cambria"/>
              <a:cs typeface="Cambria"/>
              <a:sym typeface="Cambria"/>
            </a:endParaRPr>
          </a:p>
          <a:p>
            <a:pPr indent="0" lvl="0" marL="0" marR="0" rtl="0" algn="l">
              <a:lnSpc>
                <a:spcPct val="100000"/>
              </a:lnSpc>
              <a:spcBef>
                <a:spcPts val="55"/>
              </a:spcBef>
              <a:spcAft>
                <a:spcPts val="0"/>
              </a:spcAft>
              <a:buNone/>
            </a:pPr>
            <a:r>
              <a:t/>
            </a:r>
            <a:endParaRPr sz="210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0" marR="0" rtl="0" algn="l">
              <a:lnSpc>
                <a:spcPct val="100000"/>
              </a:lnSpc>
              <a:spcBef>
                <a:spcPts val="0"/>
              </a:spcBef>
              <a:spcAft>
                <a:spcPts val="0"/>
              </a:spcAft>
              <a:buNone/>
            </a:pPr>
            <a:r>
              <a:t/>
            </a:r>
            <a:endParaRPr sz="21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CREATE	DATABASE database_name;</a:t>
            </a:r>
            <a:endParaRPr sz="2100">
              <a:latin typeface="Cambria"/>
              <a:ea typeface="Cambria"/>
              <a:cs typeface="Cambria"/>
              <a:sym typeface="Cambria"/>
            </a:endParaRPr>
          </a:p>
          <a:p>
            <a:pPr indent="0" lvl="0" marL="0" marR="0" rtl="0" algn="l">
              <a:lnSpc>
                <a:spcPct val="100000"/>
              </a:lnSpc>
              <a:spcBef>
                <a:spcPts val="0"/>
              </a:spcBef>
              <a:spcAft>
                <a:spcPts val="0"/>
              </a:spcAft>
              <a:buNone/>
            </a:pPr>
            <a:r>
              <a:t/>
            </a:r>
            <a:endParaRPr sz="2500">
              <a:latin typeface="Cambria"/>
              <a:ea typeface="Cambria"/>
              <a:cs typeface="Cambria"/>
              <a:sym typeface="Cambria"/>
            </a:endParaRPr>
          </a:p>
          <a:p>
            <a:pPr indent="0" lvl="0" marL="12700" marR="0" rtl="0" algn="l">
              <a:lnSpc>
                <a:spcPct val="100000"/>
              </a:lnSpc>
              <a:spcBef>
                <a:spcPts val="211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0" lvl="0" marL="0" marR="0" rtl="0" algn="l">
              <a:lnSpc>
                <a:spcPct val="100000"/>
              </a:lnSpc>
              <a:spcBef>
                <a:spcPts val="0"/>
              </a:spcBef>
              <a:spcAft>
                <a:spcPts val="0"/>
              </a:spcAft>
              <a:buNone/>
            </a:pPr>
            <a:r>
              <a:t/>
            </a:r>
            <a:endParaRPr sz="21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CREATE	DATABASE	Test;</a:t>
            </a:r>
            <a:endParaRPr sz="21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475325" y="220650"/>
            <a:ext cx="27654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Deleting Database</a:t>
            </a:r>
            <a:endParaRPr sz="2800">
              <a:latin typeface="Cambria"/>
              <a:ea typeface="Cambria"/>
              <a:cs typeface="Cambria"/>
              <a:sym typeface="Cambria"/>
            </a:endParaRPr>
          </a:p>
        </p:txBody>
      </p:sp>
      <p:sp>
        <p:nvSpPr>
          <p:cNvPr id="197" name="Google Shape;197;p21"/>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198" name="Google Shape;198;p21"/>
          <p:cNvSpPr txBox="1"/>
          <p:nvPr/>
        </p:nvSpPr>
        <p:spPr>
          <a:xfrm>
            <a:off x="183774" y="1178657"/>
            <a:ext cx="4118610" cy="2905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Delete or Drop Database:</a:t>
            </a:r>
            <a:endParaRPr sz="2100">
              <a:latin typeface="Cambria"/>
              <a:ea typeface="Cambria"/>
              <a:cs typeface="Cambria"/>
              <a:sym typeface="Cambria"/>
            </a:endParaRPr>
          </a:p>
          <a:p>
            <a:pPr indent="0" lvl="0" marL="0" marR="0" rtl="0" algn="l">
              <a:lnSpc>
                <a:spcPct val="100000"/>
              </a:lnSpc>
              <a:spcBef>
                <a:spcPts val="55"/>
              </a:spcBef>
              <a:spcAft>
                <a:spcPts val="0"/>
              </a:spcAft>
              <a:buNone/>
            </a:pPr>
            <a:r>
              <a:t/>
            </a:r>
            <a:endParaRPr sz="210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 marR="5080" rtl="0" algn="l">
              <a:lnSpc>
                <a:spcPct val="200000"/>
              </a:lnSpc>
              <a:spcBef>
                <a:spcPts val="0"/>
              </a:spcBef>
              <a:spcAft>
                <a:spcPts val="0"/>
              </a:spcAft>
              <a:buNone/>
            </a:pPr>
            <a:r>
              <a:rPr lang="en-US" sz="2100">
                <a:latin typeface="Cambria"/>
                <a:ea typeface="Cambria"/>
                <a:cs typeface="Cambria"/>
                <a:sym typeface="Cambria"/>
              </a:rPr>
              <a:t>DROP	DATABASE	database_name;  Example:</a:t>
            </a:r>
            <a:endParaRPr sz="2100">
              <a:latin typeface="Cambria"/>
              <a:ea typeface="Cambria"/>
              <a:cs typeface="Cambria"/>
              <a:sym typeface="Cambria"/>
            </a:endParaRPr>
          </a:p>
          <a:p>
            <a:pPr indent="0" lvl="0" marL="0" marR="0" rtl="0" algn="l">
              <a:lnSpc>
                <a:spcPct val="100000"/>
              </a:lnSpc>
              <a:spcBef>
                <a:spcPts val="0"/>
              </a:spcBef>
              <a:spcAft>
                <a:spcPts val="0"/>
              </a:spcAft>
              <a:buNone/>
            </a:pPr>
            <a:r>
              <a:t/>
            </a:r>
            <a:endParaRPr sz="21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DROP	DATABASE Test;</a:t>
            </a:r>
            <a:endParaRPr sz="2100">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475325" y="220650"/>
            <a:ext cx="268668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Backup	Database</a:t>
            </a:r>
            <a:endParaRPr sz="2800">
              <a:latin typeface="Cambria"/>
              <a:ea typeface="Cambria"/>
              <a:cs typeface="Cambria"/>
              <a:sym typeface="Cambria"/>
            </a:endParaRPr>
          </a:p>
        </p:txBody>
      </p:sp>
      <p:sp>
        <p:nvSpPr>
          <p:cNvPr id="204" name="Google Shape;204;p22"/>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205" name="Google Shape;205;p22"/>
          <p:cNvSpPr txBox="1"/>
          <p:nvPr/>
        </p:nvSpPr>
        <p:spPr>
          <a:xfrm>
            <a:off x="183774" y="1178657"/>
            <a:ext cx="3936365" cy="34105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Backup Database:</a:t>
            </a:r>
            <a:endParaRPr sz="2100">
              <a:latin typeface="Cambria"/>
              <a:ea typeface="Cambria"/>
              <a:cs typeface="Cambria"/>
              <a:sym typeface="Cambria"/>
            </a:endParaRPr>
          </a:p>
          <a:p>
            <a:pPr indent="0" lvl="0" marL="0" marR="0" rtl="0" algn="l">
              <a:lnSpc>
                <a:spcPct val="100000"/>
              </a:lnSpc>
              <a:spcBef>
                <a:spcPts val="55"/>
              </a:spcBef>
              <a:spcAft>
                <a:spcPts val="0"/>
              </a:spcAft>
              <a:buNone/>
            </a:pPr>
            <a:r>
              <a:t/>
            </a:r>
            <a:endParaRPr sz="210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0" marR="0" rtl="0" algn="l">
              <a:lnSpc>
                <a:spcPct val="100000"/>
              </a:lnSpc>
              <a:spcBef>
                <a:spcPts val="0"/>
              </a:spcBef>
              <a:spcAft>
                <a:spcPts val="0"/>
              </a:spcAft>
              <a:buNone/>
            </a:pPr>
            <a:r>
              <a:t/>
            </a:r>
            <a:endParaRPr sz="2050">
              <a:latin typeface="Cambria"/>
              <a:ea typeface="Cambria"/>
              <a:cs typeface="Cambria"/>
              <a:sym typeface="Cambria"/>
            </a:endParaRPr>
          </a:p>
          <a:p>
            <a:pPr indent="0" lvl="0" marL="12700" marR="0" rtl="0" algn="l">
              <a:lnSpc>
                <a:spcPct val="100000"/>
              </a:lnSpc>
              <a:spcBef>
                <a:spcPts val="0"/>
              </a:spcBef>
              <a:spcAft>
                <a:spcPts val="0"/>
              </a:spcAft>
              <a:buNone/>
            </a:pPr>
            <a:r>
              <a:rPr lang="en-US" sz="2000">
                <a:latin typeface="Cambria"/>
                <a:ea typeface="Cambria"/>
                <a:cs typeface="Cambria"/>
                <a:sym typeface="Cambria"/>
              </a:rPr>
              <a:t>BACKUP DATABASE </a:t>
            </a:r>
            <a:r>
              <a:rPr i="1" lang="en-US" sz="2000">
                <a:latin typeface="Cambria"/>
                <a:ea typeface="Cambria"/>
                <a:cs typeface="Cambria"/>
                <a:sym typeface="Cambria"/>
              </a:rPr>
              <a:t>databasename</a:t>
            </a:r>
            <a:endParaRPr sz="2000">
              <a:latin typeface="Cambria"/>
              <a:ea typeface="Cambria"/>
              <a:cs typeface="Cambria"/>
              <a:sym typeface="Cambria"/>
            </a:endParaRPr>
          </a:p>
          <a:p>
            <a:pPr indent="0" lvl="0" marL="12700" marR="0" rtl="0" algn="l">
              <a:lnSpc>
                <a:spcPct val="100000"/>
              </a:lnSpc>
              <a:spcBef>
                <a:spcPts val="0"/>
              </a:spcBef>
              <a:spcAft>
                <a:spcPts val="0"/>
              </a:spcAft>
              <a:buNone/>
            </a:pPr>
            <a:r>
              <a:rPr lang="en-US" sz="2000">
                <a:latin typeface="Cambria"/>
                <a:ea typeface="Cambria"/>
                <a:cs typeface="Cambria"/>
                <a:sym typeface="Cambria"/>
              </a:rPr>
              <a:t>TO DISK = '</a:t>
            </a:r>
            <a:r>
              <a:rPr i="1" lang="en-US" sz="2000">
                <a:latin typeface="Cambria"/>
                <a:ea typeface="Cambria"/>
                <a:cs typeface="Cambria"/>
                <a:sym typeface="Cambria"/>
              </a:rPr>
              <a:t>ﬁle path</a:t>
            </a:r>
            <a:r>
              <a:rPr lang="en-US" sz="2000">
                <a:latin typeface="Cambria"/>
                <a:ea typeface="Cambria"/>
                <a:cs typeface="Cambria"/>
                <a:sym typeface="Cambria"/>
              </a:rPr>
              <a:t>';</a:t>
            </a:r>
            <a:endParaRPr sz="2000">
              <a:latin typeface="Cambria"/>
              <a:ea typeface="Cambria"/>
              <a:cs typeface="Cambria"/>
              <a:sym typeface="Cambria"/>
            </a:endParaRPr>
          </a:p>
          <a:p>
            <a:pPr indent="0" lvl="0" marL="0" marR="0" rtl="0" algn="l">
              <a:lnSpc>
                <a:spcPct val="100000"/>
              </a:lnSpc>
              <a:spcBef>
                <a:spcPts val="55"/>
              </a:spcBef>
              <a:spcAft>
                <a:spcPts val="0"/>
              </a:spcAft>
              <a:buNone/>
            </a:pPr>
            <a:r>
              <a:t/>
            </a:r>
            <a:endParaRPr sz="210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0" lvl="0" marL="0" marR="0" rtl="0" algn="l">
              <a:lnSpc>
                <a:spcPct val="100000"/>
              </a:lnSpc>
              <a:spcBef>
                <a:spcPts val="10"/>
              </a:spcBef>
              <a:spcAft>
                <a:spcPts val="0"/>
              </a:spcAft>
              <a:buNone/>
            </a:pPr>
            <a:r>
              <a:t/>
            </a:r>
            <a:endParaRPr sz="2150">
              <a:latin typeface="Cambria"/>
              <a:ea typeface="Cambria"/>
              <a:cs typeface="Cambria"/>
              <a:sym typeface="Cambria"/>
            </a:endParaRPr>
          </a:p>
          <a:p>
            <a:pPr indent="0" lvl="0" marL="12700" marR="0" rtl="0" algn="l">
              <a:lnSpc>
                <a:spcPct val="100000"/>
              </a:lnSpc>
              <a:spcBef>
                <a:spcPts val="5"/>
              </a:spcBef>
              <a:spcAft>
                <a:spcPts val="0"/>
              </a:spcAft>
              <a:buNone/>
            </a:pPr>
            <a:r>
              <a:rPr lang="en-US" sz="1800">
                <a:latin typeface="Cambria"/>
                <a:ea typeface="Cambria"/>
                <a:cs typeface="Cambria"/>
                <a:sym typeface="Cambria"/>
              </a:rPr>
              <a:t>BACKUP DATABASE testDB</a:t>
            </a:r>
            <a:endParaRPr sz="1800">
              <a:latin typeface="Cambria"/>
              <a:ea typeface="Cambria"/>
              <a:cs typeface="Cambria"/>
              <a:sym typeface="Cambria"/>
            </a:endParaRPr>
          </a:p>
          <a:p>
            <a:pPr indent="0" lvl="0" marL="12700" marR="0" rtl="0" algn="l">
              <a:lnSpc>
                <a:spcPct val="100000"/>
              </a:lnSpc>
              <a:spcBef>
                <a:spcPts val="0"/>
              </a:spcBef>
              <a:spcAft>
                <a:spcPts val="0"/>
              </a:spcAft>
              <a:buNone/>
            </a:pPr>
            <a:r>
              <a:rPr lang="en-US" sz="1800">
                <a:latin typeface="Cambria"/>
                <a:ea typeface="Cambria"/>
                <a:cs typeface="Cambria"/>
                <a:sym typeface="Cambria"/>
              </a:rPr>
              <a:t>TO DISK = 'D:\backups\testDB.bak';</a:t>
            </a:r>
            <a:endParaRPr sz="1800">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475325" y="220650"/>
            <a:ext cx="213106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Creating table</a:t>
            </a:r>
            <a:endParaRPr sz="2800">
              <a:latin typeface="Cambria"/>
              <a:ea typeface="Cambria"/>
              <a:cs typeface="Cambria"/>
              <a:sym typeface="Cambria"/>
            </a:endParaRPr>
          </a:p>
        </p:txBody>
      </p:sp>
      <p:sp>
        <p:nvSpPr>
          <p:cNvPr id="211" name="Google Shape;211;p23"/>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212" name="Google Shape;212;p23"/>
          <p:cNvSpPr txBox="1"/>
          <p:nvPr/>
        </p:nvSpPr>
        <p:spPr>
          <a:xfrm>
            <a:off x="169775" y="885781"/>
            <a:ext cx="2729865" cy="42494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457200" lvl="0" marL="469900" marR="5080" rtl="0" algn="l">
              <a:lnSpc>
                <a:spcPct val="100000"/>
              </a:lnSpc>
              <a:spcBef>
                <a:spcPts val="1995"/>
              </a:spcBef>
              <a:spcAft>
                <a:spcPts val="0"/>
              </a:spcAft>
              <a:buNone/>
            </a:pPr>
            <a:r>
              <a:rPr lang="en-US" sz="1650">
                <a:latin typeface="Cambria"/>
                <a:ea typeface="Cambria"/>
                <a:cs typeface="Cambria"/>
                <a:sym typeface="Cambria"/>
              </a:rPr>
              <a:t>CREATE TABLE </a:t>
            </a:r>
            <a:r>
              <a:rPr i="1" lang="en-US" sz="1650">
                <a:latin typeface="Cambria"/>
                <a:ea typeface="Cambria"/>
                <a:cs typeface="Cambria"/>
                <a:sym typeface="Cambria"/>
              </a:rPr>
              <a:t>table_name </a:t>
            </a:r>
            <a:r>
              <a:rPr lang="en-US" sz="1650">
                <a:latin typeface="Cambria"/>
                <a:ea typeface="Cambria"/>
                <a:cs typeface="Cambria"/>
                <a:sym typeface="Cambria"/>
              </a:rPr>
              <a:t>(  </a:t>
            </a:r>
            <a:r>
              <a:rPr i="1" lang="en-US" sz="1650">
                <a:latin typeface="Cambria"/>
                <a:ea typeface="Cambria"/>
                <a:cs typeface="Cambria"/>
                <a:sym typeface="Cambria"/>
              </a:rPr>
              <a:t>column1 datatype</a:t>
            </a:r>
            <a:r>
              <a:rPr lang="en-US" sz="1650">
                <a:latin typeface="Cambria"/>
                <a:ea typeface="Cambria"/>
                <a:cs typeface="Cambria"/>
                <a:sym typeface="Cambria"/>
              </a:rPr>
              <a:t>,  </a:t>
            </a:r>
            <a:r>
              <a:rPr i="1" lang="en-US" sz="1650">
                <a:latin typeface="Cambria"/>
                <a:ea typeface="Cambria"/>
                <a:cs typeface="Cambria"/>
                <a:sym typeface="Cambria"/>
              </a:rPr>
              <a:t>column2 datatype</a:t>
            </a:r>
            <a:r>
              <a:rPr lang="en-US" sz="1650">
                <a:latin typeface="Cambria"/>
                <a:ea typeface="Cambria"/>
                <a:cs typeface="Cambria"/>
                <a:sym typeface="Cambria"/>
              </a:rPr>
              <a:t>,  </a:t>
            </a:r>
            <a:r>
              <a:rPr i="1" lang="en-US" sz="1650">
                <a:latin typeface="Cambria"/>
                <a:ea typeface="Cambria"/>
                <a:cs typeface="Cambria"/>
                <a:sym typeface="Cambria"/>
              </a:rPr>
              <a:t>column3 datatype</a:t>
            </a:r>
            <a:r>
              <a:rPr lang="en-US" sz="1650">
                <a:latin typeface="Cambria"/>
                <a:ea typeface="Cambria"/>
                <a:cs typeface="Cambria"/>
                <a:sym typeface="Cambria"/>
              </a:rPr>
              <a:t>,</a:t>
            </a:r>
            <a:endParaRPr sz="1650">
              <a:latin typeface="Cambria"/>
              <a:ea typeface="Cambria"/>
              <a:cs typeface="Cambria"/>
              <a:sym typeface="Cambria"/>
            </a:endParaRPr>
          </a:p>
          <a:p>
            <a:pPr indent="0" lvl="0" marL="12700" marR="0" rtl="0" algn="l">
              <a:lnSpc>
                <a:spcPct val="119393"/>
              </a:lnSpc>
              <a:spcBef>
                <a:spcPts val="0"/>
              </a:spcBef>
              <a:spcAft>
                <a:spcPts val="0"/>
              </a:spcAft>
              <a:buNone/>
            </a:pPr>
            <a:r>
              <a:rPr lang="en-US" sz="1650">
                <a:latin typeface="Cambria"/>
                <a:ea typeface="Cambria"/>
                <a:cs typeface="Cambria"/>
                <a:sym typeface="Cambria"/>
              </a:rPr>
              <a:t>);</a:t>
            </a:r>
            <a:endParaRPr sz="1650">
              <a:latin typeface="Cambria"/>
              <a:ea typeface="Cambria"/>
              <a:cs typeface="Cambria"/>
              <a:sym typeface="Cambria"/>
            </a:endParaRPr>
          </a:p>
          <a:p>
            <a:pPr indent="0" lvl="0" marL="12700" marR="0" rtl="0" algn="l">
              <a:lnSpc>
                <a:spcPct val="119523"/>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457200" lvl="0" marL="469900" marR="273050" rtl="0" algn="l">
              <a:lnSpc>
                <a:spcPct val="100000"/>
              </a:lnSpc>
              <a:spcBef>
                <a:spcPts val="2060"/>
              </a:spcBef>
              <a:spcAft>
                <a:spcPts val="0"/>
              </a:spcAft>
              <a:buNone/>
            </a:pPr>
            <a:r>
              <a:rPr lang="en-US" sz="1700">
                <a:latin typeface="Cambria"/>
                <a:ea typeface="Cambria"/>
                <a:cs typeface="Cambria"/>
                <a:sym typeface="Cambria"/>
              </a:rPr>
              <a:t>CREATE TABLE Persons (  PersonID int,</a:t>
            </a:r>
            <a:endParaRPr sz="1700">
              <a:latin typeface="Cambria"/>
              <a:ea typeface="Cambria"/>
              <a:cs typeface="Cambria"/>
              <a:sym typeface="Cambria"/>
            </a:endParaRPr>
          </a:p>
          <a:p>
            <a:pPr indent="0" lvl="0" marL="469900" marR="28575" rtl="0" algn="l">
              <a:lnSpc>
                <a:spcPct val="100000"/>
              </a:lnSpc>
              <a:spcBef>
                <a:spcPts val="0"/>
              </a:spcBef>
              <a:spcAft>
                <a:spcPts val="0"/>
              </a:spcAft>
              <a:buNone/>
            </a:pPr>
            <a:r>
              <a:rPr lang="en-US" sz="1700">
                <a:latin typeface="Cambria"/>
                <a:ea typeface="Cambria"/>
                <a:cs typeface="Cambria"/>
                <a:sym typeface="Cambria"/>
              </a:rPr>
              <a:t>LastName varchar(255),  FirstName varchar(255),  Address varchar(255),  City varchar(255)</a:t>
            </a:r>
            <a:endParaRPr sz="1700">
              <a:latin typeface="Cambria"/>
              <a:ea typeface="Cambria"/>
              <a:cs typeface="Cambria"/>
              <a:sym typeface="Cambria"/>
            </a:endParaRPr>
          </a:p>
          <a:p>
            <a:pPr indent="0" lvl="0" marL="12700" marR="0" rtl="0" algn="l">
              <a:lnSpc>
                <a:spcPct val="100000"/>
              </a:lnSpc>
              <a:spcBef>
                <a:spcPts val="0"/>
              </a:spcBef>
              <a:spcAft>
                <a:spcPts val="0"/>
              </a:spcAft>
              <a:buNone/>
            </a:pPr>
            <a:r>
              <a:rPr lang="en-US" sz="1700">
                <a:latin typeface="Cambria"/>
                <a:ea typeface="Cambria"/>
                <a:cs typeface="Cambria"/>
                <a:sym typeface="Cambria"/>
              </a:rPr>
              <a:t>);</a:t>
            </a:r>
            <a:endParaRPr sz="1700">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1475325" y="220650"/>
            <a:ext cx="220281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Deleting Table</a:t>
            </a:r>
            <a:endParaRPr sz="2800">
              <a:latin typeface="Cambria"/>
              <a:ea typeface="Cambria"/>
              <a:cs typeface="Cambria"/>
              <a:sym typeface="Cambria"/>
            </a:endParaRPr>
          </a:p>
        </p:txBody>
      </p:sp>
      <p:sp>
        <p:nvSpPr>
          <p:cNvPr id="218" name="Google Shape;218;p24"/>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219" name="Google Shape;219;p24"/>
          <p:cNvSpPr txBox="1"/>
          <p:nvPr/>
        </p:nvSpPr>
        <p:spPr>
          <a:xfrm>
            <a:off x="183774" y="1178657"/>
            <a:ext cx="3183890" cy="2905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Delete or Drop Table:</a:t>
            </a:r>
            <a:endParaRPr sz="2100">
              <a:latin typeface="Cambria"/>
              <a:ea typeface="Cambria"/>
              <a:cs typeface="Cambria"/>
              <a:sym typeface="Cambria"/>
            </a:endParaRPr>
          </a:p>
          <a:p>
            <a:pPr indent="0" lvl="0" marL="0" marR="0" rtl="0" algn="l">
              <a:lnSpc>
                <a:spcPct val="100000"/>
              </a:lnSpc>
              <a:spcBef>
                <a:spcPts val="55"/>
              </a:spcBef>
              <a:spcAft>
                <a:spcPts val="0"/>
              </a:spcAft>
              <a:buNone/>
            </a:pPr>
            <a:r>
              <a:t/>
            </a:r>
            <a:endParaRPr sz="210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 marR="5080" rtl="0" algn="l">
              <a:lnSpc>
                <a:spcPct val="200000"/>
              </a:lnSpc>
              <a:spcBef>
                <a:spcPts val="0"/>
              </a:spcBef>
              <a:spcAft>
                <a:spcPts val="0"/>
              </a:spcAft>
              <a:buNone/>
            </a:pPr>
            <a:r>
              <a:rPr lang="en-US" sz="2100">
                <a:latin typeface="Cambria"/>
                <a:ea typeface="Cambria"/>
                <a:cs typeface="Cambria"/>
                <a:sym typeface="Cambria"/>
              </a:rPr>
              <a:t>DROP	TABLE	table_name;  Example:</a:t>
            </a:r>
            <a:endParaRPr sz="2100">
              <a:latin typeface="Cambria"/>
              <a:ea typeface="Cambria"/>
              <a:cs typeface="Cambria"/>
              <a:sym typeface="Cambria"/>
            </a:endParaRPr>
          </a:p>
          <a:p>
            <a:pPr indent="0" lvl="0" marL="0" marR="0" rtl="0" algn="l">
              <a:lnSpc>
                <a:spcPct val="100000"/>
              </a:lnSpc>
              <a:spcBef>
                <a:spcPts val="0"/>
              </a:spcBef>
              <a:spcAft>
                <a:spcPts val="0"/>
              </a:spcAft>
              <a:buNone/>
            </a:pPr>
            <a:r>
              <a:t/>
            </a:r>
            <a:endParaRPr sz="21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DROP	TABLE	Test;</a:t>
            </a:r>
            <a:endParaRPr sz="2100">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475325" y="220650"/>
            <a:ext cx="29159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TRUNCATE	Table</a:t>
            </a:r>
            <a:endParaRPr sz="2800">
              <a:latin typeface="Cambria"/>
              <a:ea typeface="Cambria"/>
              <a:cs typeface="Cambria"/>
              <a:sym typeface="Cambria"/>
            </a:endParaRPr>
          </a:p>
        </p:txBody>
      </p:sp>
      <p:sp>
        <p:nvSpPr>
          <p:cNvPr id="225" name="Google Shape;225;p25"/>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226" name="Google Shape;226;p25"/>
          <p:cNvSpPr txBox="1"/>
          <p:nvPr/>
        </p:nvSpPr>
        <p:spPr>
          <a:xfrm>
            <a:off x="183774" y="1178657"/>
            <a:ext cx="3888104" cy="2265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Truncate Table:</a:t>
            </a:r>
            <a:endParaRPr sz="2100">
              <a:latin typeface="Cambria"/>
              <a:ea typeface="Cambria"/>
              <a:cs typeface="Cambria"/>
              <a:sym typeface="Cambria"/>
            </a:endParaRPr>
          </a:p>
          <a:p>
            <a:pPr indent="0" lvl="0" marL="0" marR="0" rtl="0" algn="l">
              <a:lnSpc>
                <a:spcPct val="100000"/>
              </a:lnSpc>
              <a:spcBef>
                <a:spcPts val="55"/>
              </a:spcBef>
              <a:spcAft>
                <a:spcPts val="0"/>
              </a:spcAft>
              <a:buNone/>
            </a:pPr>
            <a:r>
              <a:t/>
            </a:r>
            <a:endParaRPr sz="210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 marR="5080" rtl="0" algn="l">
              <a:lnSpc>
                <a:spcPct val="200000"/>
              </a:lnSpc>
              <a:spcBef>
                <a:spcPts val="0"/>
              </a:spcBef>
              <a:spcAft>
                <a:spcPts val="0"/>
              </a:spcAft>
              <a:buNone/>
            </a:pPr>
            <a:r>
              <a:rPr lang="en-US" sz="2100">
                <a:latin typeface="Cambria"/>
                <a:ea typeface="Cambria"/>
                <a:cs typeface="Cambria"/>
                <a:sym typeface="Cambria"/>
              </a:rPr>
              <a:t>TRUNCATE	TABLE	table_name;  Example:</a:t>
            </a:r>
            <a:endParaRPr sz="2100">
              <a:latin typeface="Cambria"/>
              <a:ea typeface="Cambria"/>
              <a:cs typeface="Cambria"/>
              <a:sym typeface="Cambria"/>
            </a:endParaRPr>
          </a:p>
        </p:txBody>
      </p:sp>
      <p:sp>
        <p:nvSpPr>
          <p:cNvPr id="227" name="Google Shape;227;p25"/>
          <p:cNvSpPr txBox="1"/>
          <p:nvPr/>
        </p:nvSpPr>
        <p:spPr>
          <a:xfrm>
            <a:off x="183774" y="3738977"/>
            <a:ext cx="1456055"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TRUNCATE</a:t>
            </a:r>
            <a:endParaRPr sz="2100">
              <a:latin typeface="Cambria"/>
              <a:ea typeface="Cambria"/>
              <a:cs typeface="Cambria"/>
              <a:sym typeface="Cambria"/>
            </a:endParaRPr>
          </a:p>
        </p:txBody>
      </p:sp>
      <p:sp>
        <p:nvSpPr>
          <p:cNvPr id="228" name="Google Shape;228;p25"/>
          <p:cNvSpPr txBox="1"/>
          <p:nvPr/>
        </p:nvSpPr>
        <p:spPr>
          <a:xfrm>
            <a:off x="1814378" y="3738977"/>
            <a:ext cx="1491615"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TABLE	Test;</a:t>
            </a:r>
            <a:endParaRPr sz="21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p8"/>
          <p:cNvSpPr/>
          <p:nvPr/>
        </p:nvSpPr>
        <p:spPr>
          <a:xfrm>
            <a:off x="4572000" y="0"/>
            <a:ext cx="4572000" cy="5143500"/>
          </a:xfrm>
          <a:custGeom>
            <a:rect b="b" l="l" r="r" t="t"/>
            <a:pathLst>
              <a:path extrusionOk="0" h="5143500" w="4572000">
                <a:moveTo>
                  <a:pt x="4571999" y="5143499"/>
                </a:moveTo>
                <a:lnTo>
                  <a:pt x="0" y="5143499"/>
                </a:lnTo>
                <a:lnTo>
                  <a:pt x="0" y="0"/>
                </a:lnTo>
                <a:lnTo>
                  <a:pt x="4571999" y="0"/>
                </a:lnTo>
                <a:lnTo>
                  <a:pt x="45719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8"/>
          <p:cNvSpPr txBox="1"/>
          <p:nvPr>
            <p:ph type="title"/>
          </p:nvPr>
        </p:nvSpPr>
        <p:spPr>
          <a:xfrm>
            <a:off x="170625" y="130507"/>
            <a:ext cx="366776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rgbClr val="F1C131"/>
                </a:solidFill>
                <a:latin typeface="Cambria"/>
                <a:ea typeface="Cambria"/>
                <a:cs typeface="Cambria"/>
                <a:sym typeface="Cambria"/>
              </a:rPr>
              <a:t>What’s in this video for you?  SQL Topics</a:t>
            </a:r>
            <a:endParaRPr sz="2400">
              <a:latin typeface="Cambria"/>
              <a:ea typeface="Cambria"/>
              <a:cs typeface="Cambria"/>
              <a:sym typeface="Cambria"/>
            </a:endParaRPr>
          </a:p>
        </p:txBody>
      </p:sp>
      <p:sp>
        <p:nvSpPr>
          <p:cNvPr id="57" name="Google Shape;57;p8"/>
          <p:cNvSpPr txBox="1"/>
          <p:nvPr/>
        </p:nvSpPr>
        <p:spPr>
          <a:xfrm>
            <a:off x="123743" y="1148239"/>
            <a:ext cx="4161790" cy="3683000"/>
          </a:xfrm>
          <a:prstGeom prst="rect">
            <a:avLst/>
          </a:prstGeom>
          <a:noFill/>
          <a:ln>
            <a:noFill/>
          </a:ln>
        </p:spPr>
        <p:txBody>
          <a:bodyPr anchorCtr="0" anchor="t" bIns="0" lIns="0" spcFirstLastPara="1" rIns="0" wrap="square" tIns="12700">
            <a:spAutoFit/>
          </a:bodyPr>
          <a:lstStyle/>
          <a:p>
            <a:pPr indent="-373380"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Introduction to Database Theory</a:t>
            </a:r>
            <a:endParaRPr sz="2000">
              <a:latin typeface="Cambria"/>
              <a:ea typeface="Cambria"/>
              <a:cs typeface="Cambria"/>
              <a:sym typeface="Cambria"/>
            </a:endParaRPr>
          </a:p>
          <a:p>
            <a:pPr indent="-401955"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Introduction to SQL</a:t>
            </a:r>
            <a:endParaRPr sz="2000">
              <a:latin typeface="Cambria"/>
              <a:ea typeface="Cambria"/>
              <a:cs typeface="Cambria"/>
              <a:sym typeface="Cambria"/>
            </a:endParaRPr>
          </a:p>
          <a:p>
            <a:pPr indent="-393065"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Creating database &amp; Tables in SQl</a:t>
            </a:r>
            <a:endParaRPr sz="2000">
              <a:latin typeface="Cambria"/>
              <a:ea typeface="Cambria"/>
              <a:cs typeface="Cambria"/>
              <a:sym typeface="Cambria"/>
            </a:endParaRPr>
          </a:p>
          <a:p>
            <a:pPr indent="-403860"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Basic Operations in SQL</a:t>
            </a:r>
            <a:endParaRPr sz="2000">
              <a:latin typeface="Cambria"/>
              <a:ea typeface="Cambria"/>
              <a:cs typeface="Cambria"/>
              <a:sym typeface="Cambria"/>
            </a:endParaRPr>
          </a:p>
          <a:p>
            <a:pPr indent="-394970"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SQL Built-in Functions</a:t>
            </a:r>
            <a:endParaRPr sz="2000">
              <a:latin typeface="Cambria"/>
              <a:ea typeface="Cambria"/>
              <a:cs typeface="Cambria"/>
              <a:sym typeface="Cambria"/>
            </a:endParaRPr>
          </a:p>
          <a:p>
            <a:pPr indent="-394335"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Aggregate &amp; String Functions</a:t>
            </a:r>
            <a:endParaRPr sz="2000">
              <a:latin typeface="Cambria"/>
              <a:ea typeface="Cambria"/>
              <a:cs typeface="Cambria"/>
              <a:sym typeface="Cambria"/>
            </a:endParaRPr>
          </a:p>
          <a:p>
            <a:pPr indent="-371475"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Window Functions</a:t>
            </a:r>
            <a:endParaRPr sz="2000">
              <a:latin typeface="Cambria"/>
              <a:ea typeface="Cambria"/>
              <a:cs typeface="Cambria"/>
              <a:sym typeface="Cambria"/>
            </a:endParaRPr>
          </a:p>
          <a:p>
            <a:pPr indent="-399415"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Types of Joins</a:t>
            </a:r>
            <a:endParaRPr sz="2000">
              <a:latin typeface="Cambria"/>
              <a:ea typeface="Cambria"/>
              <a:cs typeface="Cambria"/>
              <a:sym typeface="Cambria"/>
            </a:endParaRPr>
          </a:p>
          <a:p>
            <a:pPr indent="-398780"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Triggers &amp; Cursors</a:t>
            </a:r>
            <a:endParaRPr sz="2000">
              <a:latin typeface="Cambria"/>
              <a:ea typeface="Cambria"/>
              <a:cs typeface="Cambria"/>
              <a:sym typeface="Cambria"/>
            </a:endParaRPr>
          </a:p>
          <a:p>
            <a:pPr indent="-498475"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Procedures &amp; Functions</a:t>
            </a:r>
            <a:endParaRPr sz="2000">
              <a:latin typeface="Cambria"/>
              <a:ea typeface="Cambria"/>
              <a:cs typeface="Cambria"/>
              <a:sym typeface="Cambria"/>
            </a:endParaRPr>
          </a:p>
          <a:p>
            <a:pPr indent="-475615" lvl="0" marL="5162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Temporary Tables, SubQueries</a:t>
            </a:r>
            <a:endParaRPr sz="2000">
              <a:latin typeface="Cambria"/>
              <a:ea typeface="Cambria"/>
              <a:cs typeface="Cambria"/>
              <a:sym typeface="Cambria"/>
            </a:endParaRPr>
          </a:p>
          <a:p>
            <a:pPr indent="-567690" lvl="0" marL="579755" marR="0" rtl="0" algn="l">
              <a:lnSpc>
                <a:spcPct val="100000"/>
              </a:lnSpc>
              <a:spcBef>
                <a:spcPts val="0"/>
              </a:spcBef>
              <a:spcAft>
                <a:spcPts val="0"/>
              </a:spcAft>
              <a:buClr>
                <a:srgbClr val="FFFFFF"/>
              </a:buClr>
              <a:buSzPts val="2000"/>
              <a:buFont typeface="Cambria"/>
              <a:buAutoNum type="arabicPeriod"/>
            </a:pPr>
            <a:r>
              <a:rPr lang="en-US" sz="2000">
                <a:solidFill>
                  <a:srgbClr val="FFFFFF"/>
                </a:solidFill>
                <a:latin typeface="Cambria"/>
                <a:ea typeface="Cambria"/>
                <a:cs typeface="Cambria"/>
                <a:sym typeface="Cambria"/>
              </a:rPr>
              <a:t>Views</a:t>
            </a:r>
            <a:endParaRPr sz="2000">
              <a:latin typeface="Cambria"/>
              <a:ea typeface="Cambria"/>
              <a:cs typeface="Cambria"/>
              <a:sym typeface="Cambria"/>
            </a:endParaRPr>
          </a:p>
        </p:txBody>
      </p:sp>
      <p:sp>
        <p:nvSpPr>
          <p:cNvPr id="58" name="Google Shape;58;p8"/>
          <p:cNvSpPr txBox="1"/>
          <p:nvPr/>
        </p:nvSpPr>
        <p:spPr>
          <a:xfrm>
            <a:off x="5016975" y="4196239"/>
            <a:ext cx="55499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u="sng">
                <a:solidFill>
                  <a:srgbClr val="FFFFFF"/>
                </a:solidFill>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grpSp>
        <p:nvGrpSpPr>
          <p:cNvPr id="59" name="Google Shape;59;p8"/>
          <p:cNvGrpSpPr/>
          <p:nvPr/>
        </p:nvGrpSpPr>
        <p:grpSpPr>
          <a:xfrm>
            <a:off x="5423749" y="609949"/>
            <a:ext cx="2967299" cy="2887799"/>
            <a:chOff x="5423749" y="609949"/>
            <a:chExt cx="2967299" cy="2887799"/>
          </a:xfrm>
        </p:grpSpPr>
        <p:pic>
          <p:nvPicPr>
            <p:cNvPr id="60" name="Google Shape;60;p8"/>
            <p:cNvPicPr preferRelativeResize="0"/>
            <p:nvPr/>
          </p:nvPicPr>
          <p:blipFill rotWithShape="1">
            <a:blip r:embed="rId3">
              <a:alphaModFix/>
            </a:blip>
            <a:srcRect b="0" l="0" r="0" t="0"/>
            <a:stretch/>
          </p:blipFill>
          <p:spPr>
            <a:xfrm>
              <a:off x="5423749" y="609949"/>
              <a:ext cx="2967299" cy="2887799"/>
            </a:xfrm>
            <a:prstGeom prst="rect">
              <a:avLst/>
            </a:prstGeom>
            <a:noFill/>
            <a:ln>
              <a:noFill/>
            </a:ln>
          </p:spPr>
        </p:pic>
        <p:pic>
          <p:nvPicPr>
            <p:cNvPr id="61" name="Google Shape;61;p8"/>
            <p:cNvPicPr preferRelativeResize="0"/>
            <p:nvPr/>
          </p:nvPicPr>
          <p:blipFill rotWithShape="1">
            <a:blip r:embed="rId4">
              <a:alphaModFix/>
            </a:blip>
            <a:srcRect b="0" l="0" r="0" t="0"/>
            <a:stretch/>
          </p:blipFill>
          <p:spPr>
            <a:xfrm>
              <a:off x="6941625" y="1296624"/>
              <a:ext cx="1065374" cy="1031199"/>
            </a:xfrm>
            <a:prstGeom prst="rect">
              <a:avLst/>
            </a:prstGeom>
            <a:noFill/>
            <a:ln>
              <a:noFill/>
            </a:ln>
          </p:spPr>
        </p:pic>
        <p:pic>
          <p:nvPicPr>
            <p:cNvPr id="62" name="Google Shape;62;p8"/>
            <p:cNvPicPr preferRelativeResize="0"/>
            <p:nvPr/>
          </p:nvPicPr>
          <p:blipFill rotWithShape="1">
            <a:blip r:embed="rId5">
              <a:alphaModFix/>
            </a:blip>
            <a:srcRect b="0" l="0" r="0" t="0"/>
            <a:stretch/>
          </p:blipFill>
          <p:spPr>
            <a:xfrm>
              <a:off x="5795150" y="1296625"/>
              <a:ext cx="1065375" cy="1065350"/>
            </a:xfrm>
            <a:prstGeom prst="rect">
              <a:avLst/>
            </a:prstGeom>
            <a:noFill/>
            <a:ln>
              <a:noFill/>
            </a:ln>
          </p:spPr>
        </p:pic>
      </p:grpSp>
      <p:sp>
        <p:nvSpPr>
          <p:cNvPr id="63" name="Google Shape;63;p8"/>
          <p:cNvSpPr txBox="1"/>
          <p:nvPr/>
        </p:nvSpPr>
        <p:spPr>
          <a:xfrm>
            <a:off x="6202725" y="456556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1475325" y="220650"/>
            <a:ext cx="211836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ALTER	Table</a:t>
            </a:r>
            <a:endParaRPr sz="2800">
              <a:latin typeface="Cambria"/>
              <a:ea typeface="Cambria"/>
              <a:cs typeface="Cambria"/>
              <a:sym typeface="Cambria"/>
            </a:endParaRPr>
          </a:p>
        </p:txBody>
      </p:sp>
      <p:sp>
        <p:nvSpPr>
          <p:cNvPr id="234" name="Google Shape;234;p26"/>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235" name="Google Shape;235;p26"/>
          <p:cNvSpPr txBox="1"/>
          <p:nvPr/>
        </p:nvSpPr>
        <p:spPr>
          <a:xfrm>
            <a:off x="183774" y="1029051"/>
            <a:ext cx="3545204" cy="3153410"/>
          </a:xfrm>
          <a:prstGeom prst="rect">
            <a:avLst/>
          </a:prstGeom>
          <a:noFill/>
          <a:ln>
            <a:noFill/>
          </a:ln>
        </p:spPr>
        <p:txBody>
          <a:bodyPr anchorCtr="0" anchor="t" bIns="0" lIns="0" spcFirstLastPara="1" rIns="0" wrap="square" tIns="161925">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ALTER TABLE - ADD Column</a:t>
            </a:r>
            <a:endParaRPr sz="2100">
              <a:latin typeface="Cambria"/>
              <a:ea typeface="Cambria"/>
              <a:cs typeface="Cambria"/>
              <a:sym typeface="Cambria"/>
            </a:endParaRPr>
          </a:p>
          <a:p>
            <a:pPr indent="0" lvl="0" marL="12700" marR="0" rtl="0" algn="l">
              <a:lnSpc>
                <a:spcPct val="100000"/>
              </a:lnSpc>
              <a:spcBef>
                <a:spcPts val="118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 marR="0" rtl="0" algn="l">
              <a:lnSpc>
                <a:spcPct val="100000"/>
              </a:lnSpc>
              <a:spcBef>
                <a:spcPts val="1390"/>
              </a:spcBef>
              <a:spcAft>
                <a:spcPts val="0"/>
              </a:spcAft>
              <a:buNone/>
            </a:pPr>
            <a:r>
              <a:rPr lang="en-US" sz="1800">
                <a:latin typeface="Cambria"/>
                <a:ea typeface="Cambria"/>
                <a:cs typeface="Cambria"/>
                <a:sym typeface="Cambria"/>
              </a:rPr>
              <a:t>ALTER TABLE </a:t>
            </a:r>
            <a:r>
              <a:rPr i="1" lang="en-US" sz="1800">
                <a:latin typeface="Cambria"/>
                <a:ea typeface="Cambria"/>
                <a:cs typeface="Cambria"/>
                <a:sym typeface="Cambria"/>
              </a:rPr>
              <a:t>table_name</a:t>
            </a:r>
            <a:endParaRPr sz="1800">
              <a:latin typeface="Cambria"/>
              <a:ea typeface="Cambria"/>
              <a:cs typeface="Cambria"/>
              <a:sym typeface="Cambria"/>
            </a:endParaRPr>
          </a:p>
          <a:p>
            <a:pPr indent="0" lvl="0" marL="12700" marR="0" rtl="0" algn="l">
              <a:lnSpc>
                <a:spcPct val="100000"/>
              </a:lnSpc>
              <a:spcBef>
                <a:spcPts val="0"/>
              </a:spcBef>
              <a:spcAft>
                <a:spcPts val="0"/>
              </a:spcAft>
              <a:buNone/>
            </a:pPr>
            <a:r>
              <a:rPr lang="en-US" sz="1800">
                <a:latin typeface="Cambria"/>
                <a:ea typeface="Cambria"/>
                <a:cs typeface="Cambria"/>
                <a:sym typeface="Cambria"/>
              </a:rPr>
              <a:t>ADD </a:t>
            </a:r>
            <a:r>
              <a:rPr i="1" lang="en-US" sz="1800">
                <a:latin typeface="Cambria"/>
                <a:ea typeface="Cambria"/>
                <a:cs typeface="Cambria"/>
                <a:sym typeface="Cambria"/>
              </a:rPr>
              <a:t>column_name datatype</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45"/>
              </a:spcBef>
              <a:spcAft>
                <a:spcPts val="0"/>
              </a:spcAft>
              <a:buNone/>
            </a:pPr>
            <a:r>
              <a:t/>
            </a:r>
            <a:endParaRPr sz="2100">
              <a:latin typeface="Cambria"/>
              <a:ea typeface="Cambria"/>
              <a:cs typeface="Cambria"/>
              <a:sym typeface="Cambria"/>
            </a:endParaRPr>
          </a:p>
          <a:p>
            <a:pPr indent="0" lvl="0" marL="12700" marR="0" rtl="0" algn="l">
              <a:lnSpc>
                <a:spcPct val="100000"/>
              </a:lnSpc>
              <a:spcBef>
                <a:spcPts val="5"/>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0" lvl="0" marL="12700" marR="953135" rtl="0" algn="l">
              <a:lnSpc>
                <a:spcPct val="100000"/>
              </a:lnSpc>
              <a:spcBef>
                <a:spcPts val="2170"/>
              </a:spcBef>
              <a:spcAft>
                <a:spcPts val="0"/>
              </a:spcAft>
              <a:buNone/>
            </a:pPr>
            <a:r>
              <a:rPr lang="en-US" sz="1800">
                <a:latin typeface="Cambria"/>
                <a:ea typeface="Cambria"/>
                <a:cs typeface="Cambria"/>
                <a:sym typeface="Cambria"/>
              </a:rPr>
              <a:t>ALTER TABLE Customers  ADD Email varchar(255);</a:t>
            </a:r>
            <a:endParaRPr sz="1800">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475325" y="220650"/>
            <a:ext cx="211836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ALTER	Table</a:t>
            </a:r>
            <a:endParaRPr sz="2800">
              <a:latin typeface="Cambria"/>
              <a:ea typeface="Cambria"/>
              <a:cs typeface="Cambria"/>
              <a:sym typeface="Cambria"/>
            </a:endParaRPr>
          </a:p>
        </p:txBody>
      </p:sp>
      <p:sp>
        <p:nvSpPr>
          <p:cNvPr id="241" name="Google Shape;241;p27"/>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242" name="Google Shape;242;p27"/>
          <p:cNvSpPr txBox="1"/>
          <p:nvPr/>
        </p:nvSpPr>
        <p:spPr>
          <a:xfrm>
            <a:off x="183774" y="1029051"/>
            <a:ext cx="3676650" cy="3153410"/>
          </a:xfrm>
          <a:prstGeom prst="rect">
            <a:avLst/>
          </a:prstGeom>
          <a:noFill/>
          <a:ln>
            <a:noFill/>
          </a:ln>
        </p:spPr>
        <p:txBody>
          <a:bodyPr anchorCtr="0" anchor="t" bIns="0" lIns="0" spcFirstLastPara="1" rIns="0" wrap="square" tIns="161925">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ALTER TABLE - DROP Column</a:t>
            </a:r>
            <a:endParaRPr sz="2100">
              <a:latin typeface="Cambria"/>
              <a:ea typeface="Cambria"/>
              <a:cs typeface="Cambria"/>
              <a:sym typeface="Cambria"/>
            </a:endParaRPr>
          </a:p>
          <a:p>
            <a:pPr indent="0" lvl="0" marL="12700" marR="0" rtl="0" algn="l">
              <a:lnSpc>
                <a:spcPct val="100000"/>
              </a:lnSpc>
              <a:spcBef>
                <a:spcPts val="118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 marR="0" rtl="0" algn="l">
              <a:lnSpc>
                <a:spcPct val="100000"/>
              </a:lnSpc>
              <a:spcBef>
                <a:spcPts val="1390"/>
              </a:spcBef>
              <a:spcAft>
                <a:spcPts val="0"/>
              </a:spcAft>
              <a:buNone/>
            </a:pPr>
            <a:r>
              <a:rPr lang="en-US" sz="1800">
                <a:latin typeface="Cambria"/>
                <a:ea typeface="Cambria"/>
                <a:cs typeface="Cambria"/>
                <a:sym typeface="Cambria"/>
              </a:rPr>
              <a:t>ALTER TABLE </a:t>
            </a:r>
            <a:r>
              <a:rPr i="1" lang="en-US" sz="1800">
                <a:latin typeface="Cambria"/>
                <a:ea typeface="Cambria"/>
                <a:cs typeface="Cambria"/>
                <a:sym typeface="Cambria"/>
              </a:rPr>
              <a:t>table_name</a:t>
            </a:r>
            <a:endParaRPr sz="1800">
              <a:latin typeface="Cambria"/>
              <a:ea typeface="Cambria"/>
              <a:cs typeface="Cambria"/>
              <a:sym typeface="Cambria"/>
            </a:endParaRPr>
          </a:p>
          <a:p>
            <a:pPr indent="0" lvl="0" marL="12700" marR="0" rtl="0" algn="l">
              <a:lnSpc>
                <a:spcPct val="100000"/>
              </a:lnSpc>
              <a:spcBef>
                <a:spcPts val="0"/>
              </a:spcBef>
              <a:spcAft>
                <a:spcPts val="0"/>
              </a:spcAft>
              <a:buNone/>
            </a:pPr>
            <a:r>
              <a:rPr lang="en-US" sz="1800">
                <a:latin typeface="Cambria"/>
                <a:ea typeface="Cambria"/>
                <a:cs typeface="Cambria"/>
                <a:sym typeface="Cambria"/>
              </a:rPr>
              <a:t>DROP COLUMN </a:t>
            </a:r>
            <a:r>
              <a:rPr i="1" lang="en-US" sz="1800">
                <a:latin typeface="Cambria"/>
                <a:ea typeface="Cambria"/>
                <a:cs typeface="Cambria"/>
                <a:sym typeface="Cambria"/>
              </a:rPr>
              <a:t>column_name</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45"/>
              </a:spcBef>
              <a:spcAft>
                <a:spcPts val="0"/>
              </a:spcAft>
              <a:buNone/>
            </a:pPr>
            <a:r>
              <a:t/>
            </a:r>
            <a:endParaRPr sz="2100">
              <a:latin typeface="Cambria"/>
              <a:ea typeface="Cambria"/>
              <a:cs typeface="Cambria"/>
              <a:sym typeface="Cambria"/>
            </a:endParaRPr>
          </a:p>
          <a:p>
            <a:pPr indent="0" lvl="0" marL="12700" marR="0" rtl="0" algn="l">
              <a:lnSpc>
                <a:spcPct val="100000"/>
              </a:lnSpc>
              <a:spcBef>
                <a:spcPts val="5"/>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0" lvl="0" marL="12700" marR="1084580" rtl="0" algn="l">
              <a:lnSpc>
                <a:spcPct val="100000"/>
              </a:lnSpc>
              <a:spcBef>
                <a:spcPts val="2170"/>
              </a:spcBef>
              <a:spcAft>
                <a:spcPts val="0"/>
              </a:spcAft>
              <a:buNone/>
            </a:pPr>
            <a:r>
              <a:rPr lang="en-US" sz="1800">
                <a:solidFill>
                  <a:srgbClr val="222222"/>
                </a:solidFill>
                <a:latin typeface="Cambria"/>
                <a:ea typeface="Cambria"/>
                <a:cs typeface="Cambria"/>
                <a:sym typeface="Cambria"/>
              </a:rPr>
              <a:t>ALTER TABLE Customers  DROP COLUMN Email;</a:t>
            </a:r>
            <a:endParaRPr sz="1800">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475325" y="220650"/>
            <a:ext cx="386016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INSERT INTO	QUERY</a:t>
            </a:r>
            <a:endParaRPr sz="2800">
              <a:latin typeface="Cambria"/>
              <a:ea typeface="Cambria"/>
              <a:cs typeface="Cambria"/>
              <a:sym typeface="Cambria"/>
            </a:endParaRPr>
          </a:p>
        </p:txBody>
      </p:sp>
      <p:sp>
        <p:nvSpPr>
          <p:cNvPr id="248" name="Google Shape;248;p28"/>
          <p:cNvSpPr txBox="1"/>
          <p:nvPr/>
        </p:nvSpPr>
        <p:spPr>
          <a:xfrm>
            <a:off x="106025" y="1104522"/>
            <a:ext cx="8876665" cy="29451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latin typeface="Cambria"/>
                <a:ea typeface="Cambria"/>
                <a:cs typeface="Cambria"/>
                <a:sym typeface="Cambria"/>
              </a:rPr>
              <a:t>The </a:t>
            </a:r>
            <a:r>
              <a:rPr lang="en-US" sz="1600">
                <a:solidFill>
                  <a:srgbClr val="DC143C"/>
                </a:solidFill>
                <a:latin typeface="Cambria"/>
                <a:ea typeface="Cambria"/>
                <a:cs typeface="Cambria"/>
                <a:sym typeface="Cambria"/>
              </a:rPr>
              <a:t>INSERT INTO </a:t>
            </a:r>
            <a:r>
              <a:rPr lang="en-US" sz="1600">
                <a:latin typeface="Cambria"/>
                <a:ea typeface="Cambria"/>
                <a:cs typeface="Cambria"/>
                <a:sym typeface="Cambria"/>
              </a:rPr>
              <a:t>statement is used to insert new records in a table.</a:t>
            </a:r>
            <a:endParaRPr sz="1600">
              <a:latin typeface="Cambria"/>
              <a:ea typeface="Cambria"/>
              <a:cs typeface="Cambria"/>
              <a:sym typeface="Cambria"/>
            </a:endParaRPr>
          </a:p>
          <a:p>
            <a:pPr indent="0" lvl="0" marL="12700" marR="0" rtl="0" algn="l">
              <a:lnSpc>
                <a:spcPct val="100000"/>
              </a:lnSpc>
              <a:spcBef>
                <a:spcPts val="1680"/>
              </a:spcBef>
              <a:spcAft>
                <a:spcPts val="0"/>
              </a:spcAft>
              <a:buNone/>
            </a:pPr>
            <a:r>
              <a:rPr lang="en-US" sz="1800">
                <a:latin typeface="Cambria"/>
                <a:ea typeface="Cambria"/>
                <a:cs typeface="Cambria"/>
                <a:sym typeface="Cambria"/>
              </a:rPr>
              <a:t>Insert into Syntax</a:t>
            </a:r>
            <a:endParaRPr sz="1800">
              <a:latin typeface="Cambria"/>
              <a:ea typeface="Cambria"/>
              <a:cs typeface="Cambria"/>
              <a:sym typeface="Cambria"/>
            </a:endParaRPr>
          </a:p>
          <a:p>
            <a:pPr indent="0" lvl="0" marL="127000" marR="5080" rtl="0" algn="l">
              <a:lnSpc>
                <a:spcPct val="114999"/>
              </a:lnSpc>
              <a:spcBef>
                <a:spcPts val="1820"/>
              </a:spcBef>
              <a:spcAft>
                <a:spcPts val="0"/>
              </a:spcAft>
              <a:buNone/>
            </a:pPr>
            <a:r>
              <a:rPr lang="en-US" sz="1700">
                <a:solidFill>
                  <a:srgbClr val="0000CD"/>
                </a:solidFill>
                <a:latin typeface="Cambria"/>
                <a:ea typeface="Cambria"/>
                <a:cs typeface="Cambria"/>
                <a:sym typeface="Cambria"/>
              </a:rPr>
              <a:t>INSERT INTO </a:t>
            </a:r>
            <a:r>
              <a:rPr i="1" lang="en-US" sz="1700">
                <a:latin typeface="Cambria"/>
                <a:ea typeface="Cambria"/>
                <a:cs typeface="Cambria"/>
                <a:sym typeface="Cambria"/>
              </a:rPr>
              <a:t>table_name </a:t>
            </a:r>
            <a:r>
              <a:rPr lang="en-US" sz="1700">
                <a:latin typeface="Cambria"/>
                <a:ea typeface="Cambria"/>
                <a:cs typeface="Cambria"/>
                <a:sym typeface="Cambria"/>
              </a:rPr>
              <a:t>(</a:t>
            </a:r>
            <a:r>
              <a:rPr i="1" lang="en-US" sz="1700">
                <a:latin typeface="Cambria"/>
                <a:ea typeface="Cambria"/>
                <a:cs typeface="Cambria"/>
                <a:sym typeface="Cambria"/>
              </a:rPr>
              <a:t>column1</a:t>
            </a:r>
            <a:r>
              <a:rPr lang="en-US" sz="1700">
                <a:latin typeface="Cambria"/>
                <a:ea typeface="Cambria"/>
                <a:cs typeface="Cambria"/>
                <a:sym typeface="Cambria"/>
              </a:rPr>
              <a:t>, </a:t>
            </a:r>
            <a:r>
              <a:rPr i="1" lang="en-US" sz="1700">
                <a:latin typeface="Cambria"/>
                <a:ea typeface="Cambria"/>
                <a:cs typeface="Cambria"/>
                <a:sym typeface="Cambria"/>
              </a:rPr>
              <a:t>column2</a:t>
            </a:r>
            <a:r>
              <a:rPr lang="en-US" sz="1700">
                <a:latin typeface="Cambria"/>
                <a:ea typeface="Cambria"/>
                <a:cs typeface="Cambria"/>
                <a:sym typeface="Cambria"/>
              </a:rPr>
              <a:t>, </a:t>
            </a:r>
            <a:r>
              <a:rPr i="1" lang="en-US" sz="1700">
                <a:latin typeface="Cambria"/>
                <a:ea typeface="Cambria"/>
                <a:cs typeface="Cambria"/>
                <a:sym typeface="Cambria"/>
              </a:rPr>
              <a:t>column3</a:t>
            </a:r>
            <a:r>
              <a:rPr lang="en-US" sz="1700">
                <a:latin typeface="Cambria"/>
                <a:ea typeface="Cambria"/>
                <a:cs typeface="Cambria"/>
                <a:sym typeface="Cambria"/>
              </a:rPr>
              <a:t>, ...) </a:t>
            </a:r>
            <a:r>
              <a:rPr lang="en-US" sz="1700">
                <a:solidFill>
                  <a:srgbClr val="0000CD"/>
                </a:solidFill>
                <a:latin typeface="Cambria"/>
                <a:ea typeface="Cambria"/>
                <a:cs typeface="Cambria"/>
                <a:sym typeface="Cambria"/>
              </a:rPr>
              <a:t>VALUES </a:t>
            </a:r>
            <a:r>
              <a:rPr lang="en-US" sz="1700">
                <a:latin typeface="Cambria"/>
                <a:ea typeface="Cambria"/>
                <a:cs typeface="Cambria"/>
                <a:sym typeface="Cambria"/>
              </a:rPr>
              <a:t>(</a:t>
            </a:r>
            <a:r>
              <a:rPr i="1" lang="en-US" sz="1700">
                <a:latin typeface="Cambria"/>
                <a:ea typeface="Cambria"/>
                <a:cs typeface="Cambria"/>
                <a:sym typeface="Cambria"/>
              </a:rPr>
              <a:t>value1</a:t>
            </a:r>
            <a:r>
              <a:rPr lang="en-US" sz="1700">
                <a:latin typeface="Cambria"/>
                <a:ea typeface="Cambria"/>
                <a:cs typeface="Cambria"/>
                <a:sym typeface="Cambria"/>
              </a:rPr>
              <a:t>, </a:t>
            </a:r>
            <a:r>
              <a:rPr i="1" lang="en-US" sz="1700">
                <a:latin typeface="Cambria"/>
                <a:ea typeface="Cambria"/>
                <a:cs typeface="Cambria"/>
                <a:sym typeface="Cambria"/>
              </a:rPr>
              <a:t>value2</a:t>
            </a:r>
            <a:r>
              <a:rPr lang="en-US" sz="1700">
                <a:latin typeface="Cambria"/>
                <a:ea typeface="Cambria"/>
                <a:cs typeface="Cambria"/>
                <a:sym typeface="Cambria"/>
              </a:rPr>
              <a:t>, </a:t>
            </a:r>
            <a:r>
              <a:rPr i="1" lang="en-US" sz="1700">
                <a:latin typeface="Cambria"/>
                <a:ea typeface="Cambria"/>
                <a:cs typeface="Cambria"/>
                <a:sym typeface="Cambria"/>
              </a:rPr>
              <a:t>value3</a:t>
            </a:r>
            <a:r>
              <a:rPr lang="en-US" sz="1700">
                <a:latin typeface="Cambria"/>
                <a:ea typeface="Cambria"/>
                <a:cs typeface="Cambria"/>
                <a:sym typeface="Cambria"/>
              </a:rPr>
              <a:t>, ...);  </a:t>
            </a:r>
            <a:r>
              <a:rPr lang="en-US" sz="1700">
                <a:solidFill>
                  <a:srgbClr val="0000CD"/>
                </a:solidFill>
                <a:latin typeface="Cambria"/>
                <a:ea typeface="Cambria"/>
                <a:cs typeface="Cambria"/>
                <a:sym typeface="Cambria"/>
              </a:rPr>
              <a:t>INSERT INTO </a:t>
            </a:r>
            <a:r>
              <a:rPr i="1" lang="en-US" sz="1700">
                <a:latin typeface="Cambria"/>
                <a:ea typeface="Cambria"/>
                <a:cs typeface="Cambria"/>
                <a:sym typeface="Cambria"/>
              </a:rPr>
              <a:t>table_name </a:t>
            </a:r>
            <a:r>
              <a:rPr lang="en-US" sz="1700">
                <a:solidFill>
                  <a:srgbClr val="0000CD"/>
                </a:solidFill>
                <a:latin typeface="Cambria"/>
                <a:ea typeface="Cambria"/>
                <a:cs typeface="Cambria"/>
                <a:sym typeface="Cambria"/>
              </a:rPr>
              <a:t>VALUES </a:t>
            </a:r>
            <a:r>
              <a:rPr lang="en-US" sz="1700">
                <a:latin typeface="Cambria"/>
                <a:ea typeface="Cambria"/>
                <a:cs typeface="Cambria"/>
                <a:sym typeface="Cambria"/>
              </a:rPr>
              <a:t>(</a:t>
            </a:r>
            <a:r>
              <a:rPr i="1" lang="en-US" sz="1700">
                <a:latin typeface="Cambria"/>
                <a:ea typeface="Cambria"/>
                <a:cs typeface="Cambria"/>
                <a:sym typeface="Cambria"/>
              </a:rPr>
              <a:t>value1</a:t>
            </a:r>
            <a:r>
              <a:rPr lang="en-US" sz="1700">
                <a:latin typeface="Cambria"/>
                <a:ea typeface="Cambria"/>
                <a:cs typeface="Cambria"/>
                <a:sym typeface="Cambria"/>
              </a:rPr>
              <a:t>, </a:t>
            </a:r>
            <a:r>
              <a:rPr i="1" lang="en-US" sz="1700">
                <a:latin typeface="Cambria"/>
                <a:ea typeface="Cambria"/>
                <a:cs typeface="Cambria"/>
                <a:sym typeface="Cambria"/>
              </a:rPr>
              <a:t>value2</a:t>
            </a:r>
            <a:r>
              <a:rPr lang="en-US" sz="1700">
                <a:latin typeface="Cambria"/>
                <a:ea typeface="Cambria"/>
                <a:cs typeface="Cambria"/>
                <a:sym typeface="Cambria"/>
              </a:rPr>
              <a:t>, </a:t>
            </a:r>
            <a:r>
              <a:rPr i="1" lang="en-US" sz="1700">
                <a:latin typeface="Cambria"/>
                <a:ea typeface="Cambria"/>
                <a:cs typeface="Cambria"/>
                <a:sym typeface="Cambria"/>
              </a:rPr>
              <a:t>value3</a:t>
            </a:r>
            <a:r>
              <a:rPr lang="en-US" sz="1700">
                <a:latin typeface="Cambria"/>
                <a:ea typeface="Cambria"/>
                <a:cs typeface="Cambria"/>
                <a:sym typeface="Cambria"/>
              </a:rPr>
              <a:t>, ...);</a:t>
            </a:r>
            <a:endParaRPr sz="1700">
              <a:latin typeface="Cambria"/>
              <a:ea typeface="Cambria"/>
              <a:cs typeface="Cambria"/>
              <a:sym typeface="Cambria"/>
            </a:endParaRPr>
          </a:p>
          <a:p>
            <a:pPr indent="0" lvl="0" marL="0" marR="0" rtl="0" algn="l">
              <a:lnSpc>
                <a:spcPct val="100000"/>
              </a:lnSpc>
              <a:spcBef>
                <a:spcPts val="45"/>
              </a:spcBef>
              <a:spcAft>
                <a:spcPts val="0"/>
              </a:spcAft>
              <a:buNone/>
            </a:pPr>
            <a:r>
              <a:t/>
            </a:r>
            <a:endParaRPr sz="1750">
              <a:latin typeface="Cambria"/>
              <a:ea typeface="Cambria"/>
              <a:cs typeface="Cambria"/>
              <a:sym typeface="Cambria"/>
            </a:endParaRPr>
          </a:p>
          <a:p>
            <a:pPr indent="0" lvl="0" marL="12700" marR="0" rtl="0" algn="l">
              <a:lnSpc>
                <a:spcPct val="100000"/>
              </a:lnSpc>
              <a:spcBef>
                <a:spcPts val="0"/>
              </a:spcBef>
              <a:spcAft>
                <a:spcPts val="0"/>
              </a:spcAft>
              <a:buNone/>
            </a:pPr>
            <a:r>
              <a:rPr lang="en-US" sz="1900">
                <a:latin typeface="Cambria"/>
                <a:ea typeface="Cambria"/>
                <a:cs typeface="Cambria"/>
                <a:sym typeface="Cambria"/>
              </a:rPr>
              <a:t>Insert into Example</a:t>
            </a:r>
            <a:endParaRPr sz="1900">
              <a:latin typeface="Cambria"/>
              <a:ea typeface="Cambria"/>
              <a:cs typeface="Cambria"/>
              <a:sym typeface="Cambria"/>
            </a:endParaRPr>
          </a:p>
          <a:p>
            <a:pPr indent="0" lvl="0" marL="12700" marR="127000" rtl="0" algn="l">
              <a:lnSpc>
                <a:spcPct val="154200"/>
              </a:lnSpc>
              <a:spcBef>
                <a:spcPts val="45"/>
              </a:spcBef>
              <a:spcAft>
                <a:spcPts val="0"/>
              </a:spcAft>
              <a:buNone/>
            </a:pPr>
            <a:r>
              <a:rPr lang="en-US" sz="1700">
                <a:solidFill>
                  <a:srgbClr val="0000CD"/>
                </a:solidFill>
                <a:latin typeface="Cambria"/>
                <a:ea typeface="Cambria"/>
                <a:cs typeface="Cambria"/>
                <a:sym typeface="Cambria"/>
              </a:rPr>
              <a:t>INSERT INTO </a:t>
            </a:r>
            <a:r>
              <a:rPr lang="en-US" sz="1700">
                <a:latin typeface="Cambria"/>
                <a:ea typeface="Cambria"/>
                <a:cs typeface="Cambria"/>
                <a:sym typeface="Cambria"/>
              </a:rPr>
              <a:t>Customers (CustomerName, ContactName, Address, City, PostalCode, Country)  </a:t>
            </a:r>
            <a:r>
              <a:rPr lang="en-US" sz="1700">
                <a:solidFill>
                  <a:srgbClr val="0000CD"/>
                </a:solidFill>
                <a:latin typeface="Cambria"/>
                <a:ea typeface="Cambria"/>
                <a:cs typeface="Cambria"/>
                <a:sym typeface="Cambria"/>
              </a:rPr>
              <a:t>VALUES </a:t>
            </a:r>
            <a:r>
              <a:rPr lang="en-US" sz="1700">
                <a:latin typeface="Cambria"/>
                <a:ea typeface="Cambria"/>
                <a:cs typeface="Cambria"/>
                <a:sym typeface="Cambria"/>
              </a:rPr>
              <a:t>(</a:t>
            </a:r>
            <a:r>
              <a:rPr lang="en-US" sz="1700">
                <a:solidFill>
                  <a:srgbClr val="A52A2A"/>
                </a:solidFill>
                <a:latin typeface="Cambria"/>
                <a:ea typeface="Cambria"/>
                <a:cs typeface="Cambria"/>
                <a:sym typeface="Cambria"/>
              </a:rPr>
              <a:t>'Cardinal'</a:t>
            </a:r>
            <a:r>
              <a:rPr lang="en-US" sz="1700">
                <a:latin typeface="Cambria"/>
                <a:ea typeface="Cambria"/>
                <a:cs typeface="Cambria"/>
                <a:sym typeface="Cambria"/>
              </a:rPr>
              <a:t>, </a:t>
            </a:r>
            <a:r>
              <a:rPr lang="en-US" sz="1700">
                <a:solidFill>
                  <a:srgbClr val="A52A2A"/>
                </a:solidFill>
                <a:latin typeface="Cambria"/>
                <a:ea typeface="Cambria"/>
                <a:cs typeface="Cambria"/>
                <a:sym typeface="Cambria"/>
              </a:rPr>
              <a:t>'Tom B. Erichsen'</a:t>
            </a:r>
            <a:r>
              <a:rPr lang="en-US" sz="1700">
                <a:latin typeface="Cambria"/>
                <a:ea typeface="Cambria"/>
                <a:cs typeface="Cambria"/>
                <a:sym typeface="Cambria"/>
              </a:rPr>
              <a:t>, </a:t>
            </a:r>
            <a:r>
              <a:rPr lang="en-US" sz="1700">
                <a:solidFill>
                  <a:srgbClr val="A52A2A"/>
                </a:solidFill>
                <a:latin typeface="Cambria"/>
                <a:ea typeface="Cambria"/>
                <a:cs typeface="Cambria"/>
                <a:sym typeface="Cambria"/>
              </a:rPr>
              <a:t>'Skagen 21'</a:t>
            </a:r>
            <a:r>
              <a:rPr lang="en-US" sz="1700">
                <a:latin typeface="Cambria"/>
                <a:ea typeface="Cambria"/>
                <a:cs typeface="Cambria"/>
                <a:sym typeface="Cambria"/>
              </a:rPr>
              <a:t>, </a:t>
            </a:r>
            <a:r>
              <a:rPr lang="en-US" sz="1700">
                <a:solidFill>
                  <a:srgbClr val="A52A2A"/>
                </a:solidFill>
                <a:latin typeface="Cambria"/>
                <a:ea typeface="Cambria"/>
                <a:cs typeface="Cambria"/>
                <a:sym typeface="Cambria"/>
              </a:rPr>
              <a:t>'Stavanger'</a:t>
            </a:r>
            <a:r>
              <a:rPr lang="en-US" sz="1700">
                <a:latin typeface="Cambria"/>
                <a:ea typeface="Cambria"/>
                <a:cs typeface="Cambria"/>
                <a:sym typeface="Cambria"/>
              </a:rPr>
              <a:t>, </a:t>
            </a:r>
            <a:r>
              <a:rPr lang="en-US" sz="1700">
                <a:solidFill>
                  <a:srgbClr val="A52A2A"/>
                </a:solidFill>
                <a:latin typeface="Cambria"/>
                <a:ea typeface="Cambria"/>
                <a:cs typeface="Cambria"/>
                <a:sym typeface="Cambria"/>
              </a:rPr>
              <a:t>'4006'</a:t>
            </a:r>
            <a:r>
              <a:rPr lang="en-US" sz="1700">
                <a:latin typeface="Cambria"/>
                <a:ea typeface="Cambria"/>
                <a:cs typeface="Cambria"/>
                <a:sym typeface="Cambria"/>
              </a:rPr>
              <a:t>, </a:t>
            </a:r>
            <a:r>
              <a:rPr lang="en-US" sz="1700">
                <a:solidFill>
                  <a:srgbClr val="A52A2A"/>
                </a:solidFill>
                <a:latin typeface="Cambria"/>
                <a:ea typeface="Cambria"/>
                <a:cs typeface="Cambria"/>
                <a:sym typeface="Cambria"/>
              </a:rPr>
              <a:t>'Norway'</a:t>
            </a:r>
            <a:r>
              <a:rPr lang="en-US" sz="1700">
                <a:latin typeface="Cambria"/>
                <a:ea typeface="Cambria"/>
                <a:cs typeface="Cambria"/>
                <a:sym typeface="Cambria"/>
              </a:rPr>
              <a:t>);</a:t>
            </a:r>
            <a:endParaRPr sz="1700">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303300" y="922320"/>
            <a:ext cx="3605529" cy="2768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latin typeface="Cambria"/>
                <a:ea typeface="Cambria"/>
                <a:cs typeface="Cambria"/>
                <a:sym typeface="Cambria"/>
              </a:rPr>
              <a:t>Basic  Operations  in SQL</a:t>
            </a:r>
            <a:endParaRPr sz="6000">
              <a:latin typeface="Cambria"/>
              <a:ea typeface="Cambria"/>
              <a:cs typeface="Cambria"/>
              <a:sym typeface="Cambria"/>
            </a:endParaRPr>
          </a:p>
        </p:txBody>
      </p:sp>
      <p:grpSp>
        <p:nvGrpSpPr>
          <p:cNvPr id="254" name="Google Shape;254;p29"/>
          <p:cNvGrpSpPr/>
          <p:nvPr/>
        </p:nvGrpSpPr>
        <p:grpSpPr>
          <a:xfrm>
            <a:off x="5021950" y="428375"/>
            <a:ext cx="3730324" cy="3406699"/>
            <a:chOff x="5021950" y="428375"/>
            <a:chExt cx="3730324" cy="3406699"/>
          </a:xfrm>
        </p:grpSpPr>
        <p:pic>
          <p:nvPicPr>
            <p:cNvPr id="255" name="Google Shape;255;p29"/>
            <p:cNvPicPr preferRelativeResize="0"/>
            <p:nvPr/>
          </p:nvPicPr>
          <p:blipFill rotWithShape="1">
            <a:blip r:embed="rId3">
              <a:alphaModFix/>
            </a:blip>
            <a:srcRect b="0" l="0" r="0" t="0"/>
            <a:stretch/>
          </p:blipFill>
          <p:spPr>
            <a:xfrm>
              <a:off x="5021950" y="428375"/>
              <a:ext cx="2045250" cy="2045250"/>
            </a:xfrm>
            <a:prstGeom prst="rect">
              <a:avLst/>
            </a:prstGeom>
            <a:noFill/>
            <a:ln>
              <a:noFill/>
            </a:ln>
          </p:spPr>
        </p:pic>
        <p:pic>
          <p:nvPicPr>
            <p:cNvPr id="256" name="Google Shape;256;p29"/>
            <p:cNvPicPr preferRelativeResize="0"/>
            <p:nvPr/>
          </p:nvPicPr>
          <p:blipFill rotWithShape="1">
            <a:blip r:embed="rId4">
              <a:alphaModFix/>
            </a:blip>
            <a:srcRect b="0" l="0" r="0" t="0"/>
            <a:stretch/>
          </p:blipFill>
          <p:spPr>
            <a:xfrm>
              <a:off x="6059625" y="1142425"/>
              <a:ext cx="2692649" cy="2692649"/>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475325" y="220650"/>
            <a:ext cx="371157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Basic Operations in SQL</a:t>
            </a:r>
            <a:endParaRPr sz="2800">
              <a:latin typeface="Cambria"/>
              <a:ea typeface="Cambria"/>
              <a:cs typeface="Cambria"/>
              <a:sym typeface="Cambria"/>
            </a:endParaRPr>
          </a:p>
        </p:txBody>
      </p:sp>
      <p:sp>
        <p:nvSpPr>
          <p:cNvPr id="262" name="Google Shape;262;p30"/>
          <p:cNvSpPr txBox="1"/>
          <p:nvPr/>
        </p:nvSpPr>
        <p:spPr>
          <a:xfrm>
            <a:off x="5464630" y="1082507"/>
            <a:ext cx="3476625" cy="3932554"/>
          </a:xfrm>
          <a:prstGeom prst="rect">
            <a:avLst/>
          </a:prstGeom>
          <a:noFill/>
          <a:ln>
            <a:noFill/>
          </a:ln>
        </p:spPr>
        <p:txBody>
          <a:bodyPr anchorCtr="0" anchor="t" bIns="0" lIns="0" spcFirstLastPara="1" rIns="0" wrap="square" tIns="12700">
            <a:spAutoFit/>
          </a:bodyPr>
          <a:lstStyle/>
          <a:p>
            <a:pPr indent="-380365"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Like</a:t>
            </a:r>
            <a:endParaRPr sz="2100">
              <a:latin typeface="Cambria"/>
              <a:ea typeface="Cambria"/>
              <a:cs typeface="Cambria"/>
              <a:sym typeface="Cambria"/>
            </a:endParaRPr>
          </a:p>
          <a:p>
            <a:pPr indent="-410844"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In</a:t>
            </a:r>
            <a:endParaRPr sz="2100">
              <a:latin typeface="Cambria"/>
              <a:ea typeface="Cambria"/>
              <a:cs typeface="Cambria"/>
              <a:sym typeface="Cambria"/>
            </a:endParaRPr>
          </a:p>
          <a:p>
            <a:pPr indent="-401320"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Between</a:t>
            </a:r>
            <a:endParaRPr sz="2100">
              <a:latin typeface="Cambria"/>
              <a:ea typeface="Cambria"/>
              <a:cs typeface="Cambria"/>
              <a:sym typeface="Cambria"/>
            </a:endParaRPr>
          </a:p>
          <a:p>
            <a:pPr indent="-412750"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Alias</a:t>
            </a:r>
            <a:endParaRPr sz="2100">
              <a:latin typeface="Cambria"/>
              <a:ea typeface="Cambria"/>
              <a:cs typeface="Cambria"/>
              <a:sym typeface="Cambria"/>
            </a:endParaRPr>
          </a:p>
          <a:p>
            <a:pPr indent="-403860"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Wildcards</a:t>
            </a:r>
            <a:endParaRPr sz="2100">
              <a:latin typeface="Cambria"/>
              <a:ea typeface="Cambria"/>
              <a:cs typeface="Cambria"/>
              <a:sym typeface="Cambria"/>
            </a:endParaRPr>
          </a:p>
          <a:p>
            <a:pPr indent="-402590"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Union</a:t>
            </a:r>
            <a:endParaRPr sz="2100">
              <a:latin typeface="Cambria"/>
              <a:ea typeface="Cambria"/>
              <a:cs typeface="Cambria"/>
              <a:sym typeface="Cambria"/>
            </a:endParaRPr>
          </a:p>
          <a:p>
            <a:pPr indent="-379095"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Exists</a:t>
            </a:r>
            <a:endParaRPr sz="2100">
              <a:latin typeface="Cambria"/>
              <a:ea typeface="Cambria"/>
              <a:cs typeface="Cambria"/>
              <a:sym typeface="Cambria"/>
            </a:endParaRPr>
          </a:p>
          <a:p>
            <a:pPr indent="-407669"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Any,All</a:t>
            </a:r>
            <a:endParaRPr sz="2100">
              <a:latin typeface="Cambria"/>
              <a:ea typeface="Cambria"/>
              <a:cs typeface="Cambria"/>
              <a:sym typeface="Cambria"/>
            </a:endParaRPr>
          </a:p>
          <a:p>
            <a:pPr indent="-407033"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Select into</a:t>
            </a:r>
            <a:endParaRPr sz="2100">
              <a:latin typeface="Cambria"/>
              <a:ea typeface="Cambria"/>
              <a:cs typeface="Cambria"/>
              <a:sym typeface="Cambria"/>
            </a:endParaRPr>
          </a:p>
          <a:p>
            <a:pPr indent="-511808" lvl="0" marL="523875" marR="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Insert into select</a:t>
            </a:r>
            <a:endParaRPr sz="2100">
              <a:latin typeface="Cambria"/>
              <a:ea typeface="Cambria"/>
              <a:cs typeface="Cambria"/>
              <a:sym typeface="Cambria"/>
            </a:endParaRPr>
          </a:p>
          <a:p>
            <a:pPr indent="0" lvl="0" marL="0" marR="0" rtl="0" algn="l">
              <a:lnSpc>
                <a:spcPct val="100000"/>
              </a:lnSpc>
              <a:spcBef>
                <a:spcPts val="55"/>
              </a:spcBef>
              <a:spcAft>
                <a:spcPts val="0"/>
              </a:spcAft>
              <a:buNone/>
            </a:pPr>
            <a:r>
              <a:t/>
            </a:r>
            <a:endParaRPr sz="2650">
              <a:latin typeface="Cambria"/>
              <a:ea typeface="Cambria"/>
              <a:cs typeface="Cambria"/>
              <a:sym typeface="Cambria"/>
            </a:endParaRPr>
          </a:p>
          <a:p>
            <a:pPr indent="0" lvl="0" marL="125476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263" name="Google Shape;263;p30"/>
          <p:cNvSpPr txBox="1"/>
          <p:nvPr>
            <p:ph idx="1" type="body"/>
          </p:nvPr>
        </p:nvSpPr>
        <p:spPr>
          <a:xfrm>
            <a:off x="301330" y="1273907"/>
            <a:ext cx="2428875" cy="3225800"/>
          </a:xfrm>
          <a:prstGeom prst="rect">
            <a:avLst/>
          </a:prstGeom>
          <a:noFill/>
          <a:ln>
            <a:noFill/>
          </a:ln>
        </p:spPr>
        <p:txBody>
          <a:bodyPr anchorCtr="0" anchor="t" bIns="0" lIns="0" spcFirstLastPara="1" rIns="0" wrap="square" tIns="12700">
            <a:spAutoFit/>
          </a:bodyPr>
          <a:lstStyle/>
          <a:p>
            <a:pPr indent="-380365" lvl="0" marL="523875" rtl="0" algn="l">
              <a:lnSpc>
                <a:spcPct val="100000"/>
              </a:lnSpc>
              <a:spcBef>
                <a:spcPts val="0"/>
              </a:spcBef>
              <a:spcAft>
                <a:spcPts val="0"/>
              </a:spcAft>
              <a:buClr>
                <a:schemeClr val="dk1"/>
              </a:buClr>
              <a:buSzPts val="2100"/>
              <a:buFont typeface="Cambria"/>
              <a:buAutoNum type="arabicPeriod"/>
            </a:pPr>
            <a:r>
              <a:rPr lang="en-US"/>
              <a:t>Select</a:t>
            </a:r>
            <a:endParaRPr/>
          </a:p>
          <a:p>
            <a:pPr indent="-410844" lvl="0" marL="523875" rtl="0" algn="l">
              <a:lnSpc>
                <a:spcPct val="100000"/>
              </a:lnSpc>
              <a:spcBef>
                <a:spcPts val="0"/>
              </a:spcBef>
              <a:spcAft>
                <a:spcPts val="0"/>
              </a:spcAft>
              <a:buClr>
                <a:schemeClr val="dk1"/>
              </a:buClr>
              <a:buSzPts val="2100"/>
              <a:buFont typeface="Cambria"/>
              <a:buAutoNum type="arabicPeriod"/>
            </a:pPr>
            <a:r>
              <a:rPr lang="en-US"/>
              <a:t>Update</a:t>
            </a:r>
            <a:endParaRPr/>
          </a:p>
          <a:p>
            <a:pPr indent="-401320" lvl="0" marL="523875" rtl="0" algn="l">
              <a:lnSpc>
                <a:spcPct val="100000"/>
              </a:lnSpc>
              <a:spcBef>
                <a:spcPts val="0"/>
              </a:spcBef>
              <a:spcAft>
                <a:spcPts val="0"/>
              </a:spcAft>
              <a:buClr>
                <a:schemeClr val="dk1"/>
              </a:buClr>
              <a:buSzPts val="2100"/>
              <a:buFont typeface="Cambria"/>
              <a:buAutoNum type="arabicPeriod"/>
            </a:pPr>
            <a:r>
              <a:rPr lang="en-US"/>
              <a:t>Delete</a:t>
            </a:r>
            <a:endParaRPr/>
          </a:p>
          <a:p>
            <a:pPr indent="-412750" lvl="0" marL="523875" rtl="0" algn="l">
              <a:lnSpc>
                <a:spcPct val="100000"/>
              </a:lnSpc>
              <a:spcBef>
                <a:spcPts val="0"/>
              </a:spcBef>
              <a:spcAft>
                <a:spcPts val="0"/>
              </a:spcAft>
              <a:buClr>
                <a:schemeClr val="dk1"/>
              </a:buClr>
              <a:buSzPts val="2100"/>
              <a:buFont typeface="Cambria"/>
              <a:buAutoNum type="arabicPeriod"/>
            </a:pPr>
            <a:r>
              <a:rPr lang="en-US"/>
              <a:t>Where</a:t>
            </a:r>
            <a:endParaRPr/>
          </a:p>
          <a:p>
            <a:pPr indent="-403860" lvl="0" marL="523875" rtl="0" algn="l">
              <a:lnSpc>
                <a:spcPct val="100000"/>
              </a:lnSpc>
              <a:spcBef>
                <a:spcPts val="0"/>
              </a:spcBef>
              <a:spcAft>
                <a:spcPts val="0"/>
              </a:spcAft>
              <a:buClr>
                <a:schemeClr val="dk1"/>
              </a:buClr>
              <a:buSzPts val="2100"/>
              <a:buFont typeface="Cambria"/>
              <a:buAutoNum type="arabicPeriod"/>
            </a:pPr>
            <a:r>
              <a:rPr lang="en-US"/>
              <a:t>Null Values</a:t>
            </a:r>
            <a:endParaRPr/>
          </a:p>
          <a:p>
            <a:pPr indent="-402590" lvl="0" marL="523875" rtl="0" algn="l">
              <a:lnSpc>
                <a:spcPct val="100000"/>
              </a:lnSpc>
              <a:spcBef>
                <a:spcPts val="0"/>
              </a:spcBef>
              <a:spcAft>
                <a:spcPts val="0"/>
              </a:spcAft>
              <a:buClr>
                <a:schemeClr val="dk1"/>
              </a:buClr>
              <a:buSzPts val="2100"/>
              <a:buFont typeface="Cambria"/>
              <a:buAutoNum type="arabicPeriod"/>
            </a:pPr>
            <a:r>
              <a:rPr lang="en-US"/>
              <a:t>AND , OR, NOT</a:t>
            </a:r>
            <a:endParaRPr/>
          </a:p>
          <a:p>
            <a:pPr indent="-379095" lvl="0" marL="523875" rtl="0" algn="l">
              <a:lnSpc>
                <a:spcPct val="100000"/>
              </a:lnSpc>
              <a:spcBef>
                <a:spcPts val="0"/>
              </a:spcBef>
              <a:spcAft>
                <a:spcPts val="0"/>
              </a:spcAft>
              <a:buClr>
                <a:schemeClr val="dk1"/>
              </a:buClr>
              <a:buSzPts val="2100"/>
              <a:buFont typeface="Cambria"/>
              <a:buAutoNum type="arabicPeriod"/>
            </a:pPr>
            <a:r>
              <a:rPr lang="en-US"/>
              <a:t>ORDER BY</a:t>
            </a:r>
            <a:endParaRPr/>
          </a:p>
          <a:p>
            <a:pPr indent="-407669" lvl="0" marL="523875" rtl="0" algn="l">
              <a:lnSpc>
                <a:spcPct val="100000"/>
              </a:lnSpc>
              <a:spcBef>
                <a:spcPts val="0"/>
              </a:spcBef>
              <a:spcAft>
                <a:spcPts val="0"/>
              </a:spcAft>
              <a:buClr>
                <a:schemeClr val="dk1"/>
              </a:buClr>
              <a:buSzPts val="2100"/>
              <a:buFont typeface="Cambria"/>
              <a:buAutoNum type="arabicPeriod"/>
            </a:pPr>
            <a:r>
              <a:rPr lang="en-US"/>
              <a:t>GROUP BY</a:t>
            </a:r>
            <a:endParaRPr/>
          </a:p>
          <a:p>
            <a:pPr indent="-407033" lvl="0" marL="523875" rtl="0" algn="l">
              <a:lnSpc>
                <a:spcPct val="100000"/>
              </a:lnSpc>
              <a:spcBef>
                <a:spcPts val="0"/>
              </a:spcBef>
              <a:spcAft>
                <a:spcPts val="0"/>
              </a:spcAft>
              <a:buClr>
                <a:schemeClr val="dk1"/>
              </a:buClr>
              <a:buSzPts val="2100"/>
              <a:buFont typeface="Cambria"/>
              <a:buAutoNum type="arabicPeriod"/>
            </a:pPr>
            <a:r>
              <a:rPr lang="en-US"/>
              <a:t>Insert Into</a:t>
            </a:r>
            <a:endParaRPr/>
          </a:p>
          <a:p>
            <a:pPr indent="-511808" lvl="0" marL="523875" rtl="0" algn="l">
              <a:lnSpc>
                <a:spcPct val="100000"/>
              </a:lnSpc>
              <a:spcBef>
                <a:spcPts val="0"/>
              </a:spcBef>
              <a:spcAft>
                <a:spcPts val="0"/>
              </a:spcAft>
              <a:buClr>
                <a:schemeClr val="dk1"/>
              </a:buClr>
              <a:buSzPts val="2100"/>
              <a:buFont typeface="Cambria"/>
              <a:buAutoNum type="arabicPeriod"/>
            </a:pPr>
            <a:r>
              <a:rPr lang="en-US"/>
              <a:t>HAVING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1475325" y="220650"/>
            <a:ext cx="189928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DATA BASE</a:t>
            </a:r>
            <a:endParaRPr sz="2800">
              <a:latin typeface="Cambria"/>
              <a:ea typeface="Cambria"/>
              <a:cs typeface="Cambria"/>
              <a:sym typeface="Cambria"/>
            </a:endParaRPr>
          </a:p>
        </p:txBody>
      </p:sp>
      <p:graphicFrame>
        <p:nvGraphicFramePr>
          <p:cNvPr id="269" name="Google Shape;269;p31"/>
          <p:cNvGraphicFramePr/>
          <p:nvPr/>
        </p:nvGraphicFramePr>
        <p:xfrm>
          <a:off x="-4762" y="971537"/>
          <a:ext cx="3000000" cy="3000000"/>
        </p:xfrm>
        <a:graphic>
          <a:graphicData uri="http://schemas.openxmlformats.org/drawingml/2006/table">
            <a:tbl>
              <a:tblPr bandRow="1" firstRow="1">
                <a:noFill/>
                <a:tableStyleId>{6525EF24-196C-45DC-9923-A07DA837655B}</a:tableStyleId>
              </a:tblPr>
              <a:tblGrid>
                <a:gridCol w="1485900"/>
                <a:gridCol w="1780550"/>
                <a:gridCol w="1544950"/>
                <a:gridCol w="1058550"/>
                <a:gridCol w="719450"/>
                <a:gridCol w="1470650"/>
                <a:gridCol w="998850"/>
              </a:tblGrid>
              <a:tr h="883525">
                <a:tc>
                  <a:txBody>
                    <a:bodyPr/>
                    <a:lstStyle/>
                    <a:p>
                      <a:pPr indent="0" lvl="0" marL="85725" marR="0" rtl="0" algn="l">
                        <a:lnSpc>
                          <a:spcPct val="100000"/>
                        </a:lnSpc>
                        <a:spcBef>
                          <a:spcPts val="0"/>
                        </a:spcBef>
                        <a:spcAft>
                          <a:spcPts val="0"/>
                        </a:spcAft>
                        <a:buNone/>
                      </a:pPr>
                      <a:r>
                        <a:rPr lang="en-US" sz="1650" u="none" cap="none" strike="noStrike">
                          <a:latin typeface="Cambria"/>
                          <a:ea typeface="Cambria"/>
                          <a:cs typeface="Cambria"/>
                          <a:sym typeface="Cambria"/>
                        </a:rPr>
                        <a:t>CustomerID</a:t>
                      </a:r>
                      <a:endParaRPr sz="1650" u="none" cap="none" strike="noStrike">
                        <a:latin typeface="Cambria"/>
                        <a:ea typeface="Cambria"/>
                        <a:cs typeface="Cambria"/>
                        <a:sym typeface="Cambria"/>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650" u="none" cap="none" strike="noStrike">
                          <a:latin typeface="Cambria"/>
                          <a:ea typeface="Cambria"/>
                          <a:cs typeface="Cambria"/>
                          <a:sym typeface="Cambria"/>
                        </a:rPr>
                        <a:t>CustomerName</a:t>
                      </a:r>
                      <a:endParaRPr sz="1650" u="none" cap="none" strike="noStrike">
                        <a:latin typeface="Cambria"/>
                        <a:ea typeface="Cambria"/>
                        <a:cs typeface="Cambria"/>
                        <a:sym typeface="Cambria"/>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650" u="none" cap="none" strike="noStrike">
                          <a:latin typeface="Cambria"/>
                          <a:ea typeface="Cambria"/>
                          <a:cs typeface="Cambria"/>
                          <a:sym typeface="Cambria"/>
                        </a:rPr>
                        <a:t>ContactName</a:t>
                      </a:r>
                      <a:endParaRPr sz="1650" u="none" cap="none" strike="noStrike">
                        <a:latin typeface="Cambria"/>
                        <a:ea typeface="Cambria"/>
                        <a:cs typeface="Cambria"/>
                        <a:sym typeface="Cambria"/>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650" u="none" cap="none" strike="noStrike">
                          <a:latin typeface="Cambria"/>
                          <a:ea typeface="Cambria"/>
                          <a:cs typeface="Cambria"/>
                          <a:sym typeface="Cambria"/>
                        </a:rPr>
                        <a:t>Address</a:t>
                      </a:r>
                      <a:endParaRPr sz="1650" u="none" cap="none" strike="noStrike">
                        <a:latin typeface="Cambria"/>
                        <a:ea typeface="Cambria"/>
                        <a:cs typeface="Cambria"/>
                        <a:sym typeface="Cambria"/>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650" u="none" cap="none" strike="noStrike">
                          <a:latin typeface="Cambria"/>
                          <a:ea typeface="Cambria"/>
                          <a:cs typeface="Cambria"/>
                          <a:sym typeface="Cambria"/>
                        </a:rPr>
                        <a:t>City</a:t>
                      </a:r>
                      <a:endParaRPr sz="1650" u="none" cap="none" strike="noStrike">
                        <a:latin typeface="Cambria"/>
                        <a:ea typeface="Cambria"/>
                        <a:cs typeface="Cambria"/>
                        <a:sym typeface="Cambria"/>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None/>
                      </a:pPr>
                      <a:r>
                        <a:rPr lang="en-US" sz="1650" u="none" cap="none" strike="noStrike">
                          <a:latin typeface="Cambria"/>
                          <a:ea typeface="Cambria"/>
                          <a:cs typeface="Cambria"/>
                          <a:sym typeface="Cambria"/>
                        </a:rPr>
                        <a:t>PostalCode</a:t>
                      </a:r>
                      <a:endParaRPr sz="1650" u="none" cap="none" strike="noStrike">
                        <a:latin typeface="Cambria"/>
                        <a:ea typeface="Cambria"/>
                        <a:cs typeface="Cambria"/>
                        <a:sym typeface="Cambria"/>
                      </a:endParaRPr>
                    </a:p>
                  </a:txBody>
                  <a:tcPr marT="679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650" u="none" cap="none" strike="noStrike">
                          <a:latin typeface="Cambria"/>
                          <a:ea typeface="Cambria"/>
                          <a:cs typeface="Cambria"/>
                          <a:sym typeface="Cambria"/>
                        </a:rPr>
                        <a:t>Country</a:t>
                      </a:r>
                      <a:endParaRPr sz="1650" u="none" cap="none" strike="noStrike">
                        <a:latin typeface="Cambria"/>
                        <a:ea typeface="Cambria"/>
                        <a:cs typeface="Cambria"/>
                        <a:sym typeface="Cambria"/>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33375">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Alfreds Futterkiste</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Maria Anders</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99390" rtl="0" algn="l">
                        <a:lnSpc>
                          <a:spcPct val="100000"/>
                        </a:lnSpc>
                        <a:spcBef>
                          <a:spcPts val="0"/>
                        </a:spcBef>
                        <a:spcAft>
                          <a:spcPts val="0"/>
                        </a:spcAft>
                        <a:buNone/>
                      </a:pPr>
                      <a:r>
                        <a:rPr lang="en-US" sz="1150" u="none" cap="none" strike="noStrike">
                          <a:latin typeface="Verdana"/>
                          <a:ea typeface="Verdana"/>
                          <a:cs typeface="Verdana"/>
                          <a:sym typeface="Verdana"/>
                        </a:rPr>
                        <a:t>Obere Str.  57</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Berlin</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12209</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Germany</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08625">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2</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553720" rtl="0" algn="l">
                        <a:lnSpc>
                          <a:spcPct val="100000"/>
                        </a:lnSpc>
                        <a:spcBef>
                          <a:spcPts val="0"/>
                        </a:spcBef>
                        <a:spcAft>
                          <a:spcPts val="0"/>
                        </a:spcAft>
                        <a:buNone/>
                      </a:pPr>
                      <a:r>
                        <a:rPr lang="en-US" sz="1150" u="none" cap="none" strike="noStrike">
                          <a:latin typeface="Verdana"/>
                          <a:ea typeface="Verdana"/>
                          <a:cs typeface="Verdana"/>
                          <a:sym typeface="Verdana"/>
                        </a:rPr>
                        <a:t>Ana Trujillo  Emparedados y  helados</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Ana Trujillo</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39700" rtl="0" algn="just">
                        <a:lnSpc>
                          <a:spcPct val="100000"/>
                        </a:lnSpc>
                        <a:spcBef>
                          <a:spcPts val="0"/>
                        </a:spcBef>
                        <a:spcAft>
                          <a:spcPts val="0"/>
                        </a:spcAft>
                        <a:buNone/>
                      </a:pPr>
                      <a:r>
                        <a:rPr lang="en-US" sz="1150" u="none" cap="none" strike="noStrike">
                          <a:latin typeface="Verdana"/>
                          <a:ea typeface="Verdana"/>
                          <a:cs typeface="Verdana"/>
                          <a:sym typeface="Verdana"/>
                        </a:rPr>
                        <a:t>Avda. de la  Constitució  n 2222</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25729" rtl="0" algn="l">
                        <a:lnSpc>
                          <a:spcPct val="100000"/>
                        </a:lnSpc>
                        <a:spcBef>
                          <a:spcPts val="0"/>
                        </a:spcBef>
                        <a:spcAft>
                          <a:spcPts val="0"/>
                        </a:spcAft>
                        <a:buNone/>
                      </a:pPr>
                      <a:r>
                        <a:rPr lang="en-US" sz="1150" u="none" cap="none" strike="noStrike">
                          <a:latin typeface="Verdana"/>
                          <a:ea typeface="Verdana"/>
                          <a:cs typeface="Verdana"/>
                          <a:sym typeface="Verdana"/>
                        </a:rPr>
                        <a:t>México  D.F.</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05021</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Mexico</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33375">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3</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535940" rtl="0" algn="l">
                        <a:lnSpc>
                          <a:spcPct val="100000"/>
                        </a:lnSpc>
                        <a:spcBef>
                          <a:spcPts val="0"/>
                        </a:spcBef>
                        <a:spcAft>
                          <a:spcPts val="0"/>
                        </a:spcAft>
                        <a:buNone/>
                      </a:pPr>
                      <a:r>
                        <a:rPr lang="en-US" sz="1150" u="none" cap="none" strike="noStrike">
                          <a:latin typeface="Verdana"/>
                          <a:ea typeface="Verdana"/>
                          <a:cs typeface="Verdana"/>
                          <a:sym typeface="Verdana"/>
                        </a:rPr>
                        <a:t>Antonio Moreno  Taquería</a:t>
                      </a:r>
                      <a:endParaRPr sz="1150" u="none" cap="none" strike="noStrike">
                        <a:latin typeface="Verdana"/>
                        <a:ea typeface="Verdana"/>
                        <a:cs typeface="Verdana"/>
                        <a:sym typeface="Verdana"/>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Antonio Moreno</a:t>
                      </a:r>
                      <a:endParaRPr sz="1150" u="none" cap="none" strike="noStrike">
                        <a:latin typeface="Verdana"/>
                        <a:ea typeface="Verdana"/>
                        <a:cs typeface="Verdana"/>
                        <a:sym typeface="Verdana"/>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205104" rtl="0" algn="l">
                        <a:lnSpc>
                          <a:spcPct val="100000"/>
                        </a:lnSpc>
                        <a:spcBef>
                          <a:spcPts val="0"/>
                        </a:spcBef>
                        <a:spcAft>
                          <a:spcPts val="0"/>
                        </a:spcAft>
                        <a:buNone/>
                      </a:pPr>
                      <a:r>
                        <a:rPr lang="en-US" sz="1150" u="none" cap="none" strike="noStrike">
                          <a:latin typeface="Verdana"/>
                          <a:ea typeface="Verdana"/>
                          <a:cs typeface="Verdana"/>
                          <a:sym typeface="Verdana"/>
                        </a:rPr>
                        <a:t>Mataderos  2312</a:t>
                      </a:r>
                      <a:endParaRPr sz="1150" u="none" cap="none" strike="noStrike">
                        <a:latin typeface="Verdana"/>
                        <a:ea typeface="Verdana"/>
                        <a:cs typeface="Verdana"/>
                        <a:sym typeface="Verdana"/>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25729" rtl="0" algn="l">
                        <a:lnSpc>
                          <a:spcPct val="100000"/>
                        </a:lnSpc>
                        <a:spcBef>
                          <a:spcPts val="0"/>
                        </a:spcBef>
                        <a:spcAft>
                          <a:spcPts val="0"/>
                        </a:spcAft>
                        <a:buNone/>
                      </a:pPr>
                      <a:r>
                        <a:rPr lang="en-US" sz="1150" u="none" cap="none" strike="noStrike">
                          <a:latin typeface="Verdana"/>
                          <a:ea typeface="Verdana"/>
                          <a:cs typeface="Verdana"/>
                          <a:sym typeface="Verdana"/>
                        </a:rPr>
                        <a:t>México  D.F.</a:t>
                      </a:r>
                      <a:endParaRPr sz="1150" u="none" cap="none" strike="noStrike">
                        <a:latin typeface="Verdana"/>
                        <a:ea typeface="Verdana"/>
                        <a:cs typeface="Verdana"/>
                        <a:sym typeface="Verdana"/>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05023</a:t>
                      </a:r>
                      <a:endParaRPr sz="1150" u="none" cap="none" strike="noStrike">
                        <a:latin typeface="Verdana"/>
                        <a:ea typeface="Verdana"/>
                        <a:cs typeface="Verdana"/>
                        <a:sym typeface="Verdana"/>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Mexico</a:t>
                      </a:r>
                      <a:endParaRPr sz="1150" u="none" cap="none" strike="noStrike">
                        <a:latin typeface="Verdana"/>
                        <a:ea typeface="Verdana"/>
                        <a:cs typeface="Verdana"/>
                        <a:sym typeface="Verdana"/>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9700">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4</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None/>
                      </a:pPr>
                      <a:r>
                        <a:rPr lang="en-US" sz="1150" u="none" cap="none" strike="noStrike">
                          <a:latin typeface="Verdana"/>
                          <a:ea typeface="Verdana"/>
                          <a:cs typeface="Verdana"/>
                          <a:sym typeface="Verdana"/>
                        </a:rPr>
                        <a:t>Around the Horn</a:t>
                      </a:r>
                      <a:endParaRPr sz="1150" u="none" cap="none" strike="noStrike">
                        <a:latin typeface="Verdana"/>
                        <a:ea typeface="Verdana"/>
                        <a:cs typeface="Verdana"/>
                        <a:sym typeface="Verdana"/>
                      </a:endParaRPr>
                    </a:p>
                  </a:txBody>
                  <a:tcPr marT="70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Thomas Hardy</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120</a:t>
                      </a:r>
                      <a:endParaRPr sz="1150" u="none" cap="none" strike="noStrike">
                        <a:latin typeface="Verdana"/>
                        <a:ea typeface="Verdana"/>
                        <a:cs typeface="Verdana"/>
                        <a:sym typeface="Verdana"/>
                      </a:endParaRPr>
                    </a:p>
                    <a:p>
                      <a:pPr indent="0" lvl="0" marL="85725" marR="351155" rtl="0" algn="l">
                        <a:lnSpc>
                          <a:spcPct val="100000"/>
                        </a:lnSpc>
                        <a:spcBef>
                          <a:spcPts val="0"/>
                        </a:spcBef>
                        <a:spcAft>
                          <a:spcPts val="0"/>
                        </a:spcAft>
                        <a:buNone/>
                      </a:pPr>
                      <a:r>
                        <a:rPr lang="en-US" sz="1150" u="none" cap="none" strike="noStrike">
                          <a:latin typeface="Verdana"/>
                          <a:ea typeface="Verdana"/>
                          <a:cs typeface="Verdana"/>
                          <a:sym typeface="Verdana"/>
                        </a:rPr>
                        <a:t>Hanover  Sq.</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London</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WA1 1DP</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UK</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33375">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5</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Berglunds snabbköp</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Christina Berglund</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05410" rtl="0" algn="l">
                        <a:lnSpc>
                          <a:spcPct val="100000"/>
                        </a:lnSpc>
                        <a:spcBef>
                          <a:spcPts val="0"/>
                        </a:spcBef>
                        <a:spcAft>
                          <a:spcPts val="0"/>
                        </a:spcAft>
                        <a:buNone/>
                      </a:pPr>
                      <a:r>
                        <a:rPr lang="en-US" sz="1150" u="none" cap="none" strike="noStrike">
                          <a:latin typeface="Verdana"/>
                          <a:ea typeface="Verdana"/>
                          <a:cs typeface="Verdana"/>
                          <a:sym typeface="Verdana"/>
                        </a:rPr>
                        <a:t>Berguvsväg  en 8</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Luleå</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S-958 22</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150" u="none" cap="none" strike="noStrike">
                          <a:latin typeface="Verdana"/>
                          <a:ea typeface="Verdana"/>
                          <a:cs typeface="Verdana"/>
                          <a:sym typeface="Verdana"/>
                        </a:rPr>
                        <a:t>Sweden</a:t>
                      </a:r>
                      <a:endParaRPr sz="1150" u="none" cap="none" strike="noStrike">
                        <a:latin typeface="Verdana"/>
                        <a:ea typeface="Verdana"/>
                        <a:cs typeface="Verdana"/>
                        <a:sym typeface="Verdana"/>
                      </a:endParaRPr>
                    </a:p>
                  </a:txBody>
                  <a:tcPr marT="8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1475325" y="220650"/>
            <a:ext cx="271780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SELECT	QUERY</a:t>
            </a:r>
            <a:endParaRPr sz="2800">
              <a:latin typeface="Cambria"/>
              <a:ea typeface="Cambria"/>
              <a:cs typeface="Cambria"/>
              <a:sym typeface="Cambria"/>
            </a:endParaRPr>
          </a:p>
        </p:txBody>
      </p:sp>
      <p:sp>
        <p:nvSpPr>
          <p:cNvPr id="275" name="Google Shape;275;p32"/>
          <p:cNvSpPr txBox="1"/>
          <p:nvPr/>
        </p:nvSpPr>
        <p:spPr>
          <a:xfrm>
            <a:off x="183774" y="1177133"/>
            <a:ext cx="8757920" cy="38379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350">
                <a:latin typeface="Cambria"/>
                <a:ea typeface="Cambria"/>
                <a:cs typeface="Cambria"/>
                <a:sym typeface="Cambria"/>
              </a:rPr>
              <a:t>The </a:t>
            </a:r>
            <a:r>
              <a:rPr lang="en-US" sz="2400">
                <a:solidFill>
                  <a:srgbClr val="DC143C"/>
                </a:solidFill>
                <a:latin typeface="Cambria"/>
                <a:ea typeface="Cambria"/>
                <a:cs typeface="Cambria"/>
                <a:sym typeface="Cambria"/>
              </a:rPr>
              <a:t>SELECT </a:t>
            </a:r>
            <a:r>
              <a:rPr lang="en-US" sz="2350">
                <a:latin typeface="Cambria"/>
                <a:ea typeface="Cambria"/>
                <a:cs typeface="Cambria"/>
                <a:sym typeface="Cambria"/>
              </a:rPr>
              <a:t>statement is used to select data from a database.</a:t>
            </a:r>
            <a:endParaRPr sz="2350">
              <a:latin typeface="Cambria"/>
              <a:ea typeface="Cambria"/>
              <a:cs typeface="Cambria"/>
              <a:sym typeface="Cambria"/>
            </a:endParaRPr>
          </a:p>
          <a:p>
            <a:pPr indent="0" lvl="0" marL="12700" marR="0" rtl="0" algn="l">
              <a:lnSpc>
                <a:spcPct val="100000"/>
              </a:lnSpc>
              <a:spcBef>
                <a:spcPts val="2530"/>
              </a:spcBef>
              <a:spcAft>
                <a:spcPts val="0"/>
              </a:spcAft>
              <a:buNone/>
            </a:pPr>
            <a:r>
              <a:rPr lang="en-US" sz="2100">
                <a:latin typeface="Cambria"/>
                <a:ea typeface="Cambria"/>
                <a:cs typeface="Cambria"/>
                <a:sym typeface="Cambria"/>
              </a:rPr>
              <a:t>Two Types of SELECT’s</a:t>
            </a:r>
            <a:endParaRPr sz="2100">
              <a:latin typeface="Cambria"/>
              <a:ea typeface="Cambria"/>
              <a:cs typeface="Cambria"/>
              <a:sym typeface="Cambria"/>
            </a:endParaRPr>
          </a:p>
          <a:p>
            <a:pPr indent="0" lvl="0" marL="0" marR="0" rtl="0" algn="l">
              <a:lnSpc>
                <a:spcPct val="100000"/>
              </a:lnSpc>
              <a:spcBef>
                <a:spcPts val="45"/>
              </a:spcBef>
              <a:spcAft>
                <a:spcPts val="0"/>
              </a:spcAft>
              <a:buNone/>
            </a:pPr>
            <a:r>
              <a:t/>
            </a:r>
            <a:endParaRPr sz="2100">
              <a:latin typeface="Cambria"/>
              <a:ea typeface="Cambria"/>
              <a:cs typeface="Cambria"/>
              <a:sym typeface="Cambria"/>
            </a:endParaRPr>
          </a:p>
          <a:p>
            <a:pPr indent="-380365" lvl="0" marL="469900" marR="737235"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SELECT	: </a:t>
            </a:r>
            <a:r>
              <a:rPr lang="en-US" sz="2350">
                <a:latin typeface="Cambria"/>
                <a:ea typeface="Cambria"/>
                <a:cs typeface="Cambria"/>
                <a:sym typeface="Cambria"/>
              </a:rPr>
              <a:t>The </a:t>
            </a:r>
            <a:r>
              <a:rPr lang="en-US" sz="2400">
                <a:solidFill>
                  <a:srgbClr val="DC143C"/>
                </a:solidFill>
                <a:latin typeface="Cambria"/>
                <a:ea typeface="Cambria"/>
                <a:cs typeface="Cambria"/>
                <a:sym typeface="Cambria"/>
              </a:rPr>
              <a:t>SELECT </a:t>
            </a:r>
            <a:r>
              <a:rPr lang="en-US" sz="2350">
                <a:latin typeface="Cambria"/>
                <a:ea typeface="Cambria"/>
                <a:cs typeface="Cambria"/>
                <a:sym typeface="Cambria"/>
              </a:rPr>
              <a:t>statement is used to select data from  a database.</a:t>
            </a:r>
            <a:endParaRPr sz="2350">
              <a:latin typeface="Cambria"/>
              <a:ea typeface="Cambria"/>
              <a:cs typeface="Cambria"/>
              <a:sym typeface="Cambria"/>
            </a:endParaRPr>
          </a:p>
          <a:p>
            <a:pPr indent="0" lvl="0" marL="0" marR="0" rtl="0" algn="l">
              <a:lnSpc>
                <a:spcPct val="100000"/>
              </a:lnSpc>
              <a:spcBef>
                <a:spcPts val="10"/>
              </a:spcBef>
              <a:spcAft>
                <a:spcPts val="0"/>
              </a:spcAft>
              <a:buSzPts val="2150"/>
              <a:buFont typeface="Cambria"/>
              <a:buNone/>
            </a:pPr>
            <a:r>
              <a:t/>
            </a:r>
            <a:endParaRPr sz="2150">
              <a:latin typeface="Cambria"/>
              <a:ea typeface="Cambria"/>
              <a:cs typeface="Cambria"/>
              <a:sym typeface="Cambria"/>
            </a:endParaRPr>
          </a:p>
          <a:p>
            <a:pPr indent="-410844" lvl="0" marL="469900" marR="798830" rtl="0" algn="l">
              <a:lnSpc>
                <a:spcPct val="100000"/>
              </a:lnSpc>
              <a:spcBef>
                <a:spcPts val="0"/>
              </a:spcBef>
              <a:spcAft>
                <a:spcPts val="0"/>
              </a:spcAft>
              <a:buSzPts val="2100"/>
              <a:buFont typeface="Cambria"/>
              <a:buAutoNum type="arabicPeriod"/>
            </a:pPr>
            <a:r>
              <a:rPr lang="en-US" sz="2100">
                <a:latin typeface="Cambria"/>
                <a:ea typeface="Cambria"/>
                <a:cs typeface="Cambria"/>
                <a:sym typeface="Cambria"/>
              </a:rPr>
              <a:t>SELECT DISTINCT : </a:t>
            </a:r>
            <a:r>
              <a:rPr lang="en-US" sz="2150">
                <a:latin typeface="Cambria"/>
                <a:ea typeface="Cambria"/>
                <a:cs typeface="Cambria"/>
                <a:sym typeface="Cambria"/>
              </a:rPr>
              <a:t>The </a:t>
            </a:r>
            <a:r>
              <a:rPr lang="en-US" sz="2200">
                <a:solidFill>
                  <a:srgbClr val="DC143C"/>
                </a:solidFill>
                <a:latin typeface="Cambria"/>
                <a:ea typeface="Cambria"/>
                <a:cs typeface="Cambria"/>
                <a:sym typeface="Cambria"/>
              </a:rPr>
              <a:t>SELECT DISTINCT </a:t>
            </a:r>
            <a:r>
              <a:rPr lang="en-US" sz="2150">
                <a:latin typeface="Cambria"/>
                <a:ea typeface="Cambria"/>
                <a:cs typeface="Cambria"/>
                <a:sym typeface="Cambria"/>
              </a:rPr>
              <a:t>statement is used  to return only distinct (diﬀerent) values.</a:t>
            </a:r>
            <a:endParaRPr sz="2150">
              <a:latin typeface="Cambria"/>
              <a:ea typeface="Cambria"/>
              <a:cs typeface="Cambria"/>
              <a:sym typeface="Cambria"/>
            </a:endParaRPr>
          </a:p>
          <a:p>
            <a:pPr indent="0" lvl="0" marL="0" marR="0" rtl="0" algn="l">
              <a:lnSpc>
                <a:spcPct val="100000"/>
              </a:lnSpc>
              <a:spcBef>
                <a:spcPts val="35"/>
              </a:spcBef>
              <a:spcAft>
                <a:spcPts val="0"/>
              </a:spcAft>
              <a:buNone/>
            </a:pPr>
            <a:r>
              <a:t/>
            </a:r>
            <a:endParaRPr sz="3150">
              <a:latin typeface="Cambria"/>
              <a:ea typeface="Cambria"/>
              <a:cs typeface="Cambria"/>
              <a:sym typeface="Cambria"/>
            </a:endParaRPr>
          </a:p>
          <a:p>
            <a:pPr indent="0" lvl="0" marL="0" marR="5080" rtl="0" algn="r">
              <a:lnSpc>
                <a:spcPct val="100000"/>
              </a:lnSpc>
              <a:spcBef>
                <a:spcPts val="5"/>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1475325" y="220650"/>
            <a:ext cx="271780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SELECT	QUERY</a:t>
            </a:r>
            <a:endParaRPr sz="2800">
              <a:latin typeface="Cambria"/>
              <a:ea typeface="Cambria"/>
              <a:cs typeface="Cambria"/>
              <a:sym typeface="Cambria"/>
            </a:endParaRPr>
          </a:p>
        </p:txBody>
      </p:sp>
      <p:sp>
        <p:nvSpPr>
          <p:cNvPr id="281" name="Google Shape;281;p33"/>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282" name="Google Shape;282;p33"/>
          <p:cNvSpPr txBox="1"/>
          <p:nvPr/>
        </p:nvSpPr>
        <p:spPr>
          <a:xfrm>
            <a:off x="183774" y="1178657"/>
            <a:ext cx="7007859" cy="26327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SELECT Syntax</a:t>
            </a:r>
            <a:endParaRPr sz="2100">
              <a:latin typeface="Cambria"/>
              <a:ea typeface="Cambria"/>
              <a:cs typeface="Cambria"/>
              <a:sym typeface="Cambria"/>
            </a:endParaRPr>
          </a:p>
          <a:p>
            <a:pPr indent="0" lvl="0" marL="0" marR="0" rtl="0" algn="l">
              <a:lnSpc>
                <a:spcPct val="100000"/>
              </a:lnSpc>
              <a:spcBef>
                <a:spcPts val="55"/>
              </a:spcBef>
              <a:spcAft>
                <a:spcPts val="0"/>
              </a:spcAft>
              <a:buNone/>
            </a:pPr>
            <a:r>
              <a:t/>
            </a:r>
            <a:endParaRPr sz="2100">
              <a:latin typeface="Cambria"/>
              <a:ea typeface="Cambria"/>
              <a:cs typeface="Cambria"/>
              <a:sym typeface="Cambria"/>
            </a:endParaRPr>
          </a:p>
          <a:p>
            <a:pPr indent="-346075" lvl="0" marL="1384300" marR="0" rtl="0" algn="l">
              <a:lnSpc>
                <a:spcPct val="100000"/>
              </a:lnSpc>
              <a:spcBef>
                <a:spcPts val="0"/>
              </a:spcBef>
              <a:spcAft>
                <a:spcPts val="0"/>
              </a:spcAft>
              <a:buClr>
                <a:srgbClr val="212121"/>
              </a:buClr>
              <a:buSzPts val="2100"/>
              <a:buFont typeface="Cambria"/>
              <a:buAutoNum type="romanLcPeriod"/>
            </a:pPr>
            <a:r>
              <a:rPr lang="en-US" sz="2100">
                <a:solidFill>
                  <a:srgbClr val="212121"/>
                </a:solidFill>
                <a:latin typeface="Cambria"/>
                <a:ea typeface="Cambria"/>
                <a:cs typeface="Cambria"/>
                <a:sym typeface="Cambria"/>
              </a:rPr>
              <a:t>SELECT column1, column2, ... FROM table_name;</a:t>
            </a:r>
            <a:endParaRPr sz="2100">
              <a:latin typeface="Cambria"/>
              <a:ea typeface="Cambria"/>
              <a:cs typeface="Cambria"/>
              <a:sym typeface="Cambria"/>
            </a:endParaRPr>
          </a:p>
          <a:p>
            <a:pPr indent="-387985" lvl="0" marL="1384300" marR="0" rtl="0" algn="l">
              <a:lnSpc>
                <a:spcPct val="100000"/>
              </a:lnSpc>
              <a:spcBef>
                <a:spcPts val="15"/>
              </a:spcBef>
              <a:spcAft>
                <a:spcPts val="0"/>
              </a:spcAft>
              <a:buClr>
                <a:srgbClr val="212121"/>
              </a:buClr>
              <a:buSzPts val="1750"/>
              <a:buFont typeface="Cambria"/>
              <a:buAutoNum type="romanLcPeriod"/>
            </a:pPr>
            <a:r>
              <a:rPr lang="en-US" sz="1750">
                <a:solidFill>
                  <a:srgbClr val="212121"/>
                </a:solidFill>
                <a:latin typeface="Cambria"/>
                <a:ea typeface="Cambria"/>
                <a:cs typeface="Cambria"/>
                <a:sym typeface="Cambria"/>
              </a:rPr>
              <a:t>SELECT * FROM table_name;</a:t>
            </a:r>
            <a:endParaRPr sz="1750">
              <a:latin typeface="Cambria"/>
              <a:ea typeface="Cambria"/>
              <a:cs typeface="Cambria"/>
              <a:sym typeface="Cambria"/>
            </a:endParaRPr>
          </a:p>
          <a:p>
            <a:pPr indent="0" lvl="0" marL="0" marR="0" rtl="0" algn="l">
              <a:lnSpc>
                <a:spcPct val="100000"/>
              </a:lnSpc>
              <a:spcBef>
                <a:spcPts val="45"/>
              </a:spcBef>
              <a:spcAft>
                <a:spcPts val="0"/>
              </a:spcAft>
              <a:buNone/>
            </a:pPr>
            <a:r>
              <a:t/>
            </a:r>
            <a:endParaRPr sz="210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SELECT EXAMPLE:</a:t>
            </a:r>
            <a:endParaRPr sz="2100">
              <a:latin typeface="Cambria"/>
              <a:ea typeface="Cambria"/>
              <a:cs typeface="Cambria"/>
              <a:sym typeface="Cambria"/>
            </a:endParaRPr>
          </a:p>
          <a:p>
            <a:pPr indent="-362585" lvl="0" marL="469900" marR="0" rtl="0" algn="l">
              <a:lnSpc>
                <a:spcPct val="100000"/>
              </a:lnSpc>
              <a:spcBef>
                <a:spcPts val="1390"/>
              </a:spcBef>
              <a:spcAft>
                <a:spcPts val="0"/>
              </a:spcAft>
              <a:buClr>
                <a:srgbClr val="212121"/>
              </a:buClr>
              <a:buSzPts val="1850"/>
              <a:buFont typeface="Cambria"/>
              <a:buAutoNum type="arabicPeriod"/>
            </a:pPr>
            <a:r>
              <a:rPr lang="en-US" sz="1850">
                <a:solidFill>
                  <a:srgbClr val="212121"/>
                </a:solidFill>
                <a:latin typeface="Cambria"/>
                <a:ea typeface="Cambria"/>
                <a:cs typeface="Cambria"/>
                <a:sym typeface="Cambria"/>
              </a:rPr>
              <a:t>SELECT CustomerName, City FROM Customers;</a:t>
            </a:r>
            <a:endParaRPr sz="1850">
              <a:latin typeface="Cambria"/>
              <a:ea typeface="Cambria"/>
              <a:cs typeface="Cambria"/>
              <a:sym typeface="Cambria"/>
            </a:endParaRPr>
          </a:p>
          <a:p>
            <a:pPr indent="-389255" lvl="0" marL="469900" marR="0" rtl="0" algn="l">
              <a:lnSpc>
                <a:spcPct val="100000"/>
              </a:lnSpc>
              <a:spcBef>
                <a:spcPts val="0"/>
              </a:spcBef>
              <a:spcAft>
                <a:spcPts val="0"/>
              </a:spcAft>
              <a:buClr>
                <a:srgbClr val="212121"/>
              </a:buClr>
              <a:buSzPts val="1850"/>
              <a:buFont typeface="Cambria"/>
              <a:buAutoNum type="arabicPeriod"/>
            </a:pPr>
            <a:r>
              <a:rPr lang="en-US" sz="1850">
                <a:solidFill>
                  <a:srgbClr val="212121"/>
                </a:solidFill>
                <a:latin typeface="Cambria"/>
                <a:ea typeface="Cambria"/>
                <a:cs typeface="Cambria"/>
                <a:sym typeface="Cambria"/>
              </a:rPr>
              <a:t>SELECT * FROM Customers;</a:t>
            </a:r>
            <a:endParaRPr sz="1850">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1475325" y="220650"/>
            <a:ext cx="310705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SELECT DISTINCT</a:t>
            </a:r>
            <a:endParaRPr sz="2800">
              <a:latin typeface="Cambria"/>
              <a:ea typeface="Cambria"/>
              <a:cs typeface="Cambria"/>
              <a:sym typeface="Cambria"/>
            </a:endParaRPr>
          </a:p>
        </p:txBody>
      </p:sp>
      <p:sp>
        <p:nvSpPr>
          <p:cNvPr id="288" name="Google Shape;288;p34"/>
          <p:cNvSpPr txBox="1"/>
          <p:nvPr/>
        </p:nvSpPr>
        <p:spPr>
          <a:xfrm>
            <a:off x="4823654" y="220650"/>
            <a:ext cx="123634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latin typeface="Cambria"/>
                <a:ea typeface="Cambria"/>
                <a:cs typeface="Cambria"/>
                <a:sym typeface="Cambria"/>
              </a:rPr>
              <a:t>QUERY</a:t>
            </a:r>
            <a:endParaRPr sz="2800">
              <a:latin typeface="Cambria"/>
              <a:ea typeface="Cambria"/>
              <a:cs typeface="Cambria"/>
              <a:sym typeface="Cambria"/>
            </a:endParaRPr>
          </a:p>
        </p:txBody>
      </p:sp>
      <p:sp>
        <p:nvSpPr>
          <p:cNvPr id="289" name="Google Shape;289;p34"/>
          <p:cNvSpPr txBox="1"/>
          <p:nvPr/>
        </p:nvSpPr>
        <p:spPr>
          <a:xfrm>
            <a:off x="183774" y="1178657"/>
            <a:ext cx="8757920" cy="38366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SELECT Syntax</a:t>
            </a:r>
            <a:endParaRPr sz="2100">
              <a:latin typeface="Cambria"/>
              <a:ea typeface="Cambria"/>
              <a:cs typeface="Cambria"/>
              <a:sym typeface="Cambria"/>
            </a:endParaRPr>
          </a:p>
          <a:p>
            <a:pPr indent="0" lvl="0" marL="0" marR="0" rtl="0" algn="l">
              <a:lnSpc>
                <a:spcPct val="100000"/>
              </a:lnSpc>
              <a:spcBef>
                <a:spcPts val="55"/>
              </a:spcBef>
              <a:spcAft>
                <a:spcPts val="0"/>
              </a:spcAft>
              <a:buNone/>
            </a:pPr>
            <a:r>
              <a:t/>
            </a:r>
            <a:endParaRPr sz="2100">
              <a:latin typeface="Cambria"/>
              <a:ea typeface="Cambria"/>
              <a:cs typeface="Cambria"/>
              <a:sym typeface="Cambria"/>
            </a:endParaRPr>
          </a:p>
          <a:p>
            <a:pPr indent="-346075" lvl="0" marL="1384300" marR="1765300" rtl="0" algn="l">
              <a:lnSpc>
                <a:spcPct val="100000"/>
              </a:lnSpc>
              <a:spcBef>
                <a:spcPts val="0"/>
              </a:spcBef>
              <a:spcAft>
                <a:spcPts val="0"/>
              </a:spcAft>
              <a:buClr>
                <a:srgbClr val="212121"/>
              </a:buClr>
              <a:buSzPts val="2100"/>
              <a:buFont typeface="Cambria"/>
              <a:buAutoNum type="romanLcPeriod"/>
            </a:pPr>
            <a:r>
              <a:rPr lang="en-US" sz="2100">
                <a:solidFill>
                  <a:srgbClr val="212121"/>
                </a:solidFill>
                <a:latin typeface="Cambria"/>
                <a:ea typeface="Cambria"/>
                <a:cs typeface="Cambria"/>
                <a:sym typeface="Cambria"/>
              </a:rPr>
              <a:t>SELECT DISTINCT	column1, column2, ... FROM  table_name;</a:t>
            </a:r>
            <a:endParaRPr sz="2100">
              <a:latin typeface="Cambria"/>
              <a:ea typeface="Cambria"/>
              <a:cs typeface="Cambria"/>
              <a:sym typeface="Cambria"/>
            </a:endParaRPr>
          </a:p>
          <a:p>
            <a:pPr indent="-443865" lvl="0" marL="1439545" marR="0" rtl="0" algn="l">
              <a:lnSpc>
                <a:spcPct val="119777"/>
              </a:lnSpc>
              <a:spcBef>
                <a:spcPts val="0"/>
              </a:spcBef>
              <a:spcAft>
                <a:spcPts val="0"/>
              </a:spcAft>
              <a:buClr>
                <a:srgbClr val="212121"/>
              </a:buClr>
              <a:buSzPts val="1750"/>
              <a:buFont typeface="Cambria"/>
              <a:buAutoNum type="romanLcPeriod"/>
            </a:pPr>
            <a:r>
              <a:rPr lang="en-US" sz="1650">
                <a:solidFill>
                  <a:srgbClr val="212121"/>
                </a:solidFill>
                <a:latin typeface="Cambria"/>
                <a:ea typeface="Cambria"/>
                <a:cs typeface="Cambria"/>
                <a:sym typeface="Cambria"/>
              </a:rPr>
              <a:t>SELECT COUNT(DISTINCT </a:t>
            </a:r>
            <a:r>
              <a:rPr lang="en-US" sz="1650">
                <a:latin typeface="Cambria"/>
                <a:ea typeface="Cambria"/>
                <a:cs typeface="Cambria"/>
                <a:sym typeface="Cambria"/>
              </a:rPr>
              <a:t>Column)</a:t>
            </a:r>
            <a:r>
              <a:rPr lang="en-US" sz="2250">
                <a:solidFill>
                  <a:srgbClr val="212121"/>
                </a:solidFill>
                <a:latin typeface="Cambria"/>
                <a:ea typeface="Cambria"/>
                <a:cs typeface="Cambria"/>
                <a:sym typeface="Cambria"/>
              </a:rPr>
              <a:t>* </a:t>
            </a:r>
            <a:r>
              <a:rPr lang="en-US" sz="1750">
                <a:solidFill>
                  <a:srgbClr val="212121"/>
                </a:solidFill>
                <a:latin typeface="Cambria"/>
                <a:ea typeface="Cambria"/>
                <a:cs typeface="Cambria"/>
                <a:sym typeface="Cambria"/>
              </a:rPr>
              <a:t>FROM table_name;</a:t>
            </a:r>
            <a:endParaRPr sz="1750">
              <a:latin typeface="Cambria"/>
              <a:ea typeface="Cambria"/>
              <a:cs typeface="Cambria"/>
              <a:sym typeface="Cambria"/>
            </a:endParaRPr>
          </a:p>
          <a:p>
            <a:pPr indent="0" lvl="0" marL="0" marR="0" rtl="0" algn="l">
              <a:lnSpc>
                <a:spcPct val="100000"/>
              </a:lnSpc>
              <a:spcBef>
                <a:spcPts val="5"/>
              </a:spcBef>
              <a:spcAft>
                <a:spcPts val="0"/>
              </a:spcAft>
              <a:buNone/>
            </a:pPr>
            <a:r>
              <a:t/>
            </a:r>
            <a:endParaRPr sz="21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SELECT EXAMPLE:</a:t>
            </a:r>
            <a:endParaRPr sz="2100">
              <a:latin typeface="Cambria"/>
              <a:ea typeface="Cambria"/>
              <a:cs typeface="Cambria"/>
              <a:sym typeface="Cambria"/>
            </a:endParaRPr>
          </a:p>
          <a:p>
            <a:pPr indent="-405765" lvl="0" marL="469900" marR="0" rtl="0" algn="l">
              <a:lnSpc>
                <a:spcPct val="100000"/>
              </a:lnSpc>
              <a:spcBef>
                <a:spcPts val="1370"/>
              </a:spcBef>
              <a:spcAft>
                <a:spcPts val="0"/>
              </a:spcAft>
              <a:buClr>
                <a:srgbClr val="212121"/>
              </a:buClr>
              <a:buSzPts val="2450"/>
              <a:buFont typeface="Cambria"/>
              <a:buAutoNum type="arabicPeriod"/>
            </a:pPr>
            <a:r>
              <a:rPr lang="en-US" sz="1750">
                <a:solidFill>
                  <a:srgbClr val="212121"/>
                </a:solidFill>
                <a:latin typeface="Cambria"/>
                <a:ea typeface="Cambria"/>
                <a:cs typeface="Cambria"/>
                <a:sym typeface="Cambria"/>
              </a:rPr>
              <a:t>SELECT DISTINCT Country FROM Customers;</a:t>
            </a:r>
            <a:endParaRPr sz="1750">
              <a:latin typeface="Cambria"/>
              <a:ea typeface="Cambria"/>
              <a:cs typeface="Cambria"/>
              <a:sym typeface="Cambria"/>
            </a:endParaRPr>
          </a:p>
          <a:p>
            <a:pPr indent="-380365" lvl="0" marL="469900" marR="0" rtl="0" algn="l">
              <a:lnSpc>
                <a:spcPct val="100000"/>
              </a:lnSpc>
              <a:spcBef>
                <a:spcPts val="5"/>
              </a:spcBef>
              <a:spcAft>
                <a:spcPts val="0"/>
              </a:spcAft>
              <a:buClr>
                <a:srgbClr val="212121"/>
              </a:buClr>
              <a:buSzPts val="1750"/>
              <a:buFont typeface="Cambria"/>
              <a:buAutoNum type="arabicPeriod"/>
            </a:pPr>
            <a:r>
              <a:rPr lang="en-US" sz="1650">
                <a:solidFill>
                  <a:srgbClr val="212121"/>
                </a:solidFill>
                <a:latin typeface="Cambria"/>
                <a:ea typeface="Cambria"/>
                <a:cs typeface="Cambria"/>
                <a:sym typeface="Cambria"/>
              </a:rPr>
              <a:t>SELECT COUNT(DISTINCT </a:t>
            </a:r>
            <a:r>
              <a:rPr lang="en-US" sz="1650">
                <a:latin typeface="Cambria"/>
                <a:ea typeface="Cambria"/>
                <a:cs typeface="Cambria"/>
                <a:sym typeface="Cambria"/>
              </a:rPr>
              <a:t>Country)</a:t>
            </a:r>
            <a:r>
              <a:rPr lang="en-US" sz="2250">
                <a:solidFill>
                  <a:srgbClr val="212121"/>
                </a:solidFill>
                <a:latin typeface="Cambria"/>
                <a:ea typeface="Cambria"/>
                <a:cs typeface="Cambria"/>
                <a:sym typeface="Cambria"/>
              </a:rPr>
              <a:t>* </a:t>
            </a:r>
            <a:r>
              <a:rPr lang="en-US" sz="1750">
                <a:solidFill>
                  <a:srgbClr val="212121"/>
                </a:solidFill>
                <a:latin typeface="Cambria"/>
                <a:ea typeface="Cambria"/>
                <a:cs typeface="Cambria"/>
                <a:sym typeface="Cambria"/>
              </a:rPr>
              <a:t>FROM table_name;</a:t>
            </a:r>
            <a:endParaRPr sz="1750">
              <a:latin typeface="Cambria"/>
              <a:ea typeface="Cambria"/>
              <a:cs typeface="Cambria"/>
              <a:sym typeface="Cambria"/>
            </a:endParaRPr>
          </a:p>
          <a:p>
            <a:pPr indent="0" lvl="0" marL="0" marR="0" rtl="0" algn="l">
              <a:lnSpc>
                <a:spcPct val="100000"/>
              </a:lnSpc>
              <a:spcBef>
                <a:spcPts val="20"/>
              </a:spcBef>
              <a:spcAft>
                <a:spcPts val="0"/>
              </a:spcAft>
              <a:buNone/>
            </a:pPr>
            <a:r>
              <a:t/>
            </a:r>
            <a:endParaRPr sz="2350">
              <a:latin typeface="Cambria"/>
              <a:ea typeface="Cambria"/>
              <a:cs typeface="Cambria"/>
              <a:sym typeface="Cambria"/>
            </a:endParaRPr>
          </a:p>
          <a:p>
            <a:pPr indent="0" lvl="0" marL="0" marR="5080" rtl="0" algn="r">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1475325" y="220650"/>
            <a:ext cx="28968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UPDATE	QUERY</a:t>
            </a:r>
            <a:endParaRPr sz="2800">
              <a:latin typeface="Cambria"/>
              <a:ea typeface="Cambria"/>
              <a:cs typeface="Cambria"/>
              <a:sym typeface="Cambria"/>
            </a:endParaRPr>
          </a:p>
        </p:txBody>
      </p:sp>
      <p:sp>
        <p:nvSpPr>
          <p:cNvPr id="295" name="Google Shape;295;p35"/>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296" name="Google Shape;296;p35"/>
          <p:cNvSpPr txBox="1"/>
          <p:nvPr/>
        </p:nvSpPr>
        <p:spPr>
          <a:xfrm>
            <a:off x="226475" y="1145344"/>
            <a:ext cx="8416925" cy="17405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50">
                <a:latin typeface="Cambria"/>
                <a:ea typeface="Cambria"/>
                <a:cs typeface="Cambria"/>
                <a:sym typeface="Cambria"/>
              </a:rPr>
              <a:t>The </a:t>
            </a:r>
            <a:r>
              <a:rPr lang="en-US" sz="2100">
                <a:solidFill>
                  <a:srgbClr val="DC143C"/>
                </a:solidFill>
                <a:latin typeface="Cambria"/>
                <a:ea typeface="Cambria"/>
                <a:cs typeface="Cambria"/>
                <a:sym typeface="Cambria"/>
              </a:rPr>
              <a:t>UPDATE </a:t>
            </a:r>
            <a:r>
              <a:rPr lang="en-US" sz="2050">
                <a:latin typeface="Cambria"/>
                <a:ea typeface="Cambria"/>
                <a:cs typeface="Cambria"/>
                <a:sym typeface="Cambria"/>
              </a:rPr>
              <a:t>statement is used to modify the existing records in a table.</a:t>
            </a:r>
            <a:endParaRPr sz="2050">
              <a:latin typeface="Cambria"/>
              <a:ea typeface="Cambria"/>
              <a:cs typeface="Cambria"/>
              <a:sym typeface="Cambria"/>
            </a:endParaRPr>
          </a:p>
          <a:p>
            <a:pPr indent="0" lvl="0" marL="0" marR="0" rtl="0" algn="l">
              <a:lnSpc>
                <a:spcPct val="100000"/>
              </a:lnSpc>
              <a:spcBef>
                <a:spcPts val="0"/>
              </a:spcBef>
              <a:spcAft>
                <a:spcPts val="0"/>
              </a:spcAft>
              <a:buNone/>
            </a:pPr>
            <a:r>
              <a:t/>
            </a:r>
            <a:endParaRPr sz="2500">
              <a:latin typeface="Cambria"/>
              <a:ea typeface="Cambria"/>
              <a:cs typeface="Cambria"/>
              <a:sym typeface="Cambria"/>
            </a:endParaRPr>
          </a:p>
          <a:p>
            <a:pPr indent="0" lvl="0" marL="12700" marR="0" rtl="0" algn="l">
              <a:lnSpc>
                <a:spcPct val="100000"/>
              </a:lnSpc>
              <a:spcBef>
                <a:spcPts val="1540"/>
              </a:spcBef>
              <a:spcAft>
                <a:spcPts val="0"/>
              </a:spcAft>
              <a:buNone/>
            </a:pPr>
            <a:r>
              <a:rPr lang="en-US" sz="1800">
                <a:latin typeface="Cambria"/>
                <a:ea typeface="Cambria"/>
                <a:cs typeface="Cambria"/>
                <a:sym typeface="Cambria"/>
              </a:rPr>
              <a:t>UPDATE Syntax</a:t>
            </a:r>
            <a:endParaRPr sz="1800">
              <a:latin typeface="Cambria"/>
              <a:ea typeface="Cambria"/>
              <a:cs typeface="Cambria"/>
              <a:sym typeface="Cambria"/>
            </a:endParaRPr>
          </a:p>
          <a:p>
            <a:pPr indent="0" lvl="0" marL="0" marR="0" rtl="0" algn="l">
              <a:lnSpc>
                <a:spcPct val="100000"/>
              </a:lnSpc>
              <a:spcBef>
                <a:spcPts val="10"/>
              </a:spcBef>
              <a:spcAft>
                <a:spcPts val="0"/>
              </a:spcAft>
              <a:buNone/>
            </a:pPr>
            <a:r>
              <a:t/>
            </a:r>
            <a:endParaRPr sz="1800">
              <a:latin typeface="Cambria"/>
              <a:ea typeface="Cambria"/>
              <a:cs typeface="Cambria"/>
              <a:sym typeface="Cambria"/>
            </a:endParaRPr>
          </a:p>
          <a:p>
            <a:pPr indent="0" lvl="0" marL="12700" marR="0" rtl="0" algn="l">
              <a:lnSpc>
                <a:spcPct val="100000"/>
              </a:lnSpc>
              <a:spcBef>
                <a:spcPts val="5"/>
              </a:spcBef>
              <a:spcAft>
                <a:spcPts val="0"/>
              </a:spcAft>
              <a:buNone/>
            </a:pPr>
            <a:r>
              <a:rPr lang="en-US" sz="1850">
                <a:solidFill>
                  <a:srgbClr val="212121"/>
                </a:solidFill>
                <a:latin typeface="Cambria"/>
                <a:ea typeface="Cambria"/>
                <a:cs typeface="Cambria"/>
                <a:sym typeface="Cambria"/>
              </a:rPr>
              <a:t>UPDATE </a:t>
            </a:r>
            <a:r>
              <a:rPr i="1" lang="en-US" sz="1850">
                <a:solidFill>
                  <a:srgbClr val="212121"/>
                </a:solidFill>
                <a:latin typeface="Cambria"/>
                <a:ea typeface="Cambria"/>
                <a:cs typeface="Cambria"/>
                <a:sym typeface="Cambria"/>
              </a:rPr>
              <a:t>table_name </a:t>
            </a:r>
            <a:r>
              <a:rPr lang="en-US" sz="1850">
                <a:solidFill>
                  <a:srgbClr val="212121"/>
                </a:solidFill>
                <a:latin typeface="Cambria"/>
                <a:ea typeface="Cambria"/>
                <a:cs typeface="Cambria"/>
                <a:sym typeface="Cambria"/>
              </a:rPr>
              <a:t>SET </a:t>
            </a:r>
            <a:r>
              <a:rPr i="1" lang="en-US" sz="1850">
                <a:solidFill>
                  <a:srgbClr val="212121"/>
                </a:solidFill>
                <a:latin typeface="Cambria"/>
                <a:ea typeface="Cambria"/>
                <a:cs typeface="Cambria"/>
                <a:sym typeface="Cambria"/>
              </a:rPr>
              <a:t>column1 </a:t>
            </a:r>
            <a:r>
              <a:rPr lang="en-US" sz="1850">
                <a:solidFill>
                  <a:srgbClr val="212121"/>
                </a:solidFill>
                <a:latin typeface="Cambria"/>
                <a:ea typeface="Cambria"/>
                <a:cs typeface="Cambria"/>
                <a:sym typeface="Cambria"/>
              </a:rPr>
              <a:t>= </a:t>
            </a:r>
            <a:r>
              <a:rPr i="1" lang="en-US" sz="1850">
                <a:solidFill>
                  <a:srgbClr val="212121"/>
                </a:solidFill>
                <a:latin typeface="Cambria"/>
                <a:ea typeface="Cambria"/>
                <a:cs typeface="Cambria"/>
                <a:sym typeface="Cambria"/>
              </a:rPr>
              <a:t>value1</a:t>
            </a:r>
            <a:r>
              <a:rPr lang="en-US" sz="1850">
                <a:solidFill>
                  <a:srgbClr val="212121"/>
                </a:solidFill>
                <a:latin typeface="Cambria"/>
                <a:ea typeface="Cambria"/>
                <a:cs typeface="Cambria"/>
                <a:sym typeface="Cambria"/>
              </a:rPr>
              <a:t>, </a:t>
            </a:r>
            <a:r>
              <a:rPr i="1" lang="en-US" sz="1850">
                <a:solidFill>
                  <a:srgbClr val="212121"/>
                </a:solidFill>
                <a:latin typeface="Cambria"/>
                <a:ea typeface="Cambria"/>
                <a:cs typeface="Cambria"/>
                <a:sym typeface="Cambria"/>
              </a:rPr>
              <a:t>column2 </a:t>
            </a:r>
            <a:r>
              <a:rPr lang="en-US" sz="1850">
                <a:solidFill>
                  <a:srgbClr val="212121"/>
                </a:solidFill>
                <a:latin typeface="Cambria"/>
                <a:ea typeface="Cambria"/>
                <a:cs typeface="Cambria"/>
                <a:sym typeface="Cambria"/>
              </a:rPr>
              <a:t>= </a:t>
            </a:r>
            <a:r>
              <a:rPr i="1" lang="en-US" sz="1850">
                <a:solidFill>
                  <a:srgbClr val="212121"/>
                </a:solidFill>
                <a:latin typeface="Cambria"/>
                <a:ea typeface="Cambria"/>
                <a:cs typeface="Cambria"/>
                <a:sym typeface="Cambria"/>
              </a:rPr>
              <a:t>value2</a:t>
            </a:r>
            <a:r>
              <a:rPr lang="en-US" sz="1850">
                <a:solidFill>
                  <a:srgbClr val="212121"/>
                </a:solidFill>
                <a:latin typeface="Cambria"/>
                <a:ea typeface="Cambria"/>
                <a:cs typeface="Cambria"/>
                <a:sym typeface="Cambria"/>
              </a:rPr>
              <a:t>, ...WHERE </a:t>
            </a:r>
            <a:r>
              <a:rPr i="1" lang="en-US" sz="1850">
                <a:solidFill>
                  <a:srgbClr val="212121"/>
                </a:solidFill>
                <a:latin typeface="Cambria"/>
                <a:ea typeface="Cambria"/>
                <a:cs typeface="Cambria"/>
                <a:sym typeface="Cambria"/>
              </a:rPr>
              <a:t>condition</a:t>
            </a:r>
            <a:r>
              <a:rPr lang="en-US" sz="1850">
                <a:solidFill>
                  <a:srgbClr val="212121"/>
                </a:solidFill>
                <a:latin typeface="Cambria"/>
                <a:ea typeface="Cambria"/>
                <a:cs typeface="Cambria"/>
                <a:sym typeface="Cambria"/>
              </a:rPr>
              <a:t>;</a:t>
            </a:r>
            <a:endParaRPr sz="1850">
              <a:latin typeface="Cambria"/>
              <a:ea typeface="Cambria"/>
              <a:cs typeface="Cambria"/>
              <a:sym typeface="Cambria"/>
            </a:endParaRPr>
          </a:p>
        </p:txBody>
      </p:sp>
      <p:sp>
        <p:nvSpPr>
          <p:cNvPr id="297" name="Google Shape;297;p35"/>
          <p:cNvSpPr txBox="1"/>
          <p:nvPr/>
        </p:nvSpPr>
        <p:spPr>
          <a:xfrm>
            <a:off x="226475" y="3769037"/>
            <a:ext cx="2530475" cy="628650"/>
          </a:xfrm>
          <a:prstGeom prst="rect">
            <a:avLst/>
          </a:prstGeom>
          <a:noFill/>
          <a:ln>
            <a:noFill/>
          </a:ln>
        </p:spPr>
        <p:txBody>
          <a:bodyPr anchorCtr="0" anchor="t" bIns="0" lIns="0" spcFirstLastPara="1" rIns="0" wrap="square" tIns="12700">
            <a:spAutoFit/>
          </a:bodyPr>
          <a:lstStyle/>
          <a:p>
            <a:pPr indent="0" lvl="0" marL="0" marR="27940" rtl="0" algn="r">
              <a:lnSpc>
                <a:spcPct val="100000"/>
              </a:lnSpc>
              <a:spcBef>
                <a:spcPts val="0"/>
              </a:spcBef>
              <a:spcAft>
                <a:spcPts val="0"/>
              </a:spcAft>
              <a:buNone/>
            </a:pPr>
            <a:r>
              <a:rPr lang="en-US" sz="2100">
                <a:latin typeface="Cambria"/>
                <a:ea typeface="Cambria"/>
                <a:cs typeface="Cambria"/>
                <a:sym typeface="Cambria"/>
              </a:rPr>
              <a:t>UPDATE	EXAMPLE:</a:t>
            </a:r>
            <a:endParaRPr sz="2100">
              <a:latin typeface="Cambria"/>
              <a:ea typeface="Cambria"/>
              <a:cs typeface="Cambria"/>
              <a:sym typeface="Cambria"/>
            </a:endParaRPr>
          </a:p>
          <a:p>
            <a:pPr indent="0" lvl="0" marL="0" marR="5080" rtl="0" algn="r">
              <a:lnSpc>
                <a:spcPct val="100000"/>
              </a:lnSpc>
              <a:spcBef>
                <a:spcPts val="10"/>
              </a:spcBef>
              <a:spcAft>
                <a:spcPts val="0"/>
              </a:spcAft>
              <a:buNone/>
            </a:pPr>
            <a:r>
              <a:rPr lang="en-US" sz="1850">
                <a:solidFill>
                  <a:srgbClr val="212121"/>
                </a:solidFill>
                <a:latin typeface="Cambria"/>
                <a:ea typeface="Cambria"/>
                <a:cs typeface="Cambria"/>
                <a:sym typeface="Cambria"/>
              </a:rPr>
              <a:t>UPDATE Customers</a:t>
            </a:r>
            <a:endParaRPr sz="1850">
              <a:latin typeface="Cambria"/>
              <a:ea typeface="Cambria"/>
              <a:cs typeface="Cambria"/>
              <a:sym typeface="Cambria"/>
            </a:endParaRPr>
          </a:p>
        </p:txBody>
      </p:sp>
      <p:sp>
        <p:nvSpPr>
          <p:cNvPr id="298" name="Google Shape;298;p35"/>
          <p:cNvSpPr txBox="1"/>
          <p:nvPr/>
        </p:nvSpPr>
        <p:spPr>
          <a:xfrm>
            <a:off x="2907241" y="4090347"/>
            <a:ext cx="2521585" cy="3073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50">
                <a:solidFill>
                  <a:srgbClr val="212121"/>
                </a:solidFill>
                <a:latin typeface="Cambria"/>
                <a:ea typeface="Cambria"/>
                <a:cs typeface="Cambria"/>
                <a:sym typeface="Cambria"/>
              </a:rPr>
              <a:t>SET ContactName='Juan'</a:t>
            </a:r>
            <a:endParaRPr sz="1850">
              <a:latin typeface="Cambria"/>
              <a:ea typeface="Cambria"/>
              <a:cs typeface="Cambria"/>
              <a:sym typeface="Cambria"/>
            </a:endParaRPr>
          </a:p>
        </p:txBody>
      </p:sp>
      <p:sp>
        <p:nvSpPr>
          <p:cNvPr id="299" name="Google Shape;299;p35"/>
          <p:cNvSpPr txBox="1"/>
          <p:nvPr/>
        </p:nvSpPr>
        <p:spPr>
          <a:xfrm>
            <a:off x="5637831" y="4090347"/>
            <a:ext cx="2742565" cy="3073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50">
                <a:solidFill>
                  <a:srgbClr val="212121"/>
                </a:solidFill>
                <a:latin typeface="Cambria"/>
                <a:ea typeface="Cambria"/>
                <a:cs typeface="Cambria"/>
                <a:sym typeface="Cambria"/>
              </a:rPr>
              <a:t>WHERE Country='Mexico';</a:t>
            </a:r>
            <a:endParaRPr sz="185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9"/>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E0E0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9"/>
          <p:cNvSpPr txBox="1"/>
          <p:nvPr>
            <p:ph type="title"/>
          </p:nvPr>
        </p:nvSpPr>
        <p:spPr>
          <a:xfrm>
            <a:off x="168275" y="57810"/>
            <a:ext cx="610171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1155CC"/>
                </a:solidFill>
                <a:latin typeface="Cambria"/>
                <a:ea typeface="Cambria"/>
                <a:cs typeface="Cambria"/>
                <a:sym typeface="Cambria"/>
              </a:rPr>
              <a:t>01	</a:t>
            </a:r>
            <a:r>
              <a:rPr lang="en-US" sz="3000">
                <a:solidFill>
                  <a:srgbClr val="000000"/>
                </a:solidFill>
                <a:latin typeface="Cambria"/>
                <a:ea typeface="Cambria"/>
                <a:cs typeface="Cambria"/>
                <a:sym typeface="Cambria"/>
              </a:rPr>
              <a:t>Introduction To	Database Theory</a:t>
            </a:r>
            <a:endParaRPr sz="3000">
              <a:latin typeface="Cambria"/>
              <a:ea typeface="Cambria"/>
              <a:cs typeface="Cambria"/>
              <a:sym typeface="Cambria"/>
            </a:endParaRPr>
          </a:p>
        </p:txBody>
      </p:sp>
      <p:grpSp>
        <p:nvGrpSpPr>
          <p:cNvPr id="70" name="Google Shape;70;p9"/>
          <p:cNvGrpSpPr/>
          <p:nvPr/>
        </p:nvGrpSpPr>
        <p:grpSpPr>
          <a:xfrm>
            <a:off x="620974" y="1436675"/>
            <a:ext cx="4142665" cy="2270150"/>
            <a:chOff x="620974" y="1436675"/>
            <a:chExt cx="4142665" cy="2270150"/>
          </a:xfrm>
        </p:grpSpPr>
        <p:pic>
          <p:nvPicPr>
            <p:cNvPr id="71" name="Google Shape;71;p9"/>
            <p:cNvPicPr preferRelativeResize="0"/>
            <p:nvPr/>
          </p:nvPicPr>
          <p:blipFill rotWithShape="1">
            <a:blip r:embed="rId3">
              <a:alphaModFix/>
            </a:blip>
            <a:srcRect b="0" l="0" r="0" t="0"/>
            <a:stretch/>
          </p:blipFill>
          <p:spPr>
            <a:xfrm>
              <a:off x="620974" y="1436675"/>
              <a:ext cx="2270201" cy="2270150"/>
            </a:xfrm>
            <a:prstGeom prst="rect">
              <a:avLst/>
            </a:prstGeom>
            <a:noFill/>
            <a:ln>
              <a:noFill/>
            </a:ln>
          </p:spPr>
        </p:pic>
        <p:sp>
          <p:nvSpPr>
            <p:cNvPr id="72" name="Google Shape;72;p9"/>
            <p:cNvSpPr/>
            <p:nvPr/>
          </p:nvSpPr>
          <p:spPr>
            <a:xfrm>
              <a:off x="2726226" y="3062212"/>
              <a:ext cx="1967230" cy="5715"/>
            </a:xfrm>
            <a:custGeom>
              <a:rect b="b" l="l" r="r" t="t"/>
              <a:pathLst>
                <a:path extrusionOk="0" h="5714" w="1967229">
                  <a:moveTo>
                    <a:pt x="0" y="0"/>
                  </a:moveTo>
                  <a:lnTo>
                    <a:pt x="1966971" y="5715"/>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3" name="Google Shape;73;p9"/>
            <p:cNvPicPr preferRelativeResize="0"/>
            <p:nvPr/>
          </p:nvPicPr>
          <p:blipFill rotWithShape="1">
            <a:blip r:embed="rId4">
              <a:alphaModFix/>
            </a:blip>
            <a:srcRect b="0" l="0" r="0" t="0"/>
            <a:stretch/>
          </p:blipFill>
          <p:spPr>
            <a:xfrm>
              <a:off x="4646682" y="3021412"/>
              <a:ext cx="116957" cy="92844"/>
            </a:xfrm>
            <a:prstGeom prst="rect">
              <a:avLst/>
            </a:prstGeom>
            <a:noFill/>
            <a:ln>
              <a:noFill/>
            </a:ln>
          </p:spPr>
        </p:pic>
        <p:sp>
          <p:nvSpPr>
            <p:cNvPr id="74" name="Google Shape;74;p9"/>
            <p:cNvSpPr/>
            <p:nvPr/>
          </p:nvSpPr>
          <p:spPr>
            <a:xfrm>
              <a:off x="2114201" y="3624612"/>
              <a:ext cx="1967230" cy="5715"/>
            </a:xfrm>
            <a:custGeom>
              <a:rect b="b" l="l" r="r" t="t"/>
              <a:pathLst>
                <a:path extrusionOk="0" h="5714" w="1967229">
                  <a:moveTo>
                    <a:pt x="0" y="0"/>
                  </a:moveTo>
                  <a:lnTo>
                    <a:pt x="1966971" y="5715"/>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5" name="Google Shape;75;p9"/>
            <p:cNvPicPr preferRelativeResize="0"/>
            <p:nvPr/>
          </p:nvPicPr>
          <p:blipFill rotWithShape="1">
            <a:blip r:embed="rId5">
              <a:alphaModFix/>
            </a:blip>
            <a:srcRect b="0" l="0" r="0" t="0"/>
            <a:stretch/>
          </p:blipFill>
          <p:spPr>
            <a:xfrm>
              <a:off x="4034657" y="3583812"/>
              <a:ext cx="116957" cy="92844"/>
            </a:xfrm>
            <a:prstGeom prst="rect">
              <a:avLst/>
            </a:prstGeom>
            <a:noFill/>
            <a:ln>
              <a:noFill/>
            </a:ln>
          </p:spPr>
        </p:pic>
      </p:grpSp>
      <p:sp>
        <p:nvSpPr>
          <p:cNvPr id="76" name="Google Shape;76;p9"/>
          <p:cNvSpPr txBox="1"/>
          <p:nvPr/>
        </p:nvSpPr>
        <p:spPr>
          <a:xfrm>
            <a:off x="4252125" y="1573481"/>
            <a:ext cx="2339975" cy="2154555"/>
          </a:xfrm>
          <a:prstGeom prst="rect">
            <a:avLst/>
          </a:prstGeom>
          <a:noFill/>
          <a:ln>
            <a:noFill/>
          </a:ln>
        </p:spPr>
        <p:txBody>
          <a:bodyPr anchorCtr="0" anchor="t" bIns="0" lIns="0" spcFirstLastPara="1" rIns="0" wrap="square" tIns="12700">
            <a:spAutoFit/>
          </a:bodyPr>
          <a:lstStyle/>
          <a:p>
            <a:pPr indent="0" lvl="0" marL="489584" marR="0" rtl="0" algn="l">
              <a:lnSpc>
                <a:spcPct val="100000"/>
              </a:lnSpc>
              <a:spcBef>
                <a:spcPts val="0"/>
              </a:spcBef>
              <a:spcAft>
                <a:spcPts val="0"/>
              </a:spcAft>
              <a:buNone/>
            </a:pPr>
            <a:r>
              <a:rPr lang="en-US" sz="1800">
                <a:solidFill>
                  <a:srgbClr val="0B5394"/>
                </a:solidFill>
                <a:latin typeface="Cambria"/>
                <a:ea typeface="Cambria"/>
                <a:cs typeface="Cambria"/>
                <a:sym typeface="Cambria"/>
              </a:rPr>
              <a:t>What is Database?</a:t>
            </a:r>
            <a:endParaRPr sz="1800">
              <a:latin typeface="Cambria"/>
              <a:ea typeface="Cambria"/>
              <a:cs typeface="Cambria"/>
              <a:sym typeface="Cambria"/>
            </a:endParaRPr>
          </a:p>
          <a:p>
            <a:pPr indent="100330" lvl="0" marL="800100" marR="5080" rtl="0" algn="l">
              <a:lnSpc>
                <a:spcPct val="235000"/>
              </a:lnSpc>
              <a:spcBef>
                <a:spcPts val="280"/>
              </a:spcBef>
              <a:spcAft>
                <a:spcPts val="0"/>
              </a:spcAft>
              <a:buNone/>
            </a:pPr>
            <a:r>
              <a:rPr lang="en-US" sz="1800">
                <a:solidFill>
                  <a:srgbClr val="0B5394"/>
                </a:solidFill>
                <a:latin typeface="Cambria"/>
                <a:ea typeface="Cambria"/>
                <a:cs typeface="Cambria"/>
                <a:sym typeface="Cambria"/>
              </a:rPr>
              <a:t>What is Data?  What is DBMS?</a:t>
            </a:r>
            <a:endParaRPr sz="1800">
              <a:latin typeface="Cambria"/>
              <a:ea typeface="Cambria"/>
              <a:cs typeface="Cambria"/>
              <a:sym typeface="Cambria"/>
            </a:endParaRPr>
          </a:p>
          <a:p>
            <a:pPr indent="0" lvl="0" marL="0" marR="0" rtl="0" algn="l">
              <a:lnSpc>
                <a:spcPct val="100000"/>
              </a:lnSpc>
              <a:spcBef>
                <a:spcPts val="15"/>
              </a:spcBef>
              <a:spcAft>
                <a:spcPts val="0"/>
              </a:spcAft>
              <a:buNone/>
            </a:pPr>
            <a:r>
              <a:t/>
            </a:r>
            <a:endParaRPr sz="1700">
              <a:latin typeface="Cambria"/>
              <a:ea typeface="Cambria"/>
              <a:cs typeface="Cambria"/>
              <a:sym typeface="Cambria"/>
            </a:endParaRPr>
          </a:p>
          <a:p>
            <a:pPr indent="0" lvl="0" marL="12700" marR="0" rtl="0" algn="l">
              <a:lnSpc>
                <a:spcPct val="100000"/>
              </a:lnSpc>
              <a:spcBef>
                <a:spcPts val="0"/>
              </a:spcBef>
              <a:spcAft>
                <a:spcPts val="0"/>
              </a:spcAft>
              <a:buNone/>
            </a:pPr>
            <a:r>
              <a:rPr lang="en-US" sz="1800">
                <a:solidFill>
                  <a:srgbClr val="0B5394"/>
                </a:solidFill>
                <a:latin typeface="Cambria"/>
                <a:ea typeface="Cambria"/>
                <a:cs typeface="Cambria"/>
                <a:sym typeface="Cambria"/>
              </a:rPr>
              <a:t>What is RDBMS?</a:t>
            </a:r>
            <a:endParaRPr sz="1800">
              <a:latin typeface="Cambria"/>
              <a:ea typeface="Cambria"/>
              <a:cs typeface="Cambria"/>
              <a:sym typeface="Cambria"/>
            </a:endParaRPr>
          </a:p>
        </p:txBody>
      </p:sp>
      <p:sp>
        <p:nvSpPr>
          <p:cNvPr id="77" name="Google Shape;77;p9"/>
          <p:cNvSpPr txBox="1"/>
          <p:nvPr/>
        </p:nvSpPr>
        <p:spPr>
          <a:xfrm>
            <a:off x="6730275" y="4829340"/>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grpSp>
        <p:nvGrpSpPr>
          <p:cNvPr id="78" name="Google Shape;78;p9"/>
          <p:cNvGrpSpPr/>
          <p:nvPr/>
        </p:nvGrpSpPr>
        <p:grpSpPr>
          <a:xfrm>
            <a:off x="2507101" y="1683762"/>
            <a:ext cx="2421488" cy="785894"/>
            <a:chOff x="2507101" y="1683762"/>
            <a:chExt cx="2421488" cy="785894"/>
          </a:xfrm>
        </p:grpSpPr>
        <p:sp>
          <p:nvSpPr>
            <p:cNvPr id="79" name="Google Shape;79;p9"/>
            <p:cNvSpPr/>
            <p:nvPr/>
          </p:nvSpPr>
          <p:spPr>
            <a:xfrm>
              <a:off x="2891176" y="2417612"/>
              <a:ext cx="1967230" cy="5715"/>
            </a:xfrm>
            <a:custGeom>
              <a:rect b="b" l="l" r="r" t="t"/>
              <a:pathLst>
                <a:path extrusionOk="0" h="5714" w="1967229">
                  <a:moveTo>
                    <a:pt x="0" y="0"/>
                  </a:moveTo>
                  <a:lnTo>
                    <a:pt x="1966971" y="5715"/>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0" name="Google Shape;80;p9"/>
            <p:cNvPicPr preferRelativeResize="0"/>
            <p:nvPr/>
          </p:nvPicPr>
          <p:blipFill rotWithShape="1">
            <a:blip r:embed="rId6">
              <a:alphaModFix/>
            </a:blip>
            <a:srcRect b="0" l="0" r="0" t="0"/>
            <a:stretch/>
          </p:blipFill>
          <p:spPr>
            <a:xfrm>
              <a:off x="4811632" y="2376812"/>
              <a:ext cx="116957" cy="92844"/>
            </a:xfrm>
            <a:prstGeom prst="rect">
              <a:avLst/>
            </a:prstGeom>
            <a:noFill/>
            <a:ln>
              <a:noFill/>
            </a:ln>
          </p:spPr>
        </p:pic>
        <p:sp>
          <p:nvSpPr>
            <p:cNvPr id="81" name="Google Shape;81;p9"/>
            <p:cNvSpPr/>
            <p:nvPr/>
          </p:nvSpPr>
          <p:spPr>
            <a:xfrm>
              <a:off x="2507101" y="1724562"/>
              <a:ext cx="1967230" cy="5715"/>
            </a:xfrm>
            <a:custGeom>
              <a:rect b="b" l="l" r="r" t="t"/>
              <a:pathLst>
                <a:path extrusionOk="0" h="5714" w="1967229">
                  <a:moveTo>
                    <a:pt x="0" y="0"/>
                  </a:moveTo>
                  <a:lnTo>
                    <a:pt x="1966971" y="5715"/>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2" name="Google Shape;82;p9"/>
            <p:cNvPicPr preferRelativeResize="0"/>
            <p:nvPr/>
          </p:nvPicPr>
          <p:blipFill rotWithShape="1">
            <a:blip r:embed="rId7">
              <a:alphaModFix/>
            </a:blip>
            <a:srcRect b="0" l="0" r="0" t="0"/>
            <a:stretch/>
          </p:blipFill>
          <p:spPr>
            <a:xfrm>
              <a:off x="4427557" y="1683762"/>
              <a:ext cx="116957" cy="92844"/>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1475325" y="220650"/>
            <a:ext cx="285940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DELETE	QUERY</a:t>
            </a:r>
            <a:endParaRPr sz="2800">
              <a:latin typeface="Cambria"/>
              <a:ea typeface="Cambria"/>
              <a:cs typeface="Cambria"/>
              <a:sym typeface="Cambria"/>
            </a:endParaRPr>
          </a:p>
        </p:txBody>
      </p:sp>
      <p:sp>
        <p:nvSpPr>
          <p:cNvPr id="305" name="Google Shape;305;p36"/>
          <p:cNvSpPr txBox="1"/>
          <p:nvPr/>
        </p:nvSpPr>
        <p:spPr>
          <a:xfrm>
            <a:off x="155125" y="3785680"/>
            <a:ext cx="8786495" cy="12293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50">
                <a:solidFill>
                  <a:srgbClr val="212121"/>
                </a:solidFill>
                <a:latin typeface="Cambria"/>
                <a:ea typeface="Cambria"/>
                <a:cs typeface="Cambria"/>
                <a:sym typeface="Cambria"/>
              </a:rPr>
              <a:t>DELETE FROM Customers WHERE CustomerName='Alfreds Futterkiste';</a:t>
            </a:r>
            <a:endParaRPr sz="1950">
              <a:latin typeface="Cambria"/>
              <a:ea typeface="Cambria"/>
              <a:cs typeface="Cambria"/>
              <a:sym typeface="Cambria"/>
            </a:endParaRPr>
          </a:p>
          <a:p>
            <a:pPr indent="0" lvl="0" marL="0" marR="0" rtl="0" algn="l">
              <a:lnSpc>
                <a:spcPct val="100000"/>
              </a:lnSpc>
              <a:spcBef>
                <a:spcPts val="0"/>
              </a:spcBef>
              <a:spcAft>
                <a:spcPts val="0"/>
              </a:spcAft>
              <a:buNone/>
            </a:pPr>
            <a:r>
              <a:t/>
            </a:r>
            <a:endParaRPr sz="2300">
              <a:latin typeface="Cambria"/>
              <a:ea typeface="Cambria"/>
              <a:cs typeface="Cambria"/>
              <a:sym typeface="Cambria"/>
            </a:endParaRPr>
          </a:p>
          <a:p>
            <a:pPr indent="0" lvl="0" marL="0" marR="5080" rtl="0" algn="r">
              <a:lnSpc>
                <a:spcPct val="100000"/>
              </a:lnSpc>
              <a:spcBef>
                <a:spcPts val="2039"/>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306" name="Google Shape;306;p36"/>
          <p:cNvSpPr txBox="1"/>
          <p:nvPr/>
        </p:nvSpPr>
        <p:spPr>
          <a:xfrm>
            <a:off x="155125" y="1077786"/>
            <a:ext cx="7745730" cy="1765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50">
                <a:latin typeface="Cambria"/>
                <a:ea typeface="Cambria"/>
                <a:cs typeface="Cambria"/>
                <a:sym typeface="Cambria"/>
              </a:rPr>
              <a:t>The </a:t>
            </a:r>
            <a:r>
              <a:rPr lang="en-US" sz="2200">
                <a:solidFill>
                  <a:srgbClr val="DC143C"/>
                </a:solidFill>
                <a:latin typeface="Cambria"/>
                <a:ea typeface="Cambria"/>
                <a:cs typeface="Cambria"/>
                <a:sym typeface="Cambria"/>
              </a:rPr>
              <a:t>DELETE </a:t>
            </a:r>
            <a:r>
              <a:rPr lang="en-US" sz="2150">
                <a:latin typeface="Cambria"/>
                <a:ea typeface="Cambria"/>
                <a:cs typeface="Cambria"/>
                <a:sym typeface="Cambria"/>
              </a:rPr>
              <a:t>statement is used to delete existing records in a table.</a:t>
            </a:r>
            <a:endParaRPr sz="2150">
              <a:latin typeface="Cambria"/>
              <a:ea typeface="Cambria"/>
              <a:cs typeface="Cambria"/>
              <a:sym typeface="Cambria"/>
            </a:endParaRPr>
          </a:p>
          <a:p>
            <a:pPr indent="0" lvl="0" marL="0" marR="0" rtl="0" algn="l">
              <a:lnSpc>
                <a:spcPct val="100000"/>
              </a:lnSpc>
              <a:spcBef>
                <a:spcPts val="15"/>
              </a:spcBef>
              <a:spcAft>
                <a:spcPts val="0"/>
              </a:spcAft>
              <a:buNone/>
            </a:pPr>
            <a:r>
              <a:t/>
            </a:r>
            <a:endParaRPr sz="3800">
              <a:latin typeface="Cambria"/>
              <a:ea typeface="Cambria"/>
              <a:cs typeface="Cambria"/>
              <a:sym typeface="Cambria"/>
            </a:endParaRPr>
          </a:p>
          <a:p>
            <a:pPr indent="0" lvl="0" marL="12700" marR="0" rtl="0" algn="l">
              <a:lnSpc>
                <a:spcPct val="100000"/>
              </a:lnSpc>
              <a:spcBef>
                <a:spcPts val="0"/>
              </a:spcBef>
              <a:spcAft>
                <a:spcPts val="0"/>
              </a:spcAft>
              <a:buNone/>
            </a:pPr>
            <a:r>
              <a:rPr lang="en-US" sz="2400">
                <a:latin typeface="Cambria"/>
                <a:ea typeface="Cambria"/>
                <a:cs typeface="Cambria"/>
                <a:sym typeface="Cambria"/>
              </a:rPr>
              <a:t>DELETE </a:t>
            </a:r>
            <a:r>
              <a:rPr b="1" lang="en-US" sz="1800">
                <a:latin typeface="Arial"/>
                <a:ea typeface="Arial"/>
                <a:cs typeface="Arial"/>
                <a:sym typeface="Arial"/>
              </a:rPr>
              <a:t>Syntax</a:t>
            </a:r>
            <a:endParaRPr sz="1800">
              <a:latin typeface="Arial"/>
              <a:ea typeface="Arial"/>
              <a:cs typeface="Arial"/>
              <a:sym typeface="Arial"/>
            </a:endParaRPr>
          </a:p>
          <a:p>
            <a:pPr indent="0" lvl="0" marL="12700" marR="0" rtl="0" algn="l">
              <a:lnSpc>
                <a:spcPct val="100000"/>
              </a:lnSpc>
              <a:spcBef>
                <a:spcPts val="1245"/>
              </a:spcBef>
              <a:spcAft>
                <a:spcPts val="0"/>
              </a:spcAft>
              <a:buNone/>
            </a:pPr>
            <a:r>
              <a:rPr lang="en-US" sz="2050">
                <a:solidFill>
                  <a:srgbClr val="212121"/>
                </a:solidFill>
                <a:latin typeface="Courier New"/>
                <a:ea typeface="Courier New"/>
                <a:cs typeface="Courier New"/>
                <a:sym typeface="Courier New"/>
              </a:rPr>
              <a:t>DELETE FROM </a:t>
            </a:r>
            <a:r>
              <a:rPr i="1" lang="en-US" sz="2050">
                <a:solidFill>
                  <a:srgbClr val="212121"/>
                </a:solidFill>
                <a:latin typeface="Courier New"/>
                <a:ea typeface="Courier New"/>
                <a:cs typeface="Courier New"/>
                <a:sym typeface="Courier New"/>
              </a:rPr>
              <a:t>table_name </a:t>
            </a:r>
            <a:r>
              <a:rPr lang="en-US" sz="2050">
                <a:solidFill>
                  <a:srgbClr val="212121"/>
                </a:solidFill>
                <a:latin typeface="Courier New"/>
                <a:ea typeface="Courier New"/>
                <a:cs typeface="Courier New"/>
                <a:sym typeface="Courier New"/>
              </a:rPr>
              <a:t>WHERE </a:t>
            </a:r>
            <a:r>
              <a:rPr i="1" lang="en-US" sz="2050">
                <a:solidFill>
                  <a:srgbClr val="212121"/>
                </a:solidFill>
                <a:latin typeface="Courier New"/>
                <a:ea typeface="Courier New"/>
                <a:cs typeface="Courier New"/>
                <a:sym typeface="Courier New"/>
              </a:rPr>
              <a:t>condition</a:t>
            </a:r>
            <a:r>
              <a:rPr lang="en-US" sz="2050">
                <a:solidFill>
                  <a:srgbClr val="212121"/>
                </a:solidFill>
                <a:latin typeface="Courier New"/>
                <a:ea typeface="Courier New"/>
                <a:cs typeface="Courier New"/>
                <a:sym typeface="Courier New"/>
              </a:rPr>
              <a:t>;</a:t>
            </a:r>
            <a:endParaRPr sz="2050">
              <a:latin typeface="Courier New"/>
              <a:ea typeface="Courier New"/>
              <a:cs typeface="Courier New"/>
              <a:sym typeface="Courier New"/>
            </a:endParaRPr>
          </a:p>
        </p:txBody>
      </p:sp>
      <p:sp>
        <p:nvSpPr>
          <p:cNvPr id="307" name="Google Shape;307;p36"/>
          <p:cNvSpPr txBox="1"/>
          <p:nvPr/>
        </p:nvSpPr>
        <p:spPr>
          <a:xfrm>
            <a:off x="155125" y="3113342"/>
            <a:ext cx="1139825" cy="375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300">
                <a:latin typeface="Cambria"/>
                <a:ea typeface="Cambria"/>
                <a:cs typeface="Cambria"/>
                <a:sym typeface="Cambria"/>
              </a:rPr>
              <a:t>DELETE</a:t>
            </a:r>
            <a:endParaRPr sz="2300">
              <a:latin typeface="Cambria"/>
              <a:ea typeface="Cambria"/>
              <a:cs typeface="Cambria"/>
              <a:sym typeface="Cambria"/>
            </a:endParaRPr>
          </a:p>
        </p:txBody>
      </p:sp>
      <p:sp>
        <p:nvSpPr>
          <p:cNvPr id="308" name="Google Shape;308;p36"/>
          <p:cNvSpPr txBox="1"/>
          <p:nvPr/>
        </p:nvSpPr>
        <p:spPr>
          <a:xfrm>
            <a:off x="1465899" y="3138742"/>
            <a:ext cx="1328420"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1475325" y="220650"/>
            <a:ext cx="424053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WHERE CLAUSE	QUERY</a:t>
            </a:r>
            <a:endParaRPr sz="2800">
              <a:latin typeface="Cambria"/>
              <a:ea typeface="Cambria"/>
              <a:cs typeface="Cambria"/>
              <a:sym typeface="Cambria"/>
            </a:endParaRPr>
          </a:p>
        </p:txBody>
      </p:sp>
      <p:sp>
        <p:nvSpPr>
          <p:cNvPr id="314" name="Google Shape;314;p37"/>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315" name="Google Shape;315;p37"/>
          <p:cNvSpPr txBox="1"/>
          <p:nvPr/>
        </p:nvSpPr>
        <p:spPr>
          <a:xfrm>
            <a:off x="155125" y="895898"/>
            <a:ext cx="7698740" cy="1018540"/>
          </a:xfrm>
          <a:prstGeom prst="rect">
            <a:avLst/>
          </a:prstGeom>
          <a:noFill/>
          <a:ln>
            <a:noFill/>
          </a:ln>
        </p:spPr>
        <p:txBody>
          <a:bodyPr anchorCtr="0" anchor="t" bIns="0" lIns="0" spcFirstLastPara="1" rIns="0" wrap="square" tIns="194925">
            <a:spAutoFit/>
          </a:bodyPr>
          <a:lstStyle/>
          <a:p>
            <a:pPr indent="0" lvl="0" marL="12700" marR="0" rtl="0" algn="l">
              <a:lnSpc>
                <a:spcPct val="100000"/>
              </a:lnSpc>
              <a:spcBef>
                <a:spcPts val="0"/>
              </a:spcBef>
              <a:spcAft>
                <a:spcPts val="0"/>
              </a:spcAft>
              <a:buNone/>
            </a:pPr>
            <a:r>
              <a:rPr lang="en-US" sz="2050">
                <a:latin typeface="Cambria"/>
                <a:ea typeface="Cambria"/>
                <a:cs typeface="Cambria"/>
                <a:sym typeface="Cambria"/>
              </a:rPr>
              <a:t>The </a:t>
            </a:r>
            <a:r>
              <a:rPr lang="en-US" sz="2100">
                <a:solidFill>
                  <a:srgbClr val="DC143C"/>
                </a:solidFill>
                <a:latin typeface="Cambria"/>
                <a:ea typeface="Cambria"/>
                <a:cs typeface="Cambria"/>
                <a:sym typeface="Cambria"/>
              </a:rPr>
              <a:t>WHERE </a:t>
            </a:r>
            <a:r>
              <a:rPr lang="en-US" sz="2050">
                <a:latin typeface="Cambria"/>
                <a:ea typeface="Cambria"/>
                <a:cs typeface="Cambria"/>
                <a:sym typeface="Cambria"/>
              </a:rPr>
              <a:t>clause is used to ﬁlter records.</a:t>
            </a:r>
            <a:endParaRPr sz="2050">
              <a:latin typeface="Cambria"/>
              <a:ea typeface="Cambria"/>
              <a:cs typeface="Cambria"/>
              <a:sym typeface="Cambria"/>
            </a:endParaRPr>
          </a:p>
          <a:p>
            <a:pPr indent="0" lvl="0" marL="12700" marR="0" rtl="0" algn="l">
              <a:lnSpc>
                <a:spcPct val="100000"/>
              </a:lnSpc>
              <a:spcBef>
                <a:spcPts val="1400"/>
              </a:spcBef>
              <a:spcAft>
                <a:spcPts val="0"/>
              </a:spcAft>
              <a:buNone/>
            </a:pPr>
            <a:r>
              <a:rPr lang="en-US" sz="2050">
                <a:latin typeface="Cambria"/>
                <a:ea typeface="Cambria"/>
                <a:cs typeface="Cambria"/>
                <a:sym typeface="Cambria"/>
              </a:rPr>
              <a:t>It is used to extract only those records that fulﬁll a speciﬁed condition.</a:t>
            </a:r>
            <a:endParaRPr sz="2050">
              <a:latin typeface="Cambria"/>
              <a:ea typeface="Cambria"/>
              <a:cs typeface="Cambria"/>
              <a:sym typeface="Cambria"/>
            </a:endParaRPr>
          </a:p>
        </p:txBody>
      </p:sp>
      <p:sp>
        <p:nvSpPr>
          <p:cNvPr id="316" name="Google Shape;316;p37"/>
          <p:cNvSpPr txBox="1"/>
          <p:nvPr/>
        </p:nvSpPr>
        <p:spPr>
          <a:xfrm>
            <a:off x="155125" y="2064830"/>
            <a:ext cx="114617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latin typeface="Cambria"/>
                <a:ea typeface="Cambria"/>
                <a:cs typeface="Cambria"/>
                <a:sym typeface="Cambria"/>
              </a:rPr>
              <a:t>WHERE</a:t>
            </a:r>
            <a:endParaRPr sz="2400">
              <a:latin typeface="Cambria"/>
              <a:ea typeface="Cambria"/>
              <a:cs typeface="Cambria"/>
              <a:sym typeface="Cambria"/>
            </a:endParaRPr>
          </a:p>
        </p:txBody>
      </p:sp>
      <p:sp>
        <p:nvSpPr>
          <p:cNvPr id="317" name="Google Shape;317;p37"/>
          <p:cNvSpPr txBox="1"/>
          <p:nvPr/>
        </p:nvSpPr>
        <p:spPr>
          <a:xfrm>
            <a:off x="1478721" y="2141030"/>
            <a:ext cx="7740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Syntax</a:t>
            </a:r>
            <a:endParaRPr sz="1800">
              <a:latin typeface="Arial"/>
              <a:ea typeface="Arial"/>
              <a:cs typeface="Arial"/>
              <a:sym typeface="Arial"/>
            </a:endParaRPr>
          </a:p>
        </p:txBody>
      </p:sp>
      <p:sp>
        <p:nvSpPr>
          <p:cNvPr id="318" name="Google Shape;318;p37"/>
          <p:cNvSpPr txBox="1"/>
          <p:nvPr/>
        </p:nvSpPr>
        <p:spPr>
          <a:xfrm>
            <a:off x="155125" y="2712195"/>
            <a:ext cx="4938395" cy="31305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US" sz="1850">
                <a:solidFill>
                  <a:srgbClr val="212121"/>
                </a:solidFill>
                <a:latin typeface="Cambria"/>
                <a:ea typeface="Cambria"/>
                <a:cs typeface="Cambria"/>
                <a:sym typeface="Cambria"/>
              </a:rPr>
              <a:t>SELECT </a:t>
            </a:r>
            <a:r>
              <a:rPr i="1" lang="en-US" sz="1850">
                <a:solidFill>
                  <a:srgbClr val="212121"/>
                </a:solidFill>
                <a:latin typeface="Cambria"/>
                <a:ea typeface="Cambria"/>
                <a:cs typeface="Cambria"/>
                <a:sym typeface="Cambria"/>
              </a:rPr>
              <a:t>column1</a:t>
            </a:r>
            <a:r>
              <a:rPr lang="en-US" sz="1850">
                <a:solidFill>
                  <a:srgbClr val="212121"/>
                </a:solidFill>
                <a:latin typeface="Cambria"/>
                <a:ea typeface="Cambria"/>
                <a:cs typeface="Cambria"/>
                <a:sym typeface="Cambria"/>
              </a:rPr>
              <a:t>, </a:t>
            </a:r>
            <a:r>
              <a:rPr i="1" lang="en-US" sz="1850">
                <a:solidFill>
                  <a:srgbClr val="212121"/>
                </a:solidFill>
                <a:latin typeface="Cambria"/>
                <a:ea typeface="Cambria"/>
                <a:cs typeface="Cambria"/>
                <a:sym typeface="Cambria"/>
              </a:rPr>
              <a:t>column2, … </a:t>
            </a:r>
            <a:r>
              <a:rPr lang="en-US" sz="1850">
                <a:solidFill>
                  <a:srgbClr val="212121"/>
                </a:solidFill>
                <a:latin typeface="Cambria"/>
                <a:ea typeface="Cambria"/>
                <a:cs typeface="Cambria"/>
                <a:sym typeface="Cambria"/>
              </a:rPr>
              <a:t>FROM </a:t>
            </a:r>
            <a:r>
              <a:rPr i="1" lang="en-US" sz="1850">
                <a:solidFill>
                  <a:srgbClr val="212121"/>
                </a:solidFill>
                <a:latin typeface="Cambria"/>
                <a:ea typeface="Cambria"/>
                <a:cs typeface="Cambria"/>
                <a:sym typeface="Cambria"/>
              </a:rPr>
              <a:t>table_name</a:t>
            </a:r>
            <a:endParaRPr sz="1850">
              <a:latin typeface="Cambria"/>
              <a:ea typeface="Cambria"/>
              <a:cs typeface="Cambria"/>
              <a:sym typeface="Cambria"/>
            </a:endParaRPr>
          </a:p>
        </p:txBody>
      </p:sp>
      <p:sp>
        <p:nvSpPr>
          <p:cNvPr id="319" name="Google Shape;319;p37"/>
          <p:cNvSpPr txBox="1"/>
          <p:nvPr/>
        </p:nvSpPr>
        <p:spPr>
          <a:xfrm>
            <a:off x="5243170" y="2712195"/>
            <a:ext cx="1946910" cy="31305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US" sz="1850">
                <a:solidFill>
                  <a:srgbClr val="212121"/>
                </a:solidFill>
                <a:latin typeface="Cambria"/>
                <a:ea typeface="Cambria"/>
                <a:cs typeface="Cambria"/>
                <a:sym typeface="Cambria"/>
              </a:rPr>
              <a:t>WHERE </a:t>
            </a:r>
            <a:r>
              <a:rPr i="1" lang="en-US" sz="1850">
                <a:solidFill>
                  <a:srgbClr val="212121"/>
                </a:solidFill>
                <a:latin typeface="Cambria"/>
                <a:ea typeface="Cambria"/>
                <a:cs typeface="Cambria"/>
                <a:sym typeface="Cambria"/>
              </a:rPr>
              <a:t>condition</a:t>
            </a:r>
            <a:r>
              <a:rPr lang="en-US" sz="1850">
                <a:solidFill>
                  <a:srgbClr val="212121"/>
                </a:solidFill>
                <a:latin typeface="Cambria"/>
                <a:ea typeface="Cambria"/>
                <a:cs typeface="Cambria"/>
                <a:sym typeface="Cambria"/>
              </a:rPr>
              <a:t>;</a:t>
            </a:r>
            <a:endParaRPr sz="1850">
              <a:latin typeface="Cambria"/>
              <a:ea typeface="Cambria"/>
              <a:cs typeface="Cambria"/>
              <a:sym typeface="Cambria"/>
            </a:endParaRPr>
          </a:p>
        </p:txBody>
      </p:sp>
      <p:sp>
        <p:nvSpPr>
          <p:cNvPr id="320" name="Google Shape;320;p37"/>
          <p:cNvSpPr txBox="1"/>
          <p:nvPr/>
        </p:nvSpPr>
        <p:spPr>
          <a:xfrm>
            <a:off x="155125" y="3587433"/>
            <a:ext cx="1139825" cy="375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300">
                <a:latin typeface="Cambria"/>
                <a:ea typeface="Cambria"/>
                <a:cs typeface="Cambria"/>
                <a:sym typeface="Cambria"/>
              </a:rPr>
              <a:t>DELETE</a:t>
            </a:r>
            <a:endParaRPr sz="2300">
              <a:latin typeface="Cambria"/>
              <a:ea typeface="Cambria"/>
              <a:cs typeface="Cambria"/>
              <a:sym typeface="Cambria"/>
            </a:endParaRPr>
          </a:p>
        </p:txBody>
      </p:sp>
      <p:sp>
        <p:nvSpPr>
          <p:cNvPr id="321" name="Google Shape;321;p37"/>
          <p:cNvSpPr txBox="1"/>
          <p:nvPr/>
        </p:nvSpPr>
        <p:spPr>
          <a:xfrm>
            <a:off x="1465899" y="3612833"/>
            <a:ext cx="1328420"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p:txBody>
      </p:sp>
      <p:sp>
        <p:nvSpPr>
          <p:cNvPr id="322" name="Google Shape;322;p37"/>
          <p:cNvSpPr txBox="1"/>
          <p:nvPr/>
        </p:nvSpPr>
        <p:spPr>
          <a:xfrm>
            <a:off x="155125" y="4337495"/>
            <a:ext cx="2597785" cy="2768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50">
                <a:solidFill>
                  <a:srgbClr val="212121"/>
                </a:solidFill>
                <a:latin typeface="Cambria"/>
                <a:ea typeface="Cambria"/>
                <a:cs typeface="Cambria"/>
                <a:sym typeface="Cambria"/>
              </a:rPr>
              <a:t>SELECT * FROM Customers</a:t>
            </a:r>
            <a:endParaRPr sz="1650">
              <a:latin typeface="Cambria"/>
              <a:ea typeface="Cambria"/>
              <a:cs typeface="Cambria"/>
              <a:sym typeface="Cambria"/>
            </a:endParaRPr>
          </a:p>
        </p:txBody>
      </p:sp>
      <p:sp>
        <p:nvSpPr>
          <p:cNvPr id="323" name="Google Shape;323;p37"/>
          <p:cNvSpPr txBox="1"/>
          <p:nvPr/>
        </p:nvSpPr>
        <p:spPr>
          <a:xfrm>
            <a:off x="2988869" y="4337495"/>
            <a:ext cx="2449195" cy="2768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50">
                <a:solidFill>
                  <a:srgbClr val="212121"/>
                </a:solidFill>
                <a:latin typeface="Cambria"/>
                <a:ea typeface="Cambria"/>
                <a:cs typeface="Cambria"/>
                <a:sym typeface="Cambria"/>
              </a:rPr>
              <a:t>WHERE Country='Mexico';</a:t>
            </a:r>
            <a:endParaRPr sz="1650">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1475325" y="220650"/>
            <a:ext cx="3951604"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NULL VALUES	QUERY</a:t>
            </a:r>
            <a:endParaRPr sz="2800">
              <a:latin typeface="Cambria"/>
              <a:ea typeface="Cambria"/>
              <a:cs typeface="Cambria"/>
              <a:sym typeface="Cambria"/>
            </a:endParaRPr>
          </a:p>
        </p:txBody>
      </p:sp>
      <p:sp>
        <p:nvSpPr>
          <p:cNvPr id="329" name="Google Shape;329;p38"/>
          <p:cNvSpPr txBox="1"/>
          <p:nvPr/>
        </p:nvSpPr>
        <p:spPr>
          <a:xfrm>
            <a:off x="106025" y="922699"/>
            <a:ext cx="8972550" cy="3771900"/>
          </a:xfrm>
          <a:prstGeom prst="rect">
            <a:avLst/>
          </a:prstGeom>
          <a:noFill/>
          <a:ln>
            <a:noFill/>
          </a:ln>
        </p:spPr>
        <p:txBody>
          <a:bodyPr anchorCtr="0" anchor="t" bIns="0" lIns="0" spcFirstLastPara="1" rIns="0" wrap="square" tIns="12700">
            <a:spAutoFit/>
          </a:bodyPr>
          <a:lstStyle/>
          <a:p>
            <a:pPr indent="0" lvl="0" marL="12700" marR="5080" rtl="0" algn="just">
              <a:lnSpc>
                <a:spcPct val="114999"/>
              </a:lnSpc>
              <a:spcBef>
                <a:spcPts val="0"/>
              </a:spcBef>
              <a:spcAft>
                <a:spcPts val="0"/>
              </a:spcAft>
              <a:buNone/>
            </a:pPr>
            <a:r>
              <a:rPr lang="en-US" sz="1650">
                <a:latin typeface="Cambria"/>
                <a:ea typeface="Cambria"/>
                <a:cs typeface="Cambria"/>
                <a:sym typeface="Cambria"/>
              </a:rPr>
              <a:t>A ﬁeld with a NULL value is a ﬁeld with no value. If a ﬁeld in a table is optional, it is possible to insert  a new record or update a record without adding a value to this ﬁeld. Then, the ﬁeld will be saved with  a NULL value.</a:t>
            </a:r>
            <a:endParaRPr sz="1650">
              <a:latin typeface="Cambria"/>
              <a:ea typeface="Cambria"/>
              <a:cs typeface="Cambria"/>
              <a:sym typeface="Cambria"/>
            </a:endParaRPr>
          </a:p>
          <a:p>
            <a:pPr indent="0" lvl="0" marL="12700" marR="0" rtl="0" algn="just">
              <a:lnSpc>
                <a:spcPct val="100000"/>
              </a:lnSpc>
              <a:spcBef>
                <a:spcPts val="1689"/>
              </a:spcBef>
              <a:spcAft>
                <a:spcPts val="0"/>
              </a:spcAft>
              <a:buNone/>
            </a:pPr>
            <a:r>
              <a:rPr b="1" lang="en-US" sz="1800">
                <a:latin typeface="Arial"/>
                <a:ea typeface="Arial"/>
                <a:cs typeface="Arial"/>
                <a:sym typeface="Arial"/>
              </a:rPr>
              <a:t>IS NULL</a:t>
            </a:r>
            <a:endParaRPr sz="1800">
              <a:latin typeface="Arial"/>
              <a:ea typeface="Arial"/>
              <a:cs typeface="Arial"/>
              <a:sym typeface="Arial"/>
            </a:endParaRPr>
          </a:p>
          <a:p>
            <a:pPr indent="0" lvl="0" marL="12700" marR="0" rtl="0" algn="l">
              <a:lnSpc>
                <a:spcPct val="100000"/>
              </a:lnSpc>
              <a:spcBef>
                <a:spcPts val="1135"/>
              </a:spcBef>
              <a:spcAft>
                <a:spcPts val="0"/>
              </a:spcAft>
              <a:buNone/>
            </a:pPr>
            <a:r>
              <a:rPr lang="en-US" sz="1550">
                <a:solidFill>
                  <a:srgbClr val="212121"/>
                </a:solidFill>
                <a:latin typeface="Cambria"/>
                <a:ea typeface="Cambria"/>
                <a:cs typeface="Cambria"/>
                <a:sym typeface="Cambria"/>
              </a:rPr>
              <a:t>SELECT </a:t>
            </a:r>
            <a:r>
              <a:rPr i="1" lang="en-US" sz="1550">
                <a:solidFill>
                  <a:srgbClr val="212121"/>
                </a:solidFill>
                <a:latin typeface="Cambria"/>
                <a:ea typeface="Cambria"/>
                <a:cs typeface="Cambria"/>
                <a:sym typeface="Cambria"/>
              </a:rPr>
              <a:t>column_names  </a:t>
            </a:r>
            <a:r>
              <a:rPr lang="en-US" sz="1550">
                <a:solidFill>
                  <a:srgbClr val="212121"/>
                </a:solidFill>
                <a:latin typeface="Cambria"/>
                <a:ea typeface="Cambria"/>
                <a:cs typeface="Cambria"/>
                <a:sym typeface="Cambria"/>
              </a:rPr>
              <a:t>FROM </a:t>
            </a:r>
            <a:r>
              <a:rPr i="1" lang="en-US" sz="1550">
                <a:solidFill>
                  <a:srgbClr val="212121"/>
                </a:solidFill>
                <a:latin typeface="Cambria"/>
                <a:ea typeface="Cambria"/>
                <a:cs typeface="Cambria"/>
                <a:sym typeface="Cambria"/>
              </a:rPr>
              <a:t>table_name	</a:t>
            </a:r>
            <a:r>
              <a:rPr lang="en-US" sz="1550">
                <a:solidFill>
                  <a:srgbClr val="212121"/>
                </a:solidFill>
                <a:latin typeface="Cambria"/>
                <a:ea typeface="Cambria"/>
                <a:cs typeface="Cambria"/>
                <a:sym typeface="Cambria"/>
              </a:rPr>
              <a:t>WHERE </a:t>
            </a:r>
            <a:r>
              <a:rPr i="1" lang="en-US" sz="1550">
                <a:solidFill>
                  <a:srgbClr val="212121"/>
                </a:solidFill>
                <a:latin typeface="Cambria"/>
                <a:ea typeface="Cambria"/>
                <a:cs typeface="Cambria"/>
                <a:sym typeface="Cambria"/>
              </a:rPr>
              <a:t>column_name </a:t>
            </a:r>
            <a:r>
              <a:rPr lang="en-US" sz="1550">
                <a:solidFill>
                  <a:srgbClr val="212121"/>
                </a:solidFill>
                <a:latin typeface="Cambria"/>
                <a:ea typeface="Cambria"/>
                <a:cs typeface="Cambria"/>
                <a:sym typeface="Cambria"/>
              </a:rPr>
              <a:t>IS NULL;</a:t>
            </a:r>
            <a:endParaRPr sz="1550">
              <a:latin typeface="Cambria"/>
              <a:ea typeface="Cambria"/>
              <a:cs typeface="Cambria"/>
              <a:sym typeface="Cambria"/>
            </a:endParaRPr>
          </a:p>
          <a:p>
            <a:pPr indent="0" lvl="0" marL="0" marR="0" rtl="0" algn="l">
              <a:lnSpc>
                <a:spcPct val="100000"/>
              </a:lnSpc>
              <a:spcBef>
                <a:spcPts val="25"/>
              </a:spcBef>
              <a:spcAft>
                <a:spcPts val="0"/>
              </a:spcAft>
              <a:buNone/>
            </a:pPr>
            <a:r>
              <a:t/>
            </a:r>
            <a:endParaRPr sz="1750">
              <a:latin typeface="Cambria"/>
              <a:ea typeface="Cambria"/>
              <a:cs typeface="Cambria"/>
              <a:sym typeface="Cambria"/>
            </a:endParaRPr>
          </a:p>
          <a:p>
            <a:pPr indent="0" lvl="0" marL="127000" marR="0" rtl="0" algn="l">
              <a:lnSpc>
                <a:spcPct val="100000"/>
              </a:lnSpc>
              <a:spcBef>
                <a:spcPts val="0"/>
              </a:spcBef>
              <a:spcAft>
                <a:spcPts val="0"/>
              </a:spcAft>
              <a:buNone/>
            </a:pPr>
            <a:r>
              <a:rPr lang="en-US" sz="1550">
                <a:solidFill>
                  <a:srgbClr val="212121"/>
                </a:solidFill>
                <a:latin typeface="Cambria"/>
                <a:ea typeface="Cambria"/>
                <a:cs typeface="Cambria"/>
                <a:sym typeface="Cambria"/>
              </a:rPr>
              <a:t>SELECT CustomerName, ContactName, Address FROM Customers WHERE Address IS NULL;</a:t>
            </a:r>
            <a:endParaRPr sz="1550">
              <a:latin typeface="Cambria"/>
              <a:ea typeface="Cambria"/>
              <a:cs typeface="Cambria"/>
              <a:sym typeface="Cambria"/>
            </a:endParaRPr>
          </a:p>
          <a:p>
            <a:pPr indent="0" lvl="0" marL="0" marR="0" rtl="0" algn="l">
              <a:lnSpc>
                <a:spcPct val="100000"/>
              </a:lnSpc>
              <a:spcBef>
                <a:spcPts val="30"/>
              </a:spcBef>
              <a:spcAft>
                <a:spcPts val="0"/>
              </a:spcAft>
              <a:buNone/>
            </a:pPr>
            <a:r>
              <a:t/>
            </a:r>
            <a:endParaRPr sz="1500">
              <a:latin typeface="Cambria"/>
              <a:ea typeface="Cambria"/>
              <a:cs typeface="Cambria"/>
              <a:sym typeface="Cambria"/>
            </a:endParaRPr>
          </a:p>
          <a:p>
            <a:pPr indent="0" lvl="0" marL="12700" marR="0" rtl="0" algn="l">
              <a:lnSpc>
                <a:spcPct val="100000"/>
              </a:lnSpc>
              <a:spcBef>
                <a:spcPts val="0"/>
              </a:spcBef>
              <a:spcAft>
                <a:spcPts val="0"/>
              </a:spcAft>
              <a:buNone/>
            </a:pPr>
            <a:r>
              <a:rPr b="1" lang="en-US" sz="1800">
                <a:latin typeface="Arial"/>
                <a:ea typeface="Arial"/>
                <a:cs typeface="Arial"/>
                <a:sym typeface="Arial"/>
              </a:rPr>
              <a:t>IS NOT NULL</a:t>
            </a:r>
            <a:endParaRPr sz="1800">
              <a:latin typeface="Arial"/>
              <a:ea typeface="Arial"/>
              <a:cs typeface="Arial"/>
              <a:sym typeface="Arial"/>
            </a:endParaRPr>
          </a:p>
          <a:p>
            <a:pPr indent="0" lvl="0" marL="0" marR="0" rtl="0" algn="l">
              <a:lnSpc>
                <a:spcPct val="100000"/>
              </a:lnSpc>
              <a:spcBef>
                <a:spcPts val="10"/>
              </a:spcBef>
              <a:spcAft>
                <a:spcPts val="0"/>
              </a:spcAft>
              <a:buNone/>
            </a:pPr>
            <a:r>
              <a:t/>
            </a:r>
            <a:endParaRPr sz="1850">
              <a:latin typeface="Arial"/>
              <a:ea typeface="Arial"/>
              <a:cs typeface="Arial"/>
              <a:sym typeface="Arial"/>
            </a:endParaRPr>
          </a:p>
          <a:p>
            <a:pPr indent="0" lvl="0" marL="127000" marR="0" rtl="0" algn="l">
              <a:lnSpc>
                <a:spcPct val="100000"/>
              </a:lnSpc>
              <a:spcBef>
                <a:spcPts val="0"/>
              </a:spcBef>
              <a:spcAft>
                <a:spcPts val="0"/>
              </a:spcAft>
              <a:buNone/>
            </a:pPr>
            <a:r>
              <a:rPr lang="en-US" sz="1550">
                <a:solidFill>
                  <a:srgbClr val="212121"/>
                </a:solidFill>
                <a:latin typeface="Cambria"/>
                <a:ea typeface="Cambria"/>
                <a:cs typeface="Cambria"/>
                <a:sym typeface="Cambria"/>
              </a:rPr>
              <a:t>SELECT </a:t>
            </a:r>
            <a:r>
              <a:rPr i="1" lang="en-US" sz="1550">
                <a:solidFill>
                  <a:srgbClr val="212121"/>
                </a:solidFill>
                <a:latin typeface="Cambria"/>
                <a:ea typeface="Cambria"/>
                <a:cs typeface="Cambria"/>
                <a:sym typeface="Cambria"/>
              </a:rPr>
              <a:t>column_names </a:t>
            </a:r>
            <a:r>
              <a:rPr lang="en-US" sz="1550">
                <a:solidFill>
                  <a:srgbClr val="212121"/>
                </a:solidFill>
                <a:latin typeface="Cambria"/>
                <a:ea typeface="Cambria"/>
                <a:cs typeface="Cambria"/>
                <a:sym typeface="Cambria"/>
              </a:rPr>
              <a:t>FROM </a:t>
            </a:r>
            <a:r>
              <a:rPr i="1" lang="en-US" sz="1550">
                <a:solidFill>
                  <a:srgbClr val="212121"/>
                </a:solidFill>
                <a:latin typeface="Cambria"/>
                <a:ea typeface="Cambria"/>
                <a:cs typeface="Cambria"/>
                <a:sym typeface="Cambria"/>
              </a:rPr>
              <a:t>table_name </a:t>
            </a:r>
            <a:r>
              <a:rPr lang="en-US" sz="1550">
                <a:solidFill>
                  <a:srgbClr val="212121"/>
                </a:solidFill>
                <a:latin typeface="Cambria"/>
                <a:ea typeface="Cambria"/>
                <a:cs typeface="Cambria"/>
                <a:sym typeface="Cambria"/>
              </a:rPr>
              <a:t>WHERE </a:t>
            </a:r>
            <a:r>
              <a:rPr i="1" lang="en-US" sz="1550">
                <a:solidFill>
                  <a:srgbClr val="212121"/>
                </a:solidFill>
                <a:latin typeface="Cambria"/>
                <a:ea typeface="Cambria"/>
                <a:cs typeface="Cambria"/>
                <a:sym typeface="Cambria"/>
              </a:rPr>
              <a:t>column_name </a:t>
            </a:r>
            <a:r>
              <a:rPr lang="en-US" sz="1550">
                <a:solidFill>
                  <a:srgbClr val="212121"/>
                </a:solidFill>
                <a:latin typeface="Cambria"/>
                <a:ea typeface="Cambria"/>
                <a:cs typeface="Cambria"/>
                <a:sym typeface="Cambria"/>
              </a:rPr>
              <a:t>IS NOT NULL;</a:t>
            </a:r>
            <a:endParaRPr sz="1550">
              <a:latin typeface="Cambria"/>
              <a:ea typeface="Cambria"/>
              <a:cs typeface="Cambria"/>
              <a:sym typeface="Cambria"/>
            </a:endParaRPr>
          </a:p>
          <a:p>
            <a:pPr indent="0" lvl="0" marL="0" marR="0" rtl="0" algn="l">
              <a:lnSpc>
                <a:spcPct val="100000"/>
              </a:lnSpc>
              <a:spcBef>
                <a:spcPts val="25"/>
              </a:spcBef>
              <a:spcAft>
                <a:spcPts val="0"/>
              </a:spcAft>
              <a:buNone/>
            </a:pPr>
            <a:r>
              <a:t/>
            </a:r>
            <a:endParaRPr sz="1750">
              <a:latin typeface="Cambria"/>
              <a:ea typeface="Cambria"/>
              <a:cs typeface="Cambria"/>
              <a:sym typeface="Cambria"/>
            </a:endParaRPr>
          </a:p>
          <a:p>
            <a:pPr indent="0" lvl="0" marL="12700" marR="0" rtl="0" algn="l">
              <a:lnSpc>
                <a:spcPct val="100000"/>
              </a:lnSpc>
              <a:spcBef>
                <a:spcPts val="0"/>
              </a:spcBef>
              <a:spcAft>
                <a:spcPts val="0"/>
              </a:spcAft>
              <a:buNone/>
            </a:pPr>
            <a:r>
              <a:rPr lang="en-US" sz="1550">
                <a:solidFill>
                  <a:srgbClr val="212121"/>
                </a:solidFill>
                <a:latin typeface="Cambria"/>
                <a:ea typeface="Cambria"/>
                <a:cs typeface="Cambria"/>
                <a:sym typeface="Cambria"/>
              </a:rPr>
              <a:t>SELECT CustomerName, ContactName, Address FROM Customers WHERE Address IS NOT NULL;</a:t>
            </a:r>
            <a:endParaRPr sz="1550">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1475325" y="220650"/>
            <a:ext cx="221361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AND	QUERY</a:t>
            </a:r>
            <a:endParaRPr sz="2800">
              <a:latin typeface="Cambria"/>
              <a:ea typeface="Cambria"/>
              <a:cs typeface="Cambria"/>
              <a:sym typeface="Cambria"/>
            </a:endParaRPr>
          </a:p>
        </p:txBody>
      </p:sp>
      <p:sp>
        <p:nvSpPr>
          <p:cNvPr id="335" name="Google Shape;335;p39"/>
          <p:cNvSpPr txBox="1"/>
          <p:nvPr/>
        </p:nvSpPr>
        <p:spPr>
          <a:xfrm>
            <a:off x="89525" y="958639"/>
            <a:ext cx="8371840" cy="23723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Arial"/>
                <a:ea typeface="Arial"/>
                <a:cs typeface="Arial"/>
                <a:sym typeface="Arial"/>
              </a:rPr>
              <a:t>AND Syntax</a:t>
            </a:r>
            <a:endParaRPr sz="2000">
              <a:latin typeface="Arial"/>
              <a:ea typeface="Arial"/>
              <a:cs typeface="Arial"/>
              <a:sym typeface="Arial"/>
            </a:endParaRPr>
          </a:p>
          <a:p>
            <a:pPr indent="0" lvl="0" marL="0" marR="0" rtl="0" algn="l">
              <a:lnSpc>
                <a:spcPct val="100000"/>
              </a:lnSpc>
              <a:spcBef>
                <a:spcPts val="30"/>
              </a:spcBef>
              <a:spcAft>
                <a:spcPts val="0"/>
              </a:spcAft>
              <a:buNone/>
            </a:pPr>
            <a:r>
              <a:t/>
            </a:r>
            <a:endParaRPr sz="1850">
              <a:latin typeface="Arial"/>
              <a:ea typeface="Arial"/>
              <a:cs typeface="Arial"/>
              <a:sym typeface="Arial"/>
            </a:endParaRPr>
          </a:p>
          <a:p>
            <a:pPr indent="0" lvl="0" marL="127000" marR="0" rtl="0" algn="l">
              <a:lnSpc>
                <a:spcPct val="100000"/>
              </a:lnSpc>
              <a:spcBef>
                <a:spcPts val="0"/>
              </a:spcBef>
              <a:spcAft>
                <a:spcPts val="0"/>
              </a:spcAft>
              <a:buNone/>
            </a:pPr>
            <a:r>
              <a:rPr lang="en-US" sz="2000">
                <a:solidFill>
                  <a:srgbClr val="0000CD"/>
                </a:solidFill>
                <a:latin typeface="Cambria"/>
                <a:ea typeface="Cambria"/>
                <a:cs typeface="Cambria"/>
                <a:sym typeface="Cambria"/>
              </a:rPr>
              <a:t>SELECT </a:t>
            </a:r>
            <a:r>
              <a:rPr i="1" lang="en-US" sz="2000">
                <a:latin typeface="Cambria"/>
                <a:ea typeface="Cambria"/>
                <a:cs typeface="Cambria"/>
                <a:sym typeface="Cambria"/>
              </a:rPr>
              <a:t>column1</a:t>
            </a:r>
            <a:r>
              <a:rPr lang="en-US" sz="2000">
                <a:latin typeface="Cambria"/>
                <a:ea typeface="Cambria"/>
                <a:cs typeface="Cambria"/>
                <a:sym typeface="Cambria"/>
              </a:rPr>
              <a:t>, </a:t>
            </a:r>
            <a:r>
              <a:rPr i="1" lang="en-US" sz="2000">
                <a:latin typeface="Cambria"/>
                <a:ea typeface="Cambria"/>
                <a:cs typeface="Cambria"/>
                <a:sym typeface="Cambria"/>
              </a:rPr>
              <a:t>column2, … </a:t>
            </a:r>
            <a:r>
              <a:rPr lang="en-US" sz="2000">
                <a:solidFill>
                  <a:srgbClr val="0000CD"/>
                </a:solidFill>
                <a:latin typeface="Cambria"/>
                <a:ea typeface="Cambria"/>
                <a:cs typeface="Cambria"/>
                <a:sym typeface="Cambria"/>
              </a:rPr>
              <a:t>FROM </a:t>
            </a:r>
            <a:r>
              <a:rPr i="1" lang="en-US" sz="2000">
                <a:latin typeface="Cambria"/>
                <a:ea typeface="Cambria"/>
                <a:cs typeface="Cambria"/>
                <a:sym typeface="Cambria"/>
              </a:rPr>
              <a:t>table_name </a:t>
            </a:r>
            <a:r>
              <a:rPr lang="en-US" sz="2000">
                <a:solidFill>
                  <a:srgbClr val="0000CD"/>
                </a:solidFill>
                <a:latin typeface="Cambria"/>
                <a:ea typeface="Cambria"/>
                <a:cs typeface="Cambria"/>
                <a:sym typeface="Cambria"/>
              </a:rPr>
              <a:t>WHERE </a:t>
            </a:r>
            <a:r>
              <a:rPr i="1" lang="en-US" sz="2000">
                <a:latin typeface="Cambria"/>
                <a:ea typeface="Cambria"/>
                <a:cs typeface="Cambria"/>
                <a:sym typeface="Cambria"/>
              </a:rPr>
              <a:t>condition1 </a:t>
            </a:r>
            <a:r>
              <a:rPr lang="en-US" sz="2000">
                <a:solidFill>
                  <a:srgbClr val="0000CD"/>
                </a:solidFill>
                <a:latin typeface="Cambria"/>
                <a:ea typeface="Cambria"/>
                <a:cs typeface="Cambria"/>
                <a:sym typeface="Cambria"/>
              </a:rPr>
              <a:t>AND</a:t>
            </a:r>
            <a:endParaRPr sz="2000">
              <a:latin typeface="Cambria"/>
              <a:ea typeface="Cambria"/>
              <a:cs typeface="Cambria"/>
              <a:sym typeface="Cambria"/>
            </a:endParaRPr>
          </a:p>
          <a:p>
            <a:pPr indent="0" lvl="0" marL="127000" marR="0" rtl="0" algn="l">
              <a:lnSpc>
                <a:spcPct val="100000"/>
              </a:lnSpc>
              <a:spcBef>
                <a:spcPts val="360"/>
              </a:spcBef>
              <a:spcAft>
                <a:spcPts val="0"/>
              </a:spcAft>
              <a:buNone/>
            </a:pPr>
            <a:r>
              <a:rPr i="1" lang="en-US" sz="2000">
                <a:latin typeface="Cambria"/>
                <a:ea typeface="Cambria"/>
                <a:cs typeface="Cambria"/>
                <a:sym typeface="Cambria"/>
              </a:rPr>
              <a:t>condition2 </a:t>
            </a:r>
            <a:r>
              <a:rPr lang="en-US" sz="2000">
                <a:solidFill>
                  <a:srgbClr val="0000CD"/>
                </a:solidFill>
                <a:latin typeface="Cambria"/>
                <a:ea typeface="Cambria"/>
                <a:cs typeface="Cambria"/>
                <a:sym typeface="Cambria"/>
              </a:rPr>
              <a:t>AND </a:t>
            </a:r>
            <a:r>
              <a:rPr i="1" lang="en-US" sz="2000">
                <a:latin typeface="Cambria"/>
                <a:ea typeface="Cambria"/>
                <a:cs typeface="Cambria"/>
                <a:sym typeface="Cambria"/>
              </a:rPr>
              <a:t>condition3 ...</a:t>
            </a:r>
            <a:r>
              <a:rPr lang="en-US" sz="2000">
                <a:latin typeface="Cambria"/>
                <a:ea typeface="Cambria"/>
                <a:cs typeface="Cambria"/>
                <a:sym typeface="Cambria"/>
              </a:rPr>
              <a:t>;</a:t>
            </a:r>
            <a:endParaRPr sz="2000">
              <a:latin typeface="Cambria"/>
              <a:ea typeface="Cambria"/>
              <a:cs typeface="Cambria"/>
              <a:sym typeface="Cambria"/>
            </a:endParaRPr>
          </a:p>
          <a:p>
            <a:pPr indent="0" lvl="0" marL="12700" marR="0" rtl="0" algn="l">
              <a:lnSpc>
                <a:spcPct val="100000"/>
              </a:lnSpc>
              <a:spcBef>
                <a:spcPts val="2160"/>
              </a:spcBef>
              <a:spcAft>
                <a:spcPts val="0"/>
              </a:spcAft>
              <a:buNone/>
            </a:pPr>
            <a:r>
              <a:rPr lang="en-US" sz="2000">
                <a:latin typeface="Cambria"/>
                <a:ea typeface="Cambria"/>
                <a:cs typeface="Cambria"/>
                <a:sym typeface="Cambria"/>
              </a:rPr>
              <a:t>AND Example:</a:t>
            </a:r>
            <a:endParaRPr sz="2000">
              <a:latin typeface="Cambria"/>
              <a:ea typeface="Cambria"/>
              <a:cs typeface="Cambria"/>
              <a:sym typeface="Cambria"/>
            </a:endParaRPr>
          </a:p>
          <a:p>
            <a:pPr indent="0" lvl="0" marL="12700" marR="0" rtl="0" algn="l">
              <a:lnSpc>
                <a:spcPct val="100000"/>
              </a:lnSpc>
              <a:spcBef>
                <a:spcPts val="1800"/>
              </a:spcBef>
              <a:spcAft>
                <a:spcPts val="0"/>
              </a:spcAft>
              <a:buNone/>
            </a:pPr>
            <a:r>
              <a:rPr lang="en-US" sz="2000">
                <a:solidFill>
                  <a:srgbClr val="0000CD"/>
                </a:solidFill>
                <a:latin typeface="Cambria"/>
                <a:ea typeface="Cambria"/>
                <a:cs typeface="Cambria"/>
                <a:sym typeface="Cambria"/>
              </a:rPr>
              <a:t>SELECT </a:t>
            </a:r>
            <a:r>
              <a:rPr lang="en-US" sz="2000">
                <a:latin typeface="Cambria"/>
                <a:ea typeface="Cambria"/>
                <a:cs typeface="Cambria"/>
                <a:sym typeface="Cambria"/>
              </a:rPr>
              <a:t>* </a:t>
            </a:r>
            <a:r>
              <a:rPr lang="en-US" sz="2000">
                <a:solidFill>
                  <a:srgbClr val="0000CD"/>
                </a:solidFill>
                <a:latin typeface="Cambria"/>
                <a:ea typeface="Cambria"/>
                <a:cs typeface="Cambria"/>
                <a:sym typeface="Cambria"/>
              </a:rPr>
              <a:t>FROM </a:t>
            </a:r>
            <a:r>
              <a:rPr lang="en-US" sz="2000">
                <a:latin typeface="Cambria"/>
                <a:ea typeface="Cambria"/>
                <a:cs typeface="Cambria"/>
                <a:sym typeface="Cambria"/>
              </a:rPr>
              <a:t>Customers </a:t>
            </a:r>
            <a:r>
              <a:rPr lang="en-US" sz="2000">
                <a:solidFill>
                  <a:srgbClr val="0000CD"/>
                </a:solidFill>
                <a:latin typeface="Cambria"/>
                <a:ea typeface="Cambria"/>
                <a:cs typeface="Cambria"/>
                <a:sym typeface="Cambria"/>
              </a:rPr>
              <a:t>WHERE </a:t>
            </a:r>
            <a:r>
              <a:rPr lang="en-US" sz="2000">
                <a:latin typeface="Cambria"/>
                <a:ea typeface="Cambria"/>
                <a:cs typeface="Cambria"/>
                <a:sym typeface="Cambria"/>
              </a:rPr>
              <a:t>Country=</a:t>
            </a:r>
            <a:r>
              <a:rPr lang="en-US" sz="2000">
                <a:solidFill>
                  <a:srgbClr val="A52A2A"/>
                </a:solidFill>
                <a:latin typeface="Cambria"/>
                <a:ea typeface="Cambria"/>
                <a:cs typeface="Cambria"/>
                <a:sym typeface="Cambria"/>
              </a:rPr>
              <a:t>'Germany' </a:t>
            </a:r>
            <a:r>
              <a:rPr lang="en-US" sz="2000">
                <a:solidFill>
                  <a:srgbClr val="0000CD"/>
                </a:solidFill>
                <a:latin typeface="Cambria"/>
                <a:ea typeface="Cambria"/>
                <a:cs typeface="Cambria"/>
                <a:sym typeface="Cambria"/>
              </a:rPr>
              <a:t>AND </a:t>
            </a:r>
            <a:r>
              <a:rPr lang="en-US" sz="2000">
                <a:latin typeface="Cambria"/>
                <a:ea typeface="Cambria"/>
                <a:cs typeface="Cambria"/>
                <a:sym typeface="Cambria"/>
              </a:rPr>
              <a:t>City=</a:t>
            </a:r>
            <a:r>
              <a:rPr lang="en-US" sz="2000">
                <a:solidFill>
                  <a:srgbClr val="A52A2A"/>
                </a:solidFill>
                <a:latin typeface="Cambria"/>
                <a:ea typeface="Cambria"/>
                <a:cs typeface="Cambria"/>
                <a:sym typeface="Cambria"/>
              </a:rPr>
              <a:t>'Berlin'</a:t>
            </a:r>
            <a:r>
              <a:rPr lang="en-US" sz="2000">
                <a:latin typeface="Cambria"/>
                <a:ea typeface="Cambria"/>
                <a:cs typeface="Cambria"/>
                <a:sym typeface="Cambria"/>
              </a:rPr>
              <a:t>;</a:t>
            </a:r>
            <a:endParaRPr sz="2000">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1475325" y="220650"/>
            <a:ext cx="19316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OR	QUERY</a:t>
            </a:r>
            <a:endParaRPr sz="2800">
              <a:latin typeface="Cambria"/>
              <a:ea typeface="Cambria"/>
              <a:cs typeface="Cambria"/>
              <a:sym typeface="Cambria"/>
            </a:endParaRPr>
          </a:p>
        </p:txBody>
      </p:sp>
      <p:sp>
        <p:nvSpPr>
          <p:cNvPr id="341" name="Google Shape;341;p40"/>
          <p:cNvSpPr txBox="1"/>
          <p:nvPr>
            <p:ph idx="1" type="body"/>
          </p:nvPr>
        </p:nvSpPr>
        <p:spPr>
          <a:xfrm>
            <a:off x="215614" y="1518100"/>
            <a:ext cx="8712770" cy="2044700"/>
          </a:xfrm>
          <a:prstGeom prst="rect">
            <a:avLst/>
          </a:prstGeom>
          <a:noFill/>
          <a:ln>
            <a:noFill/>
          </a:ln>
        </p:spPr>
        <p:txBody>
          <a:bodyPr anchorCtr="0" anchor="t" bIns="0" lIns="0" spcFirstLastPara="1" rIns="0" wrap="square" tIns="144125">
            <a:spAutoFit/>
          </a:bodyPr>
          <a:lstStyle/>
          <a:p>
            <a:pPr indent="0" lvl="0" marL="59689" rtl="0" algn="l">
              <a:lnSpc>
                <a:spcPct val="100000"/>
              </a:lnSpc>
              <a:spcBef>
                <a:spcPts val="0"/>
              </a:spcBef>
              <a:spcAft>
                <a:spcPts val="0"/>
              </a:spcAft>
              <a:buNone/>
            </a:pPr>
            <a:r>
              <a:rPr lang="en-US"/>
              <a:t>OR Syntax</a:t>
            </a:r>
            <a:endParaRPr/>
          </a:p>
          <a:p>
            <a:pPr indent="0" lvl="0" marL="59689" rtl="0" algn="l">
              <a:lnSpc>
                <a:spcPct val="100000"/>
              </a:lnSpc>
              <a:spcBef>
                <a:spcPts val="1085"/>
              </a:spcBef>
              <a:spcAft>
                <a:spcPts val="0"/>
              </a:spcAft>
              <a:buNone/>
            </a:pPr>
            <a:r>
              <a:rPr b="0" lang="en-US">
                <a:solidFill>
                  <a:srgbClr val="0000CD"/>
                </a:solidFill>
                <a:latin typeface="Cambria"/>
                <a:ea typeface="Cambria"/>
                <a:cs typeface="Cambria"/>
                <a:sym typeface="Cambria"/>
              </a:rPr>
              <a:t>SELECT </a:t>
            </a:r>
            <a:r>
              <a:rPr b="0" i="1" lang="en-US">
                <a:latin typeface="Cambria"/>
                <a:ea typeface="Cambria"/>
                <a:cs typeface="Cambria"/>
                <a:sym typeface="Cambria"/>
              </a:rPr>
              <a:t>column1</a:t>
            </a:r>
            <a:r>
              <a:rPr b="0" lang="en-US">
                <a:latin typeface="Cambria"/>
                <a:ea typeface="Cambria"/>
                <a:cs typeface="Cambria"/>
                <a:sym typeface="Cambria"/>
              </a:rPr>
              <a:t>, </a:t>
            </a:r>
            <a:r>
              <a:rPr b="0" i="1" lang="en-US">
                <a:latin typeface="Cambria"/>
                <a:ea typeface="Cambria"/>
                <a:cs typeface="Cambria"/>
                <a:sym typeface="Cambria"/>
              </a:rPr>
              <a:t>column2, … </a:t>
            </a:r>
            <a:r>
              <a:rPr b="0" lang="en-US">
                <a:solidFill>
                  <a:srgbClr val="0000CD"/>
                </a:solidFill>
                <a:latin typeface="Cambria"/>
                <a:ea typeface="Cambria"/>
                <a:cs typeface="Cambria"/>
                <a:sym typeface="Cambria"/>
              </a:rPr>
              <a:t>FROM </a:t>
            </a:r>
            <a:r>
              <a:rPr b="0" i="1" lang="en-US">
                <a:latin typeface="Cambria"/>
                <a:ea typeface="Cambria"/>
                <a:cs typeface="Cambria"/>
                <a:sym typeface="Cambria"/>
              </a:rPr>
              <a:t>table_name </a:t>
            </a:r>
            <a:r>
              <a:rPr b="0" lang="en-US">
                <a:solidFill>
                  <a:srgbClr val="0000CD"/>
                </a:solidFill>
                <a:latin typeface="Cambria"/>
                <a:ea typeface="Cambria"/>
                <a:cs typeface="Cambria"/>
                <a:sym typeface="Cambria"/>
              </a:rPr>
              <a:t>WHERE </a:t>
            </a:r>
            <a:r>
              <a:rPr b="0" i="1" lang="en-US">
                <a:latin typeface="Cambria"/>
                <a:ea typeface="Cambria"/>
                <a:cs typeface="Cambria"/>
                <a:sym typeface="Cambria"/>
              </a:rPr>
              <a:t>condition1 </a:t>
            </a:r>
            <a:r>
              <a:rPr b="0" lang="en-US">
                <a:solidFill>
                  <a:srgbClr val="0000CD"/>
                </a:solidFill>
                <a:latin typeface="Cambria"/>
                <a:ea typeface="Cambria"/>
                <a:cs typeface="Cambria"/>
                <a:sym typeface="Cambria"/>
              </a:rPr>
              <a:t>OR </a:t>
            </a:r>
            <a:r>
              <a:rPr b="0" i="1" lang="en-US">
                <a:latin typeface="Cambria"/>
                <a:ea typeface="Cambria"/>
                <a:cs typeface="Cambria"/>
                <a:sym typeface="Cambria"/>
              </a:rPr>
              <a:t>condition2 </a:t>
            </a:r>
            <a:r>
              <a:rPr b="0" lang="en-US">
                <a:solidFill>
                  <a:srgbClr val="0000CD"/>
                </a:solidFill>
                <a:latin typeface="Cambria"/>
                <a:ea typeface="Cambria"/>
                <a:cs typeface="Cambria"/>
                <a:sym typeface="Cambria"/>
              </a:rPr>
              <a:t>OR </a:t>
            </a:r>
            <a:r>
              <a:rPr b="0" i="1" lang="en-US">
                <a:latin typeface="Cambria"/>
                <a:ea typeface="Cambria"/>
                <a:cs typeface="Cambria"/>
                <a:sym typeface="Cambria"/>
              </a:rPr>
              <a:t>condition3</a:t>
            </a:r>
            <a:endParaRPr/>
          </a:p>
          <a:p>
            <a:pPr indent="0" lvl="0" marL="59689" rtl="0" algn="l">
              <a:lnSpc>
                <a:spcPct val="100000"/>
              </a:lnSpc>
              <a:spcBef>
                <a:spcPts val="290"/>
              </a:spcBef>
              <a:spcAft>
                <a:spcPts val="0"/>
              </a:spcAft>
              <a:buNone/>
            </a:pPr>
            <a:r>
              <a:rPr b="0" i="1" lang="en-US">
                <a:latin typeface="Cambria"/>
                <a:ea typeface="Cambria"/>
                <a:cs typeface="Cambria"/>
                <a:sym typeface="Cambria"/>
              </a:rPr>
              <a:t>...</a:t>
            </a:r>
            <a:r>
              <a:rPr b="0" lang="en-US">
                <a:latin typeface="Cambria"/>
                <a:ea typeface="Cambria"/>
                <a:cs typeface="Cambria"/>
                <a:sym typeface="Cambria"/>
              </a:rPr>
              <a:t>;</a:t>
            </a:r>
            <a:endParaRPr/>
          </a:p>
          <a:p>
            <a:pPr indent="0" lvl="0" marL="46990" rtl="0" algn="l">
              <a:lnSpc>
                <a:spcPct val="100000"/>
              </a:lnSpc>
              <a:spcBef>
                <a:spcPts val="35"/>
              </a:spcBef>
              <a:spcAft>
                <a:spcPts val="0"/>
              </a:spcAft>
              <a:buNone/>
            </a:pPr>
            <a:r>
              <a:t/>
            </a:r>
            <a:endParaRPr sz="1750">
              <a:latin typeface="Cambria"/>
              <a:ea typeface="Cambria"/>
              <a:cs typeface="Cambria"/>
              <a:sym typeface="Cambria"/>
            </a:endParaRPr>
          </a:p>
          <a:p>
            <a:pPr indent="0" lvl="0" marL="59689" rtl="0" algn="l">
              <a:lnSpc>
                <a:spcPct val="100000"/>
              </a:lnSpc>
              <a:spcBef>
                <a:spcPts val="0"/>
              </a:spcBef>
              <a:spcAft>
                <a:spcPts val="0"/>
              </a:spcAft>
              <a:buNone/>
            </a:pPr>
            <a:r>
              <a:rPr b="0" lang="en-US">
                <a:latin typeface="Cambria"/>
                <a:ea typeface="Cambria"/>
                <a:cs typeface="Cambria"/>
                <a:sym typeface="Cambria"/>
              </a:rPr>
              <a:t>OR Example:</a:t>
            </a:r>
            <a:endParaRPr/>
          </a:p>
          <a:p>
            <a:pPr indent="0" lvl="0" marL="46990" rtl="0" algn="l">
              <a:lnSpc>
                <a:spcPct val="100000"/>
              </a:lnSpc>
              <a:spcBef>
                <a:spcPts val="40"/>
              </a:spcBef>
              <a:spcAft>
                <a:spcPts val="0"/>
              </a:spcAft>
              <a:buNone/>
            </a:pPr>
            <a:r>
              <a:t/>
            </a:r>
            <a:endParaRPr sz="1500">
              <a:latin typeface="Cambria"/>
              <a:ea typeface="Cambria"/>
              <a:cs typeface="Cambria"/>
              <a:sym typeface="Cambria"/>
            </a:endParaRPr>
          </a:p>
          <a:p>
            <a:pPr indent="0" lvl="0" marL="59689" rtl="0" algn="l">
              <a:lnSpc>
                <a:spcPct val="100000"/>
              </a:lnSpc>
              <a:spcBef>
                <a:spcPts val="5"/>
              </a:spcBef>
              <a:spcAft>
                <a:spcPts val="0"/>
              </a:spcAft>
              <a:buNone/>
            </a:pPr>
            <a:r>
              <a:rPr b="0" lang="en-US">
                <a:solidFill>
                  <a:srgbClr val="0000CD"/>
                </a:solidFill>
                <a:latin typeface="Cambria"/>
                <a:ea typeface="Cambria"/>
                <a:cs typeface="Cambria"/>
                <a:sym typeface="Cambria"/>
              </a:rPr>
              <a:t>SELECT </a:t>
            </a:r>
            <a:r>
              <a:rPr b="0" lang="en-US">
                <a:latin typeface="Cambria"/>
                <a:ea typeface="Cambria"/>
                <a:cs typeface="Cambria"/>
                <a:sym typeface="Cambria"/>
              </a:rPr>
              <a:t>* </a:t>
            </a:r>
            <a:r>
              <a:rPr b="0" lang="en-US">
                <a:solidFill>
                  <a:srgbClr val="0000CD"/>
                </a:solidFill>
                <a:latin typeface="Cambria"/>
                <a:ea typeface="Cambria"/>
                <a:cs typeface="Cambria"/>
                <a:sym typeface="Cambria"/>
              </a:rPr>
              <a:t>FROM </a:t>
            </a:r>
            <a:r>
              <a:rPr b="0" lang="en-US">
                <a:latin typeface="Cambria"/>
                <a:ea typeface="Cambria"/>
                <a:cs typeface="Cambria"/>
                <a:sym typeface="Cambria"/>
              </a:rPr>
              <a:t>Customers </a:t>
            </a:r>
            <a:r>
              <a:rPr b="0" lang="en-US">
                <a:solidFill>
                  <a:srgbClr val="0000CD"/>
                </a:solidFill>
                <a:latin typeface="Cambria"/>
                <a:ea typeface="Cambria"/>
                <a:cs typeface="Cambria"/>
                <a:sym typeface="Cambria"/>
              </a:rPr>
              <a:t>WHERE </a:t>
            </a:r>
            <a:r>
              <a:rPr b="0" lang="en-US">
                <a:latin typeface="Cambria"/>
                <a:ea typeface="Cambria"/>
                <a:cs typeface="Cambria"/>
                <a:sym typeface="Cambria"/>
              </a:rPr>
              <a:t>City=</a:t>
            </a:r>
            <a:r>
              <a:rPr b="0" lang="en-US">
                <a:solidFill>
                  <a:srgbClr val="A52A2A"/>
                </a:solidFill>
                <a:latin typeface="Cambria"/>
                <a:ea typeface="Cambria"/>
                <a:cs typeface="Cambria"/>
                <a:sym typeface="Cambria"/>
              </a:rPr>
              <a:t>'Berlin' </a:t>
            </a:r>
            <a:r>
              <a:rPr b="0" lang="en-US">
                <a:solidFill>
                  <a:srgbClr val="0000CD"/>
                </a:solidFill>
                <a:latin typeface="Cambria"/>
                <a:ea typeface="Cambria"/>
                <a:cs typeface="Cambria"/>
                <a:sym typeface="Cambria"/>
              </a:rPr>
              <a:t>OR </a:t>
            </a:r>
            <a:r>
              <a:rPr b="0" lang="en-US">
                <a:latin typeface="Cambria"/>
                <a:ea typeface="Cambria"/>
                <a:cs typeface="Cambria"/>
                <a:sym typeface="Cambria"/>
              </a:rPr>
              <a:t>City=</a:t>
            </a:r>
            <a:r>
              <a:rPr b="0" lang="en-US">
                <a:solidFill>
                  <a:srgbClr val="A52A2A"/>
                </a:solidFill>
                <a:latin typeface="Cambria"/>
                <a:ea typeface="Cambria"/>
                <a:cs typeface="Cambria"/>
                <a:sym typeface="Cambria"/>
              </a:rPr>
              <a:t>'München'</a:t>
            </a:r>
            <a:r>
              <a:rPr b="0" lang="en-US">
                <a:latin typeface="Cambria"/>
                <a:ea typeface="Cambria"/>
                <a:cs typeface="Cambria"/>
                <a:sym typeface="Cambria"/>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1475325" y="220650"/>
            <a:ext cx="229044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NOT	QUERY</a:t>
            </a:r>
            <a:endParaRPr sz="2800">
              <a:latin typeface="Cambria"/>
              <a:ea typeface="Cambria"/>
              <a:cs typeface="Cambria"/>
              <a:sym typeface="Cambria"/>
            </a:endParaRPr>
          </a:p>
        </p:txBody>
      </p:sp>
      <p:sp>
        <p:nvSpPr>
          <p:cNvPr id="347" name="Google Shape;347;p41"/>
          <p:cNvSpPr txBox="1"/>
          <p:nvPr/>
        </p:nvSpPr>
        <p:spPr>
          <a:xfrm>
            <a:off x="106025" y="959656"/>
            <a:ext cx="7411084" cy="8451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NOT Syntax</a:t>
            </a:r>
            <a:endParaRPr sz="1800">
              <a:latin typeface="Arial"/>
              <a:ea typeface="Arial"/>
              <a:cs typeface="Arial"/>
              <a:sym typeface="Arial"/>
            </a:endParaRPr>
          </a:p>
          <a:p>
            <a:pPr indent="0" lvl="0" marL="0" marR="0" rtl="0" algn="l">
              <a:lnSpc>
                <a:spcPct val="100000"/>
              </a:lnSpc>
              <a:spcBef>
                <a:spcPts val="50"/>
              </a:spcBef>
              <a:spcAft>
                <a:spcPts val="0"/>
              </a:spcAft>
              <a:buNone/>
            </a:pPr>
            <a:r>
              <a:t/>
            </a:r>
            <a:endParaRPr sz="1800">
              <a:latin typeface="Arial"/>
              <a:ea typeface="Arial"/>
              <a:cs typeface="Arial"/>
              <a:sym typeface="Arial"/>
            </a:endParaRPr>
          </a:p>
          <a:p>
            <a:pPr indent="0" lvl="0" marL="127000" marR="0" rtl="0" algn="l">
              <a:lnSpc>
                <a:spcPct val="100000"/>
              </a:lnSpc>
              <a:spcBef>
                <a:spcPts val="5"/>
              </a:spcBef>
              <a:spcAft>
                <a:spcPts val="0"/>
              </a:spcAft>
              <a:buNone/>
            </a:pPr>
            <a:r>
              <a:rPr lang="en-US" sz="1800">
                <a:solidFill>
                  <a:srgbClr val="0000CD"/>
                </a:solidFill>
                <a:latin typeface="Cambria"/>
                <a:ea typeface="Cambria"/>
                <a:cs typeface="Cambria"/>
                <a:sym typeface="Cambria"/>
              </a:rPr>
              <a:t>SELECT </a:t>
            </a:r>
            <a:r>
              <a:rPr i="1" lang="en-US" sz="1800">
                <a:latin typeface="Cambria"/>
                <a:ea typeface="Cambria"/>
                <a:cs typeface="Cambria"/>
                <a:sym typeface="Cambria"/>
              </a:rPr>
              <a:t>column1</a:t>
            </a:r>
            <a:r>
              <a:rPr lang="en-US" sz="1800">
                <a:latin typeface="Cambria"/>
                <a:ea typeface="Cambria"/>
                <a:cs typeface="Cambria"/>
                <a:sym typeface="Cambria"/>
              </a:rPr>
              <a:t>, </a:t>
            </a:r>
            <a:r>
              <a:rPr i="1" lang="en-US" sz="1800">
                <a:latin typeface="Cambria"/>
                <a:ea typeface="Cambria"/>
                <a:cs typeface="Cambria"/>
                <a:sym typeface="Cambria"/>
              </a:rPr>
              <a:t>column2, … </a:t>
            </a:r>
            <a:r>
              <a:rPr lang="en-US" sz="1800">
                <a:solidFill>
                  <a:srgbClr val="0000CD"/>
                </a:solidFill>
                <a:latin typeface="Cambria"/>
                <a:ea typeface="Cambria"/>
                <a:cs typeface="Cambria"/>
                <a:sym typeface="Cambria"/>
              </a:rPr>
              <a:t>FROM </a:t>
            </a:r>
            <a:r>
              <a:rPr i="1" lang="en-US" sz="1800">
                <a:latin typeface="Cambria"/>
                <a:ea typeface="Cambria"/>
                <a:cs typeface="Cambria"/>
                <a:sym typeface="Cambria"/>
              </a:rPr>
              <a:t>table_name </a:t>
            </a:r>
            <a:r>
              <a:rPr lang="en-US" sz="1800">
                <a:solidFill>
                  <a:srgbClr val="0000CD"/>
                </a:solidFill>
                <a:latin typeface="Cambria"/>
                <a:ea typeface="Cambria"/>
                <a:cs typeface="Cambria"/>
                <a:sym typeface="Cambria"/>
              </a:rPr>
              <a:t>WHERE NOT </a:t>
            </a:r>
            <a:r>
              <a:rPr i="1" lang="en-US" sz="1800">
                <a:latin typeface="Cambria"/>
                <a:ea typeface="Cambria"/>
                <a:cs typeface="Cambria"/>
                <a:sym typeface="Cambria"/>
              </a:rPr>
              <a:t>condition</a:t>
            </a:r>
            <a:r>
              <a:rPr lang="en-US" sz="1800">
                <a:latin typeface="Cambria"/>
                <a:ea typeface="Cambria"/>
                <a:cs typeface="Cambria"/>
                <a:sym typeface="Cambria"/>
              </a:rPr>
              <a:t>;</a:t>
            </a:r>
            <a:endParaRPr sz="1800">
              <a:latin typeface="Cambria"/>
              <a:ea typeface="Cambria"/>
              <a:cs typeface="Cambria"/>
              <a:sym typeface="Cambria"/>
            </a:endParaRPr>
          </a:p>
        </p:txBody>
      </p:sp>
      <p:sp>
        <p:nvSpPr>
          <p:cNvPr id="348" name="Google Shape;348;p41"/>
          <p:cNvSpPr txBox="1"/>
          <p:nvPr/>
        </p:nvSpPr>
        <p:spPr>
          <a:xfrm>
            <a:off x="106025" y="2592622"/>
            <a:ext cx="5940425" cy="7645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50">
                <a:latin typeface="Cambria"/>
                <a:ea typeface="Cambria"/>
                <a:cs typeface="Cambria"/>
                <a:sym typeface="Cambria"/>
              </a:rPr>
              <a:t>NOT Example:</a:t>
            </a:r>
            <a:endParaRPr sz="1650">
              <a:latin typeface="Cambria"/>
              <a:ea typeface="Cambria"/>
              <a:cs typeface="Cambria"/>
              <a:sym typeface="Cambria"/>
            </a:endParaRPr>
          </a:p>
          <a:p>
            <a:pPr indent="0" lvl="0" marL="12700" marR="0" rtl="0" algn="l">
              <a:lnSpc>
                <a:spcPct val="100000"/>
              </a:lnSpc>
              <a:spcBef>
                <a:spcPts val="1795"/>
              </a:spcBef>
              <a:spcAft>
                <a:spcPts val="0"/>
              </a:spcAft>
              <a:buNone/>
            </a:pPr>
            <a:r>
              <a:rPr lang="en-US" sz="1700">
                <a:solidFill>
                  <a:srgbClr val="0000CD"/>
                </a:solidFill>
                <a:latin typeface="Cambria"/>
                <a:ea typeface="Cambria"/>
                <a:cs typeface="Cambria"/>
                <a:sym typeface="Cambria"/>
              </a:rPr>
              <a:t>SELECT </a:t>
            </a:r>
            <a:r>
              <a:rPr lang="en-US" sz="1700">
                <a:latin typeface="Cambria"/>
                <a:ea typeface="Cambria"/>
                <a:cs typeface="Cambria"/>
                <a:sym typeface="Cambria"/>
              </a:rPr>
              <a:t>* </a:t>
            </a:r>
            <a:r>
              <a:rPr lang="en-US" sz="1700">
                <a:solidFill>
                  <a:srgbClr val="0000CD"/>
                </a:solidFill>
                <a:latin typeface="Cambria"/>
                <a:ea typeface="Cambria"/>
                <a:cs typeface="Cambria"/>
                <a:sym typeface="Cambria"/>
              </a:rPr>
              <a:t>FROM </a:t>
            </a:r>
            <a:r>
              <a:rPr lang="en-US" sz="1700">
                <a:latin typeface="Cambria"/>
                <a:ea typeface="Cambria"/>
                <a:cs typeface="Cambria"/>
                <a:sym typeface="Cambria"/>
              </a:rPr>
              <a:t>Customers </a:t>
            </a:r>
            <a:r>
              <a:rPr lang="en-US" sz="1700">
                <a:solidFill>
                  <a:srgbClr val="0000CD"/>
                </a:solidFill>
                <a:latin typeface="Cambria"/>
                <a:ea typeface="Cambria"/>
                <a:cs typeface="Cambria"/>
                <a:sym typeface="Cambria"/>
              </a:rPr>
              <a:t>WHERE NOT </a:t>
            </a:r>
            <a:r>
              <a:rPr lang="en-US" sz="1700">
                <a:latin typeface="Cambria"/>
                <a:ea typeface="Cambria"/>
                <a:cs typeface="Cambria"/>
                <a:sym typeface="Cambria"/>
              </a:rPr>
              <a:t>Country=</a:t>
            </a:r>
            <a:r>
              <a:rPr lang="en-US" sz="1700">
                <a:solidFill>
                  <a:srgbClr val="A52A2A"/>
                </a:solidFill>
                <a:latin typeface="Cambria"/>
                <a:ea typeface="Cambria"/>
                <a:cs typeface="Cambria"/>
                <a:sym typeface="Cambria"/>
              </a:rPr>
              <a:t>'Germany'</a:t>
            </a:r>
            <a:r>
              <a:rPr lang="en-US" sz="1700">
                <a:latin typeface="Cambria"/>
                <a:ea typeface="Cambria"/>
                <a:cs typeface="Cambria"/>
                <a:sym typeface="Cambria"/>
              </a:rPr>
              <a:t>;</a:t>
            </a:r>
            <a:endParaRPr sz="1700">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txBox="1"/>
          <p:nvPr>
            <p:ph type="title"/>
          </p:nvPr>
        </p:nvSpPr>
        <p:spPr>
          <a:xfrm>
            <a:off x="1475325" y="220650"/>
            <a:ext cx="328676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ORDER BY	QUERY</a:t>
            </a:r>
            <a:endParaRPr sz="2800">
              <a:latin typeface="Cambria"/>
              <a:ea typeface="Cambria"/>
              <a:cs typeface="Cambria"/>
              <a:sym typeface="Cambria"/>
            </a:endParaRPr>
          </a:p>
        </p:txBody>
      </p:sp>
      <p:sp>
        <p:nvSpPr>
          <p:cNvPr id="354" name="Google Shape;354;p42"/>
          <p:cNvSpPr txBox="1"/>
          <p:nvPr/>
        </p:nvSpPr>
        <p:spPr>
          <a:xfrm>
            <a:off x="89525" y="1103505"/>
            <a:ext cx="8875395" cy="33216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a:t>
            </a:r>
            <a:r>
              <a:rPr lang="en-US" sz="1800">
                <a:solidFill>
                  <a:srgbClr val="DC143C"/>
                </a:solidFill>
                <a:latin typeface="Cambria"/>
                <a:ea typeface="Cambria"/>
                <a:cs typeface="Cambria"/>
                <a:sym typeface="Cambria"/>
              </a:rPr>
              <a:t>ORDER BY </a:t>
            </a:r>
            <a:r>
              <a:rPr lang="en-US" sz="1800">
                <a:latin typeface="Cambria"/>
                <a:ea typeface="Cambria"/>
                <a:cs typeface="Cambria"/>
                <a:sym typeface="Cambria"/>
              </a:rPr>
              <a:t>keyword is used to sort the result-set in ascending or descending order.</a:t>
            </a:r>
            <a:endParaRPr sz="1800">
              <a:latin typeface="Cambria"/>
              <a:ea typeface="Cambria"/>
              <a:cs typeface="Cambria"/>
              <a:sym typeface="Cambria"/>
            </a:endParaRPr>
          </a:p>
          <a:p>
            <a:pPr indent="0" lvl="0" marL="12700" marR="5080" rtl="0" algn="l">
              <a:lnSpc>
                <a:spcPct val="114999"/>
              </a:lnSpc>
              <a:spcBef>
                <a:spcPts val="1400"/>
              </a:spcBef>
              <a:spcAft>
                <a:spcPts val="0"/>
              </a:spcAft>
              <a:buNone/>
            </a:pPr>
            <a:r>
              <a:rPr lang="en-US" sz="1800">
                <a:latin typeface="Cambria"/>
                <a:ea typeface="Cambria"/>
                <a:cs typeface="Cambria"/>
                <a:sym typeface="Cambria"/>
              </a:rPr>
              <a:t>The </a:t>
            </a:r>
            <a:r>
              <a:rPr lang="en-US" sz="1800">
                <a:solidFill>
                  <a:srgbClr val="DC143C"/>
                </a:solidFill>
                <a:latin typeface="Cambria"/>
                <a:ea typeface="Cambria"/>
                <a:cs typeface="Cambria"/>
                <a:sym typeface="Cambria"/>
              </a:rPr>
              <a:t>ORDER BY </a:t>
            </a:r>
            <a:r>
              <a:rPr lang="en-US" sz="1800">
                <a:latin typeface="Cambria"/>
                <a:ea typeface="Cambria"/>
                <a:cs typeface="Cambria"/>
                <a:sym typeface="Cambria"/>
              </a:rPr>
              <a:t>keyword sorts the records in ascending order by default. To sort the records  in descending order, use the </a:t>
            </a:r>
            <a:r>
              <a:rPr lang="en-US" sz="1800">
                <a:solidFill>
                  <a:srgbClr val="DC143C"/>
                </a:solidFill>
                <a:latin typeface="Cambria"/>
                <a:ea typeface="Cambria"/>
                <a:cs typeface="Cambria"/>
                <a:sym typeface="Cambria"/>
              </a:rPr>
              <a:t>DESC </a:t>
            </a:r>
            <a:r>
              <a:rPr lang="en-US" sz="1800">
                <a:latin typeface="Cambria"/>
                <a:ea typeface="Cambria"/>
                <a:cs typeface="Cambria"/>
                <a:sym typeface="Cambria"/>
              </a:rPr>
              <a:t>keyword.</a:t>
            </a:r>
            <a:endParaRPr sz="1800">
              <a:latin typeface="Cambria"/>
              <a:ea typeface="Cambria"/>
              <a:cs typeface="Cambria"/>
              <a:sym typeface="Cambria"/>
            </a:endParaRPr>
          </a:p>
          <a:p>
            <a:pPr indent="0" lvl="0" marL="12700" marR="0" rtl="0" algn="l">
              <a:lnSpc>
                <a:spcPct val="100000"/>
              </a:lnSpc>
              <a:spcBef>
                <a:spcPts val="1725"/>
              </a:spcBef>
              <a:spcAft>
                <a:spcPts val="0"/>
              </a:spcAft>
              <a:buNone/>
            </a:pPr>
            <a:r>
              <a:rPr lang="en-US" sz="1800">
                <a:latin typeface="Cambria"/>
                <a:ea typeface="Cambria"/>
                <a:cs typeface="Cambria"/>
                <a:sym typeface="Cambria"/>
              </a:rPr>
              <a:t>ORDER BY Syntax</a:t>
            </a:r>
            <a:endParaRPr sz="1800">
              <a:latin typeface="Cambria"/>
              <a:ea typeface="Cambria"/>
              <a:cs typeface="Cambria"/>
              <a:sym typeface="Cambria"/>
            </a:endParaRPr>
          </a:p>
          <a:p>
            <a:pPr indent="0" lvl="0" marL="0" marR="0" rtl="0" algn="l">
              <a:lnSpc>
                <a:spcPct val="100000"/>
              </a:lnSpc>
              <a:spcBef>
                <a:spcPts val="15"/>
              </a:spcBef>
              <a:spcAft>
                <a:spcPts val="0"/>
              </a:spcAft>
              <a:buNone/>
            </a:pPr>
            <a:r>
              <a:t/>
            </a:r>
            <a:endParaRPr sz="1800">
              <a:latin typeface="Cambria"/>
              <a:ea typeface="Cambria"/>
              <a:cs typeface="Cambria"/>
              <a:sym typeface="Cambria"/>
            </a:endParaRPr>
          </a:p>
          <a:p>
            <a:pPr indent="0" lvl="0" marL="127000" marR="0" rtl="0" algn="l">
              <a:lnSpc>
                <a:spcPct val="100000"/>
              </a:lnSpc>
              <a:spcBef>
                <a:spcPts val="0"/>
              </a:spcBef>
              <a:spcAft>
                <a:spcPts val="0"/>
              </a:spcAft>
              <a:buNone/>
            </a:pPr>
            <a:r>
              <a:rPr lang="en-US" sz="1700">
                <a:solidFill>
                  <a:srgbClr val="0000CD"/>
                </a:solidFill>
                <a:latin typeface="Cambria"/>
                <a:ea typeface="Cambria"/>
                <a:cs typeface="Cambria"/>
                <a:sym typeface="Cambria"/>
              </a:rPr>
              <a:t>SELECT </a:t>
            </a:r>
            <a:r>
              <a:rPr i="1" lang="en-US" sz="1700">
                <a:latin typeface="Cambria"/>
                <a:ea typeface="Cambria"/>
                <a:cs typeface="Cambria"/>
                <a:sym typeface="Cambria"/>
              </a:rPr>
              <a:t>column1</a:t>
            </a:r>
            <a:r>
              <a:rPr lang="en-US" sz="1700">
                <a:latin typeface="Cambria"/>
                <a:ea typeface="Cambria"/>
                <a:cs typeface="Cambria"/>
                <a:sym typeface="Cambria"/>
              </a:rPr>
              <a:t>, </a:t>
            </a:r>
            <a:r>
              <a:rPr i="1" lang="en-US" sz="1700">
                <a:latin typeface="Cambria"/>
                <a:ea typeface="Cambria"/>
                <a:cs typeface="Cambria"/>
                <a:sym typeface="Cambria"/>
              </a:rPr>
              <a:t>column2, … </a:t>
            </a:r>
            <a:r>
              <a:rPr lang="en-US" sz="1700">
                <a:solidFill>
                  <a:srgbClr val="0000CD"/>
                </a:solidFill>
                <a:latin typeface="Cambria"/>
                <a:ea typeface="Cambria"/>
                <a:cs typeface="Cambria"/>
                <a:sym typeface="Cambria"/>
              </a:rPr>
              <a:t>FROM </a:t>
            </a:r>
            <a:r>
              <a:rPr i="1" lang="en-US" sz="1700">
                <a:latin typeface="Cambria"/>
                <a:ea typeface="Cambria"/>
                <a:cs typeface="Cambria"/>
                <a:sym typeface="Cambria"/>
              </a:rPr>
              <a:t>table_name </a:t>
            </a:r>
            <a:r>
              <a:rPr lang="en-US" sz="1700">
                <a:solidFill>
                  <a:srgbClr val="0000CD"/>
                </a:solidFill>
                <a:latin typeface="Cambria"/>
                <a:ea typeface="Cambria"/>
                <a:cs typeface="Cambria"/>
                <a:sym typeface="Cambria"/>
              </a:rPr>
              <a:t>ORDER BY </a:t>
            </a:r>
            <a:r>
              <a:rPr i="1" lang="en-US" sz="1700">
                <a:latin typeface="Cambria"/>
                <a:ea typeface="Cambria"/>
                <a:cs typeface="Cambria"/>
                <a:sym typeface="Cambria"/>
              </a:rPr>
              <a:t>column1, column2, ... </a:t>
            </a:r>
            <a:r>
              <a:rPr lang="en-US" sz="1700">
                <a:solidFill>
                  <a:srgbClr val="0000CD"/>
                </a:solidFill>
                <a:latin typeface="Cambria"/>
                <a:ea typeface="Cambria"/>
                <a:cs typeface="Cambria"/>
                <a:sym typeface="Cambria"/>
              </a:rPr>
              <a:t>ASC</a:t>
            </a:r>
            <a:r>
              <a:rPr lang="en-US" sz="1700">
                <a:latin typeface="Cambria"/>
                <a:ea typeface="Cambria"/>
                <a:cs typeface="Cambria"/>
                <a:sym typeface="Cambria"/>
              </a:rPr>
              <a:t>|</a:t>
            </a:r>
            <a:r>
              <a:rPr lang="en-US" sz="1700">
                <a:solidFill>
                  <a:srgbClr val="0000CD"/>
                </a:solidFill>
                <a:latin typeface="Cambria"/>
                <a:ea typeface="Cambria"/>
                <a:cs typeface="Cambria"/>
                <a:sym typeface="Cambria"/>
              </a:rPr>
              <a:t>DESC</a:t>
            </a:r>
            <a:r>
              <a:rPr lang="en-US" sz="1700">
                <a:latin typeface="Cambria"/>
                <a:ea typeface="Cambria"/>
                <a:cs typeface="Cambria"/>
                <a:sym typeface="Cambria"/>
              </a:rPr>
              <a:t>;</a:t>
            </a:r>
            <a:endParaRPr sz="1700">
              <a:latin typeface="Cambria"/>
              <a:ea typeface="Cambria"/>
              <a:cs typeface="Cambria"/>
              <a:sym typeface="Cambria"/>
            </a:endParaRPr>
          </a:p>
          <a:p>
            <a:pPr indent="0" lvl="0" marL="0" marR="0" rtl="0" algn="l">
              <a:lnSpc>
                <a:spcPct val="100000"/>
              </a:lnSpc>
              <a:spcBef>
                <a:spcPts val="25"/>
              </a:spcBef>
              <a:spcAft>
                <a:spcPts val="0"/>
              </a:spcAft>
              <a:buNone/>
            </a:pPr>
            <a:r>
              <a:t/>
            </a:r>
            <a:endParaRPr sz="1750">
              <a:latin typeface="Cambria"/>
              <a:ea typeface="Cambria"/>
              <a:cs typeface="Cambria"/>
              <a:sym typeface="Cambria"/>
            </a:endParaRPr>
          </a:p>
          <a:p>
            <a:pPr indent="0" lvl="0" marL="12700" marR="0" rtl="0" algn="l">
              <a:lnSpc>
                <a:spcPct val="100000"/>
              </a:lnSpc>
              <a:spcBef>
                <a:spcPts val="0"/>
              </a:spcBef>
              <a:spcAft>
                <a:spcPts val="0"/>
              </a:spcAft>
              <a:buNone/>
            </a:pPr>
            <a:r>
              <a:rPr lang="en-US" sz="2400">
                <a:latin typeface="Cambria"/>
                <a:ea typeface="Cambria"/>
                <a:cs typeface="Cambria"/>
                <a:sym typeface="Cambria"/>
              </a:rPr>
              <a:t>ORDER BY Example</a:t>
            </a:r>
            <a:endParaRPr sz="2400">
              <a:latin typeface="Cambria"/>
              <a:ea typeface="Cambria"/>
              <a:cs typeface="Cambria"/>
              <a:sym typeface="Cambria"/>
            </a:endParaRPr>
          </a:p>
          <a:p>
            <a:pPr indent="0" lvl="0" marL="127000" marR="0" rtl="0" algn="l">
              <a:lnSpc>
                <a:spcPct val="100000"/>
              </a:lnSpc>
              <a:spcBef>
                <a:spcPts val="2260"/>
              </a:spcBef>
              <a:spcAft>
                <a:spcPts val="0"/>
              </a:spcAft>
              <a:buNone/>
            </a:pP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 </a:t>
            </a:r>
            <a:r>
              <a:rPr lang="en-US" sz="1800">
                <a:solidFill>
                  <a:srgbClr val="0000CD"/>
                </a:solidFill>
                <a:latin typeface="Cambria"/>
                <a:ea typeface="Cambria"/>
                <a:cs typeface="Cambria"/>
                <a:sym typeface="Cambria"/>
              </a:rPr>
              <a:t>FROM </a:t>
            </a:r>
            <a:r>
              <a:rPr lang="en-US" sz="1800">
                <a:latin typeface="Cambria"/>
                <a:ea typeface="Cambria"/>
                <a:cs typeface="Cambria"/>
                <a:sym typeface="Cambria"/>
              </a:rPr>
              <a:t>Customers </a:t>
            </a:r>
            <a:r>
              <a:rPr lang="en-US" sz="1800">
                <a:solidFill>
                  <a:srgbClr val="0000CD"/>
                </a:solidFill>
                <a:latin typeface="Cambria"/>
                <a:ea typeface="Cambria"/>
                <a:cs typeface="Cambria"/>
                <a:sym typeface="Cambria"/>
              </a:rPr>
              <a:t>ORDER BY </a:t>
            </a:r>
            <a:r>
              <a:rPr lang="en-US" sz="1800">
                <a:latin typeface="Cambria"/>
                <a:ea typeface="Cambria"/>
                <a:cs typeface="Cambria"/>
                <a:sym typeface="Cambria"/>
              </a:rPr>
              <a:t>Country;</a:t>
            </a:r>
            <a:endParaRPr sz="1800">
              <a:latin typeface="Cambria"/>
              <a:ea typeface="Cambria"/>
              <a:cs typeface="Cambria"/>
              <a:sym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1475325" y="220650"/>
            <a:ext cx="33667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GROUP	BY	QUERY</a:t>
            </a:r>
            <a:endParaRPr sz="2800">
              <a:latin typeface="Cambria"/>
              <a:ea typeface="Cambria"/>
              <a:cs typeface="Cambria"/>
              <a:sym typeface="Cambria"/>
            </a:endParaRPr>
          </a:p>
        </p:txBody>
      </p:sp>
      <p:sp>
        <p:nvSpPr>
          <p:cNvPr id="360" name="Google Shape;360;p43"/>
          <p:cNvSpPr txBox="1"/>
          <p:nvPr/>
        </p:nvSpPr>
        <p:spPr>
          <a:xfrm>
            <a:off x="106025" y="1065152"/>
            <a:ext cx="8793480" cy="3129915"/>
          </a:xfrm>
          <a:prstGeom prst="rect">
            <a:avLst/>
          </a:prstGeom>
          <a:noFill/>
          <a:ln>
            <a:noFill/>
          </a:ln>
        </p:spPr>
        <p:txBody>
          <a:bodyPr anchorCtr="0" anchor="t" bIns="0" lIns="0" spcFirstLastPara="1" rIns="0" wrap="square" tIns="12700">
            <a:spAutoFit/>
          </a:bodyPr>
          <a:lstStyle/>
          <a:p>
            <a:pPr indent="0" lvl="0" marL="12700" marR="111760" rtl="0" algn="l">
              <a:lnSpc>
                <a:spcPct val="114999"/>
              </a:lnSpc>
              <a:spcBef>
                <a:spcPts val="0"/>
              </a:spcBef>
              <a:spcAft>
                <a:spcPts val="0"/>
              </a:spcAft>
              <a:buNone/>
            </a:pPr>
            <a:r>
              <a:rPr lang="en-US" sz="1700">
                <a:latin typeface="Cambria"/>
                <a:ea typeface="Cambria"/>
                <a:cs typeface="Cambria"/>
                <a:sym typeface="Cambria"/>
              </a:rPr>
              <a:t>The </a:t>
            </a:r>
            <a:r>
              <a:rPr lang="en-US" sz="1700">
                <a:solidFill>
                  <a:srgbClr val="DC143C"/>
                </a:solidFill>
                <a:latin typeface="Cambria"/>
                <a:ea typeface="Cambria"/>
                <a:cs typeface="Cambria"/>
                <a:sym typeface="Cambria"/>
              </a:rPr>
              <a:t>GROUP BY </a:t>
            </a:r>
            <a:r>
              <a:rPr lang="en-US" sz="1700">
                <a:latin typeface="Cambria"/>
                <a:ea typeface="Cambria"/>
                <a:cs typeface="Cambria"/>
                <a:sym typeface="Cambria"/>
              </a:rPr>
              <a:t>statement groups rows that have the same values into summary rows, like "ﬁnd  the number of customers in each country".</a:t>
            </a:r>
            <a:endParaRPr sz="1700">
              <a:latin typeface="Cambria"/>
              <a:ea typeface="Cambria"/>
              <a:cs typeface="Cambria"/>
              <a:sym typeface="Cambria"/>
            </a:endParaRPr>
          </a:p>
          <a:p>
            <a:pPr indent="0" lvl="0" marL="12700" marR="0" rtl="0" algn="l">
              <a:lnSpc>
                <a:spcPct val="100000"/>
              </a:lnSpc>
              <a:spcBef>
                <a:spcPts val="1700"/>
              </a:spcBef>
              <a:spcAft>
                <a:spcPts val="0"/>
              </a:spcAft>
              <a:buNone/>
            </a:pPr>
            <a:r>
              <a:rPr lang="en-US" sz="1800">
                <a:latin typeface="Cambria"/>
                <a:ea typeface="Cambria"/>
                <a:cs typeface="Cambria"/>
                <a:sym typeface="Cambria"/>
              </a:rPr>
              <a:t>GROUP BY Syntax</a:t>
            </a:r>
            <a:endParaRPr sz="1800">
              <a:latin typeface="Cambria"/>
              <a:ea typeface="Cambria"/>
              <a:cs typeface="Cambria"/>
              <a:sym typeface="Cambria"/>
            </a:endParaRPr>
          </a:p>
          <a:p>
            <a:pPr indent="0" lvl="0" marL="0" marR="0" rtl="0" algn="l">
              <a:lnSpc>
                <a:spcPct val="100000"/>
              </a:lnSpc>
              <a:spcBef>
                <a:spcPts val="15"/>
              </a:spcBef>
              <a:spcAft>
                <a:spcPts val="0"/>
              </a:spcAft>
              <a:buNone/>
            </a:pPr>
            <a:r>
              <a:t/>
            </a:r>
            <a:endParaRPr sz="1800">
              <a:latin typeface="Cambria"/>
              <a:ea typeface="Cambria"/>
              <a:cs typeface="Cambria"/>
              <a:sym typeface="Cambria"/>
            </a:endParaRPr>
          </a:p>
          <a:p>
            <a:pPr indent="0" lvl="0" marL="127000" marR="0" rtl="0" algn="l">
              <a:lnSpc>
                <a:spcPct val="100000"/>
              </a:lnSpc>
              <a:spcBef>
                <a:spcPts val="5"/>
              </a:spcBef>
              <a:spcAft>
                <a:spcPts val="0"/>
              </a:spcAft>
              <a:buNone/>
            </a:pPr>
            <a:r>
              <a:rPr lang="en-US" sz="1700">
                <a:solidFill>
                  <a:srgbClr val="0000CD"/>
                </a:solidFill>
                <a:latin typeface="Cambria"/>
                <a:ea typeface="Cambria"/>
                <a:cs typeface="Cambria"/>
                <a:sym typeface="Cambria"/>
              </a:rPr>
              <a:t>SELECT </a:t>
            </a:r>
            <a:r>
              <a:rPr i="1" lang="en-US" sz="1700">
                <a:latin typeface="Cambria"/>
                <a:ea typeface="Cambria"/>
                <a:cs typeface="Cambria"/>
                <a:sym typeface="Cambria"/>
              </a:rPr>
              <a:t>column_name(s) </a:t>
            </a:r>
            <a:r>
              <a:rPr lang="en-US" sz="1700">
                <a:solidFill>
                  <a:srgbClr val="0000CD"/>
                </a:solidFill>
                <a:latin typeface="Cambria"/>
                <a:ea typeface="Cambria"/>
                <a:cs typeface="Cambria"/>
                <a:sym typeface="Cambria"/>
              </a:rPr>
              <a:t>FROM </a:t>
            </a:r>
            <a:r>
              <a:rPr i="1" lang="en-US" sz="1700">
                <a:latin typeface="Cambria"/>
                <a:ea typeface="Cambria"/>
                <a:cs typeface="Cambria"/>
                <a:sym typeface="Cambria"/>
              </a:rPr>
              <a:t>table_name </a:t>
            </a:r>
            <a:r>
              <a:rPr lang="en-US" sz="1700">
                <a:solidFill>
                  <a:srgbClr val="0000CD"/>
                </a:solidFill>
                <a:latin typeface="Cambria"/>
                <a:ea typeface="Cambria"/>
                <a:cs typeface="Cambria"/>
                <a:sym typeface="Cambria"/>
              </a:rPr>
              <a:t>WHERE </a:t>
            </a:r>
            <a:r>
              <a:rPr i="1" lang="en-US" sz="1700">
                <a:latin typeface="Cambria"/>
                <a:ea typeface="Cambria"/>
                <a:cs typeface="Cambria"/>
                <a:sym typeface="Cambria"/>
              </a:rPr>
              <a:t>condition </a:t>
            </a:r>
            <a:r>
              <a:rPr lang="en-US" sz="1700">
                <a:solidFill>
                  <a:srgbClr val="0000CD"/>
                </a:solidFill>
                <a:latin typeface="Cambria"/>
                <a:ea typeface="Cambria"/>
                <a:cs typeface="Cambria"/>
                <a:sym typeface="Cambria"/>
              </a:rPr>
              <a:t>GROUP BY </a:t>
            </a:r>
            <a:r>
              <a:rPr i="1" lang="en-US" sz="1700">
                <a:latin typeface="Cambria"/>
                <a:ea typeface="Cambria"/>
                <a:cs typeface="Cambria"/>
                <a:sym typeface="Cambria"/>
              </a:rPr>
              <a:t>column_name(s)</a:t>
            </a:r>
            <a:endParaRPr sz="1700">
              <a:latin typeface="Cambria"/>
              <a:ea typeface="Cambria"/>
              <a:cs typeface="Cambria"/>
              <a:sym typeface="Cambria"/>
            </a:endParaRPr>
          </a:p>
          <a:p>
            <a:pPr indent="0" lvl="0" marL="127000" marR="0" rtl="0" algn="l">
              <a:lnSpc>
                <a:spcPct val="100000"/>
              </a:lnSpc>
              <a:spcBef>
                <a:spcPts val="305"/>
              </a:spcBef>
              <a:spcAft>
                <a:spcPts val="0"/>
              </a:spcAft>
              <a:buNone/>
            </a:pPr>
            <a:r>
              <a:rPr lang="en-US" sz="1700">
                <a:solidFill>
                  <a:srgbClr val="0000CD"/>
                </a:solidFill>
                <a:latin typeface="Cambria"/>
                <a:ea typeface="Cambria"/>
                <a:cs typeface="Cambria"/>
                <a:sym typeface="Cambria"/>
              </a:rPr>
              <a:t>ORDER BY </a:t>
            </a:r>
            <a:r>
              <a:rPr i="1" lang="en-US" sz="1700">
                <a:latin typeface="Cambria"/>
                <a:ea typeface="Cambria"/>
                <a:cs typeface="Cambria"/>
                <a:sym typeface="Cambria"/>
              </a:rPr>
              <a:t>column_name(s);</a:t>
            </a:r>
            <a:endParaRPr sz="1700">
              <a:latin typeface="Cambria"/>
              <a:ea typeface="Cambria"/>
              <a:cs typeface="Cambria"/>
              <a:sym typeface="Cambria"/>
            </a:endParaRPr>
          </a:p>
          <a:p>
            <a:pPr indent="0" lvl="0" marL="0" marR="0" rtl="0" algn="l">
              <a:lnSpc>
                <a:spcPct val="100000"/>
              </a:lnSpc>
              <a:spcBef>
                <a:spcPts val="25"/>
              </a:spcBef>
              <a:spcAft>
                <a:spcPts val="0"/>
              </a:spcAft>
              <a:buNone/>
            </a:pPr>
            <a:r>
              <a:t/>
            </a:r>
            <a:endParaRPr sz="1750">
              <a:latin typeface="Cambria"/>
              <a:ea typeface="Cambria"/>
              <a:cs typeface="Cambria"/>
              <a:sym typeface="Cambria"/>
            </a:endParaRPr>
          </a:p>
          <a:p>
            <a:pPr indent="0" lvl="0" marL="12700" marR="0" rtl="0" algn="l">
              <a:lnSpc>
                <a:spcPct val="100000"/>
              </a:lnSpc>
              <a:spcBef>
                <a:spcPts val="0"/>
              </a:spcBef>
              <a:spcAft>
                <a:spcPts val="0"/>
              </a:spcAft>
              <a:buNone/>
            </a:pPr>
            <a:r>
              <a:rPr lang="en-US" sz="2400">
                <a:latin typeface="Cambria"/>
                <a:ea typeface="Cambria"/>
                <a:cs typeface="Cambria"/>
                <a:sym typeface="Cambria"/>
              </a:rPr>
              <a:t>ORDER BY Example</a:t>
            </a:r>
            <a:endParaRPr sz="2400">
              <a:latin typeface="Cambria"/>
              <a:ea typeface="Cambria"/>
              <a:cs typeface="Cambria"/>
              <a:sym typeface="Cambria"/>
            </a:endParaRPr>
          </a:p>
          <a:p>
            <a:pPr indent="0" lvl="0" marL="127000" marR="0" rtl="0" algn="l">
              <a:lnSpc>
                <a:spcPct val="100000"/>
              </a:lnSpc>
              <a:spcBef>
                <a:spcPts val="2255"/>
              </a:spcBef>
              <a:spcAft>
                <a:spcPts val="0"/>
              </a:spcAft>
              <a:buNone/>
            </a:pPr>
            <a:r>
              <a:rPr lang="en-US" sz="1800">
                <a:solidFill>
                  <a:srgbClr val="0000CD"/>
                </a:solidFill>
                <a:latin typeface="Cambria"/>
                <a:ea typeface="Cambria"/>
                <a:cs typeface="Cambria"/>
                <a:sym typeface="Cambria"/>
              </a:rPr>
              <a:t>SELECT COUNT</a:t>
            </a:r>
            <a:r>
              <a:rPr lang="en-US" sz="1800">
                <a:latin typeface="Cambria"/>
                <a:ea typeface="Cambria"/>
                <a:cs typeface="Cambria"/>
                <a:sym typeface="Cambria"/>
              </a:rPr>
              <a:t>(CustomerID), Country </a:t>
            </a:r>
            <a:r>
              <a:rPr lang="en-US" sz="1800">
                <a:solidFill>
                  <a:srgbClr val="0000CD"/>
                </a:solidFill>
                <a:latin typeface="Cambria"/>
                <a:ea typeface="Cambria"/>
                <a:cs typeface="Cambria"/>
                <a:sym typeface="Cambria"/>
              </a:rPr>
              <a:t>FROM </a:t>
            </a:r>
            <a:r>
              <a:rPr lang="en-US" sz="1800">
                <a:latin typeface="Cambria"/>
                <a:ea typeface="Cambria"/>
                <a:cs typeface="Cambria"/>
                <a:sym typeface="Cambria"/>
              </a:rPr>
              <a:t>Customers </a:t>
            </a:r>
            <a:r>
              <a:rPr lang="en-US" sz="1800">
                <a:solidFill>
                  <a:srgbClr val="0000CD"/>
                </a:solidFill>
                <a:latin typeface="Cambria"/>
                <a:ea typeface="Cambria"/>
                <a:cs typeface="Cambria"/>
                <a:sym typeface="Cambria"/>
              </a:rPr>
              <a:t>GROUP BY </a:t>
            </a:r>
            <a:r>
              <a:rPr lang="en-US" sz="1800">
                <a:latin typeface="Cambria"/>
                <a:ea typeface="Cambria"/>
                <a:cs typeface="Cambria"/>
                <a:sym typeface="Cambria"/>
              </a:rPr>
              <a:t>Country;</a:t>
            </a:r>
            <a:endParaRPr sz="1800">
              <a:latin typeface="Cambria"/>
              <a:ea typeface="Cambria"/>
              <a:cs typeface="Cambria"/>
              <a:sym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1475325" y="220650"/>
            <a:ext cx="29159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HAVING	QUERY</a:t>
            </a:r>
            <a:endParaRPr sz="2800">
              <a:latin typeface="Cambria"/>
              <a:ea typeface="Cambria"/>
              <a:cs typeface="Cambria"/>
              <a:sym typeface="Cambria"/>
            </a:endParaRPr>
          </a:p>
        </p:txBody>
      </p:sp>
      <p:sp>
        <p:nvSpPr>
          <p:cNvPr id="366" name="Google Shape;366;p44"/>
          <p:cNvSpPr txBox="1"/>
          <p:nvPr/>
        </p:nvSpPr>
        <p:spPr>
          <a:xfrm>
            <a:off x="5924" y="1023045"/>
            <a:ext cx="9194165" cy="3383279"/>
          </a:xfrm>
          <a:prstGeom prst="rect">
            <a:avLst/>
          </a:prstGeom>
          <a:noFill/>
          <a:ln>
            <a:noFill/>
          </a:ln>
        </p:spPr>
        <p:txBody>
          <a:bodyPr anchorCtr="0" anchor="t" bIns="0" lIns="0" spcFirstLastPara="1" rIns="0" wrap="square" tIns="12700">
            <a:spAutoFit/>
          </a:bodyPr>
          <a:lstStyle/>
          <a:p>
            <a:pPr indent="0" lvl="0" marL="12700" marR="445134" rtl="0" algn="l">
              <a:lnSpc>
                <a:spcPct val="114999"/>
              </a:lnSpc>
              <a:spcBef>
                <a:spcPts val="0"/>
              </a:spcBef>
              <a:spcAft>
                <a:spcPts val="0"/>
              </a:spcAft>
              <a:buNone/>
            </a:pPr>
            <a:r>
              <a:rPr lang="en-US" sz="1800">
                <a:latin typeface="Cambria"/>
                <a:ea typeface="Cambria"/>
                <a:cs typeface="Cambria"/>
                <a:sym typeface="Cambria"/>
              </a:rPr>
              <a:t>The </a:t>
            </a:r>
            <a:r>
              <a:rPr lang="en-US" sz="1800">
                <a:solidFill>
                  <a:srgbClr val="DC143C"/>
                </a:solidFill>
                <a:latin typeface="Cambria"/>
                <a:ea typeface="Cambria"/>
                <a:cs typeface="Cambria"/>
                <a:sym typeface="Cambria"/>
              </a:rPr>
              <a:t>HAVING </a:t>
            </a:r>
            <a:r>
              <a:rPr lang="en-US" sz="1800">
                <a:latin typeface="Cambria"/>
                <a:ea typeface="Cambria"/>
                <a:cs typeface="Cambria"/>
                <a:sym typeface="Cambria"/>
              </a:rPr>
              <a:t>clause was added to SQL because the </a:t>
            </a:r>
            <a:r>
              <a:rPr lang="en-US" sz="1800">
                <a:solidFill>
                  <a:srgbClr val="DC143C"/>
                </a:solidFill>
                <a:latin typeface="Cambria"/>
                <a:ea typeface="Cambria"/>
                <a:cs typeface="Cambria"/>
                <a:sym typeface="Cambria"/>
              </a:rPr>
              <a:t>WHERE </a:t>
            </a:r>
            <a:r>
              <a:rPr lang="en-US" sz="1800">
                <a:latin typeface="Cambria"/>
                <a:ea typeface="Cambria"/>
                <a:cs typeface="Cambria"/>
                <a:sym typeface="Cambria"/>
              </a:rPr>
              <a:t>keyword cannot be used with  aggregate functions.</a:t>
            </a:r>
            <a:endParaRPr sz="1800">
              <a:latin typeface="Cambria"/>
              <a:ea typeface="Cambria"/>
              <a:cs typeface="Cambria"/>
              <a:sym typeface="Cambria"/>
            </a:endParaRPr>
          </a:p>
          <a:p>
            <a:pPr indent="0" lvl="0" marL="12700" marR="0" rtl="0" algn="l">
              <a:lnSpc>
                <a:spcPct val="100000"/>
              </a:lnSpc>
              <a:spcBef>
                <a:spcPts val="1725"/>
              </a:spcBef>
              <a:spcAft>
                <a:spcPts val="0"/>
              </a:spcAft>
              <a:buNone/>
            </a:pPr>
            <a:r>
              <a:rPr lang="en-US" sz="1800">
                <a:latin typeface="Cambria"/>
                <a:ea typeface="Cambria"/>
                <a:cs typeface="Cambria"/>
                <a:sym typeface="Cambria"/>
              </a:rPr>
              <a:t>HAVING Syntax</a:t>
            </a:r>
            <a:endParaRPr sz="1800">
              <a:latin typeface="Cambria"/>
              <a:ea typeface="Cambria"/>
              <a:cs typeface="Cambria"/>
              <a:sym typeface="Cambria"/>
            </a:endParaRPr>
          </a:p>
          <a:p>
            <a:pPr indent="0" lvl="0" marL="0" marR="0" rtl="0" algn="l">
              <a:lnSpc>
                <a:spcPct val="100000"/>
              </a:lnSpc>
              <a:spcBef>
                <a:spcPts val="20"/>
              </a:spcBef>
              <a:spcAft>
                <a:spcPts val="0"/>
              </a:spcAft>
              <a:buNone/>
            </a:pPr>
            <a:r>
              <a:t/>
            </a:r>
            <a:endParaRPr sz="1800">
              <a:latin typeface="Cambria"/>
              <a:ea typeface="Cambria"/>
              <a:cs typeface="Cambria"/>
              <a:sym typeface="Cambria"/>
            </a:endParaRPr>
          </a:p>
          <a:p>
            <a:pPr indent="0" lvl="0" marL="127000" marR="0" rtl="0" algn="l">
              <a:lnSpc>
                <a:spcPct val="100000"/>
              </a:lnSpc>
              <a:spcBef>
                <a:spcPts val="0"/>
              </a:spcBef>
              <a:spcAft>
                <a:spcPts val="0"/>
              </a:spcAft>
              <a:buNone/>
            </a:pPr>
            <a:r>
              <a:rPr lang="en-US" sz="1600">
                <a:solidFill>
                  <a:srgbClr val="0000CD"/>
                </a:solidFill>
                <a:latin typeface="Cambria"/>
                <a:ea typeface="Cambria"/>
                <a:cs typeface="Cambria"/>
                <a:sym typeface="Cambria"/>
              </a:rPr>
              <a:t>SELECT </a:t>
            </a:r>
            <a:r>
              <a:rPr i="1" lang="en-US" sz="1600">
                <a:latin typeface="Cambria"/>
                <a:ea typeface="Cambria"/>
                <a:cs typeface="Cambria"/>
                <a:sym typeface="Cambria"/>
              </a:rPr>
              <a:t>column_name(s) </a:t>
            </a:r>
            <a:r>
              <a:rPr lang="en-US" sz="1600">
                <a:solidFill>
                  <a:srgbClr val="0000CD"/>
                </a:solidFill>
                <a:latin typeface="Cambria"/>
                <a:ea typeface="Cambria"/>
                <a:cs typeface="Cambria"/>
                <a:sym typeface="Cambria"/>
              </a:rPr>
              <a:t>FROM </a:t>
            </a:r>
            <a:r>
              <a:rPr i="1" lang="en-US" sz="1600">
                <a:latin typeface="Cambria"/>
                <a:ea typeface="Cambria"/>
                <a:cs typeface="Cambria"/>
                <a:sym typeface="Cambria"/>
              </a:rPr>
              <a:t>table_name </a:t>
            </a:r>
            <a:r>
              <a:rPr lang="en-US" sz="1600">
                <a:solidFill>
                  <a:srgbClr val="0000CD"/>
                </a:solidFill>
                <a:latin typeface="Cambria"/>
                <a:ea typeface="Cambria"/>
                <a:cs typeface="Cambria"/>
                <a:sym typeface="Cambria"/>
              </a:rPr>
              <a:t>WHERE </a:t>
            </a:r>
            <a:r>
              <a:rPr i="1" lang="en-US" sz="1600">
                <a:latin typeface="Cambria"/>
                <a:ea typeface="Cambria"/>
                <a:cs typeface="Cambria"/>
                <a:sym typeface="Cambria"/>
              </a:rPr>
              <a:t>condition </a:t>
            </a:r>
            <a:r>
              <a:rPr lang="en-US" sz="1600">
                <a:solidFill>
                  <a:srgbClr val="0000CD"/>
                </a:solidFill>
                <a:latin typeface="Cambria"/>
                <a:ea typeface="Cambria"/>
                <a:cs typeface="Cambria"/>
                <a:sym typeface="Cambria"/>
              </a:rPr>
              <a:t>GROUP BY </a:t>
            </a:r>
            <a:r>
              <a:rPr i="1" lang="en-US" sz="1600">
                <a:latin typeface="Cambria"/>
                <a:ea typeface="Cambria"/>
                <a:cs typeface="Cambria"/>
                <a:sym typeface="Cambria"/>
              </a:rPr>
              <a:t>column_name(s)  </a:t>
            </a:r>
            <a:r>
              <a:rPr lang="en-US" sz="1600">
                <a:solidFill>
                  <a:srgbClr val="0000CD"/>
                </a:solidFill>
                <a:latin typeface="Cambria"/>
                <a:ea typeface="Cambria"/>
                <a:cs typeface="Cambria"/>
                <a:sym typeface="Cambria"/>
              </a:rPr>
              <a:t>HAVING</a:t>
            </a:r>
            <a:endParaRPr sz="1600">
              <a:latin typeface="Cambria"/>
              <a:ea typeface="Cambria"/>
              <a:cs typeface="Cambria"/>
              <a:sym typeface="Cambria"/>
            </a:endParaRPr>
          </a:p>
          <a:p>
            <a:pPr indent="0" lvl="0" marL="127000" marR="0" rtl="0" algn="l">
              <a:lnSpc>
                <a:spcPct val="100000"/>
              </a:lnSpc>
              <a:spcBef>
                <a:spcPts val="285"/>
              </a:spcBef>
              <a:spcAft>
                <a:spcPts val="0"/>
              </a:spcAft>
              <a:buNone/>
            </a:pPr>
            <a:r>
              <a:rPr i="1" lang="en-US" sz="1600">
                <a:latin typeface="Cambria"/>
                <a:ea typeface="Cambria"/>
                <a:cs typeface="Cambria"/>
                <a:sym typeface="Cambria"/>
              </a:rPr>
              <a:t>condition </a:t>
            </a:r>
            <a:r>
              <a:rPr lang="en-US" sz="1600">
                <a:solidFill>
                  <a:srgbClr val="0000CD"/>
                </a:solidFill>
                <a:latin typeface="Cambria"/>
                <a:ea typeface="Cambria"/>
                <a:cs typeface="Cambria"/>
                <a:sym typeface="Cambria"/>
              </a:rPr>
              <a:t>ORDER BY </a:t>
            </a:r>
            <a:r>
              <a:rPr i="1" lang="en-US" sz="1600">
                <a:latin typeface="Cambria"/>
                <a:ea typeface="Cambria"/>
                <a:cs typeface="Cambria"/>
                <a:sym typeface="Cambria"/>
              </a:rPr>
              <a:t>column_name(s);</a:t>
            </a:r>
            <a:endParaRPr sz="1600">
              <a:latin typeface="Cambria"/>
              <a:ea typeface="Cambria"/>
              <a:cs typeface="Cambria"/>
              <a:sym typeface="Cambria"/>
            </a:endParaRPr>
          </a:p>
          <a:p>
            <a:pPr indent="0" lvl="0" marL="0" marR="0" rtl="0" algn="l">
              <a:lnSpc>
                <a:spcPct val="100000"/>
              </a:lnSpc>
              <a:spcBef>
                <a:spcPts val="20"/>
              </a:spcBef>
              <a:spcAft>
                <a:spcPts val="0"/>
              </a:spcAft>
              <a:buNone/>
            </a:pPr>
            <a:r>
              <a:t/>
            </a:r>
            <a:endParaRPr sz="2250">
              <a:latin typeface="Cambria"/>
              <a:ea typeface="Cambria"/>
              <a:cs typeface="Cambria"/>
              <a:sym typeface="Cambria"/>
            </a:endParaRPr>
          </a:p>
          <a:p>
            <a:pPr indent="0" lvl="0" marL="211454" marR="0" rtl="0" algn="l">
              <a:lnSpc>
                <a:spcPct val="100000"/>
              </a:lnSpc>
              <a:spcBef>
                <a:spcPts val="0"/>
              </a:spcBef>
              <a:spcAft>
                <a:spcPts val="0"/>
              </a:spcAft>
              <a:buNone/>
            </a:pPr>
            <a:r>
              <a:rPr lang="en-US" sz="1800">
                <a:latin typeface="Cambria"/>
                <a:ea typeface="Cambria"/>
                <a:cs typeface="Cambria"/>
                <a:sym typeface="Cambria"/>
              </a:rPr>
              <a:t>HAVING Example</a:t>
            </a:r>
            <a:endParaRPr sz="1800">
              <a:latin typeface="Cambria"/>
              <a:ea typeface="Cambria"/>
              <a:cs typeface="Cambria"/>
              <a:sym typeface="Cambria"/>
            </a:endParaRPr>
          </a:p>
          <a:p>
            <a:pPr indent="0" lvl="0" marL="0" marR="0" rtl="0" algn="l">
              <a:lnSpc>
                <a:spcPct val="100000"/>
              </a:lnSpc>
              <a:spcBef>
                <a:spcPts val="45"/>
              </a:spcBef>
              <a:spcAft>
                <a:spcPts val="0"/>
              </a:spcAft>
              <a:buNone/>
            </a:pPr>
            <a:r>
              <a:t/>
            </a:r>
            <a:endParaRPr sz="1750">
              <a:latin typeface="Cambria"/>
              <a:ea typeface="Cambria"/>
              <a:cs typeface="Cambria"/>
              <a:sym typeface="Cambria"/>
            </a:endParaRPr>
          </a:p>
          <a:p>
            <a:pPr indent="0" lvl="0" marL="12700" marR="1294765" rtl="0" algn="l">
              <a:lnSpc>
                <a:spcPct val="114999"/>
              </a:lnSpc>
              <a:spcBef>
                <a:spcPts val="0"/>
              </a:spcBef>
              <a:spcAft>
                <a:spcPts val="0"/>
              </a:spcAft>
              <a:buNone/>
            </a:pPr>
            <a:r>
              <a:rPr lang="en-US" sz="1600">
                <a:solidFill>
                  <a:srgbClr val="0000CD"/>
                </a:solidFill>
                <a:latin typeface="Cambria"/>
                <a:ea typeface="Cambria"/>
                <a:cs typeface="Cambria"/>
                <a:sym typeface="Cambria"/>
              </a:rPr>
              <a:t>SELECT COUNT</a:t>
            </a:r>
            <a:r>
              <a:rPr lang="en-US" sz="1600">
                <a:latin typeface="Cambria"/>
                <a:ea typeface="Cambria"/>
                <a:cs typeface="Cambria"/>
                <a:sym typeface="Cambria"/>
              </a:rPr>
              <a:t>(CustomerID), Country </a:t>
            </a:r>
            <a:r>
              <a:rPr lang="en-US" sz="1600">
                <a:solidFill>
                  <a:srgbClr val="0000CD"/>
                </a:solidFill>
                <a:latin typeface="Cambria"/>
                <a:ea typeface="Cambria"/>
                <a:cs typeface="Cambria"/>
                <a:sym typeface="Cambria"/>
              </a:rPr>
              <a:t>FROM </a:t>
            </a:r>
            <a:r>
              <a:rPr lang="en-US" sz="1600">
                <a:latin typeface="Cambria"/>
                <a:ea typeface="Cambria"/>
                <a:cs typeface="Cambria"/>
                <a:sym typeface="Cambria"/>
              </a:rPr>
              <a:t>Customers </a:t>
            </a:r>
            <a:r>
              <a:rPr lang="en-US" sz="1600">
                <a:solidFill>
                  <a:srgbClr val="0000CD"/>
                </a:solidFill>
                <a:latin typeface="Cambria"/>
                <a:ea typeface="Cambria"/>
                <a:cs typeface="Cambria"/>
                <a:sym typeface="Cambria"/>
              </a:rPr>
              <a:t>GROUP BY </a:t>
            </a:r>
            <a:r>
              <a:rPr lang="en-US" sz="1600">
                <a:latin typeface="Cambria"/>
                <a:ea typeface="Cambria"/>
                <a:cs typeface="Cambria"/>
                <a:sym typeface="Cambria"/>
              </a:rPr>
              <a:t>Country </a:t>
            </a:r>
            <a:r>
              <a:rPr lang="en-US" sz="1600">
                <a:solidFill>
                  <a:srgbClr val="0000CD"/>
                </a:solidFill>
                <a:latin typeface="Cambria"/>
                <a:ea typeface="Cambria"/>
                <a:cs typeface="Cambria"/>
                <a:sym typeface="Cambria"/>
              </a:rPr>
              <a:t>HAVING  COUNT</a:t>
            </a:r>
            <a:r>
              <a:rPr lang="en-US" sz="1600">
                <a:latin typeface="Cambria"/>
                <a:ea typeface="Cambria"/>
                <a:cs typeface="Cambria"/>
                <a:sym typeface="Cambria"/>
              </a:rPr>
              <a:t>(CustomerID) &gt; </a:t>
            </a:r>
            <a:r>
              <a:rPr lang="en-US" sz="1600">
                <a:solidFill>
                  <a:srgbClr val="FF0000"/>
                </a:solidFill>
                <a:latin typeface="Cambria"/>
                <a:ea typeface="Cambria"/>
                <a:cs typeface="Cambria"/>
                <a:sym typeface="Cambria"/>
              </a:rPr>
              <a:t>5</a:t>
            </a:r>
            <a:r>
              <a:rPr lang="en-US" sz="1600">
                <a:latin typeface="Cambria"/>
                <a:ea typeface="Cambria"/>
                <a:cs typeface="Cambria"/>
                <a:sym typeface="Cambria"/>
              </a:rPr>
              <a:t>;</a:t>
            </a:r>
            <a:endParaRPr sz="1600">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type="title"/>
          </p:nvPr>
        </p:nvSpPr>
        <p:spPr>
          <a:xfrm>
            <a:off x="1475325" y="220650"/>
            <a:ext cx="229489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LIKE	QUERY</a:t>
            </a:r>
            <a:endParaRPr sz="2800">
              <a:latin typeface="Cambria"/>
              <a:ea typeface="Cambria"/>
              <a:cs typeface="Cambria"/>
              <a:sym typeface="Cambria"/>
            </a:endParaRPr>
          </a:p>
        </p:txBody>
      </p:sp>
      <p:sp>
        <p:nvSpPr>
          <p:cNvPr id="372" name="Google Shape;372;p45"/>
          <p:cNvSpPr txBox="1"/>
          <p:nvPr/>
        </p:nvSpPr>
        <p:spPr>
          <a:xfrm>
            <a:off x="106025" y="1105029"/>
            <a:ext cx="7344409" cy="37553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500">
                <a:latin typeface="Cambria"/>
                <a:ea typeface="Cambria"/>
                <a:cs typeface="Cambria"/>
                <a:sym typeface="Cambria"/>
              </a:rPr>
              <a:t>The </a:t>
            </a:r>
            <a:r>
              <a:rPr lang="en-US" sz="1500">
                <a:solidFill>
                  <a:srgbClr val="DC143C"/>
                </a:solidFill>
                <a:latin typeface="Cambria"/>
                <a:ea typeface="Cambria"/>
                <a:cs typeface="Cambria"/>
                <a:sym typeface="Cambria"/>
              </a:rPr>
              <a:t>LIKE </a:t>
            </a:r>
            <a:r>
              <a:rPr lang="en-US" sz="1500">
                <a:latin typeface="Cambria"/>
                <a:ea typeface="Cambria"/>
                <a:cs typeface="Cambria"/>
                <a:sym typeface="Cambria"/>
              </a:rPr>
              <a:t>operator is used in a </a:t>
            </a:r>
            <a:r>
              <a:rPr lang="en-US" sz="1500">
                <a:solidFill>
                  <a:srgbClr val="DC143C"/>
                </a:solidFill>
                <a:latin typeface="Cambria"/>
                <a:ea typeface="Cambria"/>
                <a:cs typeface="Cambria"/>
                <a:sym typeface="Cambria"/>
              </a:rPr>
              <a:t>WHERE </a:t>
            </a:r>
            <a:r>
              <a:rPr lang="en-US" sz="1500">
                <a:latin typeface="Cambria"/>
                <a:ea typeface="Cambria"/>
                <a:cs typeface="Cambria"/>
                <a:sym typeface="Cambria"/>
              </a:rPr>
              <a:t>clause to search for a speciﬁed pattern in a column.</a:t>
            </a:r>
            <a:endParaRPr sz="1500">
              <a:latin typeface="Cambria"/>
              <a:ea typeface="Cambria"/>
              <a:cs typeface="Cambria"/>
              <a:sym typeface="Cambria"/>
            </a:endParaRPr>
          </a:p>
          <a:p>
            <a:pPr indent="0" lvl="0" marL="0" marR="0" rtl="0" algn="l">
              <a:lnSpc>
                <a:spcPct val="100000"/>
              </a:lnSpc>
              <a:spcBef>
                <a:spcPts val="25"/>
              </a:spcBef>
              <a:spcAft>
                <a:spcPts val="0"/>
              </a:spcAft>
              <a:buNone/>
            </a:pPr>
            <a:r>
              <a:t/>
            </a:r>
            <a:endParaRPr sz="1400">
              <a:latin typeface="Cambria"/>
              <a:ea typeface="Cambria"/>
              <a:cs typeface="Cambria"/>
              <a:sym typeface="Cambria"/>
            </a:endParaRPr>
          </a:p>
          <a:p>
            <a:pPr indent="0" lvl="0" marL="12700" marR="0" rtl="0" algn="l">
              <a:lnSpc>
                <a:spcPct val="100000"/>
              </a:lnSpc>
              <a:spcBef>
                <a:spcPts val="0"/>
              </a:spcBef>
              <a:spcAft>
                <a:spcPts val="0"/>
              </a:spcAft>
              <a:buNone/>
            </a:pPr>
            <a:r>
              <a:rPr lang="en-US" sz="1500">
                <a:latin typeface="Cambria"/>
                <a:ea typeface="Cambria"/>
                <a:cs typeface="Cambria"/>
                <a:sym typeface="Cambria"/>
              </a:rPr>
              <a:t>There are two wildcards often used in conjunction with the </a:t>
            </a:r>
            <a:r>
              <a:rPr lang="en-US" sz="1500">
                <a:solidFill>
                  <a:srgbClr val="DC143C"/>
                </a:solidFill>
                <a:latin typeface="Cambria"/>
                <a:ea typeface="Cambria"/>
                <a:cs typeface="Cambria"/>
                <a:sym typeface="Cambria"/>
              </a:rPr>
              <a:t>LIKE </a:t>
            </a:r>
            <a:r>
              <a:rPr lang="en-US" sz="1500">
                <a:latin typeface="Cambria"/>
                <a:ea typeface="Cambria"/>
                <a:cs typeface="Cambria"/>
                <a:sym typeface="Cambria"/>
              </a:rPr>
              <a:t>operator:</a:t>
            </a:r>
            <a:endParaRPr sz="1500">
              <a:latin typeface="Cambria"/>
              <a:ea typeface="Cambria"/>
              <a:cs typeface="Cambria"/>
              <a:sym typeface="Cambria"/>
            </a:endParaRPr>
          </a:p>
          <a:p>
            <a:pPr indent="0" lvl="0" marL="0" marR="0" rtl="0" algn="l">
              <a:lnSpc>
                <a:spcPct val="100000"/>
              </a:lnSpc>
              <a:spcBef>
                <a:spcPts val="30"/>
              </a:spcBef>
              <a:spcAft>
                <a:spcPts val="0"/>
              </a:spcAft>
              <a:buNone/>
            </a:pPr>
            <a:r>
              <a:t/>
            </a:r>
            <a:endParaRPr sz="1400">
              <a:latin typeface="Cambria"/>
              <a:ea typeface="Cambria"/>
              <a:cs typeface="Cambria"/>
              <a:sym typeface="Cambria"/>
            </a:endParaRPr>
          </a:p>
          <a:p>
            <a:pPr indent="-391795" lvl="0" marL="517525" marR="0" rtl="0" algn="l">
              <a:lnSpc>
                <a:spcPct val="100000"/>
              </a:lnSpc>
              <a:spcBef>
                <a:spcPts val="0"/>
              </a:spcBef>
              <a:spcAft>
                <a:spcPts val="0"/>
              </a:spcAft>
              <a:buSzPts val="1500"/>
              <a:buFont typeface="Arial"/>
              <a:buChar char="●"/>
            </a:pPr>
            <a:r>
              <a:rPr lang="en-US" sz="1500">
                <a:latin typeface="Cambria"/>
                <a:ea typeface="Cambria"/>
                <a:cs typeface="Cambria"/>
                <a:sym typeface="Cambria"/>
              </a:rPr>
              <a:t>The percent sign (%) represents zero, one, or multiple characters</a:t>
            </a:r>
            <a:endParaRPr sz="1500">
              <a:latin typeface="Cambria"/>
              <a:ea typeface="Cambria"/>
              <a:cs typeface="Cambria"/>
              <a:sym typeface="Cambria"/>
            </a:endParaRPr>
          </a:p>
          <a:p>
            <a:pPr indent="-391795" lvl="0" marL="517525" marR="0" rtl="0" algn="l">
              <a:lnSpc>
                <a:spcPct val="100000"/>
              </a:lnSpc>
              <a:spcBef>
                <a:spcPts val="270"/>
              </a:spcBef>
              <a:spcAft>
                <a:spcPts val="0"/>
              </a:spcAft>
              <a:buSzPts val="1500"/>
              <a:buFont typeface="Arial"/>
              <a:buChar char="●"/>
            </a:pPr>
            <a:r>
              <a:rPr lang="en-US" sz="1500">
                <a:latin typeface="Cambria"/>
                <a:ea typeface="Cambria"/>
                <a:cs typeface="Cambria"/>
                <a:sym typeface="Cambria"/>
              </a:rPr>
              <a:t>The underscore sign (_) represents one, single character</a:t>
            </a:r>
            <a:endParaRPr sz="1500">
              <a:latin typeface="Cambria"/>
              <a:ea typeface="Cambria"/>
              <a:cs typeface="Cambria"/>
              <a:sym typeface="Cambria"/>
            </a:endParaRPr>
          </a:p>
          <a:p>
            <a:pPr indent="0" lvl="0" marL="12700" marR="0" rtl="0" algn="l">
              <a:lnSpc>
                <a:spcPct val="100000"/>
              </a:lnSpc>
              <a:spcBef>
                <a:spcPts val="1360"/>
              </a:spcBef>
              <a:spcAft>
                <a:spcPts val="0"/>
              </a:spcAft>
              <a:buNone/>
            </a:pPr>
            <a:r>
              <a:rPr lang="en-US" sz="1800">
                <a:latin typeface="Cambria"/>
                <a:ea typeface="Cambria"/>
                <a:cs typeface="Cambria"/>
                <a:sym typeface="Cambria"/>
              </a:rPr>
              <a:t>LIKE Syntax</a:t>
            </a:r>
            <a:endParaRPr sz="1800">
              <a:latin typeface="Cambria"/>
              <a:ea typeface="Cambria"/>
              <a:cs typeface="Cambria"/>
              <a:sym typeface="Cambria"/>
            </a:endParaRPr>
          </a:p>
          <a:p>
            <a:pPr indent="0" lvl="0" marL="0" marR="0" rtl="0" algn="l">
              <a:lnSpc>
                <a:spcPct val="100000"/>
              </a:lnSpc>
              <a:spcBef>
                <a:spcPts val="20"/>
              </a:spcBef>
              <a:spcAft>
                <a:spcPts val="0"/>
              </a:spcAft>
              <a:buNone/>
            </a:pPr>
            <a:r>
              <a:t/>
            </a:r>
            <a:endParaRPr sz="1800">
              <a:latin typeface="Cambria"/>
              <a:ea typeface="Cambria"/>
              <a:cs typeface="Cambria"/>
              <a:sym typeface="Cambria"/>
            </a:endParaRPr>
          </a:p>
          <a:p>
            <a:pPr indent="0" lvl="0" marL="127000" marR="0" rtl="0" algn="l">
              <a:lnSpc>
                <a:spcPct val="100000"/>
              </a:lnSpc>
              <a:spcBef>
                <a:spcPts val="0"/>
              </a:spcBef>
              <a:spcAft>
                <a:spcPts val="0"/>
              </a:spcAft>
              <a:buNone/>
            </a:pPr>
            <a:r>
              <a:rPr lang="en-US" sz="1600">
                <a:solidFill>
                  <a:srgbClr val="0000CD"/>
                </a:solidFill>
                <a:latin typeface="Cambria"/>
                <a:ea typeface="Cambria"/>
                <a:cs typeface="Cambria"/>
                <a:sym typeface="Cambria"/>
              </a:rPr>
              <a:t>SELECT </a:t>
            </a:r>
            <a:r>
              <a:rPr i="1" lang="en-US" sz="1600">
                <a:latin typeface="Cambria"/>
                <a:ea typeface="Cambria"/>
                <a:cs typeface="Cambria"/>
                <a:sym typeface="Cambria"/>
              </a:rPr>
              <a:t>column1, column2, … </a:t>
            </a:r>
            <a:r>
              <a:rPr lang="en-US" sz="1600">
                <a:solidFill>
                  <a:srgbClr val="0000CD"/>
                </a:solidFill>
                <a:latin typeface="Cambria"/>
                <a:ea typeface="Cambria"/>
                <a:cs typeface="Cambria"/>
                <a:sym typeface="Cambria"/>
              </a:rPr>
              <a:t>FROM </a:t>
            </a:r>
            <a:r>
              <a:rPr i="1" lang="en-US" sz="1600">
                <a:latin typeface="Cambria"/>
                <a:ea typeface="Cambria"/>
                <a:cs typeface="Cambria"/>
                <a:sym typeface="Cambria"/>
              </a:rPr>
              <a:t>table_name </a:t>
            </a:r>
            <a:r>
              <a:rPr lang="en-US" sz="1600">
                <a:solidFill>
                  <a:srgbClr val="0000CD"/>
                </a:solidFill>
                <a:latin typeface="Cambria"/>
                <a:ea typeface="Cambria"/>
                <a:cs typeface="Cambria"/>
                <a:sym typeface="Cambria"/>
              </a:rPr>
              <a:t>WHERE </a:t>
            </a:r>
            <a:r>
              <a:rPr i="1" lang="en-US" sz="1600">
                <a:latin typeface="Cambria"/>
                <a:ea typeface="Cambria"/>
                <a:cs typeface="Cambria"/>
                <a:sym typeface="Cambria"/>
              </a:rPr>
              <a:t>columnN </a:t>
            </a:r>
            <a:r>
              <a:rPr lang="en-US" sz="1600">
                <a:solidFill>
                  <a:srgbClr val="0000CD"/>
                </a:solidFill>
                <a:latin typeface="Cambria"/>
                <a:ea typeface="Cambria"/>
                <a:cs typeface="Cambria"/>
                <a:sym typeface="Cambria"/>
              </a:rPr>
              <a:t>LIKE </a:t>
            </a:r>
            <a:r>
              <a:rPr i="1" lang="en-US" sz="1600">
                <a:latin typeface="Cambria"/>
                <a:ea typeface="Cambria"/>
                <a:cs typeface="Cambria"/>
                <a:sym typeface="Cambria"/>
              </a:rPr>
              <a:t>pattern</a:t>
            </a:r>
            <a:r>
              <a:rPr lang="en-US" sz="1600">
                <a:latin typeface="Cambria"/>
                <a:ea typeface="Cambria"/>
                <a:cs typeface="Cambria"/>
                <a:sym typeface="Cambria"/>
              </a:rPr>
              <a:t>;</a:t>
            </a:r>
            <a:endParaRPr sz="1600">
              <a:latin typeface="Cambria"/>
              <a:ea typeface="Cambria"/>
              <a:cs typeface="Cambria"/>
              <a:sym typeface="Cambria"/>
            </a:endParaRPr>
          </a:p>
          <a:p>
            <a:pPr indent="0" lvl="0" marL="0" marR="0" rtl="0" algn="l">
              <a:lnSpc>
                <a:spcPct val="100000"/>
              </a:lnSpc>
              <a:spcBef>
                <a:spcPts val="45"/>
              </a:spcBef>
              <a:spcAft>
                <a:spcPts val="0"/>
              </a:spcAft>
              <a:buNone/>
            </a:pPr>
            <a:r>
              <a:t/>
            </a:r>
            <a:endParaRPr sz="1750">
              <a:latin typeface="Cambria"/>
              <a:ea typeface="Cambria"/>
              <a:cs typeface="Cambria"/>
              <a:sym typeface="Cambria"/>
            </a:endParaRPr>
          </a:p>
          <a:p>
            <a:pPr indent="0" lvl="0" marL="127000" marR="0" rtl="0" algn="l">
              <a:lnSpc>
                <a:spcPct val="100000"/>
              </a:lnSpc>
              <a:spcBef>
                <a:spcPts val="0"/>
              </a:spcBef>
              <a:spcAft>
                <a:spcPts val="0"/>
              </a:spcAft>
              <a:buNone/>
            </a:pPr>
            <a:r>
              <a:rPr lang="en-US" sz="1400">
                <a:solidFill>
                  <a:srgbClr val="0000CD"/>
                </a:solidFill>
                <a:latin typeface="Cambria"/>
                <a:ea typeface="Cambria"/>
                <a:cs typeface="Cambria"/>
                <a:sym typeface="Cambria"/>
              </a:rPr>
              <a:t>Example</a:t>
            </a:r>
            <a:endParaRPr sz="1400">
              <a:latin typeface="Cambria"/>
              <a:ea typeface="Cambria"/>
              <a:cs typeface="Cambria"/>
              <a:sym typeface="Cambria"/>
            </a:endParaRPr>
          </a:p>
          <a:p>
            <a:pPr indent="0" lvl="0" marL="127000" marR="2654300" rtl="0" algn="l">
              <a:lnSpc>
                <a:spcPct val="230399"/>
              </a:lnSpc>
              <a:spcBef>
                <a:spcPts val="20"/>
              </a:spcBef>
              <a:spcAft>
                <a:spcPts val="0"/>
              </a:spcAft>
              <a:buNone/>
            </a:pPr>
            <a:r>
              <a:rPr lang="en-US" sz="1300">
                <a:solidFill>
                  <a:srgbClr val="0000CD"/>
                </a:solidFill>
                <a:latin typeface="Cambria"/>
                <a:ea typeface="Cambria"/>
                <a:cs typeface="Cambria"/>
                <a:sym typeface="Cambria"/>
              </a:rPr>
              <a:t>SELECT </a:t>
            </a:r>
            <a:r>
              <a:rPr lang="en-US" sz="1300">
                <a:latin typeface="Cambria"/>
                <a:ea typeface="Cambria"/>
                <a:cs typeface="Cambria"/>
                <a:sym typeface="Cambria"/>
              </a:rPr>
              <a:t>* </a:t>
            </a:r>
            <a:r>
              <a:rPr lang="en-US" sz="1300">
                <a:solidFill>
                  <a:srgbClr val="0000CD"/>
                </a:solidFill>
                <a:latin typeface="Cambria"/>
                <a:ea typeface="Cambria"/>
                <a:cs typeface="Cambria"/>
                <a:sym typeface="Cambria"/>
              </a:rPr>
              <a:t>FROM </a:t>
            </a:r>
            <a:r>
              <a:rPr lang="en-US" sz="1300">
                <a:latin typeface="Cambria"/>
                <a:ea typeface="Cambria"/>
                <a:cs typeface="Cambria"/>
                <a:sym typeface="Cambria"/>
              </a:rPr>
              <a:t>Customers </a:t>
            </a:r>
            <a:r>
              <a:rPr lang="en-US" sz="1300">
                <a:solidFill>
                  <a:srgbClr val="0000CD"/>
                </a:solidFill>
                <a:latin typeface="Cambria"/>
                <a:ea typeface="Cambria"/>
                <a:cs typeface="Cambria"/>
                <a:sym typeface="Cambria"/>
              </a:rPr>
              <a:t>WHERE </a:t>
            </a:r>
            <a:r>
              <a:rPr lang="en-US" sz="1300">
                <a:latin typeface="Cambria"/>
                <a:ea typeface="Cambria"/>
                <a:cs typeface="Cambria"/>
                <a:sym typeface="Cambria"/>
              </a:rPr>
              <a:t>CustomerName </a:t>
            </a:r>
            <a:r>
              <a:rPr lang="en-US" sz="1300">
                <a:solidFill>
                  <a:srgbClr val="0000CD"/>
                </a:solidFill>
                <a:latin typeface="Cambria"/>
                <a:ea typeface="Cambria"/>
                <a:cs typeface="Cambria"/>
                <a:sym typeface="Cambria"/>
              </a:rPr>
              <a:t>LIKE </a:t>
            </a:r>
            <a:r>
              <a:rPr lang="en-US" sz="1300">
                <a:solidFill>
                  <a:srgbClr val="A52A2A"/>
                </a:solidFill>
                <a:latin typeface="Cambria"/>
                <a:ea typeface="Cambria"/>
                <a:cs typeface="Cambria"/>
                <a:sym typeface="Cambria"/>
              </a:rPr>
              <a:t>'a%'</a:t>
            </a:r>
            <a:r>
              <a:rPr lang="en-US" sz="1300">
                <a:latin typeface="Cambria"/>
                <a:ea typeface="Cambria"/>
                <a:cs typeface="Cambria"/>
                <a:sym typeface="Cambria"/>
              </a:rPr>
              <a:t>;  </a:t>
            </a:r>
            <a:r>
              <a:rPr lang="en-US" sz="1300">
                <a:solidFill>
                  <a:srgbClr val="0000CD"/>
                </a:solidFill>
                <a:latin typeface="Cambria"/>
                <a:ea typeface="Cambria"/>
                <a:cs typeface="Cambria"/>
                <a:sym typeface="Cambria"/>
              </a:rPr>
              <a:t>SELECT </a:t>
            </a:r>
            <a:r>
              <a:rPr lang="en-US" sz="1300">
                <a:latin typeface="Cambria"/>
                <a:ea typeface="Cambria"/>
                <a:cs typeface="Cambria"/>
                <a:sym typeface="Cambria"/>
              </a:rPr>
              <a:t>* </a:t>
            </a:r>
            <a:r>
              <a:rPr lang="en-US" sz="1300">
                <a:solidFill>
                  <a:srgbClr val="0000CD"/>
                </a:solidFill>
                <a:latin typeface="Cambria"/>
                <a:ea typeface="Cambria"/>
                <a:cs typeface="Cambria"/>
                <a:sym typeface="Cambria"/>
              </a:rPr>
              <a:t>FROM </a:t>
            </a:r>
            <a:r>
              <a:rPr lang="en-US" sz="1300">
                <a:latin typeface="Cambria"/>
                <a:ea typeface="Cambria"/>
                <a:cs typeface="Cambria"/>
                <a:sym typeface="Cambria"/>
              </a:rPr>
              <a:t>Customers </a:t>
            </a:r>
            <a:r>
              <a:rPr lang="en-US" sz="1300">
                <a:solidFill>
                  <a:srgbClr val="0000CD"/>
                </a:solidFill>
                <a:latin typeface="Cambria"/>
                <a:ea typeface="Cambria"/>
                <a:cs typeface="Cambria"/>
                <a:sym typeface="Cambria"/>
              </a:rPr>
              <a:t>WHERE </a:t>
            </a:r>
            <a:r>
              <a:rPr lang="en-US" sz="1300">
                <a:latin typeface="Cambria"/>
                <a:ea typeface="Cambria"/>
                <a:cs typeface="Cambria"/>
                <a:sym typeface="Cambria"/>
              </a:rPr>
              <a:t>CustomerName </a:t>
            </a:r>
            <a:r>
              <a:rPr lang="en-US" sz="1300">
                <a:solidFill>
                  <a:srgbClr val="0000CD"/>
                </a:solidFill>
                <a:latin typeface="Cambria"/>
                <a:ea typeface="Cambria"/>
                <a:cs typeface="Cambria"/>
                <a:sym typeface="Cambria"/>
              </a:rPr>
              <a:t>LIKE </a:t>
            </a:r>
            <a:r>
              <a:rPr lang="en-US" sz="1300">
                <a:solidFill>
                  <a:srgbClr val="A52A2A"/>
                </a:solidFill>
                <a:latin typeface="Cambria"/>
                <a:ea typeface="Cambria"/>
                <a:cs typeface="Cambria"/>
                <a:sym typeface="Cambria"/>
              </a:rPr>
              <a:t>'%a'</a:t>
            </a:r>
            <a:r>
              <a:rPr lang="en-US" sz="1300">
                <a:latin typeface="Cambria"/>
                <a:ea typeface="Cambria"/>
                <a:cs typeface="Cambria"/>
                <a:sym typeface="Cambria"/>
              </a:rPr>
              <a:t>;</a:t>
            </a:r>
            <a:endParaRPr sz="13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pic>
        <p:nvPicPr>
          <p:cNvPr id="87" name="Google Shape;87;p10"/>
          <p:cNvPicPr preferRelativeResize="0"/>
          <p:nvPr/>
        </p:nvPicPr>
        <p:blipFill rotWithShape="1">
          <a:blip r:embed="rId3">
            <a:alphaModFix/>
          </a:blip>
          <a:srcRect b="0" l="0" r="0" t="0"/>
          <a:stretch/>
        </p:blipFill>
        <p:spPr>
          <a:xfrm>
            <a:off x="3786150" y="1222424"/>
            <a:ext cx="5288123" cy="3525426"/>
          </a:xfrm>
          <a:prstGeom prst="rect">
            <a:avLst/>
          </a:prstGeom>
          <a:noFill/>
          <a:ln>
            <a:noFill/>
          </a:ln>
        </p:spPr>
      </p:pic>
      <p:sp>
        <p:nvSpPr>
          <p:cNvPr id="88" name="Google Shape;88;p10"/>
          <p:cNvSpPr txBox="1"/>
          <p:nvPr/>
        </p:nvSpPr>
        <p:spPr>
          <a:xfrm>
            <a:off x="295000" y="1445633"/>
            <a:ext cx="3848100" cy="25857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latin typeface="Cambria"/>
                <a:ea typeface="Cambria"/>
                <a:cs typeface="Cambria"/>
                <a:sym typeface="Cambria"/>
              </a:rPr>
              <a:t>Computer data is information  stored by a computer. This  information may be in the  form of text documents,  images, audio clips, software  programs, or other types of  data.</a:t>
            </a:r>
            <a:endParaRPr sz="2400">
              <a:latin typeface="Cambria"/>
              <a:ea typeface="Cambria"/>
              <a:cs typeface="Cambria"/>
              <a:sym typeface="Cambria"/>
            </a:endParaRPr>
          </a:p>
        </p:txBody>
      </p:sp>
      <p:grpSp>
        <p:nvGrpSpPr>
          <p:cNvPr id="89" name="Google Shape;89;p10"/>
          <p:cNvGrpSpPr/>
          <p:nvPr/>
        </p:nvGrpSpPr>
        <p:grpSpPr>
          <a:xfrm>
            <a:off x="0" y="16474"/>
            <a:ext cx="9144000" cy="879475"/>
            <a:chOff x="0" y="16474"/>
            <a:chExt cx="9144000" cy="879475"/>
          </a:xfrm>
        </p:grpSpPr>
        <p:sp>
          <p:nvSpPr>
            <p:cNvPr id="90" name="Google Shape;90;p10"/>
            <p:cNvSpPr/>
            <p:nvPr/>
          </p:nvSpPr>
          <p:spPr>
            <a:xfrm>
              <a:off x="0" y="16474"/>
              <a:ext cx="9144000" cy="879475"/>
            </a:xfrm>
            <a:custGeom>
              <a:rect b="b" l="l" r="r" t="t"/>
              <a:pathLst>
                <a:path extrusionOk="0" h="879475" w="9144000">
                  <a:moveTo>
                    <a:pt x="0" y="0"/>
                  </a:moveTo>
                  <a:lnTo>
                    <a:pt x="9143999" y="0"/>
                  </a:lnTo>
                  <a:lnTo>
                    <a:pt x="9143999" y="879299"/>
                  </a:lnTo>
                  <a:lnTo>
                    <a:pt x="0" y="879299"/>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 name="Google Shape;91;p10"/>
            <p:cNvSpPr/>
            <p:nvPr/>
          </p:nvSpPr>
          <p:spPr>
            <a:xfrm>
              <a:off x="0" y="16474"/>
              <a:ext cx="9144000" cy="879475"/>
            </a:xfrm>
            <a:custGeom>
              <a:rect b="b" l="l" r="r" t="t"/>
              <a:pathLst>
                <a:path extrusionOk="0" h="879475" w="9144000">
                  <a:moveTo>
                    <a:pt x="0" y="0"/>
                  </a:moveTo>
                  <a:lnTo>
                    <a:pt x="9143999" y="0"/>
                  </a:lnTo>
                </a:path>
                <a:path extrusionOk="0" h="879475" w="9144000">
                  <a:moveTo>
                    <a:pt x="9143999" y="879299"/>
                  </a:moveTo>
                  <a:lnTo>
                    <a:pt x="0" y="879299"/>
                  </a:ln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2" name="Google Shape;92;p10"/>
          <p:cNvSpPr txBox="1"/>
          <p:nvPr>
            <p:ph type="title"/>
          </p:nvPr>
        </p:nvSpPr>
        <p:spPr>
          <a:xfrm>
            <a:off x="2827225" y="149719"/>
            <a:ext cx="2622550" cy="558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500">
                <a:solidFill>
                  <a:srgbClr val="1B1C1F"/>
                </a:solidFill>
                <a:latin typeface="Cambria"/>
                <a:ea typeface="Cambria"/>
                <a:cs typeface="Cambria"/>
                <a:sym typeface="Cambria"/>
              </a:rPr>
              <a:t>What is Data?</a:t>
            </a:r>
            <a:endParaRPr sz="3500">
              <a:latin typeface="Cambria"/>
              <a:ea typeface="Cambria"/>
              <a:cs typeface="Cambria"/>
              <a:sym typeface="Cambria"/>
            </a:endParaRPr>
          </a:p>
        </p:txBody>
      </p:sp>
      <p:sp>
        <p:nvSpPr>
          <p:cNvPr id="93" name="Google Shape;93;p10"/>
          <p:cNvSpPr txBox="1"/>
          <p:nvPr/>
        </p:nvSpPr>
        <p:spPr>
          <a:xfrm>
            <a:off x="6565400" y="471376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grpSp>
        <p:nvGrpSpPr>
          <p:cNvPr id="377" name="Google Shape;377;p46"/>
          <p:cNvGrpSpPr/>
          <p:nvPr/>
        </p:nvGrpSpPr>
        <p:grpSpPr>
          <a:xfrm>
            <a:off x="0" y="16474"/>
            <a:ext cx="9144000" cy="879475"/>
            <a:chOff x="0" y="16474"/>
            <a:chExt cx="9144000" cy="879475"/>
          </a:xfrm>
        </p:grpSpPr>
        <p:sp>
          <p:nvSpPr>
            <p:cNvPr id="378" name="Google Shape;378;p46"/>
            <p:cNvSpPr/>
            <p:nvPr/>
          </p:nvSpPr>
          <p:spPr>
            <a:xfrm>
              <a:off x="0" y="16474"/>
              <a:ext cx="9144000" cy="879475"/>
            </a:xfrm>
            <a:custGeom>
              <a:rect b="b" l="l" r="r" t="t"/>
              <a:pathLst>
                <a:path extrusionOk="0" h="879475" w="9144000">
                  <a:moveTo>
                    <a:pt x="0" y="0"/>
                  </a:moveTo>
                  <a:lnTo>
                    <a:pt x="9143999" y="0"/>
                  </a:lnTo>
                  <a:lnTo>
                    <a:pt x="9143999" y="879299"/>
                  </a:lnTo>
                  <a:lnTo>
                    <a:pt x="0" y="879299"/>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9" name="Google Shape;379;p46"/>
            <p:cNvSpPr/>
            <p:nvPr/>
          </p:nvSpPr>
          <p:spPr>
            <a:xfrm>
              <a:off x="0" y="16474"/>
              <a:ext cx="9144000" cy="879475"/>
            </a:xfrm>
            <a:custGeom>
              <a:rect b="b" l="l" r="r" t="t"/>
              <a:pathLst>
                <a:path extrusionOk="0" h="879475" w="9144000">
                  <a:moveTo>
                    <a:pt x="0" y="0"/>
                  </a:moveTo>
                  <a:lnTo>
                    <a:pt x="9143999" y="0"/>
                  </a:lnTo>
                </a:path>
                <a:path extrusionOk="0" h="879475" w="9144000">
                  <a:moveTo>
                    <a:pt x="9143999" y="879299"/>
                  </a:moveTo>
                  <a:lnTo>
                    <a:pt x="0" y="879299"/>
                  </a:ln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80" name="Google Shape;380;p46"/>
          <p:cNvSpPr txBox="1"/>
          <p:nvPr/>
        </p:nvSpPr>
        <p:spPr>
          <a:xfrm>
            <a:off x="1475325" y="220650"/>
            <a:ext cx="817244"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latin typeface="Cambria"/>
                <a:ea typeface="Cambria"/>
                <a:cs typeface="Cambria"/>
                <a:sym typeface="Cambria"/>
              </a:rPr>
              <a:t>LIKE</a:t>
            </a:r>
            <a:endParaRPr sz="2800">
              <a:latin typeface="Cambria"/>
              <a:ea typeface="Cambria"/>
              <a:cs typeface="Cambria"/>
              <a:sym typeface="Cambria"/>
            </a:endParaRPr>
          </a:p>
        </p:txBody>
      </p:sp>
      <p:sp>
        <p:nvSpPr>
          <p:cNvPr id="381" name="Google Shape;381;p46"/>
          <p:cNvSpPr txBox="1"/>
          <p:nvPr>
            <p:ph type="title"/>
          </p:nvPr>
        </p:nvSpPr>
        <p:spPr>
          <a:xfrm>
            <a:off x="2533590" y="220650"/>
            <a:ext cx="123634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QUERY</a:t>
            </a:r>
            <a:endParaRPr sz="2800">
              <a:latin typeface="Cambria"/>
              <a:ea typeface="Cambria"/>
              <a:cs typeface="Cambria"/>
              <a:sym typeface="Cambria"/>
            </a:endParaRPr>
          </a:p>
        </p:txBody>
      </p:sp>
      <p:pic>
        <p:nvPicPr>
          <p:cNvPr id="382" name="Google Shape;382;p46"/>
          <p:cNvPicPr preferRelativeResize="0"/>
          <p:nvPr/>
        </p:nvPicPr>
        <p:blipFill rotWithShape="1">
          <a:blip r:embed="rId3">
            <a:alphaModFix/>
          </a:blip>
          <a:srcRect b="0" l="0" r="0" t="0"/>
          <a:stretch/>
        </p:blipFill>
        <p:spPr>
          <a:xfrm>
            <a:off x="259725" y="1063142"/>
            <a:ext cx="7578534" cy="3839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type="title"/>
          </p:nvPr>
        </p:nvSpPr>
        <p:spPr>
          <a:xfrm>
            <a:off x="1475325" y="220650"/>
            <a:ext cx="190373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IN	QUERY</a:t>
            </a:r>
            <a:endParaRPr sz="2800">
              <a:latin typeface="Cambria"/>
              <a:ea typeface="Cambria"/>
              <a:cs typeface="Cambria"/>
              <a:sym typeface="Cambria"/>
            </a:endParaRPr>
          </a:p>
        </p:txBody>
      </p:sp>
      <p:sp>
        <p:nvSpPr>
          <p:cNvPr id="388" name="Google Shape;388;p47"/>
          <p:cNvSpPr txBox="1"/>
          <p:nvPr/>
        </p:nvSpPr>
        <p:spPr>
          <a:xfrm>
            <a:off x="106025" y="1105029"/>
            <a:ext cx="8021320" cy="28524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500">
                <a:latin typeface="Cambria"/>
                <a:ea typeface="Cambria"/>
                <a:cs typeface="Cambria"/>
                <a:sym typeface="Cambria"/>
              </a:rPr>
              <a:t>The </a:t>
            </a:r>
            <a:r>
              <a:rPr lang="en-US" sz="1500">
                <a:solidFill>
                  <a:srgbClr val="DC143C"/>
                </a:solidFill>
                <a:latin typeface="Cambria"/>
                <a:ea typeface="Cambria"/>
                <a:cs typeface="Cambria"/>
                <a:sym typeface="Cambria"/>
              </a:rPr>
              <a:t>IN </a:t>
            </a:r>
            <a:r>
              <a:rPr lang="en-US" sz="1500">
                <a:latin typeface="Cambria"/>
                <a:ea typeface="Cambria"/>
                <a:cs typeface="Cambria"/>
                <a:sym typeface="Cambria"/>
              </a:rPr>
              <a:t>operator allows you to specify multiple values in a </a:t>
            </a:r>
            <a:r>
              <a:rPr lang="en-US" sz="1500">
                <a:solidFill>
                  <a:srgbClr val="DC143C"/>
                </a:solidFill>
                <a:latin typeface="Cambria"/>
                <a:ea typeface="Cambria"/>
                <a:cs typeface="Cambria"/>
                <a:sym typeface="Cambria"/>
              </a:rPr>
              <a:t>WHERE </a:t>
            </a:r>
            <a:r>
              <a:rPr lang="en-US" sz="1500">
                <a:latin typeface="Cambria"/>
                <a:ea typeface="Cambria"/>
                <a:cs typeface="Cambria"/>
                <a:sym typeface="Cambria"/>
              </a:rPr>
              <a:t>clause.</a:t>
            </a:r>
            <a:endParaRPr sz="1500">
              <a:latin typeface="Cambria"/>
              <a:ea typeface="Cambria"/>
              <a:cs typeface="Cambria"/>
              <a:sym typeface="Cambria"/>
            </a:endParaRPr>
          </a:p>
          <a:p>
            <a:pPr indent="0" lvl="0" marL="0" marR="0" rtl="0" algn="l">
              <a:lnSpc>
                <a:spcPct val="100000"/>
              </a:lnSpc>
              <a:spcBef>
                <a:spcPts val="25"/>
              </a:spcBef>
              <a:spcAft>
                <a:spcPts val="0"/>
              </a:spcAft>
              <a:buNone/>
            </a:pPr>
            <a:r>
              <a:t/>
            </a:r>
            <a:endParaRPr sz="1400">
              <a:latin typeface="Cambria"/>
              <a:ea typeface="Cambria"/>
              <a:cs typeface="Cambria"/>
              <a:sym typeface="Cambria"/>
            </a:endParaRPr>
          </a:p>
          <a:p>
            <a:pPr indent="0" lvl="0" marL="12700" marR="0" rtl="0" algn="l">
              <a:lnSpc>
                <a:spcPct val="100000"/>
              </a:lnSpc>
              <a:spcBef>
                <a:spcPts val="0"/>
              </a:spcBef>
              <a:spcAft>
                <a:spcPts val="0"/>
              </a:spcAft>
              <a:buNone/>
            </a:pPr>
            <a:r>
              <a:rPr lang="en-US" sz="1500">
                <a:latin typeface="Cambria"/>
                <a:ea typeface="Cambria"/>
                <a:cs typeface="Cambria"/>
                <a:sym typeface="Cambria"/>
              </a:rPr>
              <a:t>The </a:t>
            </a:r>
            <a:r>
              <a:rPr lang="en-US" sz="1500">
                <a:solidFill>
                  <a:srgbClr val="DC143C"/>
                </a:solidFill>
                <a:latin typeface="Cambria"/>
                <a:ea typeface="Cambria"/>
                <a:cs typeface="Cambria"/>
                <a:sym typeface="Cambria"/>
              </a:rPr>
              <a:t>IN </a:t>
            </a:r>
            <a:r>
              <a:rPr lang="en-US" sz="1500">
                <a:latin typeface="Cambria"/>
                <a:ea typeface="Cambria"/>
                <a:cs typeface="Cambria"/>
                <a:sym typeface="Cambria"/>
              </a:rPr>
              <a:t>operator is a shorthand for multiple </a:t>
            </a:r>
            <a:r>
              <a:rPr lang="en-US" sz="1500">
                <a:solidFill>
                  <a:srgbClr val="DC143C"/>
                </a:solidFill>
                <a:latin typeface="Cambria"/>
                <a:ea typeface="Cambria"/>
                <a:cs typeface="Cambria"/>
                <a:sym typeface="Cambria"/>
              </a:rPr>
              <a:t>OR </a:t>
            </a:r>
            <a:r>
              <a:rPr lang="en-US" sz="1500">
                <a:latin typeface="Cambria"/>
                <a:ea typeface="Cambria"/>
                <a:cs typeface="Cambria"/>
                <a:sym typeface="Cambria"/>
              </a:rPr>
              <a:t>conditions.</a:t>
            </a:r>
            <a:endParaRPr sz="1500">
              <a:latin typeface="Cambria"/>
              <a:ea typeface="Cambria"/>
              <a:cs typeface="Cambria"/>
              <a:sym typeface="Cambria"/>
            </a:endParaRPr>
          </a:p>
          <a:p>
            <a:pPr indent="0" lvl="0" marL="0" marR="0" rtl="0" algn="l">
              <a:lnSpc>
                <a:spcPct val="100000"/>
              </a:lnSpc>
              <a:spcBef>
                <a:spcPts val="20"/>
              </a:spcBef>
              <a:spcAft>
                <a:spcPts val="0"/>
              </a:spcAft>
              <a:buNone/>
            </a:pPr>
            <a:r>
              <a:t/>
            </a:r>
            <a:endParaRPr sz="1400">
              <a:latin typeface="Cambria"/>
              <a:ea typeface="Cambria"/>
              <a:cs typeface="Cambria"/>
              <a:sym typeface="Cambria"/>
            </a:endParaRPr>
          </a:p>
          <a:p>
            <a:pPr indent="0" lvl="0" marL="12700" marR="0" rtl="0" algn="l">
              <a:lnSpc>
                <a:spcPct val="100000"/>
              </a:lnSpc>
              <a:spcBef>
                <a:spcPts val="0"/>
              </a:spcBef>
              <a:spcAft>
                <a:spcPts val="0"/>
              </a:spcAft>
              <a:buNone/>
            </a:pPr>
            <a:r>
              <a:rPr lang="en-US" sz="1800">
                <a:latin typeface="Cambria"/>
                <a:ea typeface="Cambria"/>
                <a:cs typeface="Cambria"/>
                <a:sym typeface="Cambria"/>
              </a:rPr>
              <a:t>IN Syntax</a:t>
            </a:r>
            <a:endParaRPr sz="1800">
              <a:latin typeface="Cambria"/>
              <a:ea typeface="Cambria"/>
              <a:cs typeface="Cambria"/>
              <a:sym typeface="Cambria"/>
            </a:endParaRPr>
          </a:p>
          <a:p>
            <a:pPr indent="0" lvl="0" marL="0" marR="0" rtl="0" algn="l">
              <a:lnSpc>
                <a:spcPct val="100000"/>
              </a:lnSpc>
              <a:spcBef>
                <a:spcPts val="20"/>
              </a:spcBef>
              <a:spcAft>
                <a:spcPts val="0"/>
              </a:spcAft>
              <a:buNone/>
            </a:pPr>
            <a:r>
              <a:t/>
            </a:r>
            <a:endParaRPr sz="1800">
              <a:latin typeface="Cambria"/>
              <a:ea typeface="Cambria"/>
              <a:cs typeface="Cambria"/>
              <a:sym typeface="Cambria"/>
            </a:endParaRPr>
          </a:p>
          <a:p>
            <a:pPr indent="0" lvl="0" marL="127000" marR="0" rtl="0" algn="l">
              <a:lnSpc>
                <a:spcPct val="100000"/>
              </a:lnSpc>
              <a:spcBef>
                <a:spcPts val="0"/>
              </a:spcBef>
              <a:spcAft>
                <a:spcPts val="0"/>
              </a:spcAft>
              <a:buNone/>
            </a:pPr>
            <a:r>
              <a:rPr lang="en-US" sz="1600">
                <a:solidFill>
                  <a:srgbClr val="0000CD"/>
                </a:solidFill>
                <a:latin typeface="Cambria"/>
                <a:ea typeface="Cambria"/>
                <a:cs typeface="Cambria"/>
                <a:sym typeface="Cambria"/>
              </a:rPr>
              <a:t>SELECT </a:t>
            </a:r>
            <a:r>
              <a:rPr i="1" lang="en-US" sz="1600">
                <a:latin typeface="Cambria"/>
                <a:ea typeface="Cambria"/>
                <a:cs typeface="Cambria"/>
                <a:sym typeface="Cambria"/>
              </a:rPr>
              <a:t>column_name(s) </a:t>
            </a:r>
            <a:r>
              <a:rPr lang="en-US" sz="1600">
                <a:solidFill>
                  <a:srgbClr val="0000CD"/>
                </a:solidFill>
                <a:latin typeface="Cambria"/>
                <a:ea typeface="Cambria"/>
                <a:cs typeface="Cambria"/>
                <a:sym typeface="Cambria"/>
              </a:rPr>
              <a:t>FROM </a:t>
            </a:r>
            <a:r>
              <a:rPr i="1" lang="en-US" sz="1600">
                <a:latin typeface="Cambria"/>
                <a:ea typeface="Cambria"/>
                <a:cs typeface="Cambria"/>
                <a:sym typeface="Cambria"/>
              </a:rPr>
              <a:t>table_name </a:t>
            </a:r>
            <a:r>
              <a:rPr lang="en-US" sz="1600">
                <a:solidFill>
                  <a:srgbClr val="0000CD"/>
                </a:solidFill>
                <a:latin typeface="Cambria"/>
                <a:ea typeface="Cambria"/>
                <a:cs typeface="Cambria"/>
                <a:sym typeface="Cambria"/>
              </a:rPr>
              <a:t>WHERE </a:t>
            </a:r>
            <a:r>
              <a:rPr i="1" lang="en-US" sz="1600">
                <a:latin typeface="Cambria"/>
                <a:ea typeface="Cambria"/>
                <a:cs typeface="Cambria"/>
                <a:sym typeface="Cambria"/>
              </a:rPr>
              <a:t>column_name </a:t>
            </a:r>
            <a:r>
              <a:rPr lang="en-US" sz="1600">
                <a:solidFill>
                  <a:srgbClr val="0000CD"/>
                </a:solidFill>
                <a:latin typeface="Cambria"/>
                <a:ea typeface="Cambria"/>
                <a:cs typeface="Cambria"/>
                <a:sym typeface="Cambria"/>
              </a:rPr>
              <a:t>IN </a:t>
            </a:r>
            <a:r>
              <a:rPr lang="en-US" sz="1600">
                <a:latin typeface="Cambria"/>
                <a:ea typeface="Cambria"/>
                <a:cs typeface="Cambria"/>
                <a:sym typeface="Cambria"/>
              </a:rPr>
              <a:t>(</a:t>
            </a:r>
            <a:r>
              <a:rPr i="1" lang="en-US" sz="1600">
                <a:latin typeface="Cambria"/>
                <a:ea typeface="Cambria"/>
                <a:cs typeface="Cambria"/>
                <a:sym typeface="Cambria"/>
              </a:rPr>
              <a:t>value1</a:t>
            </a:r>
            <a:r>
              <a:rPr lang="en-US" sz="1600">
                <a:latin typeface="Cambria"/>
                <a:ea typeface="Cambria"/>
                <a:cs typeface="Cambria"/>
                <a:sym typeface="Cambria"/>
              </a:rPr>
              <a:t>, </a:t>
            </a:r>
            <a:r>
              <a:rPr i="1" lang="en-US" sz="1600">
                <a:latin typeface="Cambria"/>
                <a:ea typeface="Cambria"/>
                <a:cs typeface="Cambria"/>
                <a:sym typeface="Cambria"/>
              </a:rPr>
              <a:t>value2</a:t>
            </a:r>
            <a:r>
              <a:rPr lang="en-US" sz="1600">
                <a:latin typeface="Cambria"/>
                <a:ea typeface="Cambria"/>
                <a:cs typeface="Cambria"/>
                <a:sym typeface="Cambria"/>
              </a:rPr>
              <a:t>, ...);</a:t>
            </a:r>
            <a:endParaRPr sz="1600">
              <a:latin typeface="Cambria"/>
              <a:ea typeface="Cambria"/>
              <a:cs typeface="Cambria"/>
              <a:sym typeface="Cambria"/>
            </a:endParaRPr>
          </a:p>
          <a:p>
            <a:pPr indent="0" lvl="0" marL="0" marR="0" rtl="0" algn="l">
              <a:lnSpc>
                <a:spcPct val="100000"/>
              </a:lnSpc>
              <a:spcBef>
                <a:spcPts val="5"/>
              </a:spcBef>
              <a:spcAft>
                <a:spcPts val="0"/>
              </a:spcAft>
              <a:buNone/>
            </a:pPr>
            <a:r>
              <a:t/>
            </a:r>
            <a:endParaRPr sz="1750">
              <a:latin typeface="Cambria"/>
              <a:ea typeface="Cambria"/>
              <a:cs typeface="Cambria"/>
              <a:sym typeface="Cambria"/>
            </a:endParaRPr>
          </a:p>
          <a:p>
            <a:pPr indent="0" lvl="0" marL="12700" marR="0" rtl="0" algn="l">
              <a:lnSpc>
                <a:spcPct val="100000"/>
              </a:lnSpc>
              <a:spcBef>
                <a:spcPts val="0"/>
              </a:spcBef>
              <a:spcAft>
                <a:spcPts val="0"/>
              </a:spcAft>
              <a:buNone/>
            </a:pPr>
            <a:r>
              <a:rPr lang="en-US" sz="2400">
                <a:latin typeface="Cambria"/>
                <a:ea typeface="Cambria"/>
                <a:cs typeface="Cambria"/>
                <a:sym typeface="Cambria"/>
              </a:rPr>
              <a:t>IN Operator Examples</a:t>
            </a:r>
            <a:endParaRPr sz="2400">
              <a:latin typeface="Cambria"/>
              <a:ea typeface="Cambria"/>
              <a:cs typeface="Cambria"/>
              <a:sym typeface="Cambria"/>
            </a:endParaRPr>
          </a:p>
          <a:p>
            <a:pPr indent="0" lvl="0" marL="127000" marR="0" rtl="0" algn="l">
              <a:lnSpc>
                <a:spcPct val="100000"/>
              </a:lnSpc>
              <a:spcBef>
                <a:spcPts val="2265"/>
              </a:spcBef>
              <a:spcAft>
                <a:spcPts val="0"/>
              </a:spcAft>
              <a:buNone/>
            </a:pPr>
            <a:r>
              <a:rPr lang="en-US" sz="1600">
                <a:solidFill>
                  <a:srgbClr val="0000CD"/>
                </a:solidFill>
                <a:latin typeface="Cambria"/>
                <a:ea typeface="Cambria"/>
                <a:cs typeface="Cambria"/>
                <a:sym typeface="Cambria"/>
              </a:rPr>
              <a:t>SELECT </a:t>
            </a:r>
            <a:r>
              <a:rPr lang="en-US" sz="1600">
                <a:latin typeface="Cambria"/>
                <a:ea typeface="Cambria"/>
                <a:cs typeface="Cambria"/>
                <a:sym typeface="Cambria"/>
              </a:rPr>
              <a:t>* </a:t>
            </a:r>
            <a:r>
              <a:rPr lang="en-US" sz="1600">
                <a:solidFill>
                  <a:srgbClr val="0000CD"/>
                </a:solidFill>
                <a:latin typeface="Cambria"/>
                <a:ea typeface="Cambria"/>
                <a:cs typeface="Cambria"/>
                <a:sym typeface="Cambria"/>
              </a:rPr>
              <a:t>FROM </a:t>
            </a:r>
            <a:r>
              <a:rPr lang="en-US" sz="1600">
                <a:latin typeface="Cambria"/>
                <a:ea typeface="Cambria"/>
                <a:cs typeface="Cambria"/>
                <a:sym typeface="Cambria"/>
              </a:rPr>
              <a:t>Customers </a:t>
            </a:r>
            <a:r>
              <a:rPr lang="en-US" sz="1600">
                <a:solidFill>
                  <a:srgbClr val="0000CD"/>
                </a:solidFill>
                <a:latin typeface="Cambria"/>
                <a:ea typeface="Cambria"/>
                <a:cs typeface="Cambria"/>
                <a:sym typeface="Cambria"/>
              </a:rPr>
              <a:t>WHERE </a:t>
            </a:r>
            <a:r>
              <a:rPr lang="en-US" sz="1600">
                <a:latin typeface="Cambria"/>
                <a:ea typeface="Cambria"/>
                <a:cs typeface="Cambria"/>
                <a:sym typeface="Cambria"/>
              </a:rPr>
              <a:t>Country </a:t>
            </a:r>
            <a:r>
              <a:rPr lang="en-US" sz="1600">
                <a:solidFill>
                  <a:srgbClr val="0000CD"/>
                </a:solidFill>
                <a:latin typeface="Cambria"/>
                <a:ea typeface="Cambria"/>
                <a:cs typeface="Cambria"/>
                <a:sym typeface="Cambria"/>
              </a:rPr>
              <a:t>IN </a:t>
            </a:r>
            <a:r>
              <a:rPr lang="en-US" sz="1600">
                <a:latin typeface="Cambria"/>
                <a:ea typeface="Cambria"/>
                <a:cs typeface="Cambria"/>
                <a:sym typeface="Cambria"/>
              </a:rPr>
              <a:t>(</a:t>
            </a:r>
            <a:r>
              <a:rPr lang="en-US" sz="1600">
                <a:solidFill>
                  <a:srgbClr val="A52A2A"/>
                </a:solidFill>
                <a:latin typeface="Cambria"/>
                <a:ea typeface="Cambria"/>
                <a:cs typeface="Cambria"/>
                <a:sym typeface="Cambria"/>
              </a:rPr>
              <a:t>'Germany'</a:t>
            </a:r>
            <a:r>
              <a:rPr lang="en-US" sz="1600">
                <a:latin typeface="Cambria"/>
                <a:ea typeface="Cambria"/>
                <a:cs typeface="Cambria"/>
                <a:sym typeface="Cambria"/>
              </a:rPr>
              <a:t>, </a:t>
            </a:r>
            <a:r>
              <a:rPr lang="en-US" sz="1600">
                <a:solidFill>
                  <a:srgbClr val="A52A2A"/>
                </a:solidFill>
                <a:latin typeface="Cambria"/>
                <a:ea typeface="Cambria"/>
                <a:cs typeface="Cambria"/>
                <a:sym typeface="Cambria"/>
              </a:rPr>
              <a:t>'France'</a:t>
            </a:r>
            <a:r>
              <a:rPr lang="en-US" sz="1600">
                <a:latin typeface="Cambria"/>
                <a:ea typeface="Cambria"/>
                <a:cs typeface="Cambria"/>
                <a:sym typeface="Cambria"/>
              </a:rPr>
              <a:t>, </a:t>
            </a:r>
            <a:r>
              <a:rPr lang="en-US" sz="1600">
                <a:solidFill>
                  <a:srgbClr val="A52A2A"/>
                </a:solidFill>
                <a:latin typeface="Cambria"/>
                <a:ea typeface="Cambria"/>
                <a:cs typeface="Cambria"/>
                <a:sym typeface="Cambria"/>
              </a:rPr>
              <a:t>'UK'</a:t>
            </a:r>
            <a:r>
              <a:rPr lang="en-US" sz="1600">
                <a:latin typeface="Cambria"/>
                <a:ea typeface="Cambria"/>
                <a:cs typeface="Cambria"/>
                <a:sym typeface="Cambria"/>
              </a:rPr>
              <a:t>);</a:t>
            </a:r>
            <a:endParaRPr sz="1600">
              <a:latin typeface="Cambria"/>
              <a:ea typeface="Cambria"/>
              <a:cs typeface="Cambria"/>
              <a:sym typeface="Cambr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8"/>
          <p:cNvSpPr txBox="1"/>
          <p:nvPr>
            <p:ph type="title"/>
          </p:nvPr>
        </p:nvSpPr>
        <p:spPr>
          <a:xfrm>
            <a:off x="1475325" y="220650"/>
            <a:ext cx="323405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BETWEEN	QUERY</a:t>
            </a:r>
            <a:endParaRPr sz="2800">
              <a:latin typeface="Cambria"/>
              <a:ea typeface="Cambria"/>
              <a:cs typeface="Cambria"/>
              <a:sym typeface="Cambria"/>
            </a:endParaRPr>
          </a:p>
        </p:txBody>
      </p:sp>
      <p:sp>
        <p:nvSpPr>
          <p:cNvPr id="394" name="Google Shape;394;p48"/>
          <p:cNvSpPr txBox="1"/>
          <p:nvPr/>
        </p:nvSpPr>
        <p:spPr>
          <a:xfrm>
            <a:off x="106025" y="1104522"/>
            <a:ext cx="8776335" cy="31337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latin typeface="Cambria"/>
                <a:ea typeface="Cambria"/>
                <a:cs typeface="Cambria"/>
                <a:sym typeface="Cambria"/>
              </a:rPr>
              <a:t>The </a:t>
            </a:r>
            <a:r>
              <a:rPr lang="en-US" sz="1600">
                <a:solidFill>
                  <a:srgbClr val="DC143C"/>
                </a:solidFill>
                <a:latin typeface="Cambria"/>
                <a:ea typeface="Cambria"/>
                <a:cs typeface="Cambria"/>
                <a:sym typeface="Cambria"/>
              </a:rPr>
              <a:t>BETWEEN </a:t>
            </a:r>
            <a:r>
              <a:rPr lang="en-US" sz="1600">
                <a:latin typeface="Cambria"/>
                <a:ea typeface="Cambria"/>
                <a:cs typeface="Cambria"/>
                <a:sym typeface="Cambria"/>
              </a:rPr>
              <a:t>operator selects values within a given range. The values can be numbers, text, or dates.</a:t>
            </a:r>
            <a:endParaRPr sz="1600">
              <a:latin typeface="Cambria"/>
              <a:ea typeface="Cambria"/>
              <a:cs typeface="Cambria"/>
              <a:sym typeface="Cambria"/>
            </a:endParaRPr>
          </a:p>
          <a:p>
            <a:pPr indent="0" lvl="0" marL="12700" marR="0" rtl="0" algn="l">
              <a:lnSpc>
                <a:spcPct val="100000"/>
              </a:lnSpc>
              <a:spcBef>
                <a:spcPts val="1685"/>
              </a:spcBef>
              <a:spcAft>
                <a:spcPts val="0"/>
              </a:spcAft>
              <a:buNone/>
            </a:pPr>
            <a:r>
              <a:rPr lang="en-US" sz="1600">
                <a:latin typeface="Cambria"/>
                <a:ea typeface="Cambria"/>
                <a:cs typeface="Cambria"/>
                <a:sym typeface="Cambria"/>
              </a:rPr>
              <a:t>The </a:t>
            </a:r>
            <a:r>
              <a:rPr lang="en-US" sz="1600">
                <a:solidFill>
                  <a:srgbClr val="DC143C"/>
                </a:solidFill>
                <a:latin typeface="Cambria"/>
                <a:ea typeface="Cambria"/>
                <a:cs typeface="Cambria"/>
                <a:sym typeface="Cambria"/>
              </a:rPr>
              <a:t>BETWEEN </a:t>
            </a:r>
            <a:r>
              <a:rPr lang="en-US" sz="1600">
                <a:latin typeface="Cambria"/>
                <a:ea typeface="Cambria"/>
                <a:cs typeface="Cambria"/>
                <a:sym typeface="Cambria"/>
              </a:rPr>
              <a:t>operator is inclusive: begin and end values are included.</a:t>
            </a:r>
            <a:endParaRPr sz="1600">
              <a:latin typeface="Cambria"/>
              <a:ea typeface="Cambria"/>
              <a:cs typeface="Cambria"/>
              <a:sym typeface="Cambria"/>
            </a:endParaRPr>
          </a:p>
          <a:p>
            <a:pPr indent="0" lvl="0" marL="12700" marR="0" rtl="0" algn="l">
              <a:lnSpc>
                <a:spcPct val="100000"/>
              </a:lnSpc>
              <a:spcBef>
                <a:spcPts val="1680"/>
              </a:spcBef>
              <a:spcAft>
                <a:spcPts val="0"/>
              </a:spcAft>
              <a:buNone/>
            </a:pPr>
            <a:r>
              <a:rPr lang="en-US" sz="1800">
                <a:latin typeface="Cambria"/>
                <a:ea typeface="Cambria"/>
                <a:cs typeface="Cambria"/>
                <a:sym typeface="Cambria"/>
              </a:rPr>
              <a:t>BETWEEN Syntax</a:t>
            </a:r>
            <a:endParaRPr sz="1800">
              <a:latin typeface="Cambria"/>
              <a:ea typeface="Cambria"/>
              <a:cs typeface="Cambria"/>
              <a:sym typeface="Cambria"/>
            </a:endParaRPr>
          </a:p>
          <a:p>
            <a:pPr indent="0" lvl="0" marL="0" marR="0" rtl="0" algn="l">
              <a:lnSpc>
                <a:spcPct val="100000"/>
              </a:lnSpc>
              <a:spcBef>
                <a:spcPts val="20"/>
              </a:spcBef>
              <a:spcAft>
                <a:spcPts val="0"/>
              </a:spcAft>
              <a:buNone/>
            </a:pPr>
            <a:r>
              <a:t/>
            </a:r>
            <a:endParaRPr sz="1800">
              <a:latin typeface="Cambria"/>
              <a:ea typeface="Cambria"/>
              <a:cs typeface="Cambria"/>
              <a:sym typeface="Cambria"/>
            </a:endParaRPr>
          </a:p>
          <a:p>
            <a:pPr indent="0" lvl="0" marL="127000" marR="0" rtl="0" algn="l">
              <a:lnSpc>
                <a:spcPct val="100000"/>
              </a:lnSpc>
              <a:spcBef>
                <a:spcPts val="5"/>
              </a:spcBef>
              <a:spcAft>
                <a:spcPts val="0"/>
              </a:spcAft>
              <a:buNone/>
            </a:pPr>
            <a:r>
              <a:rPr lang="en-US" sz="1600">
                <a:solidFill>
                  <a:srgbClr val="0000CD"/>
                </a:solidFill>
                <a:latin typeface="Cambria"/>
                <a:ea typeface="Cambria"/>
                <a:cs typeface="Cambria"/>
                <a:sym typeface="Cambria"/>
              </a:rPr>
              <a:t>SELECT </a:t>
            </a:r>
            <a:r>
              <a:rPr i="1" lang="en-US" sz="1600">
                <a:latin typeface="Cambria"/>
                <a:ea typeface="Cambria"/>
                <a:cs typeface="Cambria"/>
                <a:sym typeface="Cambria"/>
              </a:rPr>
              <a:t>column_name(s) </a:t>
            </a:r>
            <a:r>
              <a:rPr lang="en-US" sz="1600">
                <a:solidFill>
                  <a:srgbClr val="0000CD"/>
                </a:solidFill>
                <a:latin typeface="Cambria"/>
                <a:ea typeface="Cambria"/>
                <a:cs typeface="Cambria"/>
                <a:sym typeface="Cambria"/>
              </a:rPr>
              <a:t>FROM </a:t>
            </a:r>
            <a:r>
              <a:rPr i="1" lang="en-US" sz="1600">
                <a:latin typeface="Cambria"/>
                <a:ea typeface="Cambria"/>
                <a:cs typeface="Cambria"/>
                <a:sym typeface="Cambria"/>
              </a:rPr>
              <a:t>table_name </a:t>
            </a:r>
            <a:r>
              <a:rPr lang="en-US" sz="1600">
                <a:solidFill>
                  <a:srgbClr val="0000CD"/>
                </a:solidFill>
                <a:latin typeface="Cambria"/>
                <a:ea typeface="Cambria"/>
                <a:cs typeface="Cambria"/>
                <a:sym typeface="Cambria"/>
              </a:rPr>
              <a:t>WHERE </a:t>
            </a:r>
            <a:r>
              <a:rPr i="1" lang="en-US" sz="1600">
                <a:latin typeface="Cambria"/>
                <a:ea typeface="Cambria"/>
                <a:cs typeface="Cambria"/>
                <a:sym typeface="Cambria"/>
              </a:rPr>
              <a:t>column_name </a:t>
            </a:r>
            <a:r>
              <a:rPr lang="en-US" sz="1600">
                <a:solidFill>
                  <a:srgbClr val="0000CD"/>
                </a:solidFill>
                <a:latin typeface="Cambria"/>
                <a:ea typeface="Cambria"/>
                <a:cs typeface="Cambria"/>
                <a:sym typeface="Cambria"/>
              </a:rPr>
              <a:t>BETWEEN </a:t>
            </a:r>
            <a:r>
              <a:rPr i="1" lang="en-US" sz="1600">
                <a:latin typeface="Cambria"/>
                <a:ea typeface="Cambria"/>
                <a:cs typeface="Cambria"/>
                <a:sym typeface="Cambria"/>
              </a:rPr>
              <a:t>value1 </a:t>
            </a:r>
            <a:r>
              <a:rPr lang="en-US" sz="1600">
                <a:solidFill>
                  <a:srgbClr val="0000CD"/>
                </a:solidFill>
                <a:latin typeface="Cambria"/>
                <a:ea typeface="Cambria"/>
                <a:cs typeface="Cambria"/>
                <a:sym typeface="Cambria"/>
              </a:rPr>
              <a:t>AND</a:t>
            </a:r>
            <a:endParaRPr sz="1600">
              <a:latin typeface="Cambria"/>
              <a:ea typeface="Cambria"/>
              <a:cs typeface="Cambria"/>
              <a:sym typeface="Cambria"/>
            </a:endParaRPr>
          </a:p>
          <a:p>
            <a:pPr indent="0" lvl="0" marL="126364" marR="0" rtl="0" algn="l">
              <a:lnSpc>
                <a:spcPct val="100000"/>
              </a:lnSpc>
              <a:spcBef>
                <a:spcPts val="285"/>
              </a:spcBef>
              <a:spcAft>
                <a:spcPts val="0"/>
              </a:spcAft>
              <a:buNone/>
            </a:pPr>
            <a:r>
              <a:rPr i="1" lang="en-US" sz="1600">
                <a:latin typeface="Cambria"/>
                <a:ea typeface="Cambria"/>
                <a:cs typeface="Cambria"/>
                <a:sym typeface="Cambria"/>
              </a:rPr>
              <a:t>value2;</a:t>
            </a:r>
            <a:endParaRPr sz="1600">
              <a:latin typeface="Cambria"/>
              <a:ea typeface="Cambria"/>
              <a:cs typeface="Cambria"/>
              <a:sym typeface="Cambria"/>
            </a:endParaRPr>
          </a:p>
          <a:p>
            <a:pPr indent="0" lvl="0" marL="0" marR="0" rtl="0" algn="l">
              <a:lnSpc>
                <a:spcPct val="100000"/>
              </a:lnSpc>
              <a:spcBef>
                <a:spcPts val="15"/>
              </a:spcBef>
              <a:spcAft>
                <a:spcPts val="0"/>
              </a:spcAft>
              <a:buNone/>
            </a:pPr>
            <a:r>
              <a:t/>
            </a:r>
            <a:endParaRPr sz="1750">
              <a:latin typeface="Cambria"/>
              <a:ea typeface="Cambria"/>
              <a:cs typeface="Cambria"/>
              <a:sym typeface="Cambria"/>
            </a:endParaRPr>
          </a:p>
          <a:p>
            <a:pPr indent="0" lvl="0" marL="12700" marR="0" rtl="0" algn="l">
              <a:lnSpc>
                <a:spcPct val="100000"/>
              </a:lnSpc>
              <a:spcBef>
                <a:spcPts val="0"/>
              </a:spcBef>
              <a:spcAft>
                <a:spcPts val="0"/>
              </a:spcAft>
              <a:buNone/>
            </a:pPr>
            <a:r>
              <a:rPr lang="en-US" sz="2200">
                <a:latin typeface="Cambria"/>
                <a:ea typeface="Cambria"/>
                <a:cs typeface="Cambria"/>
                <a:sym typeface="Cambria"/>
              </a:rPr>
              <a:t>BETWEEN Example</a:t>
            </a:r>
            <a:endParaRPr sz="2200">
              <a:latin typeface="Cambria"/>
              <a:ea typeface="Cambria"/>
              <a:cs typeface="Cambria"/>
              <a:sym typeface="Cambria"/>
            </a:endParaRPr>
          </a:p>
          <a:p>
            <a:pPr indent="0" lvl="0" marL="127000" marR="0" rtl="0" algn="l">
              <a:lnSpc>
                <a:spcPct val="100000"/>
              </a:lnSpc>
              <a:spcBef>
                <a:spcPts val="2220"/>
              </a:spcBef>
              <a:spcAft>
                <a:spcPts val="0"/>
              </a:spcAft>
              <a:buNone/>
            </a:pPr>
            <a:r>
              <a:rPr lang="en-US" sz="1600">
                <a:solidFill>
                  <a:srgbClr val="0000CD"/>
                </a:solidFill>
                <a:latin typeface="Cambria"/>
                <a:ea typeface="Cambria"/>
                <a:cs typeface="Cambria"/>
                <a:sym typeface="Cambria"/>
              </a:rPr>
              <a:t>SELECT </a:t>
            </a:r>
            <a:r>
              <a:rPr lang="en-US" sz="1600">
                <a:latin typeface="Cambria"/>
                <a:ea typeface="Cambria"/>
                <a:cs typeface="Cambria"/>
                <a:sym typeface="Cambria"/>
              </a:rPr>
              <a:t>* </a:t>
            </a:r>
            <a:r>
              <a:rPr lang="en-US" sz="1600">
                <a:solidFill>
                  <a:srgbClr val="0000CD"/>
                </a:solidFill>
                <a:latin typeface="Cambria"/>
                <a:ea typeface="Cambria"/>
                <a:cs typeface="Cambria"/>
                <a:sym typeface="Cambria"/>
              </a:rPr>
              <a:t>FROM </a:t>
            </a:r>
            <a:r>
              <a:rPr lang="en-US" sz="1600">
                <a:latin typeface="Cambria"/>
                <a:ea typeface="Cambria"/>
                <a:cs typeface="Cambria"/>
                <a:sym typeface="Cambria"/>
              </a:rPr>
              <a:t>Products </a:t>
            </a:r>
            <a:r>
              <a:rPr lang="en-US" sz="1600">
                <a:solidFill>
                  <a:srgbClr val="0000CD"/>
                </a:solidFill>
                <a:latin typeface="Cambria"/>
                <a:ea typeface="Cambria"/>
                <a:cs typeface="Cambria"/>
                <a:sym typeface="Cambria"/>
              </a:rPr>
              <a:t>WHERE </a:t>
            </a:r>
            <a:r>
              <a:rPr lang="en-US" sz="1600">
                <a:latin typeface="Cambria"/>
                <a:ea typeface="Cambria"/>
                <a:cs typeface="Cambria"/>
                <a:sym typeface="Cambria"/>
              </a:rPr>
              <a:t>Price </a:t>
            </a:r>
            <a:r>
              <a:rPr lang="en-US" sz="1600">
                <a:solidFill>
                  <a:srgbClr val="0000CD"/>
                </a:solidFill>
                <a:latin typeface="Cambria"/>
                <a:ea typeface="Cambria"/>
                <a:cs typeface="Cambria"/>
                <a:sym typeface="Cambria"/>
              </a:rPr>
              <a:t>BETWEEN </a:t>
            </a:r>
            <a:r>
              <a:rPr lang="en-US" sz="1600">
                <a:solidFill>
                  <a:srgbClr val="FF0000"/>
                </a:solidFill>
                <a:latin typeface="Cambria"/>
                <a:ea typeface="Cambria"/>
                <a:cs typeface="Cambria"/>
                <a:sym typeface="Cambria"/>
              </a:rPr>
              <a:t>10 </a:t>
            </a:r>
            <a:r>
              <a:rPr lang="en-US" sz="1600">
                <a:solidFill>
                  <a:srgbClr val="0000CD"/>
                </a:solidFill>
                <a:latin typeface="Cambria"/>
                <a:ea typeface="Cambria"/>
                <a:cs typeface="Cambria"/>
                <a:sym typeface="Cambria"/>
              </a:rPr>
              <a:t>AND </a:t>
            </a:r>
            <a:r>
              <a:rPr lang="en-US" sz="1600">
                <a:solidFill>
                  <a:srgbClr val="FF0000"/>
                </a:solidFill>
                <a:latin typeface="Cambria"/>
                <a:ea typeface="Cambria"/>
                <a:cs typeface="Cambria"/>
                <a:sym typeface="Cambria"/>
              </a:rPr>
              <a:t>20</a:t>
            </a:r>
            <a:r>
              <a:rPr lang="en-US" sz="1600">
                <a:latin typeface="Cambria"/>
                <a:ea typeface="Cambria"/>
                <a:cs typeface="Cambria"/>
                <a:sym typeface="Cambria"/>
              </a:rPr>
              <a:t>;</a:t>
            </a:r>
            <a:endParaRPr sz="1600">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9"/>
          <p:cNvSpPr txBox="1"/>
          <p:nvPr>
            <p:ph type="title"/>
          </p:nvPr>
        </p:nvSpPr>
        <p:spPr>
          <a:xfrm>
            <a:off x="1475325" y="220650"/>
            <a:ext cx="242379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ALIAS	QUERY</a:t>
            </a:r>
            <a:endParaRPr sz="2800">
              <a:latin typeface="Cambria"/>
              <a:ea typeface="Cambria"/>
              <a:cs typeface="Cambria"/>
              <a:sym typeface="Cambria"/>
            </a:endParaRPr>
          </a:p>
        </p:txBody>
      </p:sp>
      <p:sp>
        <p:nvSpPr>
          <p:cNvPr id="400" name="Google Shape;400;p49"/>
          <p:cNvSpPr txBox="1"/>
          <p:nvPr/>
        </p:nvSpPr>
        <p:spPr>
          <a:xfrm>
            <a:off x="263175" y="914317"/>
            <a:ext cx="8794115" cy="3691254"/>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950">
                <a:latin typeface="Cambria"/>
                <a:ea typeface="Cambria"/>
                <a:cs typeface="Cambria"/>
                <a:sym typeface="Cambria"/>
              </a:rPr>
              <a:t>SQL aliases are used to give a table, or a column in a table, a temporary name.Aliases  are often used to make column names more readable.</a:t>
            </a:r>
            <a:endParaRPr sz="1950">
              <a:latin typeface="Cambria"/>
              <a:ea typeface="Cambria"/>
              <a:cs typeface="Cambria"/>
              <a:sym typeface="Cambria"/>
            </a:endParaRPr>
          </a:p>
          <a:p>
            <a:pPr indent="0" lvl="0" marL="12700" marR="0" rtl="0" algn="l">
              <a:lnSpc>
                <a:spcPct val="100000"/>
              </a:lnSpc>
              <a:spcBef>
                <a:spcPts val="1755"/>
              </a:spcBef>
              <a:spcAft>
                <a:spcPts val="0"/>
              </a:spcAft>
              <a:buNone/>
            </a:pPr>
            <a:r>
              <a:rPr b="1" lang="en-US" sz="1800">
                <a:latin typeface="Arial"/>
                <a:ea typeface="Arial"/>
                <a:cs typeface="Arial"/>
                <a:sym typeface="Arial"/>
              </a:rPr>
              <a:t>Alias Column Syntax</a:t>
            </a:r>
            <a:endParaRPr sz="1800">
              <a:latin typeface="Arial"/>
              <a:ea typeface="Arial"/>
              <a:cs typeface="Arial"/>
              <a:sym typeface="Arial"/>
            </a:endParaRPr>
          </a:p>
          <a:p>
            <a:pPr indent="0" lvl="0" marL="0" marR="0" rtl="0" algn="l">
              <a:lnSpc>
                <a:spcPct val="100000"/>
              </a:lnSpc>
              <a:spcBef>
                <a:spcPts val="20"/>
              </a:spcBef>
              <a:spcAft>
                <a:spcPts val="0"/>
              </a:spcAft>
              <a:buNone/>
            </a:pPr>
            <a:r>
              <a:t/>
            </a:r>
            <a:endParaRPr sz="1550">
              <a:latin typeface="Arial"/>
              <a:ea typeface="Arial"/>
              <a:cs typeface="Arial"/>
              <a:sym typeface="Arial"/>
            </a:endParaRPr>
          </a:p>
          <a:p>
            <a:pPr indent="0" lvl="0" marL="127000" marR="0" rtl="0" algn="l">
              <a:lnSpc>
                <a:spcPct val="100000"/>
              </a:lnSpc>
              <a:spcBef>
                <a:spcPts val="0"/>
              </a:spcBef>
              <a:spcAft>
                <a:spcPts val="0"/>
              </a:spcAft>
              <a:buNone/>
            </a:pPr>
            <a:r>
              <a:rPr lang="en-US" sz="1750">
                <a:solidFill>
                  <a:srgbClr val="0000CD"/>
                </a:solidFill>
                <a:latin typeface="Cambria"/>
                <a:ea typeface="Cambria"/>
                <a:cs typeface="Cambria"/>
                <a:sym typeface="Cambria"/>
              </a:rPr>
              <a:t>SELECT </a:t>
            </a:r>
            <a:r>
              <a:rPr i="1" lang="en-US" sz="1750">
                <a:latin typeface="Cambria"/>
                <a:ea typeface="Cambria"/>
                <a:cs typeface="Cambria"/>
                <a:sym typeface="Cambria"/>
              </a:rPr>
              <a:t>column_name </a:t>
            </a:r>
            <a:r>
              <a:rPr lang="en-US" sz="1750">
                <a:solidFill>
                  <a:srgbClr val="0000CD"/>
                </a:solidFill>
                <a:latin typeface="Cambria"/>
                <a:ea typeface="Cambria"/>
                <a:cs typeface="Cambria"/>
                <a:sym typeface="Cambria"/>
              </a:rPr>
              <a:t>AS </a:t>
            </a:r>
            <a:r>
              <a:rPr i="1" lang="en-US" sz="1750">
                <a:latin typeface="Cambria"/>
                <a:ea typeface="Cambria"/>
                <a:cs typeface="Cambria"/>
                <a:sym typeface="Cambria"/>
              </a:rPr>
              <a:t>alias_name </a:t>
            </a:r>
            <a:r>
              <a:rPr lang="en-US" sz="1750">
                <a:solidFill>
                  <a:srgbClr val="0000CD"/>
                </a:solidFill>
                <a:latin typeface="Cambria"/>
                <a:ea typeface="Cambria"/>
                <a:cs typeface="Cambria"/>
                <a:sym typeface="Cambria"/>
              </a:rPr>
              <a:t>FROM </a:t>
            </a:r>
            <a:r>
              <a:rPr i="1" lang="en-US" sz="1750">
                <a:latin typeface="Cambria"/>
                <a:ea typeface="Cambria"/>
                <a:cs typeface="Cambria"/>
                <a:sym typeface="Cambria"/>
              </a:rPr>
              <a:t>table_name;</a:t>
            </a:r>
            <a:endParaRPr sz="1750">
              <a:latin typeface="Cambria"/>
              <a:ea typeface="Cambria"/>
              <a:cs typeface="Cambria"/>
              <a:sym typeface="Cambria"/>
            </a:endParaRPr>
          </a:p>
          <a:p>
            <a:pPr indent="0" lvl="0" marL="12700" marR="0" rtl="0" algn="l">
              <a:lnSpc>
                <a:spcPct val="100000"/>
              </a:lnSpc>
              <a:spcBef>
                <a:spcPts val="1800"/>
              </a:spcBef>
              <a:spcAft>
                <a:spcPts val="0"/>
              </a:spcAft>
              <a:buNone/>
            </a:pPr>
            <a:r>
              <a:rPr b="1" lang="en-US" sz="1800">
                <a:latin typeface="Arial"/>
                <a:ea typeface="Arial"/>
                <a:cs typeface="Arial"/>
                <a:sym typeface="Arial"/>
              </a:rPr>
              <a:t>Alias Table Syntax</a:t>
            </a:r>
            <a:endParaRPr sz="1800">
              <a:latin typeface="Arial"/>
              <a:ea typeface="Arial"/>
              <a:cs typeface="Arial"/>
              <a:sym typeface="Arial"/>
            </a:endParaRPr>
          </a:p>
          <a:p>
            <a:pPr indent="0" lvl="0" marL="0" marR="0" rtl="0" algn="l">
              <a:lnSpc>
                <a:spcPct val="100000"/>
              </a:lnSpc>
              <a:spcBef>
                <a:spcPts val="15"/>
              </a:spcBef>
              <a:spcAft>
                <a:spcPts val="0"/>
              </a:spcAft>
              <a:buNone/>
            </a:pPr>
            <a:r>
              <a:t/>
            </a:r>
            <a:endParaRPr sz="1550">
              <a:latin typeface="Arial"/>
              <a:ea typeface="Arial"/>
              <a:cs typeface="Arial"/>
              <a:sym typeface="Arial"/>
            </a:endParaRPr>
          </a:p>
          <a:p>
            <a:pPr indent="0" lvl="0" marL="127000" marR="0" rtl="0" algn="l">
              <a:lnSpc>
                <a:spcPct val="100000"/>
              </a:lnSpc>
              <a:spcBef>
                <a:spcPts val="5"/>
              </a:spcBef>
              <a:spcAft>
                <a:spcPts val="0"/>
              </a:spcAft>
              <a:buNone/>
            </a:pPr>
            <a:r>
              <a:rPr lang="en-US" sz="1750">
                <a:solidFill>
                  <a:srgbClr val="212121"/>
                </a:solidFill>
                <a:latin typeface="Cambria"/>
                <a:ea typeface="Cambria"/>
                <a:cs typeface="Cambria"/>
                <a:sym typeface="Cambria"/>
              </a:rPr>
              <a:t>SELECT </a:t>
            </a:r>
            <a:r>
              <a:rPr i="1" lang="en-US" sz="1750">
                <a:solidFill>
                  <a:srgbClr val="212121"/>
                </a:solidFill>
                <a:latin typeface="Cambria"/>
                <a:ea typeface="Cambria"/>
                <a:cs typeface="Cambria"/>
                <a:sym typeface="Cambria"/>
              </a:rPr>
              <a:t>column_name(s) </a:t>
            </a:r>
            <a:r>
              <a:rPr lang="en-US" sz="1750">
                <a:solidFill>
                  <a:srgbClr val="212121"/>
                </a:solidFill>
                <a:latin typeface="Cambria"/>
                <a:ea typeface="Cambria"/>
                <a:cs typeface="Cambria"/>
                <a:sym typeface="Cambria"/>
              </a:rPr>
              <a:t>FROM </a:t>
            </a:r>
            <a:r>
              <a:rPr i="1" lang="en-US" sz="1750">
                <a:solidFill>
                  <a:srgbClr val="212121"/>
                </a:solidFill>
                <a:latin typeface="Cambria"/>
                <a:ea typeface="Cambria"/>
                <a:cs typeface="Cambria"/>
                <a:sym typeface="Cambria"/>
              </a:rPr>
              <a:t>table_name </a:t>
            </a:r>
            <a:r>
              <a:rPr lang="en-US" sz="1750">
                <a:solidFill>
                  <a:srgbClr val="212121"/>
                </a:solidFill>
                <a:latin typeface="Cambria"/>
                <a:ea typeface="Cambria"/>
                <a:cs typeface="Cambria"/>
                <a:sym typeface="Cambria"/>
              </a:rPr>
              <a:t>AS </a:t>
            </a:r>
            <a:r>
              <a:rPr i="1" lang="en-US" sz="1750">
                <a:solidFill>
                  <a:srgbClr val="212121"/>
                </a:solidFill>
                <a:latin typeface="Cambria"/>
                <a:ea typeface="Cambria"/>
                <a:cs typeface="Cambria"/>
                <a:sym typeface="Cambria"/>
              </a:rPr>
              <a:t>alias_name;</a:t>
            </a:r>
            <a:endParaRPr sz="1750">
              <a:latin typeface="Cambria"/>
              <a:ea typeface="Cambria"/>
              <a:cs typeface="Cambria"/>
              <a:sym typeface="Cambria"/>
            </a:endParaRPr>
          </a:p>
          <a:p>
            <a:pPr indent="0" lvl="0" marL="12700" marR="0" rtl="0" algn="l">
              <a:lnSpc>
                <a:spcPct val="100000"/>
              </a:lnSpc>
              <a:spcBef>
                <a:spcPts val="1800"/>
              </a:spcBef>
              <a:spcAft>
                <a:spcPts val="0"/>
              </a:spcAft>
              <a:buNone/>
            </a:pPr>
            <a:r>
              <a:rPr lang="en-US" sz="1750">
                <a:solidFill>
                  <a:srgbClr val="212121"/>
                </a:solidFill>
                <a:latin typeface="Cambria"/>
                <a:ea typeface="Cambria"/>
                <a:cs typeface="Cambria"/>
                <a:sym typeface="Cambria"/>
              </a:rPr>
              <a:t>Example:</a:t>
            </a:r>
            <a:endParaRPr sz="1750">
              <a:latin typeface="Cambria"/>
              <a:ea typeface="Cambria"/>
              <a:cs typeface="Cambria"/>
              <a:sym typeface="Cambria"/>
            </a:endParaRPr>
          </a:p>
          <a:p>
            <a:pPr indent="0" lvl="0" marL="127000" marR="0" rtl="0" algn="l">
              <a:lnSpc>
                <a:spcPct val="100000"/>
              </a:lnSpc>
              <a:spcBef>
                <a:spcPts val="1800"/>
              </a:spcBef>
              <a:spcAft>
                <a:spcPts val="0"/>
              </a:spcAft>
              <a:buNone/>
            </a:pPr>
            <a:r>
              <a:rPr lang="en-US" sz="1750">
                <a:solidFill>
                  <a:srgbClr val="212121"/>
                </a:solidFill>
                <a:latin typeface="Cambria"/>
                <a:ea typeface="Cambria"/>
                <a:cs typeface="Cambria"/>
                <a:sym typeface="Cambria"/>
              </a:rPr>
              <a:t>SELECT CustomerID AS ID, CustomerName AS Customer FROM Customers;</a:t>
            </a:r>
            <a:endParaRPr sz="1750">
              <a:latin typeface="Cambria"/>
              <a:ea typeface="Cambria"/>
              <a:cs typeface="Cambria"/>
              <a:sym typeface="Cambri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nvSpPr>
        <p:spPr>
          <a:xfrm>
            <a:off x="1475325" y="220650"/>
            <a:ext cx="3374390"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latin typeface="Cambria"/>
                <a:ea typeface="Cambria"/>
                <a:cs typeface="Cambria"/>
                <a:sym typeface="Cambria"/>
              </a:rPr>
              <a:t>WILDCARD	QUERY</a:t>
            </a:r>
            <a:endParaRPr sz="2800">
              <a:latin typeface="Cambria"/>
              <a:ea typeface="Cambria"/>
              <a:cs typeface="Cambria"/>
              <a:sym typeface="Cambria"/>
            </a:endParaRPr>
          </a:p>
        </p:txBody>
      </p:sp>
      <p:sp>
        <p:nvSpPr>
          <p:cNvPr id="406" name="Google Shape;406;p50"/>
          <p:cNvSpPr txBox="1"/>
          <p:nvPr/>
        </p:nvSpPr>
        <p:spPr>
          <a:xfrm>
            <a:off x="89525" y="1024355"/>
            <a:ext cx="8902700" cy="900430"/>
          </a:xfrm>
          <a:prstGeom prst="rect">
            <a:avLst/>
          </a:prstGeom>
          <a:noFill/>
          <a:ln>
            <a:noFill/>
          </a:ln>
        </p:spPr>
        <p:txBody>
          <a:bodyPr anchorCtr="0" anchor="t" bIns="0" lIns="0" spcFirstLastPara="1" rIns="0" wrap="square" tIns="11425">
            <a:spAutoFit/>
          </a:bodyPr>
          <a:lstStyle/>
          <a:p>
            <a:pPr indent="0" lvl="0" marL="12700" marR="5080" rtl="0" algn="just">
              <a:lnSpc>
                <a:spcPct val="114999"/>
              </a:lnSpc>
              <a:spcBef>
                <a:spcPts val="0"/>
              </a:spcBef>
              <a:spcAft>
                <a:spcPts val="0"/>
              </a:spcAft>
              <a:buNone/>
            </a:pPr>
            <a:r>
              <a:rPr lang="en-US" sz="1650">
                <a:latin typeface="Cambria"/>
                <a:ea typeface="Cambria"/>
                <a:cs typeface="Cambria"/>
                <a:sym typeface="Cambria"/>
              </a:rPr>
              <a:t>A wildcard character is used to substitute one or more characters in a string. Wildcard characters are  used with the </a:t>
            </a:r>
            <a:r>
              <a:rPr lang="en-US" sz="1700" u="sng">
                <a:solidFill>
                  <a:schemeClr val="hlink"/>
                </a:solidFill>
                <a:latin typeface="Cambria"/>
                <a:ea typeface="Cambria"/>
                <a:cs typeface="Cambria"/>
                <a:sym typeface="Cambria"/>
                <a:hlinkClick r:id="rId3"/>
              </a:rPr>
              <a:t>LIKE </a:t>
            </a:r>
            <a:r>
              <a:rPr lang="en-US" sz="1650">
                <a:latin typeface="Cambria"/>
                <a:ea typeface="Cambria"/>
                <a:cs typeface="Cambria"/>
                <a:sym typeface="Cambria"/>
              </a:rPr>
              <a:t>operator. The </a:t>
            </a:r>
            <a:r>
              <a:rPr lang="en-US" sz="1700">
                <a:solidFill>
                  <a:srgbClr val="DC143C"/>
                </a:solidFill>
                <a:latin typeface="Cambria"/>
                <a:ea typeface="Cambria"/>
                <a:cs typeface="Cambria"/>
                <a:sym typeface="Cambria"/>
              </a:rPr>
              <a:t>LIKE </a:t>
            </a:r>
            <a:r>
              <a:rPr lang="en-US" sz="1650">
                <a:latin typeface="Cambria"/>
                <a:ea typeface="Cambria"/>
                <a:cs typeface="Cambria"/>
                <a:sym typeface="Cambria"/>
              </a:rPr>
              <a:t>operator is used in a </a:t>
            </a:r>
            <a:r>
              <a:rPr lang="en-US" sz="1700">
                <a:solidFill>
                  <a:srgbClr val="DC143C"/>
                </a:solidFill>
                <a:latin typeface="Cambria"/>
                <a:ea typeface="Cambria"/>
                <a:cs typeface="Cambria"/>
                <a:sym typeface="Cambria"/>
              </a:rPr>
              <a:t>WHERE </a:t>
            </a:r>
            <a:r>
              <a:rPr lang="en-US" sz="1650">
                <a:latin typeface="Cambria"/>
                <a:ea typeface="Cambria"/>
                <a:cs typeface="Cambria"/>
                <a:sym typeface="Cambria"/>
              </a:rPr>
              <a:t>clause to search for a speciﬁed  pattern in a column.</a:t>
            </a:r>
            <a:endParaRPr sz="1650">
              <a:latin typeface="Cambria"/>
              <a:ea typeface="Cambria"/>
              <a:cs typeface="Cambria"/>
              <a:sym typeface="Cambria"/>
            </a:endParaRPr>
          </a:p>
        </p:txBody>
      </p:sp>
      <p:pic>
        <p:nvPicPr>
          <p:cNvPr id="407" name="Google Shape;407;p50"/>
          <p:cNvPicPr preferRelativeResize="0"/>
          <p:nvPr/>
        </p:nvPicPr>
        <p:blipFill rotWithShape="1">
          <a:blip r:embed="rId4">
            <a:alphaModFix/>
          </a:blip>
          <a:srcRect b="0" l="0" r="0" t="0"/>
          <a:stretch/>
        </p:blipFill>
        <p:spPr>
          <a:xfrm>
            <a:off x="445975" y="1995975"/>
            <a:ext cx="8178126" cy="31475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txBox="1"/>
          <p:nvPr/>
        </p:nvSpPr>
        <p:spPr>
          <a:xfrm>
            <a:off x="1475325" y="220650"/>
            <a:ext cx="3374390"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latin typeface="Cambria"/>
                <a:ea typeface="Cambria"/>
                <a:cs typeface="Cambria"/>
                <a:sym typeface="Cambria"/>
              </a:rPr>
              <a:t>WILDCARD	QUERY</a:t>
            </a:r>
            <a:endParaRPr sz="2800">
              <a:latin typeface="Cambria"/>
              <a:ea typeface="Cambria"/>
              <a:cs typeface="Cambria"/>
              <a:sym typeface="Cambria"/>
            </a:endParaRPr>
          </a:p>
        </p:txBody>
      </p:sp>
      <p:sp>
        <p:nvSpPr>
          <p:cNvPr id="413" name="Google Shape;413;p51"/>
          <p:cNvSpPr txBox="1"/>
          <p:nvPr/>
        </p:nvSpPr>
        <p:spPr>
          <a:xfrm>
            <a:off x="106025" y="1103760"/>
            <a:ext cx="5332730" cy="29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50">
                <a:solidFill>
                  <a:srgbClr val="212121"/>
                </a:solidFill>
                <a:latin typeface="Cambria"/>
                <a:ea typeface="Cambria"/>
                <a:cs typeface="Cambria"/>
                <a:sym typeface="Cambria"/>
              </a:rPr>
              <a:t>SELECT * FROM Customers WHERE City LIKE 'ber%';</a:t>
            </a:r>
            <a:endParaRPr sz="1750">
              <a:latin typeface="Cambria"/>
              <a:ea typeface="Cambria"/>
              <a:cs typeface="Cambria"/>
              <a:sym typeface="Cambria"/>
            </a:endParaRPr>
          </a:p>
        </p:txBody>
      </p:sp>
      <p:pic>
        <p:nvPicPr>
          <p:cNvPr id="414" name="Google Shape;414;p51"/>
          <p:cNvPicPr preferRelativeResize="0"/>
          <p:nvPr/>
        </p:nvPicPr>
        <p:blipFill rotWithShape="1">
          <a:blip r:embed="rId3">
            <a:alphaModFix/>
          </a:blip>
          <a:srcRect b="0" l="0" r="0" t="0"/>
          <a:stretch/>
        </p:blipFill>
        <p:spPr>
          <a:xfrm>
            <a:off x="92842" y="1596648"/>
            <a:ext cx="9051157" cy="347202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2"/>
          <p:cNvSpPr txBox="1"/>
          <p:nvPr>
            <p:ph type="title"/>
          </p:nvPr>
        </p:nvSpPr>
        <p:spPr>
          <a:xfrm>
            <a:off x="1475325" y="220650"/>
            <a:ext cx="264414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UNION	QUERY</a:t>
            </a:r>
            <a:endParaRPr sz="2800">
              <a:latin typeface="Cambria"/>
              <a:ea typeface="Cambria"/>
              <a:cs typeface="Cambria"/>
              <a:sym typeface="Cambria"/>
            </a:endParaRPr>
          </a:p>
        </p:txBody>
      </p:sp>
      <p:sp>
        <p:nvSpPr>
          <p:cNvPr id="420" name="Google Shape;420;p52"/>
          <p:cNvSpPr txBox="1"/>
          <p:nvPr/>
        </p:nvSpPr>
        <p:spPr>
          <a:xfrm>
            <a:off x="106025" y="980206"/>
            <a:ext cx="8138795" cy="3879215"/>
          </a:xfrm>
          <a:prstGeom prst="rect">
            <a:avLst/>
          </a:prstGeom>
          <a:noFill/>
          <a:ln>
            <a:noFill/>
          </a:ln>
        </p:spPr>
        <p:txBody>
          <a:bodyPr anchorCtr="0" anchor="t" bIns="0" lIns="0" spcFirstLastPara="1" rIns="0" wrap="square" tIns="137150">
            <a:spAutoFit/>
          </a:bodyPr>
          <a:lstStyle/>
          <a:p>
            <a:pPr indent="0" lvl="0" marL="12700" marR="0" rtl="0" algn="l">
              <a:lnSpc>
                <a:spcPct val="100000"/>
              </a:lnSpc>
              <a:spcBef>
                <a:spcPts val="0"/>
              </a:spcBef>
              <a:spcAft>
                <a:spcPts val="0"/>
              </a:spcAft>
              <a:buNone/>
            </a:pPr>
            <a:r>
              <a:rPr lang="en-US" sz="1450">
                <a:latin typeface="Cambria"/>
                <a:ea typeface="Cambria"/>
                <a:cs typeface="Cambria"/>
                <a:sym typeface="Cambria"/>
              </a:rPr>
              <a:t>The </a:t>
            </a:r>
            <a:r>
              <a:rPr lang="en-US" sz="1500">
                <a:solidFill>
                  <a:srgbClr val="DC143C"/>
                </a:solidFill>
                <a:latin typeface="Cambria"/>
                <a:ea typeface="Cambria"/>
                <a:cs typeface="Cambria"/>
                <a:sym typeface="Cambria"/>
              </a:rPr>
              <a:t>UNION </a:t>
            </a:r>
            <a:r>
              <a:rPr lang="en-US" sz="1450">
                <a:latin typeface="Cambria"/>
                <a:ea typeface="Cambria"/>
                <a:cs typeface="Cambria"/>
                <a:sym typeface="Cambria"/>
              </a:rPr>
              <a:t>operator is used to combine the result-set of two or more </a:t>
            </a:r>
            <a:r>
              <a:rPr lang="en-US" sz="1500">
                <a:solidFill>
                  <a:srgbClr val="DC143C"/>
                </a:solidFill>
                <a:latin typeface="Cambria"/>
                <a:ea typeface="Cambria"/>
                <a:cs typeface="Cambria"/>
                <a:sym typeface="Cambria"/>
              </a:rPr>
              <a:t>SELECT </a:t>
            </a:r>
            <a:r>
              <a:rPr lang="en-US" sz="1450">
                <a:latin typeface="Cambria"/>
                <a:ea typeface="Cambria"/>
                <a:cs typeface="Cambria"/>
                <a:sym typeface="Cambria"/>
              </a:rPr>
              <a:t>statements.</a:t>
            </a:r>
            <a:endParaRPr sz="1450">
              <a:latin typeface="Cambria"/>
              <a:ea typeface="Cambria"/>
              <a:cs typeface="Cambria"/>
              <a:sym typeface="Cambria"/>
            </a:endParaRPr>
          </a:p>
          <a:p>
            <a:pPr indent="0" lvl="0" marL="12700" marR="0" rtl="0" algn="l">
              <a:lnSpc>
                <a:spcPct val="100000"/>
              </a:lnSpc>
              <a:spcBef>
                <a:spcPts val="1375"/>
              </a:spcBef>
              <a:spcAft>
                <a:spcPts val="0"/>
              </a:spcAft>
              <a:buNone/>
            </a:pPr>
            <a:r>
              <a:rPr lang="en-US" sz="2100">
                <a:latin typeface="Cambria"/>
                <a:ea typeface="Cambria"/>
                <a:cs typeface="Cambria"/>
                <a:sym typeface="Cambria"/>
              </a:rPr>
              <a:t>UNION Syntax</a:t>
            </a:r>
            <a:endParaRPr sz="2100">
              <a:latin typeface="Cambria"/>
              <a:ea typeface="Cambria"/>
              <a:cs typeface="Cambria"/>
              <a:sym typeface="Cambria"/>
            </a:endParaRPr>
          </a:p>
          <a:p>
            <a:pPr indent="0" lvl="0" marL="12700" marR="0" rtl="0" algn="l">
              <a:lnSpc>
                <a:spcPct val="100000"/>
              </a:lnSpc>
              <a:spcBef>
                <a:spcPts val="830"/>
              </a:spcBef>
              <a:spcAft>
                <a:spcPts val="0"/>
              </a:spcAft>
              <a:buNone/>
            </a:pPr>
            <a:r>
              <a:rPr lang="en-US" sz="1450">
                <a:solidFill>
                  <a:srgbClr val="212121"/>
                </a:solidFill>
                <a:latin typeface="Cambria"/>
                <a:ea typeface="Cambria"/>
                <a:cs typeface="Cambria"/>
                <a:sym typeface="Cambria"/>
              </a:rPr>
              <a:t>SELECT </a:t>
            </a:r>
            <a:r>
              <a:rPr i="1" lang="en-US" sz="1450">
                <a:solidFill>
                  <a:srgbClr val="212121"/>
                </a:solidFill>
                <a:latin typeface="Cambria"/>
                <a:ea typeface="Cambria"/>
                <a:cs typeface="Cambria"/>
                <a:sym typeface="Cambria"/>
              </a:rPr>
              <a:t>column_name(s) </a:t>
            </a:r>
            <a:r>
              <a:rPr lang="en-US" sz="1450">
                <a:solidFill>
                  <a:srgbClr val="212121"/>
                </a:solidFill>
                <a:latin typeface="Cambria"/>
                <a:ea typeface="Cambria"/>
                <a:cs typeface="Cambria"/>
                <a:sym typeface="Cambria"/>
              </a:rPr>
              <a:t>FROM </a:t>
            </a:r>
            <a:r>
              <a:rPr i="1" lang="en-US" sz="1450">
                <a:solidFill>
                  <a:srgbClr val="212121"/>
                </a:solidFill>
                <a:latin typeface="Cambria"/>
                <a:ea typeface="Cambria"/>
                <a:cs typeface="Cambria"/>
                <a:sym typeface="Cambria"/>
              </a:rPr>
              <a:t>table1 </a:t>
            </a:r>
            <a:r>
              <a:rPr lang="en-US" sz="1450">
                <a:solidFill>
                  <a:srgbClr val="212121"/>
                </a:solidFill>
                <a:latin typeface="Cambria"/>
                <a:ea typeface="Cambria"/>
                <a:cs typeface="Cambria"/>
                <a:sym typeface="Cambria"/>
              </a:rPr>
              <a:t>UNION SELECT </a:t>
            </a:r>
            <a:r>
              <a:rPr i="1" lang="en-US" sz="1450">
                <a:solidFill>
                  <a:srgbClr val="212121"/>
                </a:solidFill>
                <a:latin typeface="Cambria"/>
                <a:ea typeface="Cambria"/>
                <a:cs typeface="Cambria"/>
                <a:sym typeface="Cambria"/>
              </a:rPr>
              <a:t>column_name(s) </a:t>
            </a:r>
            <a:r>
              <a:rPr lang="en-US" sz="1450">
                <a:solidFill>
                  <a:srgbClr val="212121"/>
                </a:solidFill>
                <a:latin typeface="Cambria"/>
                <a:ea typeface="Cambria"/>
                <a:cs typeface="Cambria"/>
                <a:sym typeface="Cambria"/>
              </a:rPr>
              <a:t>FROM </a:t>
            </a:r>
            <a:r>
              <a:rPr i="1" lang="en-US" sz="1450">
                <a:solidFill>
                  <a:srgbClr val="212121"/>
                </a:solidFill>
                <a:latin typeface="Cambria"/>
                <a:ea typeface="Cambria"/>
                <a:cs typeface="Cambria"/>
                <a:sym typeface="Cambria"/>
              </a:rPr>
              <a:t>table2</a:t>
            </a:r>
            <a:r>
              <a:rPr lang="en-US" sz="1450">
                <a:solidFill>
                  <a:srgbClr val="212121"/>
                </a:solidFill>
                <a:latin typeface="Cambria"/>
                <a:ea typeface="Cambria"/>
                <a:cs typeface="Cambria"/>
                <a:sym typeface="Cambria"/>
              </a:rPr>
              <a:t>;</a:t>
            </a:r>
            <a:endParaRPr sz="1450">
              <a:latin typeface="Cambria"/>
              <a:ea typeface="Cambria"/>
              <a:cs typeface="Cambria"/>
              <a:sym typeface="Cambria"/>
            </a:endParaRPr>
          </a:p>
          <a:p>
            <a:pPr indent="0" lvl="0" marL="12700" marR="0" rtl="0" algn="l">
              <a:lnSpc>
                <a:spcPct val="100000"/>
              </a:lnSpc>
              <a:spcBef>
                <a:spcPts val="770"/>
              </a:spcBef>
              <a:spcAft>
                <a:spcPts val="0"/>
              </a:spcAft>
              <a:buNone/>
            </a:pPr>
            <a:r>
              <a:rPr lang="en-US" sz="2100">
                <a:latin typeface="Cambria"/>
                <a:ea typeface="Cambria"/>
                <a:cs typeface="Cambria"/>
                <a:sym typeface="Cambria"/>
              </a:rPr>
              <a:t>UNION ALL Syntax</a:t>
            </a:r>
            <a:endParaRPr sz="2100">
              <a:latin typeface="Cambria"/>
              <a:ea typeface="Cambria"/>
              <a:cs typeface="Cambria"/>
              <a:sym typeface="Cambria"/>
            </a:endParaRPr>
          </a:p>
          <a:p>
            <a:pPr indent="0" lvl="0" marL="12700" marR="5080" rtl="0" algn="l">
              <a:lnSpc>
                <a:spcPct val="236666"/>
              </a:lnSpc>
              <a:spcBef>
                <a:spcPts val="85"/>
              </a:spcBef>
              <a:spcAft>
                <a:spcPts val="0"/>
              </a:spcAft>
              <a:buNone/>
            </a:pPr>
            <a:r>
              <a:rPr lang="en-US" sz="1450">
                <a:latin typeface="Cambria"/>
                <a:ea typeface="Cambria"/>
                <a:cs typeface="Cambria"/>
                <a:sym typeface="Cambria"/>
              </a:rPr>
              <a:t>T</a:t>
            </a:r>
            <a:r>
              <a:rPr lang="en-US" sz="1450">
                <a:solidFill>
                  <a:srgbClr val="212121"/>
                </a:solidFill>
                <a:latin typeface="Cambria"/>
                <a:ea typeface="Cambria"/>
                <a:cs typeface="Cambria"/>
                <a:sym typeface="Cambria"/>
              </a:rPr>
              <a:t>he </a:t>
            </a:r>
            <a:r>
              <a:rPr lang="en-US" sz="1500">
                <a:solidFill>
                  <a:srgbClr val="212121"/>
                </a:solidFill>
                <a:latin typeface="Cambria"/>
                <a:ea typeface="Cambria"/>
                <a:cs typeface="Cambria"/>
                <a:sym typeface="Cambria"/>
              </a:rPr>
              <a:t>UNION </a:t>
            </a:r>
            <a:r>
              <a:rPr lang="en-US" sz="1450">
                <a:solidFill>
                  <a:srgbClr val="212121"/>
                </a:solidFill>
                <a:latin typeface="Cambria"/>
                <a:ea typeface="Cambria"/>
                <a:cs typeface="Cambria"/>
                <a:sym typeface="Cambria"/>
              </a:rPr>
              <a:t>operator selects only distinct values by default. To allow duplicate values, use </a:t>
            </a:r>
            <a:r>
              <a:rPr lang="en-US" sz="1500">
                <a:solidFill>
                  <a:srgbClr val="212121"/>
                </a:solidFill>
                <a:latin typeface="Cambria"/>
                <a:ea typeface="Cambria"/>
                <a:cs typeface="Cambria"/>
                <a:sym typeface="Cambria"/>
              </a:rPr>
              <a:t>UNION ALL</a:t>
            </a:r>
            <a:r>
              <a:rPr lang="en-US" sz="1450">
                <a:solidFill>
                  <a:srgbClr val="212121"/>
                </a:solidFill>
                <a:latin typeface="Cambria"/>
                <a:ea typeface="Cambria"/>
                <a:cs typeface="Cambria"/>
                <a:sym typeface="Cambria"/>
              </a:rPr>
              <a:t>:  SELECT </a:t>
            </a:r>
            <a:r>
              <a:rPr i="1" lang="en-US" sz="1450">
                <a:solidFill>
                  <a:srgbClr val="212121"/>
                </a:solidFill>
                <a:latin typeface="Cambria"/>
                <a:ea typeface="Cambria"/>
                <a:cs typeface="Cambria"/>
                <a:sym typeface="Cambria"/>
              </a:rPr>
              <a:t>column_name(s) </a:t>
            </a:r>
            <a:r>
              <a:rPr lang="en-US" sz="1450">
                <a:solidFill>
                  <a:srgbClr val="212121"/>
                </a:solidFill>
                <a:latin typeface="Cambria"/>
                <a:ea typeface="Cambria"/>
                <a:cs typeface="Cambria"/>
                <a:sym typeface="Cambria"/>
              </a:rPr>
              <a:t>FROM </a:t>
            </a:r>
            <a:r>
              <a:rPr i="1" lang="en-US" sz="1450">
                <a:solidFill>
                  <a:srgbClr val="212121"/>
                </a:solidFill>
                <a:latin typeface="Cambria"/>
                <a:ea typeface="Cambria"/>
                <a:cs typeface="Cambria"/>
                <a:sym typeface="Cambria"/>
              </a:rPr>
              <a:t>table1 </a:t>
            </a:r>
            <a:r>
              <a:rPr lang="en-US" sz="1450">
                <a:solidFill>
                  <a:srgbClr val="212121"/>
                </a:solidFill>
                <a:latin typeface="Cambria"/>
                <a:ea typeface="Cambria"/>
                <a:cs typeface="Cambria"/>
                <a:sym typeface="Cambria"/>
              </a:rPr>
              <a:t>UNION ALL SELECT </a:t>
            </a:r>
            <a:r>
              <a:rPr i="1" lang="en-US" sz="1450">
                <a:solidFill>
                  <a:srgbClr val="212121"/>
                </a:solidFill>
                <a:latin typeface="Cambria"/>
                <a:ea typeface="Cambria"/>
                <a:cs typeface="Cambria"/>
                <a:sym typeface="Cambria"/>
              </a:rPr>
              <a:t>column_name(s) </a:t>
            </a:r>
            <a:r>
              <a:rPr lang="en-US" sz="1450">
                <a:solidFill>
                  <a:srgbClr val="212121"/>
                </a:solidFill>
                <a:latin typeface="Cambria"/>
                <a:ea typeface="Cambria"/>
                <a:cs typeface="Cambria"/>
                <a:sym typeface="Cambria"/>
              </a:rPr>
              <a:t>FROM </a:t>
            </a:r>
            <a:r>
              <a:rPr i="1" lang="en-US" sz="1450">
                <a:solidFill>
                  <a:srgbClr val="212121"/>
                </a:solidFill>
                <a:latin typeface="Cambria"/>
                <a:ea typeface="Cambria"/>
                <a:cs typeface="Cambria"/>
                <a:sym typeface="Cambria"/>
              </a:rPr>
              <a:t>table2</a:t>
            </a:r>
            <a:r>
              <a:rPr lang="en-US" sz="1450">
                <a:solidFill>
                  <a:srgbClr val="212121"/>
                </a:solidFill>
                <a:latin typeface="Cambria"/>
                <a:ea typeface="Cambria"/>
                <a:cs typeface="Cambria"/>
                <a:sym typeface="Cambria"/>
              </a:rPr>
              <a:t>;</a:t>
            </a:r>
            <a:endParaRPr sz="1450">
              <a:latin typeface="Cambria"/>
              <a:ea typeface="Cambria"/>
              <a:cs typeface="Cambria"/>
              <a:sym typeface="Cambria"/>
            </a:endParaRPr>
          </a:p>
          <a:p>
            <a:pPr indent="0" lvl="0" marL="12700" marR="0" rtl="0" algn="l">
              <a:lnSpc>
                <a:spcPct val="100000"/>
              </a:lnSpc>
              <a:spcBef>
                <a:spcPts val="1355"/>
              </a:spcBef>
              <a:spcAft>
                <a:spcPts val="0"/>
              </a:spcAft>
              <a:buNone/>
            </a:pPr>
            <a:r>
              <a:rPr lang="en-US" sz="2100">
                <a:solidFill>
                  <a:srgbClr val="212121"/>
                </a:solidFill>
                <a:latin typeface="Cambria"/>
                <a:ea typeface="Cambria"/>
                <a:cs typeface="Cambria"/>
                <a:sym typeface="Cambria"/>
              </a:rPr>
              <a:t>Example</a:t>
            </a:r>
            <a:endParaRPr sz="2100">
              <a:latin typeface="Cambria"/>
              <a:ea typeface="Cambria"/>
              <a:cs typeface="Cambria"/>
              <a:sym typeface="Cambria"/>
            </a:endParaRPr>
          </a:p>
          <a:p>
            <a:pPr indent="0" lvl="0" marL="127000" marR="0" rtl="0" algn="l">
              <a:lnSpc>
                <a:spcPct val="100000"/>
              </a:lnSpc>
              <a:spcBef>
                <a:spcPts val="1205"/>
              </a:spcBef>
              <a:spcAft>
                <a:spcPts val="0"/>
              </a:spcAft>
              <a:buNone/>
            </a:pPr>
            <a:r>
              <a:rPr lang="en-US" sz="1450">
                <a:solidFill>
                  <a:srgbClr val="212121"/>
                </a:solidFill>
                <a:latin typeface="Cambria"/>
                <a:ea typeface="Cambria"/>
                <a:cs typeface="Cambria"/>
                <a:sym typeface="Cambria"/>
              </a:rPr>
              <a:t>SELECT City FROM Customers UNION SELECT City FROM Suppliers	ORDER BY City;</a:t>
            </a:r>
            <a:endParaRPr sz="1450">
              <a:latin typeface="Cambria"/>
              <a:ea typeface="Cambria"/>
              <a:cs typeface="Cambria"/>
              <a:sym typeface="Cambria"/>
            </a:endParaRPr>
          </a:p>
          <a:p>
            <a:pPr indent="0" lvl="0" marL="0" marR="0" rtl="0" algn="l">
              <a:lnSpc>
                <a:spcPct val="100000"/>
              </a:lnSpc>
              <a:spcBef>
                <a:spcPts val="10"/>
              </a:spcBef>
              <a:spcAft>
                <a:spcPts val="0"/>
              </a:spcAft>
              <a:buNone/>
            </a:pPr>
            <a:r>
              <a:t/>
            </a:r>
            <a:endParaRPr sz="1750">
              <a:latin typeface="Cambria"/>
              <a:ea typeface="Cambria"/>
              <a:cs typeface="Cambria"/>
              <a:sym typeface="Cambria"/>
            </a:endParaRPr>
          </a:p>
          <a:p>
            <a:pPr indent="0" lvl="0" marL="127000" marR="0" rtl="0" algn="l">
              <a:lnSpc>
                <a:spcPct val="100000"/>
              </a:lnSpc>
              <a:spcBef>
                <a:spcPts val="0"/>
              </a:spcBef>
              <a:spcAft>
                <a:spcPts val="0"/>
              </a:spcAft>
              <a:buNone/>
            </a:pPr>
            <a:r>
              <a:rPr lang="en-US" sz="1450">
                <a:solidFill>
                  <a:srgbClr val="212121"/>
                </a:solidFill>
                <a:latin typeface="Cambria"/>
                <a:ea typeface="Cambria"/>
                <a:cs typeface="Cambria"/>
                <a:sym typeface="Cambria"/>
              </a:rPr>
              <a:t>SELECT City FROM Customers UNION ALL SELECT City FROM Suppliers ORDER BY City;</a:t>
            </a:r>
            <a:endParaRPr sz="1450">
              <a:latin typeface="Cambria"/>
              <a:ea typeface="Cambria"/>
              <a:cs typeface="Cambria"/>
              <a:sym typeface="Cambri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1475325" y="220650"/>
            <a:ext cx="229235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Exists	QUERY</a:t>
            </a:r>
            <a:endParaRPr sz="2800">
              <a:latin typeface="Cambria"/>
              <a:ea typeface="Cambria"/>
              <a:cs typeface="Cambria"/>
              <a:sym typeface="Cambria"/>
            </a:endParaRPr>
          </a:p>
        </p:txBody>
      </p:sp>
      <p:sp>
        <p:nvSpPr>
          <p:cNvPr id="426" name="Google Shape;426;p53"/>
          <p:cNvSpPr txBox="1"/>
          <p:nvPr/>
        </p:nvSpPr>
        <p:spPr>
          <a:xfrm>
            <a:off x="106025" y="1105537"/>
            <a:ext cx="8719820" cy="3619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mbria"/>
                <a:ea typeface="Cambria"/>
                <a:cs typeface="Cambria"/>
                <a:sym typeface="Cambria"/>
              </a:rPr>
              <a:t>The </a:t>
            </a:r>
            <a:r>
              <a:rPr lang="en-US" sz="1400">
                <a:solidFill>
                  <a:srgbClr val="DC143C"/>
                </a:solidFill>
                <a:latin typeface="Cambria"/>
                <a:ea typeface="Cambria"/>
                <a:cs typeface="Cambria"/>
                <a:sym typeface="Cambria"/>
              </a:rPr>
              <a:t>EXISTS </a:t>
            </a:r>
            <a:r>
              <a:rPr lang="en-US" sz="1400">
                <a:latin typeface="Cambria"/>
                <a:ea typeface="Cambria"/>
                <a:cs typeface="Cambria"/>
                <a:sym typeface="Cambria"/>
              </a:rPr>
              <a:t>operator is used to test for the existence of any record in a subquery.</a:t>
            </a:r>
            <a:endParaRPr sz="1400">
              <a:latin typeface="Cambria"/>
              <a:ea typeface="Cambria"/>
              <a:cs typeface="Cambria"/>
              <a:sym typeface="Cambria"/>
            </a:endParaRPr>
          </a:p>
          <a:p>
            <a:pPr indent="0" lvl="0" marL="0" marR="0" rtl="0" algn="l">
              <a:lnSpc>
                <a:spcPct val="100000"/>
              </a:lnSpc>
              <a:spcBef>
                <a:spcPts val="10"/>
              </a:spcBef>
              <a:spcAft>
                <a:spcPts val="0"/>
              </a:spcAft>
              <a:buNone/>
            </a:pPr>
            <a:r>
              <a:t/>
            </a:r>
            <a:endParaRPr sz="1400">
              <a:latin typeface="Cambria"/>
              <a:ea typeface="Cambria"/>
              <a:cs typeface="Cambria"/>
              <a:sym typeface="Cambria"/>
            </a:endParaRPr>
          </a:p>
          <a:p>
            <a:pPr indent="0" lvl="0" marL="12700" marR="0" rtl="0" algn="l">
              <a:lnSpc>
                <a:spcPct val="100000"/>
              </a:lnSpc>
              <a:spcBef>
                <a:spcPts val="0"/>
              </a:spcBef>
              <a:spcAft>
                <a:spcPts val="0"/>
              </a:spcAft>
              <a:buNone/>
            </a:pPr>
            <a:r>
              <a:rPr lang="en-US" sz="1400">
                <a:latin typeface="Cambria"/>
                <a:ea typeface="Cambria"/>
                <a:cs typeface="Cambria"/>
                <a:sym typeface="Cambria"/>
              </a:rPr>
              <a:t>The </a:t>
            </a:r>
            <a:r>
              <a:rPr lang="en-US" sz="1400">
                <a:solidFill>
                  <a:srgbClr val="DC143C"/>
                </a:solidFill>
                <a:latin typeface="Cambria"/>
                <a:ea typeface="Cambria"/>
                <a:cs typeface="Cambria"/>
                <a:sym typeface="Cambria"/>
              </a:rPr>
              <a:t>EXISTS </a:t>
            </a:r>
            <a:r>
              <a:rPr lang="en-US" sz="1400">
                <a:latin typeface="Cambria"/>
                <a:ea typeface="Cambria"/>
                <a:cs typeface="Cambria"/>
                <a:sym typeface="Cambria"/>
              </a:rPr>
              <a:t>operator returns TRUE if the subquery returns one or more records.</a:t>
            </a:r>
            <a:endParaRPr sz="1400">
              <a:latin typeface="Cambria"/>
              <a:ea typeface="Cambria"/>
              <a:cs typeface="Cambria"/>
              <a:sym typeface="Cambria"/>
            </a:endParaRPr>
          </a:p>
          <a:p>
            <a:pPr indent="0" lvl="0" marL="0" marR="0" rtl="0" algn="l">
              <a:lnSpc>
                <a:spcPct val="100000"/>
              </a:lnSpc>
              <a:spcBef>
                <a:spcPts val="50"/>
              </a:spcBef>
              <a:spcAft>
                <a:spcPts val="0"/>
              </a:spcAft>
              <a:buNone/>
            </a:pPr>
            <a:r>
              <a:t/>
            </a:r>
            <a:endParaRPr sz="1350">
              <a:latin typeface="Cambria"/>
              <a:ea typeface="Cambria"/>
              <a:cs typeface="Cambria"/>
              <a:sym typeface="Cambria"/>
            </a:endParaRPr>
          </a:p>
          <a:p>
            <a:pPr indent="0" lvl="0" marL="12700" marR="0" rtl="0" algn="l">
              <a:lnSpc>
                <a:spcPct val="100000"/>
              </a:lnSpc>
              <a:spcBef>
                <a:spcPts val="5"/>
              </a:spcBef>
              <a:spcAft>
                <a:spcPts val="0"/>
              </a:spcAft>
              <a:buNone/>
            </a:pPr>
            <a:r>
              <a:rPr lang="en-US" sz="1800">
                <a:latin typeface="Cambria"/>
                <a:ea typeface="Cambria"/>
                <a:cs typeface="Cambria"/>
                <a:sym typeface="Cambria"/>
              </a:rPr>
              <a:t>EXISTS Syntax</a:t>
            </a:r>
            <a:endParaRPr sz="1800">
              <a:latin typeface="Cambria"/>
              <a:ea typeface="Cambria"/>
              <a:cs typeface="Cambria"/>
              <a:sym typeface="Cambria"/>
            </a:endParaRPr>
          </a:p>
          <a:p>
            <a:pPr indent="114300" lvl="0" marL="12700" marR="3385820" rtl="0" algn="l">
              <a:lnSpc>
                <a:spcPct val="214699"/>
              </a:lnSpc>
              <a:spcBef>
                <a:spcPts val="70"/>
              </a:spcBef>
              <a:spcAft>
                <a:spcPts val="0"/>
              </a:spcAft>
              <a:buNone/>
            </a:pPr>
            <a:r>
              <a:rPr lang="en-US" sz="1500">
                <a:solidFill>
                  <a:srgbClr val="0000CD"/>
                </a:solidFill>
                <a:latin typeface="Cambria"/>
                <a:ea typeface="Cambria"/>
                <a:cs typeface="Cambria"/>
                <a:sym typeface="Cambria"/>
              </a:rPr>
              <a:t>SELECT </a:t>
            </a:r>
            <a:r>
              <a:rPr i="1" lang="en-US" sz="1500">
                <a:latin typeface="Cambria"/>
                <a:ea typeface="Cambria"/>
                <a:cs typeface="Cambria"/>
                <a:sym typeface="Cambria"/>
              </a:rPr>
              <a:t>column_name(s) </a:t>
            </a:r>
            <a:r>
              <a:rPr lang="en-US" sz="1500">
                <a:solidFill>
                  <a:srgbClr val="0000CD"/>
                </a:solidFill>
                <a:latin typeface="Cambria"/>
                <a:ea typeface="Cambria"/>
                <a:cs typeface="Cambria"/>
                <a:sym typeface="Cambria"/>
              </a:rPr>
              <a:t>FROM </a:t>
            </a:r>
            <a:r>
              <a:rPr i="1" lang="en-US" sz="1500">
                <a:latin typeface="Cambria"/>
                <a:ea typeface="Cambria"/>
                <a:cs typeface="Cambria"/>
                <a:sym typeface="Cambria"/>
              </a:rPr>
              <a:t>table_name </a:t>
            </a:r>
            <a:r>
              <a:rPr lang="en-US" sz="1500">
                <a:solidFill>
                  <a:srgbClr val="0000CD"/>
                </a:solidFill>
                <a:latin typeface="Cambria"/>
                <a:ea typeface="Cambria"/>
                <a:cs typeface="Cambria"/>
                <a:sym typeface="Cambria"/>
              </a:rPr>
              <a:t>WHERE EXISTS  </a:t>
            </a:r>
            <a:r>
              <a:rPr lang="en-US" sz="1500">
                <a:latin typeface="Cambria"/>
                <a:ea typeface="Cambria"/>
                <a:cs typeface="Cambria"/>
                <a:sym typeface="Cambria"/>
              </a:rPr>
              <a:t>(</a:t>
            </a:r>
            <a:r>
              <a:rPr lang="en-US" sz="1500">
                <a:solidFill>
                  <a:srgbClr val="0000CD"/>
                </a:solidFill>
                <a:latin typeface="Cambria"/>
                <a:ea typeface="Cambria"/>
                <a:cs typeface="Cambria"/>
                <a:sym typeface="Cambria"/>
              </a:rPr>
              <a:t>SELECT </a:t>
            </a:r>
            <a:r>
              <a:rPr i="1" lang="en-US" sz="1500">
                <a:latin typeface="Cambria"/>
                <a:ea typeface="Cambria"/>
                <a:cs typeface="Cambria"/>
                <a:sym typeface="Cambria"/>
              </a:rPr>
              <a:t>column_name </a:t>
            </a:r>
            <a:r>
              <a:rPr lang="en-US" sz="1500">
                <a:solidFill>
                  <a:srgbClr val="0000CD"/>
                </a:solidFill>
                <a:latin typeface="Cambria"/>
                <a:ea typeface="Cambria"/>
                <a:cs typeface="Cambria"/>
                <a:sym typeface="Cambria"/>
              </a:rPr>
              <a:t>FROM </a:t>
            </a:r>
            <a:r>
              <a:rPr i="1" lang="en-US" sz="1500">
                <a:latin typeface="Cambria"/>
                <a:ea typeface="Cambria"/>
                <a:cs typeface="Cambria"/>
                <a:sym typeface="Cambria"/>
              </a:rPr>
              <a:t>table_name </a:t>
            </a:r>
            <a:r>
              <a:rPr lang="en-US" sz="1500">
                <a:solidFill>
                  <a:srgbClr val="0000CD"/>
                </a:solidFill>
                <a:latin typeface="Cambria"/>
                <a:ea typeface="Cambria"/>
                <a:cs typeface="Cambria"/>
                <a:sym typeface="Cambria"/>
              </a:rPr>
              <a:t>WHERE </a:t>
            </a:r>
            <a:r>
              <a:rPr i="1" lang="en-US" sz="1500">
                <a:latin typeface="Cambria"/>
                <a:ea typeface="Cambria"/>
                <a:cs typeface="Cambria"/>
                <a:sym typeface="Cambria"/>
              </a:rPr>
              <a:t>condition</a:t>
            </a:r>
            <a:r>
              <a:rPr lang="en-US" sz="1500">
                <a:latin typeface="Cambria"/>
                <a:ea typeface="Cambria"/>
                <a:cs typeface="Cambria"/>
                <a:sym typeface="Cambria"/>
              </a:rPr>
              <a:t>);  </a:t>
            </a:r>
            <a:r>
              <a:rPr lang="en-US" sz="1800">
                <a:latin typeface="Cambria"/>
                <a:ea typeface="Cambria"/>
                <a:cs typeface="Cambria"/>
                <a:sym typeface="Cambria"/>
              </a:rPr>
              <a:t>Example</a:t>
            </a:r>
            <a:endParaRPr sz="1800">
              <a:latin typeface="Cambria"/>
              <a:ea typeface="Cambria"/>
              <a:cs typeface="Cambria"/>
              <a:sym typeface="Cambria"/>
            </a:endParaRPr>
          </a:p>
          <a:p>
            <a:pPr indent="0" lvl="0" marL="127000" marR="0" rtl="0" algn="l">
              <a:lnSpc>
                <a:spcPct val="100000"/>
              </a:lnSpc>
              <a:spcBef>
                <a:spcPts val="1130"/>
              </a:spcBef>
              <a:spcAft>
                <a:spcPts val="0"/>
              </a:spcAft>
              <a:buNone/>
            </a:pPr>
            <a:r>
              <a:rPr lang="en-US" sz="1600">
                <a:solidFill>
                  <a:srgbClr val="0000CD"/>
                </a:solidFill>
                <a:latin typeface="Cambria"/>
                <a:ea typeface="Cambria"/>
                <a:cs typeface="Cambria"/>
                <a:sym typeface="Cambria"/>
              </a:rPr>
              <a:t>SELECT </a:t>
            </a:r>
            <a:r>
              <a:rPr lang="en-US" sz="1600">
                <a:latin typeface="Cambria"/>
                <a:ea typeface="Cambria"/>
                <a:cs typeface="Cambria"/>
                <a:sym typeface="Cambria"/>
              </a:rPr>
              <a:t>SupplierName </a:t>
            </a:r>
            <a:r>
              <a:rPr lang="en-US" sz="1600">
                <a:solidFill>
                  <a:srgbClr val="0000CD"/>
                </a:solidFill>
                <a:latin typeface="Cambria"/>
                <a:ea typeface="Cambria"/>
                <a:cs typeface="Cambria"/>
                <a:sym typeface="Cambria"/>
              </a:rPr>
              <a:t>FROM </a:t>
            </a:r>
            <a:r>
              <a:rPr lang="en-US" sz="1600">
                <a:latin typeface="Cambria"/>
                <a:ea typeface="Cambria"/>
                <a:cs typeface="Cambria"/>
                <a:sym typeface="Cambria"/>
              </a:rPr>
              <a:t>Suppliers </a:t>
            </a:r>
            <a:r>
              <a:rPr lang="en-US" sz="1600">
                <a:solidFill>
                  <a:srgbClr val="0000CD"/>
                </a:solidFill>
                <a:latin typeface="Cambria"/>
                <a:ea typeface="Cambria"/>
                <a:cs typeface="Cambria"/>
                <a:sym typeface="Cambria"/>
              </a:rPr>
              <a:t>WHERE EXISTS </a:t>
            </a:r>
            <a:r>
              <a:rPr lang="en-US" sz="1600">
                <a:latin typeface="Cambria"/>
                <a:ea typeface="Cambria"/>
                <a:cs typeface="Cambria"/>
                <a:sym typeface="Cambria"/>
              </a:rPr>
              <a:t>(</a:t>
            </a:r>
            <a:r>
              <a:rPr lang="en-US" sz="1600">
                <a:solidFill>
                  <a:srgbClr val="0000CD"/>
                </a:solidFill>
                <a:latin typeface="Cambria"/>
                <a:ea typeface="Cambria"/>
                <a:cs typeface="Cambria"/>
                <a:sym typeface="Cambria"/>
              </a:rPr>
              <a:t>SELECT </a:t>
            </a:r>
            <a:r>
              <a:rPr lang="en-US" sz="1600">
                <a:latin typeface="Cambria"/>
                <a:ea typeface="Cambria"/>
                <a:cs typeface="Cambria"/>
                <a:sym typeface="Cambria"/>
              </a:rPr>
              <a:t>ProductName </a:t>
            </a:r>
            <a:r>
              <a:rPr lang="en-US" sz="1600">
                <a:solidFill>
                  <a:srgbClr val="0000CD"/>
                </a:solidFill>
                <a:latin typeface="Cambria"/>
                <a:ea typeface="Cambria"/>
                <a:cs typeface="Cambria"/>
                <a:sym typeface="Cambria"/>
              </a:rPr>
              <a:t>FROM </a:t>
            </a:r>
            <a:r>
              <a:rPr lang="en-US" sz="1600">
                <a:latin typeface="Cambria"/>
                <a:ea typeface="Cambria"/>
                <a:cs typeface="Cambria"/>
                <a:sym typeface="Cambria"/>
              </a:rPr>
              <a:t>Products</a:t>
            </a:r>
            <a:endParaRPr sz="1600">
              <a:latin typeface="Cambria"/>
              <a:ea typeface="Cambria"/>
              <a:cs typeface="Cambria"/>
              <a:sym typeface="Cambria"/>
            </a:endParaRPr>
          </a:p>
          <a:p>
            <a:pPr indent="0" lvl="0" marL="0" marR="0" rtl="0" algn="l">
              <a:lnSpc>
                <a:spcPct val="100000"/>
              </a:lnSpc>
              <a:spcBef>
                <a:spcPts val="35"/>
              </a:spcBef>
              <a:spcAft>
                <a:spcPts val="0"/>
              </a:spcAft>
              <a:buNone/>
            </a:pPr>
            <a:r>
              <a:t/>
            </a:r>
            <a:endParaRPr sz="2100">
              <a:latin typeface="Cambria"/>
              <a:ea typeface="Cambria"/>
              <a:cs typeface="Cambria"/>
              <a:sym typeface="Cambria"/>
            </a:endParaRPr>
          </a:p>
          <a:p>
            <a:pPr indent="0" lvl="0" marL="127000" marR="0" rtl="0" algn="l">
              <a:lnSpc>
                <a:spcPct val="100000"/>
              </a:lnSpc>
              <a:spcBef>
                <a:spcPts val="0"/>
              </a:spcBef>
              <a:spcAft>
                <a:spcPts val="0"/>
              </a:spcAft>
              <a:buNone/>
            </a:pPr>
            <a:r>
              <a:rPr lang="en-US" sz="1600">
                <a:solidFill>
                  <a:srgbClr val="0000CD"/>
                </a:solidFill>
                <a:latin typeface="Cambria"/>
                <a:ea typeface="Cambria"/>
                <a:cs typeface="Cambria"/>
                <a:sym typeface="Cambria"/>
              </a:rPr>
              <a:t>WHERE </a:t>
            </a:r>
            <a:r>
              <a:rPr lang="en-US" sz="1600">
                <a:latin typeface="Cambria"/>
                <a:ea typeface="Cambria"/>
                <a:cs typeface="Cambria"/>
                <a:sym typeface="Cambria"/>
              </a:rPr>
              <a:t>Products.SupplierID = Suppliers.supplierID </a:t>
            </a:r>
            <a:r>
              <a:rPr lang="en-US" sz="1600">
                <a:solidFill>
                  <a:srgbClr val="0000CD"/>
                </a:solidFill>
                <a:latin typeface="Cambria"/>
                <a:ea typeface="Cambria"/>
                <a:cs typeface="Cambria"/>
                <a:sym typeface="Cambria"/>
              </a:rPr>
              <a:t>AND </a:t>
            </a:r>
            <a:r>
              <a:rPr lang="en-US" sz="1600">
                <a:latin typeface="Cambria"/>
                <a:ea typeface="Cambria"/>
                <a:cs typeface="Cambria"/>
                <a:sym typeface="Cambria"/>
              </a:rPr>
              <a:t>Price &lt; </a:t>
            </a:r>
            <a:r>
              <a:rPr lang="en-US" sz="1600">
                <a:solidFill>
                  <a:srgbClr val="FF0000"/>
                </a:solidFill>
                <a:latin typeface="Cambria"/>
                <a:ea typeface="Cambria"/>
                <a:cs typeface="Cambria"/>
                <a:sym typeface="Cambria"/>
              </a:rPr>
              <a:t>20</a:t>
            </a:r>
            <a:r>
              <a:rPr lang="en-US" sz="1600">
                <a:latin typeface="Cambria"/>
                <a:ea typeface="Cambria"/>
                <a:cs typeface="Cambria"/>
                <a:sym typeface="Cambria"/>
              </a:rPr>
              <a:t>);</a:t>
            </a:r>
            <a:endParaRPr sz="1600">
              <a:latin typeface="Cambria"/>
              <a:ea typeface="Cambria"/>
              <a:cs typeface="Cambria"/>
              <a:sym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1475325" y="220650"/>
            <a:ext cx="2031364"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Any	QUERY</a:t>
            </a:r>
            <a:endParaRPr sz="2800">
              <a:latin typeface="Cambria"/>
              <a:ea typeface="Cambria"/>
              <a:cs typeface="Cambria"/>
              <a:sym typeface="Cambria"/>
            </a:endParaRPr>
          </a:p>
        </p:txBody>
      </p:sp>
      <p:sp>
        <p:nvSpPr>
          <p:cNvPr id="432" name="Google Shape;432;p54"/>
          <p:cNvSpPr txBox="1"/>
          <p:nvPr/>
        </p:nvSpPr>
        <p:spPr>
          <a:xfrm>
            <a:off x="106025" y="1105537"/>
            <a:ext cx="8339455" cy="354202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mbria"/>
                <a:ea typeface="Cambria"/>
                <a:cs typeface="Cambria"/>
                <a:sym typeface="Cambria"/>
              </a:rPr>
              <a:t>The </a:t>
            </a:r>
            <a:r>
              <a:rPr lang="en-US" sz="1400">
                <a:solidFill>
                  <a:srgbClr val="DC143C"/>
                </a:solidFill>
                <a:latin typeface="Cambria"/>
                <a:ea typeface="Cambria"/>
                <a:cs typeface="Cambria"/>
                <a:sym typeface="Cambria"/>
              </a:rPr>
              <a:t>ANY </a:t>
            </a:r>
            <a:r>
              <a:rPr lang="en-US" sz="1400">
                <a:latin typeface="Cambria"/>
                <a:ea typeface="Cambria"/>
                <a:cs typeface="Cambria"/>
                <a:sym typeface="Cambria"/>
              </a:rPr>
              <a:t>operator:</a:t>
            </a:r>
            <a:endParaRPr sz="1400">
              <a:latin typeface="Cambria"/>
              <a:ea typeface="Cambria"/>
              <a:cs typeface="Cambria"/>
              <a:sym typeface="Cambria"/>
            </a:endParaRPr>
          </a:p>
          <a:p>
            <a:pPr indent="0" lvl="0" marL="0" marR="0" rtl="0" algn="l">
              <a:lnSpc>
                <a:spcPct val="100000"/>
              </a:lnSpc>
              <a:spcBef>
                <a:spcPts val="10"/>
              </a:spcBef>
              <a:spcAft>
                <a:spcPts val="0"/>
              </a:spcAft>
              <a:buNone/>
            </a:pPr>
            <a:r>
              <a:t/>
            </a:r>
            <a:endParaRPr sz="1400">
              <a:latin typeface="Cambria"/>
              <a:ea typeface="Cambria"/>
              <a:cs typeface="Cambria"/>
              <a:sym typeface="Cambria"/>
            </a:endParaRPr>
          </a:p>
          <a:p>
            <a:pPr indent="-336550" lvl="0" marL="469900" marR="0" rtl="0" algn="l">
              <a:lnSpc>
                <a:spcPct val="100000"/>
              </a:lnSpc>
              <a:spcBef>
                <a:spcPts val="0"/>
              </a:spcBef>
              <a:spcAft>
                <a:spcPts val="0"/>
              </a:spcAft>
              <a:buSzPts val="1400"/>
              <a:buFont typeface="Arial"/>
              <a:buChar char="●"/>
            </a:pPr>
            <a:r>
              <a:rPr lang="en-US" sz="1400">
                <a:latin typeface="Cambria"/>
                <a:ea typeface="Cambria"/>
                <a:cs typeface="Cambria"/>
                <a:sym typeface="Cambria"/>
              </a:rPr>
              <a:t>returns a boolean value as a result</a:t>
            </a:r>
            <a:endParaRPr sz="1400">
              <a:latin typeface="Cambria"/>
              <a:ea typeface="Cambria"/>
              <a:cs typeface="Cambria"/>
              <a:sym typeface="Cambria"/>
            </a:endParaRPr>
          </a:p>
          <a:p>
            <a:pPr indent="-336550" lvl="0" marL="469900" marR="0" rtl="0" algn="l">
              <a:lnSpc>
                <a:spcPct val="100000"/>
              </a:lnSpc>
              <a:spcBef>
                <a:spcPts val="250"/>
              </a:spcBef>
              <a:spcAft>
                <a:spcPts val="0"/>
              </a:spcAft>
              <a:buSzPts val="1400"/>
              <a:buFont typeface="Arial"/>
              <a:buChar char="●"/>
            </a:pPr>
            <a:r>
              <a:rPr lang="en-US" sz="1400">
                <a:latin typeface="Cambria"/>
                <a:ea typeface="Cambria"/>
                <a:cs typeface="Cambria"/>
                <a:sym typeface="Cambria"/>
              </a:rPr>
              <a:t>returns TRUE if ANY of the subquery values meet the condition</a:t>
            </a:r>
            <a:endParaRPr sz="1400">
              <a:latin typeface="Cambria"/>
              <a:ea typeface="Cambria"/>
              <a:cs typeface="Cambria"/>
              <a:sym typeface="Cambria"/>
            </a:endParaRPr>
          </a:p>
          <a:p>
            <a:pPr indent="0" lvl="0" marL="12700" marR="0" rtl="0" algn="l">
              <a:lnSpc>
                <a:spcPct val="100000"/>
              </a:lnSpc>
              <a:spcBef>
                <a:spcPts val="1335"/>
              </a:spcBef>
              <a:spcAft>
                <a:spcPts val="0"/>
              </a:spcAft>
              <a:buNone/>
            </a:pPr>
            <a:r>
              <a:rPr lang="en-US" sz="1800">
                <a:latin typeface="Cambria"/>
                <a:ea typeface="Cambria"/>
                <a:cs typeface="Cambria"/>
                <a:sym typeface="Cambria"/>
              </a:rPr>
              <a:t>ANY Syntax</a:t>
            </a:r>
            <a:endParaRPr sz="1800">
              <a:latin typeface="Cambria"/>
              <a:ea typeface="Cambria"/>
              <a:cs typeface="Cambria"/>
              <a:sym typeface="Cambria"/>
            </a:endParaRPr>
          </a:p>
          <a:p>
            <a:pPr indent="0" lvl="0" marL="0" marR="0" rtl="0" algn="l">
              <a:lnSpc>
                <a:spcPct val="100000"/>
              </a:lnSpc>
              <a:spcBef>
                <a:spcPts val="30"/>
              </a:spcBef>
              <a:spcAft>
                <a:spcPts val="0"/>
              </a:spcAft>
              <a:buNone/>
            </a:pPr>
            <a:r>
              <a:t/>
            </a:r>
            <a:endParaRPr sz="1800">
              <a:latin typeface="Cambria"/>
              <a:ea typeface="Cambria"/>
              <a:cs typeface="Cambria"/>
              <a:sym typeface="Cambria"/>
            </a:endParaRPr>
          </a:p>
          <a:p>
            <a:pPr indent="0" lvl="0" marL="127000" marR="0" rtl="0" algn="l">
              <a:lnSpc>
                <a:spcPct val="100000"/>
              </a:lnSpc>
              <a:spcBef>
                <a:spcPts val="0"/>
              </a:spcBef>
              <a:spcAft>
                <a:spcPts val="0"/>
              </a:spcAft>
              <a:buNone/>
            </a:pPr>
            <a:r>
              <a:rPr lang="en-US" sz="1400">
                <a:solidFill>
                  <a:srgbClr val="0000CD"/>
                </a:solidFill>
                <a:latin typeface="Cambria"/>
                <a:ea typeface="Cambria"/>
                <a:cs typeface="Cambria"/>
                <a:sym typeface="Cambria"/>
              </a:rPr>
              <a:t>SELECT </a:t>
            </a:r>
            <a:r>
              <a:rPr i="1" lang="en-US" sz="1400">
                <a:latin typeface="Cambria"/>
                <a:ea typeface="Cambria"/>
                <a:cs typeface="Cambria"/>
                <a:sym typeface="Cambria"/>
              </a:rPr>
              <a:t>column_name(s) </a:t>
            </a:r>
            <a:r>
              <a:rPr lang="en-US" sz="1400">
                <a:solidFill>
                  <a:srgbClr val="0000CD"/>
                </a:solidFill>
                <a:latin typeface="Cambria"/>
                <a:ea typeface="Cambria"/>
                <a:cs typeface="Cambria"/>
                <a:sym typeface="Cambria"/>
              </a:rPr>
              <a:t>FROM </a:t>
            </a:r>
            <a:r>
              <a:rPr i="1" lang="en-US" sz="1400">
                <a:latin typeface="Cambria"/>
                <a:ea typeface="Cambria"/>
                <a:cs typeface="Cambria"/>
                <a:sym typeface="Cambria"/>
              </a:rPr>
              <a:t>table_name </a:t>
            </a:r>
            <a:r>
              <a:rPr lang="en-US" sz="1400">
                <a:solidFill>
                  <a:srgbClr val="0000CD"/>
                </a:solidFill>
                <a:latin typeface="Cambria"/>
                <a:ea typeface="Cambria"/>
                <a:cs typeface="Cambria"/>
                <a:sym typeface="Cambria"/>
              </a:rPr>
              <a:t>WHERE </a:t>
            </a:r>
            <a:r>
              <a:rPr i="1" lang="en-US" sz="1400">
                <a:latin typeface="Cambria"/>
                <a:ea typeface="Cambria"/>
                <a:cs typeface="Cambria"/>
                <a:sym typeface="Cambria"/>
              </a:rPr>
              <a:t>column_name operator </a:t>
            </a:r>
            <a:r>
              <a:rPr lang="en-US" sz="1400">
                <a:solidFill>
                  <a:srgbClr val="0000CD"/>
                </a:solidFill>
                <a:latin typeface="Cambria"/>
                <a:ea typeface="Cambria"/>
                <a:cs typeface="Cambria"/>
                <a:sym typeface="Cambria"/>
              </a:rPr>
              <a:t>ANY </a:t>
            </a:r>
            <a:r>
              <a:rPr lang="en-US" sz="1400">
                <a:latin typeface="Cambria"/>
                <a:ea typeface="Cambria"/>
                <a:cs typeface="Cambria"/>
                <a:sym typeface="Cambria"/>
              </a:rPr>
              <a:t>(</a:t>
            </a:r>
            <a:r>
              <a:rPr lang="en-US" sz="1400">
                <a:solidFill>
                  <a:srgbClr val="0000CD"/>
                </a:solidFill>
                <a:latin typeface="Cambria"/>
                <a:ea typeface="Cambria"/>
                <a:cs typeface="Cambria"/>
                <a:sym typeface="Cambria"/>
              </a:rPr>
              <a:t>SELECT </a:t>
            </a:r>
            <a:r>
              <a:rPr i="1" lang="en-US" sz="1400">
                <a:latin typeface="Cambria"/>
                <a:ea typeface="Cambria"/>
                <a:cs typeface="Cambria"/>
                <a:sym typeface="Cambria"/>
              </a:rPr>
              <a:t>column_name</a:t>
            </a:r>
            <a:endParaRPr sz="1400">
              <a:latin typeface="Cambria"/>
              <a:ea typeface="Cambria"/>
              <a:cs typeface="Cambria"/>
              <a:sym typeface="Cambria"/>
            </a:endParaRPr>
          </a:p>
          <a:p>
            <a:pPr indent="0" lvl="0" marL="127000" marR="0" rtl="0" algn="l">
              <a:lnSpc>
                <a:spcPct val="100000"/>
              </a:lnSpc>
              <a:spcBef>
                <a:spcPts val="254"/>
              </a:spcBef>
              <a:spcAft>
                <a:spcPts val="0"/>
              </a:spcAft>
              <a:buNone/>
            </a:pPr>
            <a:r>
              <a:rPr lang="en-US" sz="1400">
                <a:solidFill>
                  <a:srgbClr val="0000CD"/>
                </a:solidFill>
                <a:latin typeface="Cambria"/>
                <a:ea typeface="Cambria"/>
                <a:cs typeface="Cambria"/>
                <a:sym typeface="Cambria"/>
              </a:rPr>
              <a:t>FROM </a:t>
            </a:r>
            <a:r>
              <a:rPr i="1" lang="en-US" sz="1400">
                <a:latin typeface="Cambria"/>
                <a:ea typeface="Cambria"/>
                <a:cs typeface="Cambria"/>
                <a:sym typeface="Cambria"/>
              </a:rPr>
              <a:t>table_name </a:t>
            </a:r>
            <a:r>
              <a:rPr lang="en-US" sz="1400">
                <a:solidFill>
                  <a:srgbClr val="0000CD"/>
                </a:solidFill>
                <a:latin typeface="Cambria"/>
                <a:ea typeface="Cambria"/>
                <a:cs typeface="Cambria"/>
                <a:sym typeface="Cambria"/>
              </a:rPr>
              <a:t>WHERE </a:t>
            </a:r>
            <a:r>
              <a:rPr i="1" lang="en-US" sz="1400">
                <a:latin typeface="Cambria"/>
                <a:ea typeface="Cambria"/>
                <a:cs typeface="Cambria"/>
                <a:sym typeface="Cambria"/>
              </a:rPr>
              <a:t>condition</a:t>
            </a:r>
            <a:r>
              <a:rPr lang="en-US" sz="1400">
                <a:latin typeface="Cambria"/>
                <a:ea typeface="Cambria"/>
                <a:cs typeface="Cambria"/>
                <a:sym typeface="Cambria"/>
              </a:rPr>
              <a:t>);</a:t>
            </a:r>
            <a:endParaRPr sz="1400">
              <a:latin typeface="Cambria"/>
              <a:ea typeface="Cambria"/>
              <a:cs typeface="Cambria"/>
              <a:sym typeface="Cambria"/>
            </a:endParaRPr>
          </a:p>
          <a:p>
            <a:pPr indent="0" lvl="0" marL="0" marR="0" rtl="0" algn="l">
              <a:lnSpc>
                <a:spcPct val="100000"/>
              </a:lnSpc>
              <a:spcBef>
                <a:spcPts val="40"/>
              </a:spcBef>
              <a:spcAft>
                <a:spcPts val="0"/>
              </a:spcAft>
              <a:buNone/>
            </a:pPr>
            <a:r>
              <a:t/>
            </a:r>
            <a:endParaRPr sz="1700">
              <a:latin typeface="Cambria"/>
              <a:ea typeface="Cambria"/>
              <a:cs typeface="Cambria"/>
              <a:sym typeface="Cambria"/>
            </a:endParaRPr>
          </a:p>
          <a:p>
            <a:pPr indent="0" lvl="0" marL="12700" marR="0" rtl="0" algn="l">
              <a:lnSpc>
                <a:spcPct val="100000"/>
              </a:lnSpc>
              <a:spcBef>
                <a:spcPts val="0"/>
              </a:spcBef>
              <a:spcAft>
                <a:spcPts val="0"/>
              </a:spcAft>
              <a:buNone/>
            </a:pPr>
            <a:r>
              <a:rPr lang="en-US" sz="1800">
                <a:latin typeface="Cambria"/>
                <a:ea typeface="Cambria"/>
                <a:cs typeface="Cambria"/>
                <a:sym typeface="Cambria"/>
              </a:rPr>
              <a:t>ANY Example</a:t>
            </a:r>
            <a:endParaRPr sz="1800">
              <a:latin typeface="Cambria"/>
              <a:ea typeface="Cambria"/>
              <a:cs typeface="Cambria"/>
              <a:sym typeface="Cambria"/>
            </a:endParaRPr>
          </a:p>
          <a:p>
            <a:pPr indent="0" lvl="0" marL="189865" marR="3427095" rtl="0" algn="l">
              <a:lnSpc>
                <a:spcPct val="230399"/>
              </a:lnSpc>
              <a:spcBef>
                <a:spcPts val="110"/>
              </a:spcBef>
              <a:spcAft>
                <a:spcPts val="0"/>
              </a:spcAft>
              <a:buNone/>
            </a:pPr>
            <a:r>
              <a:rPr lang="en-US" sz="1300">
                <a:solidFill>
                  <a:srgbClr val="0000CD"/>
                </a:solidFill>
                <a:latin typeface="Cambria"/>
                <a:ea typeface="Cambria"/>
                <a:cs typeface="Cambria"/>
                <a:sym typeface="Cambria"/>
              </a:rPr>
              <a:t>SELECT </a:t>
            </a:r>
            <a:r>
              <a:rPr lang="en-US" sz="1300">
                <a:latin typeface="Cambria"/>
                <a:ea typeface="Cambria"/>
                <a:cs typeface="Cambria"/>
                <a:sym typeface="Cambria"/>
              </a:rPr>
              <a:t>ProductName </a:t>
            </a:r>
            <a:r>
              <a:rPr lang="en-US" sz="1300">
                <a:solidFill>
                  <a:srgbClr val="0000CD"/>
                </a:solidFill>
                <a:latin typeface="Cambria"/>
                <a:ea typeface="Cambria"/>
                <a:cs typeface="Cambria"/>
                <a:sym typeface="Cambria"/>
              </a:rPr>
              <a:t>FROM </a:t>
            </a:r>
            <a:r>
              <a:rPr lang="en-US" sz="1300">
                <a:latin typeface="Cambria"/>
                <a:ea typeface="Cambria"/>
                <a:cs typeface="Cambria"/>
                <a:sym typeface="Cambria"/>
              </a:rPr>
              <a:t>Products </a:t>
            </a:r>
            <a:r>
              <a:rPr lang="en-US" sz="1300">
                <a:solidFill>
                  <a:srgbClr val="0000CD"/>
                </a:solidFill>
                <a:latin typeface="Cambria"/>
                <a:ea typeface="Cambria"/>
                <a:cs typeface="Cambria"/>
                <a:sym typeface="Cambria"/>
              </a:rPr>
              <a:t>WHERE </a:t>
            </a:r>
            <a:r>
              <a:rPr lang="en-US" sz="1300">
                <a:latin typeface="Cambria"/>
                <a:ea typeface="Cambria"/>
                <a:cs typeface="Cambria"/>
                <a:sym typeface="Cambria"/>
              </a:rPr>
              <a:t>ProductID = </a:t>
            </a:r>
            <a:r>
              <a:rPr lang="en-US" sz="1300">
                <a:solidFill>
                  <a:srgbClr val="0000CD"/>
                </a:solidFill>
                <a:latin typeface="Cambria"/>
                <a:ea typeface="Cambria"/>
                <a:cs typeface="Cambria"/>
                <a:sym typeface="Cambria"/>
              </a:rPr>
              <a:t>ANY  </a:t>
            </a:r>
            <a:r>
              <a:rPr lang="en-US" sz="1300">
                <a:latin typeface="Cambria"/>
                <a:ea typeface="Cambria"/>
                <a:cs typeface="Cambria"/>
                <a:sym typeface="Cambria"/>
              </a:rPr>
              <a:t>(</a:t>
            </a:r>
            <a:r>
              <a:rPr lang="en-US" sz="1300">
                <a:solidFill>
                  <a:srgbClr val="0000CD"/>
                </a:solidFill>
                <a:latin typeface="Cambria"/>
                <a:ea typeface="Cambria"/>
                <a:cs typeface="Cambria"/>
                <a:sym typeface="Cambria"/>
              </a:rPr>
              <a:t>SELECT </a:t>
            </a:r>
            <a:r>
              <a:rPr lang="en-US" sz="1300">
                <a:latin typeface="Cambria"/>
                <a:ea typeface="Cambria"/>
                <a:cs typeface="Cambria"/>
                <a:sym typeface="Cambria"/>
              </a:rPr>
              <a:t>ProductID </a:t>
            </a:r>
            <a:r>
              <a:rPr lang="en-US" sz="1300">
                <a:solidFill>
                  <a:srgbClr val="0000CD"/>
                </a:solidFill>
                <a:latin typeface="Cambria"/>
                <a:ea typeface="Cambria"/>
                <a:cs typeface="Cambria"/>
                <a:sym typeface="Cambria"/>
              </a:rPr>
              <a:t>FROM </a:t>
            </a:r>
            <a:r>
              <a:rPr lang="en-US" sz="1300">
                <a:latin typeface="Cambria"/>
                <a:ea typeface="Cambria"/>
                <a:cs typeface="Cambria"/>
                <a:sym typeface="Cambria"/>
              </a:rPr>
              <a:t>OrderDetails </a:t>
            </a:r>
            <a:r>
              <a:rPr lang="en-US" sz="1300">
                <a:solidFill>
                  <a:srgbClr val="0000CD"/>
                </a:solidFill>
                <a:latin typeface="Cambria"/>
                <a:ea typeface="Cambria"/>
                <a:cs typeface="Cambria"/>
                <a:sym typeface="Cambria"/>
              </a:rPr>
              <a:t>WHERE </a:t>
            </a:r>
            <a:r>
              <a:rPr lang="en-US" sz="1300">
                <a:latin typeface="Cambria"/>
                <a:ea typeface="Cambria"/>
                <a:cs typeface="Cambria"/>
                <a:sym typeface="Cambria"/>
              </a:rPr>
              <a:t>Quantity = </a:t>
            </a:r>
            <a:r>
              <a:rPr lang="en-US" sz="1300">
                <a:solidFill>
                  <a:srgbClr val="FF0000"/>
                </a:solidFill>
                <a:latin typeface="Cambria"/>
                <a:ea typeface="Cambria"/>
                <a:cs typeface="Cambria"/>
                <a:sym typeface="Cambria"/>
              </a:rPr>
              <a:t>10</a:t>
            </a:r>
            <a:r>
              <a:rPr lang="en-US" sz="1300">
                <a:latin typeface="Cambria"/>
                <a:ea typeface="Cambria"/>
                <a:cs typeface="Cambria"/>
                <a:sym typeface="Cambria"/>
              </a:rPr>
              <a:t>);</a:t>
            </a:r>
            <a:endParaRPr sz="1300">
              <a:latin typeface="Cambria"/>
              <a:ea typeface="Cambria"/>
              <a:cs typeface="Cambria"/>
              <a:sym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1564225" y="220650"/>
            <a:ext cx="207391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ALL	QUERY</a:t>
            </a:r>
            <a:endParaRPr sz="2800">
              <a:latin typeface="Cambria"/>
              <a:ea typeface="Cambria"/>
              <a:cs typeface="Cambria"/>
              <a:sym typeface="Cambria"/>
            </a:endParaRPr>
          </a:p>
        </p:txBody>
      </p:sp>
      <p:sp>
        <p:nvSpPr>
          <p:cNvPr id="438" name="Google Shape;438;p55"/>
          <p:cNvSpPr txBox="1"/>
          <p:nvPr/>
        </p:nvSpPr>
        <p:spPr>
          <a:xfrm>
            <a:off x="73025" y="924178"/>
            <a:ext cx="9075420" cy="4211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Cambria"/>
                <a:ea typeface="Cambria"/>
                <a:cs typeface="Cambria"/>
                <a:sym typeface="Cambria"/>
              </a:rPr>
              <a:t>The </a:t>
            </a:r>
            <a:r>
              <a:rPr lang="en-US" sz="1200">
                <a:solidFill>
                  <a:srgbClr val="DC143C"/>
                </a:solidFill>
                <a:latin typeface="Cambria"/>
                <a:ea typeface="Cambria"/>
                <a:cs typeface="Cambria"/>
                <a:sym typeface="Cambria"/>
              </a:rPr>
              <a:t>ALL </a:t>
            </a:r>
            <a:r>
              <a:rPr lang="en-US" sz="1200">
                <a:latin typeface="Cambria"/>
                <a:ea typeface="Cambria"/>
                <a:cs typeface="Cambria"/>
                <a:sym typeface="Cambria"/>
              </a:rPr>
              <a:t>operator:</a:t>
            </a:r>
            <a:endParaRPr sz="1200">
              <a:latin typeface="Cambria"/>
              <a:ea typeface="Cambria"/>
              <a:cs typeface="Cambria"/>
              <a:sym typeface="Cambria"/>
            </a:endParaRPr>
          </a:p>
          <a:p>
            <a:pPr indent="0" lvl="0" marL="0" marR="0" rtl="0" algn="l">
              <a:lnSpc>
                <a:spcPct val="100000"/>
              </a:lnSpc>
              <a:spcBef>
                <a:spcPts val="30"/>
              </a:spcBef>
              <a:spcAft>
                <a:spcPts val="0"/>
              </a:spcAft>
              <a:buNone/>
            </a:pPr>
            <a:r>
              <a:t/>
            </a:r>
            <a:endParaRPr sz="1350">
              <a:latin typeface="Cambria"/>
              <a:ea typeface="Cambria"/>
              <a:cs typeface="Cambria"/>
              <a:sym typeface="Cambria"/>
            </a:endParaRPr>
          </a:p>
          <a:p>
            <a:pPr indent="-320675" lvl="0" marL="469900" marR="0" rtl="0" algn="l">
              <a:lnSpc>
                <a:spcPct val="100000"/>
              </a:lnSpc>
              <a:spcBef>
                <a:spcPts val="0"/>
              </a:spcBef>
              <a:spcAft>
                <a:spcPts val="0"/>
              </a:spcAft>
              <a:buSzPts val="1200"/>
              <a:buFont typeface="Arial"/>
              <a:buChar char="●"/>
            </a:pPr>
            <a:r>
              <a:rPr lang="en-US" sz="1200">
                <a:latin typeface="Cambria"/>
                <a:ea typeface="Cambria"/>
                <a:cs typeface="Cambria"/>
                <a:sym typeface="Cambria"/>
              </a:rPr>
              <a:t>returns a boolean value as a result</a:t>
            </a:r>
            <a:endParaRPr sz="1200">
              <a:latin typeface="Cambria"/>
              <a:ea typeface="Cambria"/>
              <a:cs typeface="Cambria"/>
              <a:sym typeface="Cambria"/>
            </a:endParaRPr>
          </a:p>
          <a:p>
            <a:pPr indent="-320675" lvl="0" marL="469900" marR="0" rtl="0" algn="l">
              <a:lnSpc>
                <a:spcPct val="100000"/>
              </a:lnSpc>
              <a:spcBef>
                <a:spcPts val="219"/>
              </a:spcBef>
              <a:spcAft>
                <a:spcPts val="0"/>
              </a:spcAft>
              <a:buSzPts val="1200"/>
              <a:buFont typeface="Arial"/>
              <a:buChar char="●"/>
            </a:pPr>
            <a:r>
              <a:rPr lang="en-US" sz="1200">
                <a:latin typeface="Cambria"/>
                <a:ea typeface="Cambria"/>
                <a:cs typeface="Cambria"/>
                <a:sym typeface="Cambria"/>
              </a:rPr>
              <a:t>returns TRUE if ALL of the subquery values meet the condition</a:t>
            </a:r>
            <a:endParaRPr sz="1200">
              <a:latin typeface="Cambria"/>
              <a:ea typeface="Cambria"/>
              <a:cs typeface="Cambria"/>
              <a:sym typeface="Cambria"/>
            </a:endParaRPr>
          </a:p>
          <a:p>
            <a:pPr indent="-320675" lvl="0" marL="469900" marR="0" rtl="0" algn="l">
              <a:lnSpc>
                <a:spcPct val="100000"/>
              </a:lnSpc>
              <a:spcBef>
                <a:spcPts val="215"/>
              </a:spcBef>
              <a:spcAft>
                <a:spcPts val="0"/>
              </a:spcAft>
              <a:buSzPts val="1200"/>
              <a:buFont typeface="Arial"/>
              <a:buChar char="●"/>
            </a:pPr>
            <a:r>
              <a:rPr lang="en-US" sz="1200">
                <a:latin typeface="Cambria"/>
                <a:ea typeface="Cambria"/>
                <a:cs typeface="Cambria"/>
                <a:sym typeface="Cambria"/>
              </a:rPr>
              <a:t>is used with </a:t>
            </a:r>
            <a:r>
              <a:rPr lang="en-US" sz="1200">
                <a:solidFill>
                  <a:srgbClr val="DC143C"/>
                </a:solidFill>
                <a:latin typeface="Cambria"/>
                <a:ea typeface="Cambria"/>
                <a:cs typeface="Cambria"/>
                <a:sym typeface="Cambria"/>
              </a:rPr>
              <a:t>SELECT</a:t>
            </a:r>
            <a:r>
              <a:rPr lang="en-US" sz="1200">
                <a:latin typeface="Cambria"/>
                <a:ea typeface="Cambria"/>
                <a:cs typeface="Cambria"/>
                <a:sym typeface="Cambria"/>
              </a:rPr>
              <a:t>, </a:t>
            </a:r>
            <a:r>
              <a:rPr lang="en-US" sz="1200">
                <a:solidFill>
                  <a:srgbClr val="DC143C"/>
                </a:solidFill>
                <a:latin typeface="Cambria"/>
                <a:ea typeface="Cambria"/>
                <a:cs typeface="Cambria"/>
                <a:sym typeface="Cambria"/>
              </a:rPr>
              <a:t>WHERE </a:t>
            </a:r>
            <a:r>
              <a:rPr lang="en-US" sz="1200">
                <a:latin typeface="Cambria"/>
                <a:ea typeface="Cambria"/>
                <a:cs typeface="Cambria"/>
                <a:sym typeface="Cambria"/>
              </a:rPr>
              <a:t>and </a:t>
            </a:r>
            <a:r>
              <a:rPr lang="en-US" sz="1200">
                <a:solidFill>
                  <a:srgbClr val="DC143C"/>
                </a:solidFill>
                <a:latin typeface="Cambria"/>
                <a:ea typeface="Cambria"/>
                <a:cs typeface="Cambria"/>
                <a:sym typeface="Cambria"/>
              </a:rPr>
              <a:t>HAVING </a:t>
            </a:r>
            <a:r>
              <a:rPr lang="en-US" sz="1200">
                <a:latin typeface="Cambria"/>
                <a:ea typeface="Cambria"/>
                <a:cs typeface="Cambria"/>
                <a:sym typeface="Cambria"/>
              </a:rPr>
              <a:t>statements</a:t>
            </a:r>
            <a:endParaRPr sz="1200">
              <a:latin typeface="Cambria"/>
              <a:ea typeface="Cambria"/>
              <a:cs typeface="Cambria"/>
              <a:sym typeface="Cambria"/>
            </a:endParaRPr>
          </a:p>
          <a:p>
            <a:pPr indent="0" lvl="0" marL="0" marR="0" rtl="0" algn="l">
              <a:lnSpc>
                <a:spcPct val="100000"/>
              </a:lnSpc>
              <a:spcBef>
                <a:spcPts val="25"/>
              </a:spcBef>
              <a:spcAft>
                <a:spcPts val="0"/>
              </a:spcAft>
              <a:buSzPts val="1100"/>
              <a:buFont typeface="Arial"/>
              <a:buNone/>
            </a:pPr>
            <a:r>
              <a:t/>
            </a:r>
            <a:endParaRPr sz="1100">
              <a:latin typeface="Cambria"/>
              <a:ea typeface="Cambria"/>
              <a:cs typeface="Cambria"/>
              <a:sym typeface="Cambria"/>
            </a:endParaRPr>
          </a:p>
          <a:p>
            <a:pPr indent="0" lvl="0" marL="12700" marR="0" rtl="0" algn="l">
              <a:lnSpc>
                <a:spcPct val="100000"/>
              </a:lnSpc>
              <a:spcBef>
                <a:spcPts val="0"/>
              </a:spcBef>
              <a:spcAft>
                <a:spcPts val="0"/>
              </a:spcAft>
              <a:buNone/>
            </a:pPr>
            <a:r>
              <a:rPr lang="en-US" sz="1200">
                <a:latin typeface="Cambria"/>
                <a:ea typeface="Cambria"/>
                <a:cs typeface="Cambria"/>
                <a:sym typeface="Cambria"/>
              </a:rPr>
              <a:t>ALL Syntax With SELECT</a:t>
            </a:r>
            <a:endParaRPr sz="1200">
              <a:latin typeface="Cambria"/>
              <a:ea typeface="Cambria"/>
              <a:cs typeface="Cambria"/>
              <a:sym typeface="Cambria"/>
            </a:endParaRPr>
          </a:p>
          <a:p>
            <a:pPr indent="114300" lvl="0" marL="12700" marR="4402455" rtl="0" algn="l">
              <a:lnSpc>
                <a:spcPct val="240000"/>
              </a:lnSpc>
              <a:spcBef>
                <a:spcPts val="0"/>
              </a:spcBef>
              <a:spcAft>
                <a:spcPts val="0"/>
              </a:spcAft>
              <a:buNone/>
            </a:pPr>
            <a:r>
              <a:rPr lang="en-US" sz="1200">
                <a:solidFill>
                  <a:srgbClr val="0000CD"/>
                </a:solidFill>
                <a:latin typeface="Cambria"/>
                <a:ea typeface="Cambria"/>
                <a:cs typeface="Cambria"/>
                <a:sym typeface="Cambria"/>
              </a:rPr>
              <a:t>SELECT ALL </a:t>
            </a:r>
            <a:r>
              <a:rPr i="1" lang="en-US" sz="1200">
                <a:latin typeface="Cambria"/>
                <a:ea typeface="Cambria"/>
                <a:cs typeface="Cambria"/>
                <a:sym typeface="Cambria"/>
              </a:rPr>
              <a:t>column_name(s) </a:t>
            </a:r>
            <a:r>
              <a:rPr lang="en-US" sz="1200">
                <a:solidFill>
                  <a:srgbClr val="0000CD"/>
                </a:solidFill>
                <a:latin typeface="Cambria"/>
                <a:ea typeface="Cambria"/>
                <a:cs typeface="Cambria"/>
                <a:sym typeface="Cambria"/>
              </a:rPr>
              <a:t>FROM </a:t>
            </a:r>
            <a:r>
              <a:rPr i="1" lang="en-US" sz="1200">
                <a:latin typeface="Cambria"/>
                <a:ea typeface="Cambria"/>
                <a:cs typeface="Cambria"/>
                <a:sym typeface="Cambria"/>
              </a:rPr>
              <a:t>table_name </a:t>
            </a:r>
            <a:r>
              <a:rPr lang="en-US" sz="1200">
                <a:solidFill>
                  <a:srgbClr val="0000CD"/>
                </a:solidFill>
                <a:latin typeface="Cambria"/>
                <a:ea typeface="Cambria"/>
                <a:cs typeface="Cambria"/>
                <a:sym typeface="Cambria"/>
              </a:rPr>
              <a:t>WHERE </a:t>
            </a:r>
            <a:r>
              <a:rPr i="1" lang="en-US" sz="1200">
                <a:latin typeface="Cambria"/>
                <a:ea typeface="Cambria"/>
                <a:cs typeface="Cambria"/>
                <a:sym typeface="Cambria"/>
              </a:rPr>
              <a:t>condition</a:t>
            </a:r>
            <a:r>
              <a:rPr lang="en-US" sz="1200">
                <a:latin typeface="Cambria"/>
                <a:ea typeface="Cambria"/>
                <a:cs typeface="Cambria"/>
                <a:sym typeface="Cambria"/>
              </a:rPr>
              <a:t>;  ALL Syntax With WHERE or HAVING</a:t>
            </a:r>
            <a:endParaRPr sz="1200">
              <a:latin typeface="Cambria"/>
              <a:ea typeface="Cambria"/>
              <a:cs typeface="Cambria"/>
              <a:sym typeface="Cambria"/>
            </a:endParaRPr>
          </a:p>
          <a:p>
            <a:pPr indent="0" lvl="0" marL="0" marR="0" rtl="0" algn="l">
              <a:lnSpc>
                <a:spcPct val="100000"/>
              </a:lnSpc>
              <a:spcBef>
                <a:spcPts val="20"/>
              </a:spcBef>
              <a:spcAft>
                <a:spcPts val="0"/>
              </a:spcAft>
              <a:buNone/>
            </a:pPr>
            <a:r>
              <a:t/>
            </a:r>
            <a:endParaRPr sz="1700">
              <a:latin typeface="Cambria"/>
              <a:ea typeface="Cambria"/>
              <a:cs typeface="Cambria"/>
              <a:sym typeface="Cambria"/>
            </a:endParaRPr>
          </a:p>
          <a:p>
            <a:pPr indent="0" lvl="0" marL="127000" marR="0" rtl="0" algn="l">
              <a:lnSpc>
                <a:spcPct val="100000"/>
              </a:lnSpc>
              <a:spcBef>
                <a:spcPts val="5"/>
              </a:spcBef>
              <a:spcAft>
                <a:spcPts val="0"/>
              </a:spcAft>
              <a:buNone/>
            </a:pPr>
            <a:r>
              <a:rPr lang="en-US" sz="1200">
                <a:solidFill>
                  <a:srgbClr val="0000CD"/>
                </a:solidFill>
                <a:latin typeface="Cambria"/>
                <a:ea typeface="Cambria"/>
                <a:cs typeface="Cambria"/>
                <a:sym typeface="Cambria"/>
              </a:rPr>
              <a:t>SELECT </a:t>
            </a:r>
            <a:r>
              <a:rPr i="1" lang="en-US" sz="1200">
                <a:latin typeface="Cambria"/>
                <a:ea typeface="Cambria"/>
                <a:cs typeface="Cambria"/>
                <a:sym typeface="Cambria"/>
              </a:rPr>
              <a:t>column_name(s) </a:t>
            </a:r>
            <a:r>
              <a:rPr lang="en-US" sz="1200">
                <a:solidFill>
                  <a:srgbClr val="0000CD"/>
                </a:solidFill>
                <a:latin typeface="Cambria"/>
                <a:ea typeface="Cambria"/>
                <a:cs typeface="Cambria"/>
                <a:sym typeface="Cambria"/>
              </a:rPr>
              <a:t>FROM </a:t>
            </a:r>
            <a:r>
              <a:rPr i="1" lang="en-US" sz="1200">
                <a:latin typeface="Cambria"/>
                <a:ea typeface="Cambria"/>
                <a:cs typeface="Cambria"/>
                <a:sym typeface="Cambria"/>
              </a:rPr>
              <a:t>table_name </a:t>
            </a:r>
            <a:r>
              <a:rPr lang="en-US" sz="1200">
                <a:solidFill>
                  <a:srgbClr val="0000CD"/>
                </a:solidFill>
                <a:latin typeface="Cambria"/>
                <a:ea typeface="Cambria"/>
                <a:cs typeface="Cambria"/>
                <a:sym typeface="Cambria"/>
              </a:rPr>
              <a:t>WHERE </a:t>
            </a:r>
            <a:r>
              <a:rPr i="1" lang="en-US" sz="1200">
                <a:latin typeface="Cambria"/>
                <a:ea typeface="Cambria"/>
                <a:cs typeface="Cambria"/>
                <a:sym typeface="Cambria"/>
              </a:rPr>
              <a:t>column_name operator </a:t>
            </a:r>
            <a:r>
              <a:rPr lang="en-US" sz="1200">
                <a:solidFill>
                  <a:srgbClr val="0000CD"/>
                </a:solidFill>
                <a:latin typeface="Cambria"/>
                <a:ea typeface="Cambria"/>
                <a:cs typeface="Cambria"/>
                <a:sym typeface="Cambria"/>
              </a:rPr>
              <a:t>ALL </a:t>
            </a:r>
            <a:r>
              <a:rPr lang="en-US" sz="1200">
                <a:latin typeface="Cambria"/>
                <a:ea typeface="Cambria"/>
                <a:cs typeface="Cambria"/>
                <a:sym typeface="Cambria"/>
              </a:rPr>
              <a:t>(</a:t>
            </a:r>
            <a:r>
              <a:rPr lang="en-US" sz="1200">
                <a:solidFill>
                  <a:srgbClr val="0000CD"/>
                </a:solidFill>
                <a:latin typeface="Cambria"/>
                <a:ea typeface="Cambria"/>
                <a:cs typeface="Cambria"/>
                <a:sym typeface="Cambria"/>
              </a:rPr>
              <a:t>SELECT </a:t>
            </a:r>
            <a:r>
              <a:rPr i="1" lang="en-US" sz="1200">
                <a:latin typeface="Cambria"/>
                <a:ea typeface="Cambria"/>
                <a:cs typeface="Cambria"/>
                <a:sym typeface="Cambria"/>
              </a:rPr>
              <a:t>column_name  </a:t>
            </a:r>
            <a:r>
              <a:rPr lang="en-US" sz="1200">
                <a:solidFill>
                  <a:srgbClr val="0000CD"/>
                </a:solidFill>
                <a:latin typeface="Cambria"/>
                <a:ea typeface="Cambria"/>
                <a:cs typeface="Cambria"/>
                <a:sym typeface="Cambria"/>
              </a:rPr>
              <a:t>FROM </a:t>
            </a:r>
            <a:r>
              <a:rPr i="1" lang="en-US" sz="1200">
                <a:latin typeface="Cambria"/>
                <a:ea typeface="Cambria"/>
                <a:cs typeface="Cambria"/>
                <a:sym typeface="Cambria"/>
              </a:rPr>
              <a:t>table_name </a:t>
            </a:r>
            <a:r>
              <a:rPr lang="en-US" sz="1200">
                <a:solidFill>
                  <a:srgbClr val="0000CD"/>
                </a:solidFill>
                <a:latin typeface="Cambria"/>
                <a:ea typeface="Cambria"/>
                <a:cs typeface="Cambria"/>
                <a:sym typeface="Cambria"/>
              </a:rPr>
              <a:t>WHERE</a:t>
            </a:r>
            <a:endParaRPr sz="1200">
              <a:latin typeface="Cambria"/>
              <a:ea typeface="Cambria"/>
              <a:cs typeface="Cambria"/>
              <a:sym typeface="Cambria"/>
            </a:endParaRPr>
          </a:p>
          <a:p>
            <a:pPr indent="0" lvl="0" marL="127000" marR="0" rtl="0" algn="l">
              <a:lnSpc>
                <a:spcPct val="100000"/>
              </a:lnSpc>
              <a:spcBef>
                <a:spcPts val="215"/>
              </a:spcBef>
              <a:spcAft>
                <a:spcPts val="0"/>
              </a:spcAft>
              <a:buNone/>
            </a:pPr>
            <a:r>
              <a:rPr i="1" lang="en-US" sz="1200">
                <a:latin typeface="Cambria"/>
                <a:ea typeface="Cambria"/>
                <a:cs typeface="Cambria"/>
                <a:sym typeface="Cambria"/>
              </a:rPr>
              <a:t>condition</a:t>
            </a:r>
            <a:r>
              <a:rPr lang="en-US" sz="1200">
                <a:latin typeface="Cambria"/>
                <a:ea typeface="Cambria"/>
                <a:cs typeface="Cambria"/>
                <a:sym typeface="Cambria"/>
              </a:rPr>
              <a:t>);</a:t>
            </a:r>
            <a:endParaRPr sz="1200">
              <a:latin typeface="Cambria"/>
              <a:ea typeface="Cambria"/>
              <a:cs typeface="Cambria"/>
              <a:sym typeface="Cambria"/>
            </a:endParaRPr>
          </a:p>
          <a:p>
            <a:pPr indent="0" lvl="0" marL="0" marR="0" rtl="0" algn="l">
              <a:lnSpc>
                <a:spcPct val="100000"/>
              </a:lnSpc>
              <a:spcBef>
                <a:spcPts val="20"/>
              </a:spcBef>
              <a:spcAft>
                <a:spcPts val="0"/>
              </a:spcAft>
              <a:buNone/>
            </a:pPr>
            <a:r>
              <a:t/>
            </a:r>
            <a:endParaRPr sz="1700">
              <a:latin typeface="Cambria"/>
              <a:ea typeface="Cambria"/>
              <a:cs typeface="Cambria"/>
              <a:sym typeface="Cambria"/>
            </a:endParaRPr>
          </a:p>
          <a:p>
            <a:pPr indent="0" lvl="0" marL="127000" marR="0" rtl="0" algn="l">
              <a:lnSpc>
                <a:spcPct val="100000"/>
              </a:lnSpc>
              <a:spcBef>
                <a:spcPts val="0"/>
              </a:spcBef>
              <a:spcAft>
                <a:spcPts val="0"/>
              </a:spcAft>
              <a:buNone/>
            </a:pPr>
            <a:r>
              <a:rPr lang="en-US" sz="1200">
                <a:latin typeface="Cambria"/>
                <a:ea typeface="Cambria"/>
                <a:cs typeface="Cambria"/>
                <a:sym typeface="Cambria"/>
              </a:rPr>
              <a:t>ALL EXAMPLE:</a:t>
            </a:r>
            <a:endParaRPr sz="1200">
              <a:latin typeface="Cambria"/>
              <a:ea typeface="Cambria"/>
              <a:cs typeface="Cambria"/>
              <a:sym typeface="Cambria"/>
            </a:endParaRPr>
          </a:p>
          <a:p>
            <a:pPr indent="0" lvl="0" marL="0" marR="0" rtl="0" algn="l">
              <a:lnSpc>
                <a:spcPct val="100000"/>
              </a:lnSpc>
              <a:spcBef>
                <a:spcPts val="25"/>
              </a:spcBef>
              <a:spcAft>
                <a:spcPts val="0"/>
              </a:spcAft>
              <a:buNone/>
            </a:pPr>
            <a:r>
              <a:t/>
            </a:r>
            <a:endParaRPr sz="1700">
              <a:latin typeface="Cambria"/>
              <a:ea typeface="Cambria"/>
              <a:cs typeface="Cambria"/>
              <a:sym typeface="Cambria"/>
            </a:endParaRPr>
          </a:p>
          <a:p>
            <a:pPr indent="0" lvl="0" marL="127000" marR="0" rtl="0" algn="l">
              <a:lnSpc>
                <a:spcPct val="100000"/>
              </a:lnSpc>
              <a:spcBef>
                <a:spcPts val="0"/>
              </a:spcBef>
              <a:spcAft>
                <a:spcPts val="0"/>
              </a:spcAft>
              <a:buNone/>
            </a:pPr>
            <a:r>
              <a:rPr lang="en-US" sz="1200">
                <a:solidFill>
                  <a:srgbClr val="0000CD"/>
                </a:solidFill>
                <a:latin typeface="Cambria"/>
                <a:ea typeface="Cambria"/>
                <a:cs typeface="Cambria"/>
                <a:sym typeface="Cambria"/>
              </a:rPr>
              <a:t>SELECT ALL </a:t>
            </a:r>
            <a:r>
              <a:rPr lang="en-US" sz="1200">
                <a:latin typeface="Cambria"/>
                <a:ea typeface="Cambria"/>
                <a:cs typeface="Cambria"/>
                <a:sym typeface="Cambria"/>
              </a:rPr>
              <a:t>ProductName </a:t>
            </a:r>
            <a:r>
              <a:rPr lang="en-US" sz="1200">
                <a:solidFill>
                  <a:srgbClr val="0000CD"/>
                </a:solidFill>
                <a:latin typeface="Cambria"/>
                <a:ea typeface="Cambria"/>
                <a:cs typeface="Cambria"/>
                <a:sym typeface="Cambria"/>
              </a:rPr>
              <a:t>FROM </a:t>
            </a:r>
            <a:r>
              <a:rPr lang="en-US" sz="1200">
                <a:latin typeface="Cambria"/>
                <a:ea typeface="Cambria"/>
                <a:cs typeface="Cambria"/>
                <a:sym typeface="Cambria"/>
              </a:rPr>
              <a:t>Products </a:t>
            </a:r>
            <a:r>
              <a:rPr lang="en-US" sz="1200">
                <a:solidFill>
                  <a:srgbClr val="0000CD"/>
                </a:solidFill>
                <a:latin typeface="Cambria"/>
                <a:ea typeface="Cambria"/>
                <a:cs typeface="Cambria"/>
                <a:sym typeface="Cambria"/>
              </a:rPr>
              <a:t>WHERE </a:t>
            </a:r>
            <a:r>
              <a:rPr lang="en-US" sz="1200">
                <a:latin typeface="Cambria"/>
                <a:ea typeface="Cambria"/>
                <a:cs typeface="Cambria"/>
                <a:sym typeface="Cambria"/>
              </a:rPr>
              <a:t>TRUE;</a:t>
            </a:r>
            <a:endParaRPr sz="1200">
              <a:latin typeface="Cambria"/>
              <a:ea typeface="Cambria"/>
              <a:cs typeface="Cambria"/>
              <a:sym typeface="Cambria"/>
            </a:endParaRPr>
          </a:p>
          <a:p>
            <a:pPr indent="0" lvl="0" marL="0" marR="0" rtl="0" algn="l">
              <a:lnSpc>
                <a:spcPct val="100000"/>
              </a:lnSpc>
              <a:spcBef>
                <a:spcPts val="20"/>
              </a:spcBef>
              <a:spcAft>
                <a:spcPts val="0"/>
              </a:spcAft>
              <a:buNone/>
            </a:pPr>
            <a:r>
              <a:t/>
            </a:r>
            <a:endParaRPr sz="1700">
              <a:latin typeface="Cambria"/>
              <a:ea typeface="Cambria"/>
              <a:cs typeface="Cambria"/>
              <a:sym typeface="Cambria"/>
            </a:endParaRPr>
          </a:p>
          <a:p>
            <a:pPr indent="-320675" lvl="0" marL="469900" marR="0" rtl="0" algn="l">
              <a:lnSpc>
                <a:spcPct val="100000"/>
              </a:lnSpc>
              <a:spcBef>
                <a:spcPts val="5"/>
              </a:spcBef>
              <a:spcAft>
                <a:spcPts val="0"/>
              </a:spcAft>
              <a:buClr>
                <a:srgbClr val="000000"/>
              </a:buClr>
              <a:buSzPts val="1200"/>
              <a:buFont typeface="Arial"/>
              <a:buChar char="●"/>
            </a:pPr>
            <a:r>
              <a:rPr lang="en-US" sz="1200">
                <a:solidFill>
                  <a:srgbClr val="0000CD"/>
                </a:solidFill>
                <a:latin typeface="Cambria"/>
                <a:ea typeface="Cambria"/>
                <a:cs typeface="Cambria"/>
                <a:sym typeface="Cambria"/>
              </a:rPr>
              <a:t>SELECT </a:t>
            </a:r>
            <a:r>
              <a:rPr lang="en-US" sz="1200">
                <a:latin typeface="Cambria"/>
                <a:ea typeface="Cambria"/>
                <a:cs typeface="Cambria"/>
                <a:sym typeface="Cambria"/>
              </a:rPr>
              <a:t>ProductName </a:t>
            </a:r>
            <a:r>
              <a:rPr lang="en-US" sz="1200">
                <a:solidFill>
                  <a:srgbClr val="0000CD"/>
                </a:solidFill>
                <a:latin typeface="Cambria"/>
                <a:ea typeface="Cambria"/>
                <a:cs typeface="Cambria"/>
                <a:sym typeface="Cambria"/>
              </a:rPr>
              <a:t>FROM </a:t>
            </a:r>
            <a:r>
              <a:rPr lang="en-US" sz="1200">
                <a:latin typeface="Cambria"/>
                <a:ea typeface="Cambria"/>
                <a:cs typeface="Cambria"/>
                <a:sym typeface="Cambria"/>
              </a:rPr>
              <a:t>Products </a:t>
            </a:r>
            <a:r>
              <a:rPr lang="en-US" sz="1200">
                <a:solidFill>
                  <a:srgbClr val="0000CD"/>
                </a:solidFill>
                <a:latin typeface="Cambria"/>
                <a:ea typeface="Cambria"/>
                <a:cs typeface="Cambria"/>
                <a:sym typeface="Cambria"/>
              </a:rPr>
              <a:t>WHERE </a:t>
            </a:r>
            <a:r>
              <a:rPr lang="en-US" sz="1200">
                <a:latin typeface="Cambria"/>
                <a:ea typeface="Cambria"/>
                <a:cs typeface="Cambria"/>
                <a:sym typeface="Cambria"/>
              </a:rPr>
              <a:t>ProductID = </a:t>
            </a:r>
            <a:r>
              <a:rPr lang="en-US" sz="1200">
                <a:solidFill>
                  <a:srgbClr val="0000CD"/>
                </a:solidFill>
                <a:latin typeface="Cambria"/>
                <a:ea typeface="Cambria"/>
                <a:cs typeface="Cambria"/>
                <a:sym typeface="Cambria"/>
              </a:rPr>
              <a:t>ALL </a:t>
            </a:r>
            <a:r>
              <a:rPr lang="en-US" sz="1200">
                <a:latin typeface="Cambria"/>
                <a:ea typeface="Cambria"/>
                <a:cs typeface="Cambria"/>
                <a:sym typeface="Cambria"/>
              </a:rPr>
              <a:t>(</a:t>
            </a:r>
            <a:r>
              <a:rPr lang="en-US" sz="1200">
                <a:solidFill>
                  <a:srgbClr val="0000CD"/>
                </a:solidFill>
                <a:latin typeface="Cambria"/>
                <a:ea typeface="Cambria"/>
                <a:cs typeface="Cambria"/>
                <a:sym typeface="Cambria"/>
              </a:rPr>
              <a:t>SELECT </a:t>
            </a:r>
            <a:r>
              <a:rPr lang="en-US" sz="1200">
                <a:latin typeface="Cambria"/>
                <a:ea typeface="Cambria"/>
                <a:cs typeface="Cambria"/>
                <a:sym typeface="Cambria"/>
              </a:rPr>
              <a:t>ProductID </a:t>
            </a:r>
            <a:r>
              <a:rPr lang="en-US" sz="1200">
                <a:solidFill>
                  <a:srgbClr val="0000CD"/>
                </a:solidFill>
                <a:latin typeface="Cambria"/>
                <a:ea typeface="Cambria"/>
                <a:cs typeface="Cambria"/>
                <a:sym typeface="Cambria"/>
              </a:rPr>
              <a:t>FROM </a:t>
            </a:r>
            <a:r>
              <a:rPr lang="en-US" sz="1200">
                <a:latin typeface="Cambria"/>
                <a:ea typeface="Cambria"/>
                <a:cs typeface="Cambria"/>
                <a:sym typeface="Cambria"/>
              </a:rPr>
              <a:t>OrderDetails </a:t>
            </a:r>
            <a:r>
              <a:rPr lang="en-US" sz="1200">
                <a:solidFill>
                  <a:srgbClr val="0000CD"/>
                </a:solidFill>
                <a:latin typeface="Cambria"/>
                <a:ea typeface="Cambria"/>
                <a:cs typeface="Cambria"/>
                <a:sym typeface="Cambria"/>
              </a:rPr>
              <a:t>WHERE </a:t>
            </a:r>
            <a:r>
              <a:rPr lang="en-US" sz="1200">
                <a:latin typeface="Cambria"/>
                <a:ea typeface="Cambria"/>
                <a:cs typeface="Cambria"/>
                <a:sym typeface="Cambria"/>
              </a:rPr>
              <a:t>Quantity = </a:t>
            </a:r>
            <a:r>
              <a:rPr lang="en-US" sz="1200">
                <a:solidFill>
                  <a:srgbClr val="FF0000"/>
                </a:solidFill>
                <a:latin typeface="Cambria"/>
                <a:ea typeface="Cambria"/>
                <a:cs typeface="Cambria"/>
                <a:sym typeface="Cambria"/>
              </a:rPr>
              <a:t>10</a:t>
            </a:r>
            <a:r>
              <a:rPr lang="en-US" sz="1200">
                <a:latin typeface="Cambria"/>
                <a:ea typeface="Cambria"/>
                <a:cs typeface="Cambria"/>
                <a:sym typeface="Cambria"/>
              </a:rPr>
              <a:t>)</a:t>
            </a:r>
            <a:endParaRPr sz="12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1"/>
          <p:cNvSpPr txBox="1"/>
          <p:nvPr/>
        </p:nvSpPr>
        <p:spPr>
          <a:xfrm>
            <a:off x="190899" y="1770175"/>
            <a:ext cx="3068955" cy="2311400"/>
          </a:xfrm>
          <a:prstGeom prst="rect">
            <a:avLst/>
          </a:prstGeom>
          <a:noFill/>
          <a:ln>
            <a:noFill/>
          </a:ln>
        </p:spPr>
        <p:txBody>
          <a:bodyPr anchorCtr="0" anchor="t" bIns="0" lIns="0" spcFirstLastPara="1" rIns="0" wrap="square" tIns="12700">
            <a:spAutoFit/>
          </a:bodyPr>
          <a:lstStyle/>
          <a:p>
            <a:pPr indent="0" lvl="0" marL="12700" marR="5715" rtl="0" algn="l">
              <a:lnSpc>
                <a:spcPct val="100000"/>
              </a:lnSpc>
              <a:spcBef>
                <a:spcPts val="0"/>
              </a:spcBef>
              <a:spcAft>
                <a:spcPts val="0"/>
              </a:spcAft>
              <a:buNone/>
            </a:pPr>
            <a:r>
              <a:rPr lang="en-US" sz="2500">
                <a:solidFill>
                  <a:srgbClr val="1B1C1F"/>
                </a:solidFill>
                <a:latin typeface="Cambria"/>
                <a:ea typeface="Cambria"/>
                <a:cs typeface="Cambria"/>
                <a:sym typeface="Cambria"/>
              </a:rPr>
              <a:t>A database is an  organized collection of  structured information  (data), typically stored  electronically in a  computer system.</a:t>
            </a:r>
            <a:endParaRPr sz="2500">
              <a:latin typeface="Cambria"/>
              <a:ea typeface="Cambria"/>
              <a:cs typeface="Cambria"/>
              <a:sym typeface="Cambria"/>
            </a:endParaRPr>
          </a:p>
        </p:txBody>
      </p:sp>
      <p:pic>
        <p:nvPicPr>
          <p:cNvPr id="99" name="Google Shape;99;p11"/>
          <p:cNvPicPr preferRelativeResize="0"/>
          <p:nvPr/>
        </p:nvPicPr>
        <p:blipFill rotWithShape="1">
          <a:blip r:embed="rId3">
            <a:alphaModFix/>
          </a:blip>
          <a:srcRect b="0" l="0" r="0" t="0"/>
          <a:stretch/>
        </p:blipFill>
        <p:spPr>
          <a:xfrm>
            <a:off x="3977286" y="1100431"/>
            <a:ext cx="4750403" cy="3391259"/>
          </a:xfrm>
          <a:prstGeom prst="rect">
            <a:avLst/>
          </a:prstGeom>
          <a:noFill/>
          <a:ln>
            <a:noFill/>
          </a:ln>
        </p:spPr>
      </p:pic>
      <p:grpSp>
        <p:nvGrpSpPr>
          <p:cNvPr id="100" name="Google Shape;100;p11"/>
          <p:cNvGrpSpPr/>
          <p:nvPr/>
        </p:nvGrpSpPr>
        <p:grpSpPr>
          <a:xfrm>
            <a:off x="0" y="16474"/>
            <a:ext cx="9144000" cy="879475"/>
            <a:chOff x="0" y="16474"/>
            <a:chExt cx="9144000" cy="879475"/>
          </a:xfrm>
        </p:grpSpPr>
        <p:sp>
          <p:nvSpPr>
            <p:cNvPr id="101" name="Google Shape;101;p11"/>
            <p:cNvSpPr/>
            <p:nvPr/>
          </p:nvSpPr>
          <p:spPr>
            <a:xfrm>
              <a:off x="0" y="16474"/>
              <a:ext cx="9144000" cy="879475"/>
            </a:xfrm>
            <a:custGeom>
              <a:rect b="b" l="l" r="r" t="t"/>
              <a:pathLst>
                <a:path extrusionOk="0" h="879475" w="9144000">
                  <a:moveTo>
                    <a:pt x="0" y="0"/>
                  </a:moveTo>
                  <a:lnTo>
                    <a:pt x="9143999" y="0"/>
                  </a:lnTo>
                  <a:lnTo>
                    <a:pt x="9143999" y="879299"/>
                  </a:lnTo>
                  <a:lnTo>
                    <a:pt x="0" y="879299"/>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11"/>
            <p:cNvSpPr/>
            <p:nvPr/>
          </p:nvSpPr>
          <p:spPr>
            <a:xfrm>
              <a:off x="0" y="16474"/>
              <a:ext cx="9144000" cy="879475"/>
            </a:xfrm>
            <a:custGeom>
              <a:rect b="b" l="l" r="r" t="t"/>
              <a:pathLst>
                <a:path extrusionOk="0" h="879475" w="9144000">
                  <a:moveTo>
                    <a:pt x="0" y="0"/>
                  </a:moveTo>
                  <a:lnTo>
                    <a:pt x="9143999" y="0"/>
                  </a:lnTo>
                </a:path>
                <a:path extrusionOk="0" h="879475" w="9144000">
                  <a:moveTo>
                    <a:pt x="9143999" y="879299"/>
                  </a:moveTo>
                  <a:lnTo>
                    <a:pt x="0" y="879299"/>
                  </a:ln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 name="Google Shape;103;p11"/>
          <p:cNvSpPr txBox="1"/>
          <p:nvPr>
            <p:ph type="title"/>
          </p:nvPr>
        </p:nvSpPr>
        <p:spPr>
          <a:xfrm>
            <a:off x="2596475" y="147920"/>
            <a:ext cx="3437890" cy="558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500">
                <a:solidFill>
                  <a:srgbClr val="1B4587"/>
                </a:solidFill>
                <a:latin typeface="Cambria"/>
                <a:ea typeface="Cambria"/>
                <a:cs typeface="Cambria"/>
                <a:sym typeface="Cambria"/>
              </a:rPr>
              <a:t>What is Database?</a:t>
            </a:r>
            <a:endParaRPr sz="3500">
              <a:latin typeface="Cambria"/>
              <a:ea typeface="Cambria"/>
              <a:cs typeface="Cambria"/>
              <a:sym typeface="Cambria"/>
            </a:endParaRPr>
          </a:p>
        </p:txBody>
      </p:sp>
      <p:sp>
        <p:nvSpPr>
          <p:cNvPr id="104" name="Google Shape;104;p11"/>
          <p:cNvSpPr txBox="1"/>
          <p:nvPr/>
        </p:nvSpPr>
        <p:spPr>
          <a:xfrm>
            <a:off x="6499450" y="471376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303300" y="922320"/>
            <a:ext cx="3210560" cy="1854200"/>
          </a:xfrm>
          <a:prstGeom prst="rect">
            <a:avLst/>
          </a:prstGeom>
          <a:noFill/>
          <a:ln>
            <a:noFill/>
          </a:ln>
        </p:spPr>
        <p:txBody>
          <a:bodyPr anchorCtr="0" anchor="t" bIns="0" lIns="0" spcFirstLastPara="1" rIns="0" wrap="square" tIns="12700">
            <a:spAutoFit/>
          </a:bodyPr>
          <a:lstStyle/>
          <a:p>
            <a:pPr indent="190500" lvl="0" marL="12700" marR="5080" rtl="0" algn="l">
              <a:lnSpc>
                <a:spcPct val="100000"/>
              </a:lnSpc>
              <a:spcBef>
                <a:spcPts val="0"/>
              </a:spcBef>
              <a:spcAft>
                <a:spcPts val="0"/>
              </a:spcAft>
              <a:buNone/>
            </a:pPr>
            <a:r>
              <a:rPr lang="en-US" sz="6000">
                <a:latin typeface="Cambria"/>
                <a:ea typeface="Cambria"/>
                <a:cs typeface="Cambria"/>
                <a:sym typeface="Cambria"/>
              </a:rPr>
              <a:t>Numeric  Functions</a:t>
            </a:r>
            <a:endParaRPr sz="6000">
              <a:latin typeface="Cambria"/>
              <a:ea typeface="Cambria"/>
              <a:cs typeface="Cambria"/>
              <a:sym typeface="Cambria"/>
            </a:endParaRPr>
          </a:p>
        </p:txBody>
      </p:sp>
      <p:pic>
        <p:nvPicPr>
          <p:cNvPr id="444" name="Google Shape;444;p56"/>
          <p:cNvPicPr preferRelativeResize="0"/>
          <p:nvPr/>
        </p:nvPicPr>
        <p:blipFill rotWithShape="1">
          <a:blip r:embed="rId3">
            <a:alphaModFix/>
          </a:blip>
          <a:srcRect b="0" l="0" r="0" t="0"/>
          <a:stretch/>
        </p:blipFill>
        <p:spPr>
          <a:xfrm>
            <a:off x="4938050" y="693124"/>
            <a:ext cx="3144476" cy="295529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7"/>
          <p:cNvSpPr txBox="1"/>
          <p:nvPr>
            <p:ph type="title"/>
          </p:nvPr>
        </p:nvSpPr>
        <p:spPr>
          <a:xfrm>
            <a:off x="1475325" y="220650"/>
            <a:ext cx="380428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Built-in functions in SQL</a:t>
            </a:r>
            <a:endParaRPr sz="2800">
              <a:latin typeface="Cambria"/>
              <a:ea typeface="Cambria"/>
              <a:cs typeface="Cambria"/>
              <a:sym typeface="Cambria"/>
            </a:endParaRPr>
          </a:p>
        </p:txBody>
      </p:sp>
      <p:sp>
        <p:nvSpPr>
          <p:cNvPr id="450" name="Google Shape;450;p57"/>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451" name="Google Shape;451;p57"/>
          <p:cNvSpPr txBox="1"/>
          <p:nvPr/>
        </p:nvSpPr>
        <p:spPr>
          <a:xfrm>
            <a:off x="251287" y="1024506"/>
            <a:ext cx="1400175" cy="3225800"/>
          </a:xfrm>
          <a:prstGeom prst="rect">
            <a:avLst/>
          </a:prstGeom>
          <a:noFill/>
          <a:ln>
            <a:noFill/>
          </a:ln>
        </p:spPr>
        <p:txBody>
          <a:bodyPr anchorCtr="0" anchor="t" bIns="0" lIns="0" spcFirstLastPara="1" rIns="0" wrap="square" tIns="12700">
            <a:spAutoFit/>
          </a:bodyPr>
          <a:lstStyle/>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ABS</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POWER</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ROUND</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SIN</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COS</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TRUNC</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TAN</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ASIN</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ACOS</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ATAN</a:t>
            </a:r>
            <a:endParaRPr sz="2100">
              <a:latin typeface="Cambria"/>
              <a:ea typeface="Cambria"/>
              <a:cs typeface="Cambria"/>
              <a:sym typeface="Cambria"/>
            </a:endParaRPr>
          </a:p>
        </p:txBody>
      </p:sp>
      <p:sp>
        <p:nvSpPr>
          <p:cNvPr id="452" name="Google Shape;452;p57"/>
          <p:cNvSpPr txBox="1"/>
          <p:nvPr/>
        </p:nvSpPr>
        <p:spPr>
          <a:xfrm>
            <a:off x="5454962" y="1287944"/>
            <a:ext cx="1513205" cy="2585720"/>
          </a:xfrm>
          <a:prstGeom prst="rect">
            <a:avLst/>
          </a:prstGeom>
          <a:noFill/>
          <a:ln>
            <a:noFill/>
          </a:ln>
        </p:spPr>
        <p:txBody>
          <a:bodyPr anchorCtr="0" anchor="t" bIns="0" lIns="0" spcFirstLastPara="1" rIns="0" wrap="square" tIns="12700">
            <a:spAutoFit/>
          </a:bodyPr>
          <a:lstStyle/>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SQRT</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SQUARE</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EXP</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LN</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LOG</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CEILING</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FLOOR</a:t>
            </a:r>
            <a:endParaRPr sz="2100">
              <a:latin typeface="Cambria"/>
              <a:ea typeface="Cambria"/>
              <a:cs typeface="Cambria"/>
              <a:sym typeface="Cambria"/>
            </a:endParaRPr>
          </a:p>
          <a:p>
            <a:pPr indent="-389890" lvl="0" marL="401955" marR="0" rtl="0" algn="l">
              <a:lnSpc>
                <a:spcPct val="100000"/>
              </a:lnSpc>
              <a:spcBef>
                <a:spcPts val="0"/>
              </a:spcBef>
              <a:spcAft>
                <a:spcPts val="0"/>
              </a:spcAft>
              <a:buSzPts val="2100"/>
              <a:buFont typeface="Arial"/>
              <a:buChar char="●"/>
            </a:pPr>
            <a:r>
              <a:rPr lang="en-US" sz="2100">
                <a:latin typeface="Cambria"/>
                <a:ea typeface="Cambria"/>
                <a:cs typeface="Cambria"/>
                <a:sym typeface="Cambria"/>
              </a:rPr>
              <a:t>SIGN</a:t>
            </a:r>
            <a:endParaRPr sz="2100">
              <a:latin typeface="Cambria"/>
              <a:ea typeface="Cambria"/>
              <a:cs typeface="Cambria"/>
              <a:sym typeface="Cambri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8"/>
          <p:cNvSpPr txBox="1"/>
          <p:nvPr>
            <p:ph type="title"/>
          </p:nvPr>
        </p:nvSpPr>
        <p:spPr>
          <a:xfrm>
            <a:off x="1475325" y="220650"/>
            <a:ext cx="21602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ABS	QUERY</a:t>
            </a:r>
            <a:endParaRPr sz="2800">
              <a:latin typeface="Cambria"/>
              <a:ea typeface="Cambria"/>
              <a:cs typeface="Cambria"/>
              <a:sym typeface="Cambria"/>
            </a:endParaRPr>
          </a:p>
        </p:txBody>
      </p:sp>
      <p:sp>
        <p:nvSpPr>
          <p:cNvPr id="458" name="Google Shape;458;p58"/>
          <p:cNvSpPr/>
          <p:nvPr/>
        </p:nvSpPr>
        <p:spPr>
          <a:xfrm>
            <a:off x="85725" y="2588304"/>
            <a:ext cx="840740" cy="274320"/>
          </a:xfrm>
          <a:custGeom>
            <a:rect b="b" l="l" r="r" t="t"/>
            <a:pathLst>
              <a:path extrusionOk="0" h="274319" w="840740">
                <a:moveTo>
                  <a:pt x="840331" y="274319"/>
                </a:moveTo>
                <a:lnTo>
                  <a:pt x="0" y="274319"/>
                </a:lnTo>
                <a:lnTo>
                  <a:pt x="0" y="0"/>
                </a:lnTo>
                <a:lnTo>
                  <a:pt x="840331" y="0"/>
                </a:lnTo>
                <a:lnTo>
                  <a:pt x="840331" y="274319"/>
                </a:lnTo>
                <a:close/>
              </a:path>
            </a:pathLst>
          </a:custGeom>
          <a:solidFill>
            <a:srgbClr val="E7E9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9" name="Google Shape;459;p58"/>
          <p:cNvSpPr/>
          <p:nvPr/>
        </p:nvSpPr>
        <p:spPr>
          <a:xfrm>
            <a:off x="85725" y="3272072"/>
            <a:ext cx="3503295" cy="274320"/>
          </a:xfrm>
          <a:custGeom>
            <a:rect b="b" l="l" r="r" t="t"/>
            <a:pathLst>
              <a:path extrusionOk="0" h="274320" w="3503295">
                <a:moveTo>
                  <a:pt x="3503056" y="274319"/>
                </a:moveTo>
                <a:lnTo>
                  <a:pt x="0" y="274319"/>
                </a:lnTo>
                <a:lnTo>
                  <a:pt x="0" y="0"/>
                </a:lnTo>
                <a:lnTo>
                  <a:pt x="3503056" y="0"/>
                </a:lnTo>
                <a:lnTo>
                  <a:pt x="3503056" y="274319"/>
                </a:lnTo>
                <a:close/>
              </a:path>
            </a:pathLst>
          </a:custGeom>
          <a:solidFill>
            <a:srgbClr val="E7E9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0" name="Google Shape;460;p58"/>
          <p:cNvSpPr txBox="1"/>
          <p:nvPr/>
        </p:nvSpPr>
        <p:spPr>
          <a:xfrm>
            <a:off x="73025" y="959656"/>
            <a:ext cx="5735955" cy="2590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ABS() function returns the absolute value of a number.</a:t>
            </a:r>
            <a:endParaRPr sz="1800">
              <a:latin typeface="Cambria"/>
              <a:ea typeface="Cambria"/>
              <a:cs typeface="Cambria"/>
              <a:sym typeface="Cambria"/>
            </a:endParaRPr>
          </a:p>
          <a:p>
            <a:pPr indent="-114300" lvl="0" marL="127000" marR="4237355" rtl="0" algn="l">
              <a:lnSpc>
                <a:spcPct val="152000"/>
              </a:lnSpc>
              <a:spcBef>
                <a:spcPts val="1000"/>
              </a:spcBef>
              <a:spcAft>
                <a:spcPts val="0"/>
              </a:spcAft>
              <a:buNone/>
            </a:pPr>
            <a:r>
              <a:rPr lang="en-US" sz="1800">
                <a:latin typeface="Cambria"/>
                <a:ea typeface="Cambria"/>
                <a:cs typeface="Cambria"/>
                <a:sym typeface="Cambria"/>
              </a:rPr>
              <a:t>Syntax  ABS(</a:t>
            </a:r>
            <a:r>
              <a:rPr i="1" lang="en-US" sz="1800">
                <a:latin typeface="Cambria"/>
                <a:ea typeface="Cambria"/>
                <a:cs typeface="Cambria"/>
                <a:sym typeface="Cambria"/>
              </a:rPr>
              <a:t>number</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50"/>
              </a:spcBef>
              <a:spcAft>
                <a:spcPts val="0"/>
              </a:spcAft>
              <a:buNone/>
            </a:pPr>
            <a:r>
              <a:t/>
            </a:r>
            <a:endParaRPr sz="2450">
              <a:latin typeface="Cambria"/>
              <a:ea typeface="Cambria"/>
              <a:cs typeface="Cambria"/>
              <a:sym typeface="Cambria"/>
            </a:endParaRPr>
          </a:p>
          <a:p>
            <a:pPr indent="0" lvl="0" marL="12700" marR="0" rtl="0" algn="l">
              <a:lnSpc>
                <a:spcPct val="100000"/>
              </a:lnSpc>
              <a:spcBef>
                <a:spcPts val="0"/>
              </a:spcBef>
              <a:spcAft>
                <a:spcPts val="0"/>
              </a:spcAft>
              <a:buNone/>
            </a:pPr>
            <a:r>
              <a:rPr lang="en-US" sz="1800">
                <a:latin typeface="Cambria"/>
                <a:ea typeface="Cambria"/>
                <a:cs typeface="Cambria"/>
                <a:sym typeface="Cambria"/>
              </a:rPr>
              <a:t>Example</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2750">
              <a:latin typeface="Cambria"/>
              <a:ea typeface="Cambria"/>
              <a:cs typeface="Cambria"/>
              <a:sym typeface="Cambria"/>
            </a:endParaRPr>
          </a:p>
          <a:p>
            <a:pPr indent="0" lvl="0" marL="12700" marR="0" rtl="0" algn="l">
              <a:lnSpc>
                <a:spcPct val="100000"/>
              </a:lnSpc>
              <a:spcBef>
                <a:spcPts val="0"/>
              </a:spcBef>
              <a:spcAft>
                <a:spcPts val="0"/>
              </a:spcAft>
              <a:buNone/>
            </a:pPr>
            <a:r>
              <a:rPr lang="en-US" sz="1800">
                <a:latin typeface="Cambria"/>
                <a:ea typeface="Cambria"/>
                <a:cs typeface="Cambria"/>
                <a:sym typeface="Cambria"/>
              </a:rPr>
              <a:t>Find the absolute value of a number:</a:t>
            </a:r>
            <a:endParaRPr sz="1800">
              <a:latin typeface="Cambria"/>
              <a:ea typeface="Cambria"/>
              <a:cs typeface="Cambria"/>
              <a:sym typeface="Cambria"/>
            </a:endParaRPr>
          </a:p>
        </p:txBody>
      </p:sp>
      <p:sp>
        <p:nvSpPr>
          <p:cNvPr id="461" name="Google Shape;461;p58"/>
          <p:cNvSpPr txBox="1"/>
          <p:nvPr/>
        </p:nvSpPr>
        <p:spPr>
          <a:xfrm>
            <a:off x="187325" y="4478064"/>
            <a:ext cx="33432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Abs(-</a:t>
            </a:r>
            <a:r>
              <a:rPr lang="en-US" sz="1800">
                <a:solidFill>
                  <a:srgbClr val="FF0000"/>
                </a:solidFill>
                <a:latin typeface="Cambria"/>
                <a:ea typeface="Cambria"/>
                <a:cs typeface="Cambria"/>
                <a:sym typeface="Cambria"/>
              </a:rPr>
              <a:t>243.5</a:t>
            </a:r>
            <a:r>
              <a:rPr lang="en-US" sz="1800">
                <a:latin typeface="Cambria"/>
                <a:ea typeface="Cambria"/>
                <a:cs typeface="Cambria"/>
                <a:sym typeface="Cambria"/>
              </a:rPr>
              <a:t>) </a:t>
            </a:r>
            <a:r>
              <a:rPr lang="en-US" sz="1800">
                <a:solidFill>
                  <a:srgbClr val="0000CD"/>
                </a:solidFill>
                <a:latin typeface="Cambria"/>
                <a:ea typeface="Cambria"/>
                <a:cs typeface="Cambria"/>
                <a:sym typeface="Cambria"/>
              </a:rPr>
              <a:t>AS </a:t>
            </a:r>
            <a:r>
              <a:rPr lang="en-US" sz="1800">
                <a:latin typeface="Cambria"/>
                <a:ea typeface="Cambria"/>
                <a:cs typeface="Cambria"/>
                <a:sym typeface="Cambria"/>
              </a:rPr>
              <a:t>AbsNum;</a:t>
            </a:r>
            <a:endParaRPr sz="1800">
              <a:latin typeface="Cambria"/>
              <a:ea typeface="Cambria"/>
              <a:cs typeface="Cambria"/>
              <a:sym typeface="Cambri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9"/>
          <p:cNvSpPr txBox="1"/>
          <p:nvPr>
            <p:ph type="title"/>
          </p:nvPr>
        </p:nvSpPr>
        <p:spPr>
          <a:xfrm>
            <a:off x="1475325" y="220650"/>
            <a:ext cx="279336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POWER	QUERY</a:t>
            </a:r>
            <a:endParaRPr sz="2800">
              <a:latin typeface="Cambria"/>
              <a:ea typeface="Cambria"/>
              <a:cs typeface="Cambria"/>
              <a:sym typeface="Cambria"/>
            </a:endParaRPr>
          </a:p>
        </p:txBody>
      </p:sp>
      <p:sp>
        <p:nvSpPr>
          <p:cNvPr id="467" name="Google Shape;467;p59"/>
          <p:cNvSpPr txBox="1"/>
          <p:nvPr/>
        </p:nvSpPr>
        <p:spPr>
          <a:xfrm>
            <a:off x="73025" y="874395"/>
            <a:ext cx="9112250" cy="3209925"/>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2000">
                <a:latin typeface="Cambria"/>
                <a:ea typeface="Cambria"/>
                <a:cs typeface="Cambria"/>
                <a:sym typeface="Cambria"/>
              </a:rPr>
              <a:t>The POWER() function returns the value of a number raised to the power of another  number.</a:t>
            </a:r>
            <a:endParaRPr sz="2000">
              <a:latin typeface="Cambria"/>
              <a:ea typeface="Cambria"/>
              <a:cs typeface="Cambria"/>
              <a:sym typeface="Cambria"/>
            </a:endParaRPr>
          </a:p>
          <a:p>
            <a:pPr indent="0" lvl="0" marL="12700" marR="0" rtl="0" algn="l">
              <a:lnSpc>
                <a:spcPct val="100000"/>
              </a:lnSpc>
              <a:spcBef>
                <a:spcPts val="1750"/>
              </a:spcBef>
              <a:spcAft>
                <a:spcPts val="0"/>
              </a:spcAft>
              <a:buNone/>
            </a:pPr>
            <a:r>
              <a:rPr lang="en-US" sz="2200">
                <a:latin typeface="Cambria"/>
                <a:ea typeface="Cambria"/>
                <a:cs typeface="Cambria"/>
                <a:sym typeface="Cambria"/>
              </a:rPr>
              <a:t>Syntax</a:t>
            </a:r>
            <a:endParaRPr sz="2200">
              <a:latin typeface="Cambria"/>
              <a:ea typeface="Cambria"/>
              <a:cs typeface="Cambria"/>
              <a:sym typeface="Cambria"/>
            </a:endParaRPr>
          </a:p>
          <a:p>
            <a:pPr indent="0" lvl="0" marL="127000" marR="0" rtl="0" algn="l">
              <a:lnSpc>
                <a:spcPct val="100000"/>
              </a:lnSpc>
              <a:spcBef>
                <a:spcPts val="1205"/>
              </a:spcBef>
              <a:spcAft>
                <a:spcPts val="0"/>
              </a:spcAft>
              <a:buNone/>
            </a:pPr>
            <a:r>
              <a:rPr lang="en-US" sz="2000">
                <a:latin typeface="Cambria"/>
                <a:ea typeface="Cambria"/>
                <a:cs typeface="Cambria"/>
                <a:sym typeface="Cambria"/>
              </a:rPr>
              <a:t>POWER(</a:t>
            </a:r>
            <a:r>
              <a:rPr i="1" lang="en-US" sz="2000">
                <a:latin typeface="Cambria"/>
                <a:ea typeface="Cambria"/>
                <a:cs typeface="Cambria"/>
                <a:sym typeface="Cambria"/>
              </a:rPr>
              <a:t>a</a:t>
            </a:r>
            <a:r>
              <a:rPr lang="en-US" sz="2000">
                <a:latin typeface="Cambria"/>
                <a:ea typeface="Cambria"/>
                <a:cs typeface="Cambria"/>
                <a:sym typeface="Cambria"/>
              </a:rPr>
              <a:t>, </a:t>
            </a:r>
            <a:r>
              <a:rPr i="1" lang="en-US" sz="2000">
                <a:latin typeface="Cambria"/>
                <a:ea typeface="Cambria"/>
                <a:cs typeface="Cambria"/>
                <a:sym typeface="Cambria"/>
              </a:rPr>
              <a:t>b</a:t>
            </a:r>
            <a:r>
              <a:rPr lang="en-US" sz="2000">
                <a:latin typeface="Cambria"/>
                <a:ea typeface="Cambria"/>
                <a:cs typeface="Cambria"/>
                <a:sym typeface="Cambria"/>
              </a:rPr>
              <a:t>)</a:t>
            </a:r>
            <a:endParaRPr sz="2000">
              <a:latin typeface="Cambria"/>
              <a:ea typeface="Cambria"/>
              <a:cs typeface="Cambria"/>
              <a:sym typeface="Cambria"/>
            </a:endParaRPr>
          </a:p>
          <a:p>
            <a:pPr indent="0" lvl="0" marL="12700" marR="0" rtl="0" algn="l">
              <a:lnSpc>
                <a:spcPct val="100000"/>
              </a:lnSpc>
              <a:spcBef>
                <a:spcPts val="1150"/>
              </a:spcBef>
              <a:spcAft>
                <a:spcPts val="0"/>
              </a:spcAft>
              <a:buNone/>
            </a:pPr>
            <a:r>
              <a:rPr lang="en-US" sz="2200">
                <a:latin typeface="Cambria"/>
                <a:ea typeface="Cambria"/>
                <a:cs typeface="Cambria"/>
                <a:sym typeface="Cambria"/>
              </a:rPr>
              <a:t>Example</a:t>
            </a:r>
            <a:endParaRPr sz="2200">
              <a:latin typeface="Cambria"/>
              <a:ea typeface="Cambria"/>
              <a:cs typeface="Cambria"/>
              <a:sym typeface="Cambria"/>
            </a:endParaRPr>
          </a:p>
          <a:p>
            <a:pPr indent="-114300" lvl="0" marL="127000" marR="5190490" rtl="0" algn="l">
              <a:lnSpc>
                <a:spcPct val="160800"/>
              </a:lnSpc>
              <a:spcBef>
                <a:spcPts val="45"/>
              </a:spcBef>
              <a:spcAft>
                <a:spcPts val="0"/>
              </a:spcAft>
              <a:buNone/>
            </a:pPr>
            <a:r>
              <a:rPr lang="en-US" sz="2000">
                <a:latin typeface="Cambria"/>
                <a:ea typeface="Cambria"/>
                <a:cs typeface="Cambria"/>
                <a:sym typeface="Cambria"/>
              </a:rPr>
              <a:t>Return 4 raised to the second power:  </a:t>
            </a:r>
            <a:r>
              <a:rPr lang="en-US" sz="2000">
                <a:solidFill>
                  <a:srgbClr val="0000CD"/>
                </a:solidFill>
                <a:latin typeface="Cambria"/>
                <a:ea typeface="Cambria"/>
                <a:cs typeface="Cambria"/>
                <a:sym typeface="Cambria"/>
              </a:rPr>
              <a:t>SELECT </a:t>
            </a:r>
            <a:r>
              <a:rPr lang="en-US" sz="2000">
                <a:latin typeface="Cambria"/>
                <a:ea typeface="Cambria"/>
                <a:cs typeface="Cambria"/>
                <a:sym typeface="Cambria"/>
              </a:rPr>
              <a:t>POWER(</a:t>
            </a:r>
            <a:r>
              <a:rPr lang="en-US" sz="2000">
                <a:solidFill>
                  <a:srgbClr val="FF0000"/>
                </a:solidFill>
                <a:latin typeface="Cambria"/>
                <a:ea typeface="Cambria"/>
                <a:cs typeface="Cambria"/>
                <a:sym typeface="Cambria"/>
              </a:rPr>
              <a:t>4</a:t>
            </a:r>
            <a:r>
              <a:rPr lang="en-US" sz="2000">
                <a:latin typeface="Cambria"/>
                <a:ea typeface="Cambria"/>
                <a:cs typeface="Cambria"/>
                <a:sym typeface="Cambria"/>
              </a:rPr>
              <a:t>, </a:t>
            </a:r>
            <a:r>
              <a:rPr lang="en-US" sz="2000">
                <a:solidFill>
                  <a:srgbClr val="FF0000"/>
                </a:solidFill>
                <a:latin typeface="Cambria"/>
                <a:ea typeface="Cambria"/>
                <a:cs typeface="Cambria"/>
                <a:sym typeface="Cambria"/>
              </a:rPr>
              <a:t>2</a:t>
            </a:r>
            <a:r>
              <a:rPr lang="en-US" sz="2000">
                <a:latin typeface="Cambria"/>
                <a:ea typeface="Cambria"/>
                <a:cs typeface="Cambria"/>
                <a:sym typeface="Cambria"/>
              </a:rPr>
              <a:t>);</a:t>
            </a:r>
            <a:endParaRPr sz="2000">
              <a:latin typeface="Cambria"/>
              <a:ea typeface="Cambria"/>
              <a:cs typeface="Cambria"/>
              <a:sym typeface="Cambr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0"/>
          <p:cNvSpPr txBox="1"/>
          <p:nvPr>
            <p:ph type="title"/>
          </p:nvPr>
        </p:nvSpPr>
        <p:spPr>
          <a:xfrm>
            <a:off x="1475325" y="220650"/>
            <a:ext cx="28162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ROUND	QUERY</a:t>
            </a:r>
            <a:endParaRPr sz="2800">
              <a:latin typeface="Cambria"/>
              <a:ea typeface="Cambria"/>
              <a:cs typeface="Cambria"/>
              <a:sym typeface="Cambria"/>
            </a:endParaRPr>
          </a:p>
        </p:txBody>
      </p:sp>
      <p:sp>
        <p:nvSpPr>
          <p:cNvPr id="473" name="Google Shape;473;p60"/>
          <p:cNvSpPr txBox="1"/>
          <p:nvPr/>
        </p:nvSpPr>
        <p:spPr>
          <a:xfrm>
            <a:off x="73025" y="921130"/>
            <a:ext cx="7930515" cy="34340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ROUND() function rounds a number to a speciﬁed number of decimal places.</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2200">
              <a:latin typeface="Cambria"/>
              <a:ea typeface="Cambria"/>
              <a:cs typeface="Cambria"/>
              <a:sym typeface="Cambria"/>
            </a:endParaRPr>
          </a:p>
          <a:p>
            <a:pPr indent="0" lvl="0" marL="0" marR="0" rtl="0" algn="l">
              <a:lnSpc>
                <a:spcPct val="100000"/>
              </a:lnSpc>
              <a:spcBef>
                <a:spcPts val="30"/>
              </a:spcBef>
              <a:spcAft>
                <a:spcPts val="0"/>
              </a:spcAft>
              <a:buNone/>
            </a:pPr>
            <a:r>
              <a:t/>
            </a:r>
            <a:endParaRPr sz="2550">
              <a:latin typeface="Cambria"/>
              <a:ea typeface="Cambria"/>
              <a:cs typeface="Cambria"/>
              <a:sym typeface="Cambria"/>
            </a:endParaRPr>
          </a:p>
          <a:p>
            <a:pPr indent="0" lvl="0" marL="12700" marR="0" rtl="0" algn="l">
              <a:lnSpc>
                <a:spcPct val="100000"/>
              </a:lnSpc>
              <a:spcBef>
                <a:spcPts val="0"/>
              </a:spcBef>
              <a:spcAft>
                <a:spcPts val="0"/>
              </a:spcAft>
              <a:buNone/>
            </a:pPr>
            <a:r>
              <a:rPr lang="en-US" sz="2000">
                <a:latin typeface="Cambria"/>
                <a:ea typeface="Cambria"/>
                <a:cs typeface="Cambria"/>
                <a:sym typeface="Cambria"/>
              </a:rPr>
              <a:t>Syntax</a:t>
            </a:r>
            <a:endParaRPr sz="2000">
              <a:latin typeface="Cambria"/>
              <a:ea typeface="Cambria"/>
              <a:cs typeface="Cambria"/>
              <a:sym typeface="Cambria"/>
            </a:endParaRPr>
          </a:p>
          <a:p>
            <a:pPr indent="0" lvl="0" marL="127000" marR="0" rtl="0" algn="l">
              <a:lnSpc>
                <a:spcPct val="100000"/>
              </a:lnSpc>
              <a:spcBef>
                <a:spcPts val="1170"/>
              </a:spcBef>
              <a:spcAft>
                <a:spcPts val="0"/>
              </a:spcAft>
              <a:buNone/>
            </a:pPr>
            <a:r>
              <a:rPr lang="en-US" sz="1800">
                <a:latin typeface="Cambria"/>
                <a:ea typeface="Cambria"/>
                <a:cs typeface="Cambria"/>
                <a:sym typeface="Cambria"/>
              </a:rPr>
              <a:t>ROUND(</a:t>
            </a:r>
            <a:r>
              <a:rPr i="1" lang="en-US" sz="1800">
                <a:latin typeface="Cambria"/>
                <a:ea typeface="Cambria"/>
                <a:cs typeface="Cambria"/>
                <a:sym typeface="Cambria"/>
              </a:rPr>
              <a:t>number</a:t>
            </a:r>
            <a:r>
              <a:rPr lang="en-US" sz="1800">
                <a:latin typeface="Cambria"/>
                <a:ea typeface="Cambria"/>
                <a:cs typeface="Cambria"/>
                <a:sym typeface="Cambria"/>
              </a:rPr>
              <a:t>, </a:t>
            </a:r>
            <a:r>
              <a:rPr i="1" lang="en-US" sz="1800">
                <a:latin typeface="Cambria"/>
                <a:ea typeface="Cambria"/>
                <a:cs typeface="Cambria"/>
                <a:sym typeface="Cambria"/>
              </a:rPr>
              <a:t>decimals</a:t>
            </a:r>
            <a:r>
              <a:rPr lang="en-US" sz="1800">
                <a:latin typeface="Cambria"/>
                <a:ea typeface="Cambria"/>
                <a:cs typeface="Cambria"/>
                <a:sym typeface="Cambria"/>
              </a:rPr>
              <a:t>, </a:t>
            </a:r>
            <a:r>
              <a:rPr i="1" lang="en-US" sz="1800">
                <a:latin typeface="Cambria"/>
                <a:ea typeface="Cambria"/>
                <a:cs typeface="Cambria"/>
                <a:sym typeface="Cambria"/>
              </a:rPr>
              <a:t>operation</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15"/>
              </a:spcBef>
              <a:spcAft>
                <a:spcPts val="0"/>
              </a:spcAft>
              <a:buNone/>
            </a:pPr>
            <a:r>
              <a:t/>
            </a:r>
            <a:endParaRPr sz="3050">
              <a:latin typeface="Cambria"/>
              <a:ea typeface="Cambria"/>
              <a:cs typeface="Cambria"/>
              <a:sym typeface="Cambria"/>
            </a:endParaRPr>
          </a:p>
          <a:p>
            <a:pPr indent="0" lvl="0" marL="12700" marR="0" rtl="0" algn="l">
              <a:lnSpc>
                <a:spcPct val="100000"/>
              </a:lnSpc>
              <a:spcBef>
                <a:spcPts val="5"/>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3334384" rtl="0" algn="l">
              <a:lnSpc>
                <a:spcPct val="165900"/>
              </a:lnSpc>
              <a:spcBef>
                <a:spcPts val="65"/>
              </a:spcBef>
              <a:spcAft>
                <a:spcPts val="0"/>
              </a:spcAft>
              <a:buNone/>
            </a:pPr>
            <a:r>
              <a:rPr lang="en-US" sz="1800">
                <a:latin typeface="Cambria"/>
                <a:ea typeface="Cambria"/>
                <a:cs typeface="Cambria"/>
                <a:sym typeface="Cambria"/>
              </a:rPr>
              <a:t>Round the number to 2 decimal places:  </a:t>
            </a: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ROUND(</a:t>
            </a:r>
            <a:r>
              <a:rPr lang="en-US" sz="1800">
                <a:solidFill>
                  <a:srgbClr val="FF0000"/>
                </a:solidFill>
                <a:latin typeface="Cambria"/>
                <a:ea typeface="Cambria"/>
                <a:cs typeface="Cambria"/>
                <a:sym typeface="Cambria"/>
              </a:rPr>
              <a:t>235.415</a:t>
            </a:r>
            <a:r>
              <a:rPr lang="en-US" sz="1800">
                <a:latin typeface="Cambria"/>
                <a:ea typeface="Cambria"/>
                <a:cs typeface="Cambria"/>
                <a:sym typeface="Cambria"/>
              </a:rPr>
              <a:t>, </a:t>
            </a:r>
            <a:r>
              <a:rPr lang="en-US" sz="1800">
                <a:solidFill>
                  <a:srgbClr val="FF0000"/>
                </a:solidFill>
                <a:latin typeface="Cambria"/>
                <a:ea typeface="Cambria"/>
                <a:cs typeface="Cambria"/>
                <a:sym typeface="Cambria"/>
              </a:rPr>
              <a:t>2</a:t>
            </a:r>
            <a:r>
              <a:rPr lang="en-US" sz="1800">
                <a:latin typeface="Cambria"/>
                <a:ea typeface="Cambria"/>
                <a:cs typeface="Cambria"/>
                <a:sym typeface="Cambria"/>
              </a:rPr>
              <a:t>) </a:t>
            </a:r>
            <a:r>
              <a:rPr lang="en-US" sz="1800">
                <a:solidFill>
                  <a:srgbClr val="0000CD"/>
                </a:solidFill>
                <a:latin typeface="Cambria"/>
                <a:ea typeface="Cambria"/>
                <a:cs typeface="Cambria"/>
                <a:sym typeface="Cambria"/>
              </a:rPr>
              <a:t>AS </a:t>
            </a:r>
            <a:r>
              <a:rPr lang="en-US" sz="1800">
                <a:latin typeface="Cambria"/>
                <a:ea typeface="Cambria"/>
                <a:cs typeface="Cambria"/>
                <a:sym typeface="Cambria"/>
              </a:rPr>
              <a:t>RoundValue;</a:t>
            </a:r>
            <a:endParaRPr sz="1800">
              <a:latin typeface="Cambria"/>
              <a:ea typeface="Cambria"/>
              <a:cs typeface="Cambria"/>
              <a:sym typeface="Cambri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1"/>
          <p:cNvSpPr txBox="1"/>
          <p:nvPr>
            <p:ph type="title"/>
          </p:nvPr>
        </p:nvSpPr>
        <p:spPr>
          <a:xfrm>
            <a:off x="1475325" y="220650"/>
            <a:ext cx="2091689"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SIN	QUERY</a:t>
            </a:r>
            <a:endParaRPr sz="2800">
              <a:latin typeface="Cambria"/>
              <a:ea typeface="Cambria"/>
              <a:cs typeface="Cambria"/>
              <a:sym typeface="Cambria"/>
            </a:endParaRPr>
          </a:p>
        </p:txBody>
      </p:sp>
      <p:sp>
        <p:nvSpPr>
          <p:cNvPr id="479" name="Google Shape;479;p61"/>
          <p:cNvSpPr/>
          <p:nvPr/>
        </p:nvSpPr>
        <p:spPr>
          <a:xfrm>
            <a:off x="85725" y="2590082"/>
            <a:ext cx="980440" cy="320040"/>
          </a:xfrm>
          <a:custGeom>
            <a:rect b="b" l="l" r="r" t="t"/>
            <a:pathLst>
              <a:path extrusionOk="0" h="320039" w="980440">
                <a:moveTo>
                  <a:pt x="980393" y="320040"/>
                </a:moveTo>
                <a:lnTo>
                  <a:pt x="0" y="320040"/>
                </a:lnTo>
                <a:lnTo>
                  <a:pt x="0" y="0"/>
                </a:lnTo>
                <a:lnTo>
                  <a:pt x="980393" y="0"/>
                </a:lnTo>
                <a:lnTo>
                  <a:pt x="980393" y="320040"/>
                </a:lnTo>
                <a:close/>
              </a:path>
            </a:pathLst>
          </a:custGeom>
          <a:solidFill>
            <a:srgbClr val="E7E9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0" name="Google Shape;480;p61"/>
          <p:cNvSpPr/>
          <p:nvPr/>
        </p:nvSpPr>
        <p:spPr>
          <a:xfrm>
            <a:off x="85725" y="3326427"/>
            <a:ext cx="2738755" cy="274320"/>
          </a:xfrm>
          <a:custGeom>
            <a:rect b="b" l="l" r="r" t="t"/>
            <a:pathLst>
              <a:path extrusionOk="0" h="274320" w="2738755">
                <a:moveTo>
                  <a:pt x="2738391" y="274319"/>
                </a:moveTo>
                <a:lnTo>
                  <a:pt x="0" y="274319"/>
                </a:lnTo>
                <a:lnTo>
                  <a:pt x="0" y="0"/>
                </a:lnTo>
                <a:lnTo>
                  <a:pt x="2738391" y="0"/>
                </a:lnTo>
                <a:lnTo>
                  <a:pt x="2738391" y="274319"/>
                </a:lnTo>
                <a:close/>
              </a:path>
            </a:pathLst>
          </a:custGeom>
          <a:solidFill>
            <a:srgbClr val="E7E9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1" name="Google Shape;481;p61"/>
          <p:cNvSpPr txBox="1"/>
          <p:nvPr/>
        </p:nvSpPr>
        <p:spPr>
          <a:xfrm>
            <a:off x="73025" y="959656"/>
            <a:ext cx="4707890" cy="33286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SIN() function returns the sine of a number.</a:t>
            </a:r>
            <a:endParaRPr sz="1800">
              <a:latin typeface="Cambria"/>
              <a:ea typeface="Cambria"/>
              <a:cs typeface="Cambria"/>
              <a:sym typeface="Cambria"/>
            </a:endParaRPr>
          </a:p>
          <a:p>
            <a:pPr indent="0" lvl="0" marL="12700" marR="0" rtl="0" algn="l">
              <a:lnSpc>
                <a:spcPct val="100000"/>
              </a:lnSpc>
              <a:spcBef>
                <a:spcPts val="171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90"/>
              </a:spcBef>
              <a:spcAft>
                <a:spcPts val="0"/>
              </a:spcAft>
              <a:buNone/>
            </a:pPr>
            <a:r>
              <a:rPr lang="en-US" sz="1800">
                <a:latin typeface="Cambria"/>
                <a:ea typeface="Cambria"/>
                <a:cs typeface="Cambria"/>
                <a:sym typeface="Cambria"/>
              </a:rPr>
              <a:t>SIN(</a:t>
            </a:r>
            <a:r>
              <a:rPr i="1" lang="en-US" sz="1800">
                <a:latin typeface="Cambria"/>
                <a:ea typeface="Cambria"/>
                <a:cs typeface="Cambria"/>
                <a:sym typeface="Cambria"/>
              </a:rPr>
              <a:t>number</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40"/>
              </a:spcBef>
              <a:spcAft>
                <a:spcPts val="0"/>
              </a:spcAft>
              <a:buNone/>
            </a:pPr>
            <a:r>
              <a:t/>
            </a:r>
            <a:endParaRPr sz="24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1948179" rtl="0" algn="l">
              <a:lnSpc>
                <a:spcPct val="249300"/>
              </a:lnSpc>
              <a:spcBef>
                <a:spcPts val="65"/>
              </a:spcBef>
              <a:spcAft>
                <a:spcPts val="0"/>
              </a:spcAft>
              <a:buNone/>
            </a:pPr>
            <a:r>
              <a:rPr lang="en-US" sz="1800">
                <a:latin typeface="Cambria"/>
                <a:ea typeface="Cambria"/>
                <a:cs typeface="Cambria"/>
                <a:sym typeface="Cambria"/>
              </a:rPr>
              <a:t>Return the sine of a number:  </a:t>
            </a: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SIN(</a:t>
            </a:r>
            <a:r>
              <a:rPr lang="en-US" sz="1800">
                <a:solidFill>
                  <a:srgbClr val="FF0000"/>
                </a:solidFill>
                <a:latin typeface="Cambria"/>
                <a:ea typeface="Cambria"/>
                <a:cs typeface="Cambria"/>
                <a:sym typeface="Cambria"/>
              </a:rPr>
              <a:t>2</a:t>
            </a:r>
            <a:r>
              <a:rPr lang="en-US" sz="1800">
                <a:latin typeface="Cambria"/>
                <a:ea typeface="Cambria"/>
                <a:cs typeface="Cambria"/>
                <a:sym typeface="Cambria"/>
              </a:rPr>
              <a:t>);</a:t>
            </a:r>
            <a:endParaRPr sz="1800">
              <a:latin typeface="Cambria"/>
              <a:ea typeface="Cambria"/>
              <a:cs typeface="Cambria"/>
              <a:sym typeface="Cambri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2"/>
          <p:cNvSpPr txBox="1"/>
          <p:nvPr>
            <p:ph type="title"/>
          </p:nvPr>
        </p:nvSpPr>
        <p:spPr>
          <a:xfrm>
            <a:off x="1475325" y="220650"/>
            <a:ext cx="22193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COS	QUERY</a:t>
            </a:r>
            <a:endParaRPr sz="2800">
              <a:latin typeface="Cambria"/>
              <a:ea typeface="Cambria"/>
              <a:cs typeface="Cambria"/>
              <a:sym typeface="Cambria"/>
            </a:endParaRPr>
          </a:p>
        </p:txBody>
      </p:sp>
      <p:sp>
        <p:nvSpPr>
          <p:cNvPr id="487" name="Google Shape;487;p62"/>
          <p:cNvSpPr txBox="1"/>
          <p:nvPr/>
        </p:nvSpPr>
        <p:spPr>
          <a:xfrm>
            <a:off x="73025" y="1274922"/>
            <a:ext cx="5289550" cy="27108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latin typeface="Cambria"/>
                <a:ea typeface="Cambria"/>
                <a:cs typeface="Cambria"/>
                <a:sym typeface="Cambria"/>
              </a:rPr>
              <a:t>The COS() function returns the cosine of a number.</a:t>
            </a:r>
            <a:endParaRPr sz="1900">
              <a:latin typeface="Cambria"/>
              <a:ea typeface="Cambria"/>
              <a:cs typeface="Cambria"/>
              <a:sym typeface="Cambria"/>
            </a:endParaRPr>
          </a:p>
          <a:p>
            <a:pPr indent="0" lvl="0" marL="12700" marR="3676015" rtl="0" algn="l">
              <a:lnSpc>
                <a:spcPct val="148400"/>
              </a:lnSpc>
              <a:spcBef>
                <a:spcPts val="515"/>
              </a:spcBef>
              <a:spcAft>
                <a:spcPts val="0"/>
              </a:spcAft>
              <a:buNone/>
            </a:pPr>
            <a:r>
              <a:rPr lang="en-US" sz="2100">
                <a:latin typeface="Cambria"/>
                <a:ea typeface="Cambria"/>
                <a:cs typeface="Cambria"/>
                <a:sym typeface="Cambria"/>
              </a:rPr>
              <a:t>Syntax  </a:t>
            </a:r>
            <a:r>
              <a:rPr lang="en-US" sz="1900">
                <a:latin typeface="Cambria"/>
                <a:ea typeface="Cambria"/>
                <a:cs typeface="Cambria"/>
                <a:sym typeface="Cambria"/>
              </a:rPr>
              <a:t>COS(</a:t>
            </a:r>
            <a:r>
              <a:rPr i="1" lang="en-US" sz="1900">
                <a:latin typeface="Cambria"/>
                <a:ea typeface="Cambria"/>
                <a:cs typeface="Cambria"/>
                <a:sym typeface="Cambria"/>
              </a:rPr>
              <a:t>number</a:t>
            </a:r>
            <a:r>
              <a:rPr lang="en-US" sz="1900">
                <a:latin typeface="Cambria"/>
                <a:ea typeface="Cambria"/>
                <a:cs typeface="Cambria"/>
                <a:sym typeface="Cambria"/>
              </a:rPr>
              <a:t>)  </a:t>
            </a: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2143125" rtl="0" algn="l">
              <a:lnSpc>
                <a:spcPct val="163200"/>
              </a:lnSpc>
              <a:spcBef>
                <a:spcPts val="45"/>
              </a:spcBef>
              <a:spcAft>
                <a:spcPts val="0"/>
              </a:spcAft>
              <a:buNone/>
            </a:pPr>
            <a:r>
              <a:rPr lang="en-US" sz="1900">
                <a:latin typeface="Cambria"/>
                <a:ea typeface="Cambria"/>
                <a:cs typeface="Cambria"/>
                <a:sym typeface="Cambria"/>
              </a:rPr>
              <a:t>Return the cosine of a number:  </a:t>
            </a:r>
            <a:r>
              <a:rPr lang="en-US" sz="1900">
                <a:solidFill>
                  <a:srgbClr val="0000CD"/>
                </a:solidFill>
                <a:latin typeface="Cambria"/>
                <a:ea typeface="Cambria"/>
                <a:cs typeface="Cambria"/>
                <a:sym typeface="Cambria"/>
              </a:rPr>
              <a:t>SELECT </a:t>
            </a:r>
            <a:r>
              <a:rPr lang="en-US" sz="1900">
                <a:latin typeface="Cambria"/>
                <a:ea typeface="Cambria"/>
                <a:cs typeface="Cambria"/>
                <a:sym typeface="Cambria"/>
              </a:rPr>
              <a:t>COS(</a:t>
            </a:r>
            <a:r>
              <a:rPr lang="en-US" sz="1900">
                <a:solidFill>
                  <a:srgbClr val="FF0000"/>
                </a:solidFill>
                <a:latin typeface="Cambria"/>
                <a:ea typeface="Cambria"/>
                <a:cs typeface="Cambria"/>
                <a:sym typeface="Cambria"/>
              </a:rPr>
              <a:t>2</a:t>
            </a:r>
            <a:r>
              <a:rPr lang="en-US" sz="1900">
                <a:latin typeface="Cambria"/>
                <a:ea typeface="Cambria"/>
                <a:cs typeface="Cambria"/>
                <a:sym typeface="Cambria"/>
              </a:rPr>
              <a:t>);</a:t>
            </a:r>
            <a:endParaRPr sz="1900">
              <a:latin typeface="Cambria"/>
              <a:ea typeface="Cambria"/>
              <a:cs typeface="Cambria"/>
              <a:sym typeface="Cambri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3"/>
          <p:cNvSpPr txBox="1"/>
          <p:nvPr>
            <p:ph type="title"/>
          </p:nvPr>
        </p:nvSpPr>
        <p:spPr>
          <a:xfrm>
            <a:off x="1475325" y="220650"/>
            <a:ext cx="193357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TRUNCATE</a:t>
            </a:r>
            <a:endParaRPr sz="2800">
              <a:latin typeface="Cambria"/>
              <a:ea typeface="Cambria"/>
              <a:cs typeface="Cambria"/>
              <a:sym typeface="Cambria"/>
            </a:endParaRPr>
          </a:p>
        </p:txBody>
      </p:sp>
      <p:sp>
        <p:nvSpPr>
          <p:cNvPr id="493" name="Google Shape;493;p63"/>
          <p:cNvSpPr txBox="1"/>
          <p:nvPr/>
        </p:nvSpPr>
        <p:spPr>
          <a:xfrm>
            <a:off x="3650174" y="220650"/>
            <a:ext cx="123634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latin typeface="Cambria"/>
                <a:ea typeface="Cambria"/>
                <a:cs typeface="Cambria"/>
                <a:sym typeface="Cambria"/>
              </a:rPr>
              <a:t>QUERY</a:t>
            </a:r>
            <a:endParaRPr sz="2800">
              <a:latin typeface="Cambria"/>
              <a:ea typeface="Cambria"/>
              <a:cs typeface="Cambria"/>
              <a:sym typeface="Cambria"/>
            </a:endParaRPr>
          </a:p>
        </p:txBody>
      </p:sp>
      <p:sp>
        <p:nvSpPr>
          <p:cNvPr id="494" name="Google Shape;494;p63"/>
          <p:cNvSpPr txBox="1"/>
          <p:nvPr/>
        </p:nvSpPr>
        <p:spPr>
          <a:xfrm>
            <a:off x="137924" y="1359656"/>
            <a:ext cx="8157209" cy="793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DC143C"/>
                </a:solidFill>
                <a:latin typeface="Cambria"/>
                <a:ea typeface="Cambria"/>
                <a:cs typeface="Cambria"/>
                <a:sym typeface="Cambria"/>
              </a:rPr>
              <a:t>TRUNCATE TABLE </a:t>
            </a:r>
            <a:r>
              <a:rPr lang="en-US" sz="1800">
                <a:latin typeface="Cambria"/>
                <a:ea typeface="Cambria"/>
                <a:cs typeface="Cambria"/>
                <a:sym typeface="Cambria"/>
              </a:rPr>
              <a:t>command deletes the data inside a table, but not the table itself.</a:t>
            </a:r>
            <a:endParaRPr sz="1800">
              <a:latin typeface="Cambria"/>
              <a:ea typeface="Cambria"/>
              <a:cs typeface="Cambria"/>
              <a:sym typeface="Cambria"/>
            </a:endParaRPr>
          </a:p>
          <a:p>
            <a:pPr indent="0" lvl="0" marL="12700" marR="0" rtl="0" algn="l">
              <a:lnSpc>
                <a:spcPct val="100000"/>
              </a:lnSpc>
              <a:spcBef>
                <a:spcPts val="1720"/>
              </a:spcBef>
              <a:spcAft>
                <a:spcPts val="0"/>
              </a:spcAft>
              <a:buNone/>
            </a:pPr>
            <a:r>
              <a:rPr lang="en-US" sz="1800">
                <a:latin typeface="Cambria"/>
                <a:ea typeface="Cambria"/>
                <a:cs typeface="Cambria"/>
                <a:sym typeface="Cambria"/>
              </a:rPr>
              <a:t>The following SQL truncates the table "Categories":</a:t>
            </a:r>
            <a:endParaRPr sz="1800">
              <a:latin typeface="Cambria"/>
              <a:ea typeface="Cambria"/>
              <a:cs typeface="Cambria"/>
              <a:sym typeface="Cambria"/>
            </a:endParaRPr>
          </a:p>
        </p:txBody>
      </p:sp>
      <p:sp>
        <p:nvSpPr>
          <p:cNvPr id="495" name="Google Shape;495;p63"/>
          <p:cNvSpPr txBox="1"/>
          <p:nvPr/>
        </p:nvSpPr>
        <p:spPr>
          <a:xfrm>
            <a:off x="150624" y="2520436"/>
            <a:ext cx="980440" cy="320040"/>
          </a:xfrm>
          <a:prstGeom prst="rect">
            <a:avLst/>
          </a:prstGeom>
          <a:solidFill>
            <a:srgbClr val="E7E9EB"/>
          </a:solidFill>
          <a:ln>
            <a:noFill/>
          </a:ln>
        </p:spPr>
        <p:txBody>
          <a:bodyPr anchorCtr="0" anchor="t" bIns="0" lIns="0" spcFirstLastPara="1" rIns="0" wrap="square" tIns="0">
            <a:spAutoFit/>
          </a:bodyPr>
          <a:lstStyle/>
          <a:p>
            <a:pPr indent="0" lvl="0" marL="0" marR="0" rtl="0" algn="l">
              <a:lnSpc>
                <a:spcPct val="115952"/>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p:txBody>
      </p:sp>
      <p:sp>
        <p:nvSpPr>
          <p:cNvPr id="496" name="Google Shape;496;p63"/>
          <p:cNvSpPr txBox="1"/>
          <p:nvPr/>
        </p:nvSpPr>
        <p:spPr>
          <a:xfrm>
            <a:off x="252225" y="3196838"/>
            <a:ext cx="31369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000CD"/>
                </a:solidFill>
                <a:latin typeface="Cambria"/>
                <a:ea typeface="Cambria"/>
                <a:cs typeface="Cambria"/>
                <a:sym typeface="Cambria"/>
              </a:rPr>
              <a:t>TRUNCATE TABLE </a:t>
            </a:r>
            <a:r>
              <a:rPr lang="en-US" sz="1800">
                <a:latin typeface="Cambria"/>
                <a:ea typeface="Cambria"/>
                <a:cs typeface="Cambria"/>
                <a:sym typeface="Cambria"/>
              </a:rPr>
              <a:t>Categories;</a:t>
            </a:r>
            <a:endParaRPr sz="1800">
              <a:latin typeface="Cambria"/>
              <a:ea typeface="Cambria"/>
              <a:cs typeface="Cambria"/>
              <a:sym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4"/>
          <p:cNvSpPr txBox="1"/>
          <p:nvPr>
            <p:ph type="title"/>
          </p:nvPr>
        </p:nvSpPr>
        <p:spPr>
          <a:xfrm>
            <a:off x="1475325" y="220650"/>
            <a:ext cx="223266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TAN	QUERY</a:t>
            </a:r>
            <a:endParaRPr sz="2800">
              <a:latin typeface="Cambria"/>
              <a:ea typeface="Cambria"/>
              <a:cs typeface="Cambria"/>
              <a:sym typeface="Cambria"/>
            </a:endParaRPr>
          </a:p>
        </p:txBody>
      </p:sp>
      <p:sp>
        <p:nvSpPr>
          <p:cNvPr id="502" name="Google Shape;502;p64"/>
          <p:cNvSpPr txBox="1"/>
          <p:nvPr/>
        </p:nvSpPr>
        <p:spPr>
          <a:xfrm>
            <a:off x="73025" y="920622"/>
            <a:ext cx="5426710" cy="27108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latin typeface="Cambria"/>
                <a:ea typeface="Cambria"/>
                <a:cs typeface="Cambria"/>
                <a:sym typeface="Cambria"/>
              </a:rPr>
              <a:t>The TAN() function returns the tangent of a number.</a:t>
            </a:r>
            <a:endParaRPr sz="1900">
              <a:latin typeface="Cambria"/>
              <a:ea typeface="Cambria"/>
              <a:cs typeface="Cambria"/>
              <a:sym typeface="Cambria"/>
            </a:endParaRPr>
          </a:p>
          <a:p>
            <a:pPr indent="0" lvl="0" marL="12700" marR="3804284" rtl="0" algn="l">
              <a:lnSpc>
                <a:spcPct val="148400"/>
              </a:lnSpc>
              <a:spcBef>
                <a:spcPts val="515"/>
              </a:spcBef>
              <a:spcAft>
                <a:spcPts val="0"/>
              </a:spcAft>
              <a:buNone/>
            </a:pPr>
            <a:r>
              <a:rPr lang="en-US" sz="2100">
                <a:latin typeface="Cambria"/>
                <a:ea typeface="Cambria"/>
                <a:cs typeface="Cambria"/>
                <a:sym typeface="Cambria"/>
              </a:rPr>
              <a:t>Syntax  </a:t>
            </a:r>
            <a:r>
              <a:rPr lang="en-US" sz="1900">
                <a:latin typeface="Cambria"/>
                <a:ea typeface="Cambria"/>
                <a:cs typeface="Cambria"/>
                <a:sym typeface="Cambria"/>
              </a:rPr>
              <a:t>TAN(</a:t>
            </a:r>
            <a:r>
              <a:rPr i="1" lang="en-US" sz="1900">
                <a:latin typeface="Cambria"/>
                <a:ea typeface="Cambria"/>
                <a:cs typeface="Cambria"/>
                <a:sym typeface="Cambria"/>
              </a:rPr>
              <a:t>number</a:t>
            </a:r>
            <a:r>
              <a:rPr lang="en-US" sz="1900">
                <a:latin typeface="Cambria"/>
                <a:ea typeface="Cambria"/>
                <a:cs typeface="Cambria"/>
                <a:sym typeface="Cambria"/>
              </a:rPr>
              <a:t>)  </a:t>
            </a: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2152650" rtl="0" algn="l">
              <a:lnSpc>
                <a:spcPct val="163200"/>
              </a:lnSpc>
              <a:spcBef>
                <a:spcPts val="45"/>
              </a:spcBef>
              <a:spcAft>
                <a:spcPts val="0"/>
              </a:spcAft>
              <a:buNone/>
            </a:pPr>
            <a:r>
              <a:rPr lang="en-US" sz="1900">
                <a:latin typeface="Cambria"/>
                <a:ea typeface="Cambria"/>
                <a:cs typeface="Cambria"/>
                <a:sym typeface="Cambria"/>
              </a:rPr>
              <a:t>Return the tangent of a number:  </a:t>
            </a:r>
            <a:r>
              <a:rPr lang="en-US" sz="1900">
                <a:solidFill>
                  <a:srgbClr val="0000CD"/>
                </a:solidFill>
                <a:latin typeface="Cambria"/>
                <a:ea typeface="Cambria"/>
                <a:cs typeface="Cambria"/>
                <a:sym typeface="Cambria"/>
              </a:rPr>
              <a:t>SELECT </a:t>
            </a:r>
            <a:r>
              <a:rPr lang="en-US" sz="1900">
                <a:latin typeface="Cambria"/>
                <a:ea typeface="Cambria"/>
                <a:cs typeface="Cambria"/>
                <a:sym typeface="Cambria"/>
              </a:rPr>
              <a:t>TAN(</a:t>
            </a:r>
            <a:r>
              <a:rPr lang="en-US" sz="1900">
                <a:solidFill>
                  <a:srgbClr val="FF0000"/>
                </a:solidFill>
                <a:latin typeface="Cambria"/>
                <a:ea typeface="Cambria"/>
                <a:cs typeface="Cambria"/>
                <a:sym typeface="Cambria"/>
              </a:rPr>
              <a:t>1.75</a:t>
            </a:r>
            <a:r>
              <a:rPr lang="en-US" sz="1900">
                <a:latin typeface="Cambria"/>
                <a:ea typeface="Cambria"/>
                <a:cs typeface="Cambria"/>
                <a:sym typeface="Cambria"/>
              </a:rPr>
              <a:t>);</a:t>
            </a:r>
            <a:endParaRPr sz="1900">
              <a:latin typeface="Cambria"/>
              <a:ea typeface="Cambria"/>
              <a:cs typeface="Cambria"/>
              <a:sym typeface="Cambri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1475325" y="220650"/>
            <a:ext cx="96075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SQRT</a:t>
            </a:r>
            <a:endParaRPr sz="2800">
              <a:latin typeface="Cambria"/>
              <a:ea typeface="Cambria"/>
              <a:cs typeface="Cambria"/>
              <a:sym typeface="Cambria"/>
            </a:endParaRPr>
          </a:p>
        </p:txBody>
      </p:sp>
      <p:sp>
        <p:nvSpPr>
          <p:cNvPr id="508" name="Google Shape;508;p65"/>
          <p:cNvSpPr txBox="1"/>
          <p:nvPr/>
        </p:nvSpPr>
        <p:spPr>
          <a:xfrm>
            <a:off x="2677253" y="220650"/>
            <a:ext cx="123634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latin typeface="Cambria"/>
                <a:ea typeface="Cambria"/>
                <a:cs typeface="Cambria"/>
                <a:sym typeface="Cambria"/>
              </a:rPr>
              <a:t>QUERY</a:t>
            </a:r>
            <a:endParaRPr sz="2800">
              <a:latin typeface="Cambria"/>
              <a:ea typeface="Cambria"/>
              <a:cs typeface="Cambria"/>
              <a:sym typeface="Cambria"/>
            </a:endParaRPr>
          </a:p>
        </p:txBody>
      </p:sp>
      <p:sp>
        <p:nvSpPr>
          <p:cNvPr id="509" name="Google Shape;509;p65"/>
          <p:cNvSpPr txBox="1"/>
          <p:nvPr/>
        </p:nvSpPr>
        <p:spPr>
          <a:xfrm>
            <a:off x="73025" y="1359372"/>
            <a:ext cx="5939155" cy="27108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latin typeface="Cambria"/>
                <a:ea typeface="Cambria"/>
                <a:cs typeface="Cambria"/>
                <a:sym typeface="Cambria"/>
              </a:rPr>
              <a:t>The SQRT() function returns the square root of a number.</a:t>
            </a:r>
            <a:endParaRPr sz="1900">
              <a:latin typeface="Cambria"/>
              <a:ea typeface="Cambria"/>
              <a:cs typeface="Cambria"/>
              <a:sym typeface="Cambria"/>
            </a:endParaRPr>
          </a:p>
          <a:p>
            <a:pPr indent="0" lvl="0" marL="12700" marR="4177029" rtl="0" algn="l">
              <a:lnSpc>
                <a:spcPct val="148400"/>
              </a:lnSpc>
              <a:spcBef>
                <a:spcPts val="515"/>
              </a:spcBef>
              <a:spcAft>
                <a:spcPts val="0"/>
              </a:spcAft>
              <a:buNone/>
            </a:pPr>
            <a:r>
              <a:rPr lang="en-US" sz="2100">
                <a:latin typeface="Cambria"/>
                <a:ea typeface="Cambria"/>
                <a:cs typeface="Cambria"/>
                <a:sym typeface="Cambria"/>
              </a:rPr>
              <a:t>Syntax  </a:t>
            </a:r>
            <a:r>
              <a:rPr lang="en-US" sz="1900">
                <a:latin typeface="Cambria"/>
                <a:ea typeface="Cambria"/>
                <a:cs typeface="Cambria"/>
                <a:sym typeface="Cambria"/>
              </a:rPr>
              <a:t>SQRT(</a:t>
            </a:r>
            <a:r>
              <a:rPr i="1" lang="en-US" sz="1900">
                <a:latin typeface="Cambria"/>
                <a:ea typeface="Cambria"/>
                <a:cs typeface="Cambria"/>
                <a:sym typeface="Cambria"/>
              </a:rPr>
              <a:t>number</a:t>
            </a:r>
            <a:r>
              <a:rPr lang="en-US" sz="1900">
                <a:latin typeface="Cambria"/>
                <a:ea typeface="Cambria"/>
                <a:cs typeface="Cambria"/>
                <a:sym typeface="Cambria"/>
              </a:rPr>
              <a:t>)  </a:t>
            </a: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2291715" rtl="0" algn="l">
              <a:lnSpc>
                <a:spcPct val="163200"/>
              </a:lnSpc>
              <a:spcBef>
                <a:spcPts val="45"/>
              </a:spcBef>
              <a:spcAft>
                <a:spcPts val="0"/>
              </a:spcAft>
              <a:buNone/>
            </a:pPr>
            <a:r>
              <a:rPr lang="en-US" sz="1900">
                <a:latin typeface="Cambria"/>
                <a:ea typeface="Cambria"/>
                <a:cs typeface="Cambria"/>
                <a:sym typeface="Cambria"/>
              </a:rPr>
              <a:t>Return the square root of a number:  </a:t>
            </a:r>
            <a:r>
              <a:rPr lang="en-US" sz="1900">
                <a:solidFill>
                  <a:srgbClr val="0000CD"/>
                </a:solidFill>
                <a:latin typeface="Cambria"/>
                <a:ea typeface="Cambria"/>
                <a:cs typeface="Cambria"/>
                <a:sym typeface="Cambria"/>
              </a:rPr>
              <a:t>SELECT </a:t>
            </a:r>
            <a:r>
              <a:rPr lang="en-US" sz="1900">
                <a:latin typeface="Cambria"/>
                <a:ea typeface="Cambria"/>
                <a:cs typeface="Cambria"/>
                <a:sym typeface="Cambria"/>
              </a:rPr>
              <a:t>SQRT(</a:t>
            </a:r>
            <a:r>
              <a:rPr lang="en-US" sz="1900">
                <a:solidFill>
                  <a:srgbClr val="FF0000"/>
                </a:solidFill>
                <a:latin typeface="Cambria"/>
                <a:ea typeface="Cambria"/>
                <a:cs typeface="Cambria"/>
                <a:sym typeface="Cambria"/>
              </a:rPr>
              <a:t>64</a:t>
            </a:r>
            <a:r>
              <a:rPr lang="en-US" sz="1900">
                <a:latin typeface="Cambria"/>
                <a:ea typeface="Cambria"/>
                <a:cs typeface="Cambria"/>
                <a:sym typeface="Cambria"/>
              </a:rPr>
              <a:t>);</a:t>
            </a:r>
            <a:endParaRPr sz="19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grpSp>
        <p:nvGrpSpPr>
          <p:cNvPr id="109" name="Google Shape;109;p12"/>
          <p:cNvGrpSpPr/>
          <p:nvPr/>
        </p:nvGrpSpPr>
        <p:grpSpPr>
          <a:xfrm>
            <a:off x="613325" y="1143000"/>
            <a:ext cx="6774815" cy="3415665"/>
            <a:chOff x="613325" y="1143000"/>
            <a:chExt cx="6774815" cy="3415665"/>
          </a:xfrm>
        </p:grpSpPr>
        <p:sp>
          <p:nvSpPr>
            <p:cNvPr id="110" name="Google Shape;110;p12"/>
            <p:cNvSpPr/>
            <p:nvPr/>
          </p:nvSpPr>
          <p:spPr>
            <a:xfrm>
              <a:off x="613325" y="1143000"/>
              <a:ext cx="6774815" cy="3415665"/>
            </a:xfrm>
            <a:custGeom>
              <a:rect b="b" l="l" r="r" t="t"/>
              <a:pathLst>
                <a:path extrusionOk="0" h="3415665" w="6774815">
                  <a:moveTo>
                    <a:pt x="0" y="569211"/>
                  </a:moveTo>
                  <a:lnTo>
                    <a:pt x="2089" y="520097"/>
                  </a:lnTo>
                  <a:lnTo>
                    <a:pt x="8243" y="472143"/>
                  </a:lnTo>
                  <a:lnTo>
                    <a:pt x="18291" y="425521"/>
                  </a:lnTo>
                  <a:lnTo>
                    <a:pt x="32062" y="380400"/>
                  </a:lnTo>
                  <a:lnTo>
                    <a:pt x="49385" y="336952"/>
                  </a:lnTo>
                  <a:lnTo>
                    <a:pt x="70090" y="295348"/>
                  </a:lnTo>
                  <a:lnTo>
                    <a:pt x="94005" y="255758"/>
                  </a:lnTo>
                  <a:lnTo>
                    <a:pt x="120960" y="218353"/>
                  </a:lnTo>
                  <a:lnTo>
                    <a:pt x="150784" y="183305"/>
                  </a:lnTo>
                  <a:lnTo>
                    <a:pt x="183305" y="150783"/>
                  </a:lnTo>
                  <a:lnTo>
                    <a:pt x="218353" y="120960"/>
                  </a:lnTo>
                  <a:lnTo>
                    <a:pt x="255758" y="94005"/>
                  </a:lnTo>
                  <a:lnTo>
                    <a:pt x="295348" y="70090"/>
                  </a:lnTo>
                  <a:lnTo>
                    <a:pt x="336952" y="49385"/>
                  </a:lnTo>
                  <a:lnTo>
                    <a:pt x="380400" y="32062"/>
                  </a:lnTo>
                  <a:lnTo>
                    <a:pt x="425521" y="18291"/>
                  </a:lnTo>
                  <a:lnTo>
                    <a:pt x="472144" y="8243"/>
                  </a:lnTo>
                  <a:lnTo>
                    <a:pt x="520097" y="2089"/>
                  </a:lnTo>
                  <a:lnTo>
                    <a:pt x="569211" y="0"/>
                  </a:lnTo>
                  <a:lnTo>
                    <a:pt x="6205088" y="0"/>
                  </a:lnTo>
                  <a:lnTo>
                    <a:pt x="6255137" y="2203"/>
                  </a:lnTo>
                  <a:lnTo>
                    <a:pt x="6304465" y="8739"/>
                  </a:lnTo>
                  <a:lnTo>
                    <a:pt x="6352812" y="19501"/>
                  </a:lnTo>
                  <a:lnTo>
                    <a:pt x="6399914" y="34379"/>
                  </a:lnTo>
                  <a:lnTo>
                    <a:pt x="6445509" y="53265"/>
                  </a:lnTo>
                  <a:lnTo>
                    <a:pt x="6489336" y="76051"/>
                  </a:lnTo>
                  <a:lnTo>
                    <a:pt x="6531131" y="102627"/>
                  </a:lnTo>
                  <a:lnTo>
                    <a:pt x="6570634" y="132886"/>
                  </a:lnTo>
                  <a:lnTo>
                    <a:pt x="6607581" y="166718"/>
                  </a:lnTo>
                  <a:lnTo>
                    <a:pt x="6641414" y="203665"/>
                  </a:lnTo>
                  <a:lnTo>
                    <a:pt x="6671672" y="243168"/>
                  </a:lnTo>
                  <a:lnTo>
                    <a:pt x="6698248" y="284964"/>
                  </a:lnTo>
                  <a:lnTo>
                    <a:pt x="6721034" y="328790"/>
                  </a:lnTo>
                  <a:lnTo>
                    <a:pt x="6739920" y="374385"/>
                  </a:lnTo>
                  <a:lnTo>
                    <a:pt x="6754798" y="421487"/>
                  </a:lnTo>
                  <a:lnTo>
                    <a:pt x="6765560" y="469834"/>
                  </a:lnTo>
                  <a:lnTo>
                    <a:pt x="6772096" y="519162"/>
                  </a:lnTo>
                  <a:lnTo>
                    <a:pt x="6774299" y="569211"/>
                  </a:lnTo>
                  <a:lnTo>
                    <a:pt x="6774299" y="2845988"/>
                  </a:lnTo>
                  <a:lnTo>
                    <a:pt x="6772210" y="2895102"/>
                  </a:lnTo>
                  <a:lnTo>
                    <a:pt x="6766056" y="2943056"/>
                  </a:lnTo>
                  <a:lnTo>
                    <a:pt x="6756008" y="2989678"/>
                  </a:lnTo>
                  <a:lnTo>
                    <a:pt x="6742237" y="3034799"/>
                  </a:lnTo>
                  <a:lnTo>
                    <a:pt x="6724914" y="3078247"/>
                  </a:lnTo>
                  <a:lnTo>
                    <a:pt x="6704209" y="3119851"/>
                  </a:lnTo>
                  <a:lnTo>
                    <a:pt x="6680294" y="3159441"/>
                  </a:lnTo>
                  <a:lnTo>
                    <a:pt x="6653339" y="3196846"/>
                  </a:lnTo>
                  <a:lnTo>
                    <a:pt x="6623515" y="3231894"/>
                  </a:lnTo>
                  <a:lnTo>
                    <a:pt x="6590994" y="3264416"/>
                  </a:lnTo>
                  <a:lnTo>
                    <a:pt x="6555946" y="3294239"/>
                  </a:lnTo>
                  <a:lnTo>
                    <a:pt x="6518541" y="3321194"/>
                  </a:lnTo>
                  <a:lnTo>
                    <a:pt x="6478951" y="3345109"/>
                  </a:lnTo>
                  <a:lnTo>
                    <a:pt x="6437347" y="3365814"/>
                  </a:lnTo>
                  <a:lnTo>
                    <a:pt x="6393899" y="3383137"/>
                  </a:lnTo>
                  <a:lnTo>
                    <a:pt x="6348778" y="3396908"/>
                  </a:lnTo>
                  <a:lnTo>
                    <a:pt x="6302155" y="3406956"/>
                  </a:lnTo>
                  <a:lnTo>
                    <a:pt x="6254202" y="3413110"/>
                  </a:lnTo>
                  <a:lnTo>
                    <a:pt x="6205088" y="3415199"/>
                  </a:lnTo>
                  <a:lnTo>
                    <a:pt x="569211" y="3415199"/>
                  </a:lnTo>
                  <a:lnTo>
                    <a:pt x="520097" y="3413110"/>
                  </a:lnTo>
                  <a:lnTo>
                    <a:pt x="472144" y="3406956"/>
                  </a:lnTo>
                  <a:lnTo>
                    <a:pt x="425521" y="3396908"/>
                  </a:lnTo>
                  <a:lnTo>
                    <a:pt x="380400" y="3383137"/>
                  </a:lnTo>
                  <a:lnTo>
                    <a:pt x="336952" y="3365814"/>
                  </a:lnTo>
                  <a:lnTo>
                    <a:pt x="295348" y="3345109"/>
                  </a:lnTo>
                  <a:lnTo>
                    <a:pt x="255758" y="3321194"/>
                  </a:lnTo>
                  <a:lnTo>
                    <a:pt x="218353" y="3294239"/>
                  </a:lnTo>
                  <a:lnTo>
                    <a:pt x="183305" y="3264416"/>
                  </a:lnTo>
                  <a:lnTo>
                    <a:pt x="150784" y="3231894"/>
                  </a:lnTo>
                  <a:lnTo>
                    <a:pt x="120960" y="3196846"/>
                  </a:lnTo>
                  <a:lnTo>
                    <a:pt x="94005" y="3159441"/>
                  </a:lnTo>
                  <a:lnTo>
                    <a:pt x="70090" y="3119851"/>
                  </a:lnTo>
                  <a:lnTo>
                    <a:pt x="49385" y="3078247"/>
                  </a:lnTo>
                  <a:lnTo>
                    <a:pt x="32062" y="3034799"/>
                  </a:lnTo>
                  <a:lnTo>
                    <a:pt x="18291" y="2989678"/>
                  </a:lnTo>
                  <a:lnTo>
                    <a:pt x="8243" y="2943056"/>
                  </a:lnTo>
                  <a:lnTo>
                    <a:pt x="2089" y="2895102"/>
                  </a:lnTo>
                  <a:lnTo>
                    <a:pt x="0" y="2845988"/>
                  </a:lnTo>
                  <a:lnTo>
                    <a:pt x="0" y="569211"/>
                  </a:lnTo>
                  <a:close/>
                </a:path>
              </a:pathLst>
            </a:custGeom>
            <a:noFill/>
            <a:ln cap="flat" cmpd="sng" w="9525">
              <a:solidFill>
                <a:srgbClr val="1B1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1" name="Google Shape;111;p12"/>
            <p:cNvPicPr preferRelativeResize="0"/>
            <p:nvPr/>
          </p:nvPicPr>
          <p:blipFill rotWithShape="1">
            <a:blip r:embed="rId3">
              <a:alphaModFix/>
            </a:blip>
            <a:srcRect b="0" l="0" r="0" t="0"/>
            <a:stretch/>
          </p:blipFill>
          <p:spPr>
            <a:xfrm>
              <a:off x="4363994" y="3492275"/>
              <a:ext cx="907560" cy="722628"/>
            </a:xfrm>
            <a:prstGeom prst="rect">
              <a:avLst/>
            </a:prstGeom>
            <a:noFill/>
            <a:ln>
              <a:noFill/>
            </a:ln>
          </p:spPr>
        </p:pic>
        <p:pic>
          <p:nvPicPr>
            <p:cNvPr id="112" name="Google Shape;112;p12"/>
            <p:cNvPicPr preferRelativeResize="0"/>
            <p:nvPr/>
          </p:nvPicPr>
          <p:blipFill rotWithShape="1">
            <a:blip r:embed="rId4">
              <a:alphaModFix/>
            </a:blip>
            <a:srcRect b="0" l="0" r="0" t="0"/>
            <a:stretch/>
          </p:blipFill>
          <p:spPr>
            <a:xfrm>
              <a:off x="1596187" y="1546981"/>
              <a:ext cx="1321733" cy="483363"/>
            </a:xfrm>
            <a:prstGeom prst="rect">
              <a:avLst/>
            </a:prstGeom>
            <a:noFill/>
            <a:ln>
              <a:noFill/>
            </a:ln>
          </p:spPr>
        </p:pic>
        <p:pic>
          <p:nvPicPr>
            <p:cNvPr id="113" name="Google Shape;113;p12"/>
            <p:cNvPicPr preferRelativeResize="0"/>
            <p:nvPr/>
          </p:nvPicPr>
          <p:blipFill rotWithShape="1">
            <a:blip r:embed="rId5">
              <a:alphaModFix/>
            </a:blip>
            <a:srcRect b="0" l="0" r="0" t="0"/>
            <a:stretch/>
          </p:blipFill>
          <p:spPr>
            <a:xfrm>
              <a:off x="3283966" y="1991385"/>
              <a:ext cx="1433009" cy="1160724"/>
            </a:xfrm>
            <a:prstGeom prst="rect">
              <a:avLst/>
            </a:prstGeom>
            <a:noFill/>
            <a:ln>
              <a:noFill/>
            </a:ln>
          </p:spPr>
        </p:pic>
        <p:pic>
          <p:nvPicPr>
            <p:cNvPr id="114" name="Google Shape;114;p12"/>
            <p:cNvPicPr preferRelativeResize="0"/>
            <p:nvPr/>
          </p:nvPicPr>
          <p:blipFill rotWithShape="1">
            <a:blip r:embed="rId6">
              <a:alphaModFix/>
            </a:blip>
            <a:srcRect b="0" l="0" r="0" t="0"/>
            <a:stretch/>
          </p:blipFill>
          <p:spPr>
            <a:xfrm>
              <a:off x="1470387" y="3726887"/>
              <a:ext cx="2038273" cy="614804"/>
            </a:xfrm>
            <a:prstGeom prst="rect">
              <a:avLst/>
            </a:prstGeom>
            <a:noFill/>
            <a:ln>
              <a:noFill/>
            </a:ln>
          </p:spPr>
        </p:pic>
        <p:pic>
          <p:nvPicPr>
            <p:cNvPr id="115" name="Google Shape;115;p12"/>
            <p:cNvPicPr preferRelativeResize="0"/>
            <p:nvPr/>
          </p:nvPicPr>
          <p:blipFill rotWithShape="1">
            <a:blip r:embed="rId7">
              <a:alphaModFix/>
            </a:blip>
            <a:srcRect b="0" l="0" r="0" t="0"/>
            <a:stretch/>
          </p:blipFill>
          <p:spPr>
            <a:xfrm>
              <a:off x="6057095" y="3060199"/>
              <a:ext cx="1008800" cy="1008800"/>
            </a:xfrm>
            <a:prstGeom prst="rect">
              <a:avLst/>
            </a:prstGeom>
            <a:noFill/>
            <a:ln>
              <a:noFill/>
            </a:ln>
          </p:spPr>
        </p:pic>
        <p:pic>
          <p:nvPicPr>
            <p:cNvPr id="116" name="Google Shape;116;p12"/>
            <p:cNvPicPr preferRelativeResize="0"/>
            <p:nvPr/>
          </p:nvPicPr>
          <p:blipFill rotWithShape="1">
            <a:blip r:embed="rId8">
              <a:alphaModFix/>
            </a:blip>
            <a:srcRect b="0" l="0" r="0" t="0"/>
            <a:stretch/>
          </p:blipFill>
          <p:spPr>
            <a:xfrm>
              <a:off x="5489975" y="1188437"/>
              <a:ext cx="1008795" cy="1426800"/>
            </a:xfrm>
            <a:prstGeom prst="rect">
              <a:avLst/>
            </a:prstGeom>
            <a:noFill/>
            <a:ln>
              <a:noFill/>
            </a:ln>
          </p:spPr>
        </p:pic>
        <p:pic>
          <p:nvPicPr>
            <p:cNvPr id="117" name="Google Shape;117;p12"/>
            <p:cNvPicPr preferRelativeResize="0"/>
            <p:nvPr/>
          </p:nvPicPr>
          <p:blipFill rotWithShape="1">
            <a:blip r:embed="rId9">
              <a:alphaModFix/>
            </a:blip>
            <a:srcRect b="0" l="0" r="0" t="0"/>
            <a:stretch/>
          </p:blipFill>
          <p:spPr>
            <a:xfrm>
              <a:off x="980953" y="2447775"/>
              <a:ext cx="1422540" cy="962311"/>
            </a:xfrm>
            <a:prstGeom prst="rect">
              <a:avLst/>
            </a:prstGeom>
            <a:noFill/>
            <a:ln>
              <a:noFill/>
            </a:ln>
          </p:spPr>
        </p:pic>
      </p:grpSp>
      <p:grpSp>
        <p:nvGrpSpPr>
          <p:cNvPr id="118" name="Google Shape;118;p12"/>
          <p:cNvGrpSpPr/>
          <p:nvPr/>
        </p:nvGrpSpPr>
        <p:grpSpPr>
          <a:xfrm>
            <a:off x="0" y="0"/>
            <a:ext cx="9144000" cy="838835"/>
            <a:chOff x="0" y="0"/>
            <a:chExt cx="9144000" cy="838835"/>
          </a:xfrm>
        </p:grpSpPr>
        <p:sp>
          <p:nvSpPr>
            <p:cNvPr id="119" name="Google Shape;119;p12"/>
            <p:cNvSpPr/>
            <p:nvPr/>
          </p:nvSpPr>
          <p:spPr>
            <a:xfrm>
              <a:off x="0" y="0"/>
              <a:ext cx="9144000" cy="838835"/>
            </a:xfrm>
            <a:custGeom>
              <a:rect b="b" l="l" r="r" t="t"/>
              <a:pathLst>
                <a:path extrusionOk="0" h="838835" w="9144000">
                  <a:moveTo>
                    <a:pt x="0" y="0"/>
                  </a:moveTo>
                  <a:lnTo>
                    <a:pt x="9143999" y="0"/>
                  </a:lnTo>
                  <a:lnTo>
                    <a:pt x="9143999" y="838262"/>
                  </a:lnTo>
                  <a:lnTo>
                    <a:pt x="0" y="838262"/>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12"/>
            <p:cNvSpPr/>
            <p:nvPr/>
          </p:nvSpPr>
          <p:spPr>
            <a:xfrm>
              <a:off x="0" y="838262"/>
              <a:ext cx="9144000" cy="0"/>
            </a:xfrm>
            <a:custGeom>
              <a:rect b="b" l="l" r="r" t="t"/>
              <a:pathLst>
                <a:path extrusionOk="0" h="120000" w="9144000">
                  <a:moveTo>
                    <a:pt x="9143999" y="0"/>
                  </a:move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1" name="Google Shape;121;p12"/>
          <p:cNvSpPr txBox="1"/>
          <p:nvPr>
            <p:ph type="title"/>
          </p:nvPr>
        </p:nvSpPr>
        <p:spPr>
          <a:xfrm>
            <a:off x="2909675" y="75444"/>
            <a:ext cx="3399790" cy="558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500">
                <a:solidFill>
                  <a:srgbClr val="1B1C1F"/>
                </a:solidFill>
                <a:latin typeface="Cambria"/>
                <a:ea typeface="Cambria"/>
                <a:cs typeface="Cambria"/>
                <a:sym typeface="Cambria"/>
              </a:rPr>
              <a:t>Popular	Database</a:t>
            </a:r>
            <a:endParaRPr sz="3500">
              <a:latin typeface="Cambria"/>
              <a:ea typeface="Cambria"/>
              <a:cs typeface="Cambria"/>
              <a:sym typeface="Cambria"/>
            </a:endParaRPr>
          </a:p>
        </p:txBody>
      </p:sp>
      <p:sp>
        <p:nvSpPr>
          <p:cNvPr id="122" name="Google Shape;122;p12"/>
          <p:cNvSpPr txBox="1"/>
          <p:nvPr/>
        </p:nvSpPr>
        <p:spPr>
          <a:xfrm>
            <a:off x="6647825" y="4635989"/>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6"/>
          <p:cNvSpPr txBox="1"/>
          <p:nvPr>
            <p:ph type="title"/>
          </p:nvPr>
        </p:nvSpPr>
        <p:spPr>
          <a:xfrm>
            <a:off x="1475325" y="220650"/>
            <a:ext cx="300418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SQUARE	QUERY</a:t>
            </a:r>
            <a:endParaRPr sz="2800">
              <a:latin typeface="Cambria"/>
              <a:ea typeface="Cambria"/>
              <a:cs typeface="Cambria"/>
              <a:sym typeface="Cambria"/>
            </a:endParaRPr>
          </a:p>
        </p:txBody>
      </p:sp>
      <p:sp>
        <p:nvSpPr>
          <p:cNvPr id="515" name="Google Shape;515;p66"/>
          <p:cNvSpPr txBox="1"/>
          <p:nvPr/>
        </p:nvSpPr>
        <p:spPr>
          <a:xfrm>
            <a:off x="73025" y="920622"/>
            <a:ext cx="5782945" cy="282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latin typeface="Cambria"/>
                <a:ea typeface="Cambria"/>
                <a:cs typeface="Cambria"/>
                <a:sym typeface="Cambria"/>
              </a:rPr>
              <a:t>The SQUARE() function returns the square of a number.</a:t>
            </a:r>
            <a:endParaRPr sz="1900">
              <a:latin typeface="Cambria"/>
              <a:ea typeface="Cambria"/>
              <a:cs typeface="Cambria"/>
              <a:sym typeface="Cambria"/>
            </a:endParaRPr>
          </a:p>
          <a:p>
            <a:pPr indent="0" lvl="0" marL="12700" marR="0" rtl="0" algn="l">
              <a:lnSpc>
                <a:spcPct val="100000"/>
              </a:lnSpc>
              <a:spcBef>
                <a:spcPts val="1735"/>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85"/>
              </a:spcBef>
              <a:spcAft>
                <a:spcPts val="0"/>
              </a:spcAft>
              <a:buNone/>
            </a:pPr>
            <a:r>
              <a:rPr lang="en-US" sz="1900">
                <a:latin typeface="Cambria"/>
                <a:ea typeface="Cambria"/>
                <a:cs typeface="Cambria"/>
                <a:sym typeface="Cambria"/>
              </a:rPr>
              <a:t>SQUARE(</a:t>
            </a:r>
            <a:r>
              <a:rPr i="1" lang="en-US" sz="1900">
                <a:latin typeface="Cambria"/>
                <a:ea typeface="Cambria"/>
                <a:cs typeface="Cambria"/>
                <a:sym typeface="Cambria"/>
              </a:rPr>
              <a:t>number</a:t>
            </a:r>
            <a:r>
              <a:rPr lang="en-US" sz="1900">
                <a:latin typeface="Cambria"/>
                <a:ea typeface="Cambria"/>
                <a:cs typeface="Cambria"/>
                <a:sym typeface="Cambria"/>
              </a:rPr>
              <a:t>)</a:t>
            </a:r>
            <a:endParaRPr sz="1900">
              <a:latin typeface="Cambria"/>
              <a:ea typeface="Cambria"/>
              <a:cs typeface="Cambria"/>
              <a:sym typeface="Cambria"/>
            </a:endParaRPr>
          </a:p>
          <a:p>
            <a:pPr indent="0" lvl="0" marL="12700" marR="0" rtl="0" algn="l">
              <a:lnSpc>
                <a:spcPct val="100000"/>
              </a:lnSpc>
              <a:spcBef>
                <a:spcPts val="1735"/>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2614930" rtl="0" algn="l">
              <a:lnSpc>
                <a:spcPct val="163200"/>
              </a:lnSpc>
              <a:spcBef>
                <a:spcPts val="345"/>
              </a:spcBef>
              <a:spcAft>
                <a:spcPts val="0"/>
              </a:spcAft>
              <a:buNone/>
            </a:pPr>
            <a:r>
              <a:rPr lang="en-US" sz="1900">
                <a:latin typeface="Cambria"/>
                <a:ea typeface="Cambria"/>
                <a:cs typeface="Cambria"/>
                <a:sym typeface="Cambria"/>
              </a:rPr>
              <a:t>Return the square of a number:  </a:t>
            </a:r>
            <a:r>
              <a:rPr lang="en-US" sz="1900">
                <a:solidFill>
                  <a:srgbClr val="0000CD"/>
                </a:solidFill>
                <a:latin typeface="Cambria"/>
                <a:ea typeface="Cambria"/>
                <a:cs typeface="Cambria"/>
                <a:sym typeface="Cambria"/>
              </a:rPr>
              <a:t>SELECT </a:t>
            </a:r>
            <a:r>
              <a:rPr lang="en-US" sz="1900">
                <a:latin typeface="Cambria"/>
                <a:ea typeface="Cambria"/>
                <a:cs typeface="Cambria"/>
                <a:sym typeface="Cambria"/>
              </a:rPr>
              <a:t>SQUARE(</a:t>
            </a:r>
            <a:r>
              <a:rPr lang="en-US" sz="1900">
                <a:solidFill>
                  <a:srgbClr val="FF0000"/>
                </a:solidFill>
                <a:latin typeface="Cambria"/>
                <a:ea typeface="Cambria"/>
                <a:cs typeface="Cambria"/>
                <a:sym typeface="Cambria"/>
              </a:rPr>
              <a:t>64</a:t>
            </a:r>
            <a:r>
              <a:rPr lang="en-US" sz="1900">
                <a:latin typeface="Cambria"/>
                <a:ea typeface="Cambria"/>
                <a:cs typeface="Cambria"/>
                <a:sym typeface="Cambria"/>
              </a:rPr>
              <a:t>);</a:t>
            </a:r>
            <a:endParaRPr sz="1900">
              <a:latin typeface="Cambria"/>
              <a:ea typeface="Cambria"/>
              <a:cs typeface="Cambria"/>
              <a:sym typeface="Cambri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7"/>
          <p:cNvSpPr txBox="1"/>
          <p:nvPr>
            <p:ph type="title"/>
          </p:nvPr>
        </p:nvSpPr>
        <p:spPr>
          <a:xfrm>
            <a:off x="1475325" y="220650"/>
            <a:ext cx="21729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EXP	QUERY</a:t>
            </a:r>
            <a:endParaRPr sz="2800">
              <a:latin typeface="Cambria"/>
              <a:ea typeface="Cambria"/>
              <a:cs typeface="Cambria"/>
              <a:sym typeface="Cambria"/>
            </a:endParaRPr>
          </a:p>
        </p:txBody>
      </p:sp>
      <p:sp>
        <p:nvSpPr>
          <p:cNvPr id="521" name="Google Shape;521;p67"/>
          <p:cNvSpPr txBox="1"/>
          <p:nvPr/>
        </p:nvSpPr>
        <p:spPr>
          <a:xfrm>
            <a:off x="73025" y="921130"/>
            <a:ext cx="6922134" cy="35534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EXP() function returns e raised to the power of a speciﬁed number.</a:t>
            </a:r>
            <a:endParaRPr sz="1800">
              <a:latin typeface="Cambria"/>
              <a:ea typeface="Cambria"/>
              <a:cs typeface="Cambria"/>
              <a:sym typeface="Cambria"/>
            </a:endParaRPr>
          </a:p>
          <a:p>
            <a:pPr indent="0" lvl="0" marL="12700" marR="0" rtl="0" algn="l">
              <a:lnSpc>
                <a:spcPct val="100000"/>
              </a:lnSpc>
              <a:spcBef>
                <a:spcPts val="1720"/>
              </a:spcBef>
              <a:spcAft>
                <a:spcPts val="0"/>
              </a:spcAft>
              <a:buNone/>
            </a:pPr>
            <a:r>
              <a:rPr lang="en-US" sz="1800">
                <a:latin typeface="Cambria"/>
                <a:ea typeface="Cambria"/>
                <a:cs typeface="Cambria"/>
                <a:sym typeface="Cambria"/>
              </a:rPr>
              <a:t>The constant e (2.718281...), is the base of natural logarithms.</a:t>
            </a:r>
            <a:endParaRPr sz="1800">
              <a:latin typeface="Cambria"/>
              <a:ea typeface="Cambria"/>
              <a:cs typeface="Cambria"/>
              <a:sym typeface="Cambria"/>
            </a:endParaRPr>
          </a:p>
          <a:p>
            <a:pPr indent="0" lvl="0" marL="12700" marR="0" rtl="0" algn="l">
              <a:lnSpc>
                <a:spcPct val="100000"/>
              </a:lnSpc>
              <a:spcBef>
                <a:spcPts val="1714"/>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90"/>
              </a:spcBef>
              <a:spcAft>
                <a:spcPts val="0"/>
              </a:spcAft>
              <a:buNone/>
            </a:pPr>
            <a:r>
              <a:rPr lang="en-US" sz="1800">
                <a:latin typeface="Cambria"/>
                <a:ea typeface="Cambria"/>
                <a:cs typeface="Cambria"/>
                <a:sym typeface="Cambria"/>
              </a:rPr>
              <a:t>EXP(</a:t>
            </a:r>
            <a:r>
              <a:rPr i="1" lang="en-US" sz="1800">
                <a:latin typeface="Cambria"/>
                <a:ea typeface="Cambria"/>
                <a:cs typeface="Cambria"/>
                <a:sym typeface="Cambria"/>
              </a:rPr>
              <a:t>number</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2200">
              <a:latin typeface="Cambria"/>
              <a:ea typeface="Cambria"/>
              <a:cs typeface="Cambria"/>
              <a:sym typeface="Cambria"/>
            </a:endParaRPr>
          </a:p>
          <a:p>
            <a:pPr indent="0" lvl="0" marL="12700" marR="0" rtl="0" algn="l">
              <a:lnSpc>
                <a:spcPct val="100000"/>
              </a:lnSpc>
              <a:spcBef>
                <a:spcPts val="1814"/>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3729990" rtl="0" algn="l">
              <a:lnSpc>
                <a:spcPct val="165900"/>
              </a:lnSpc>
              <a:spcBef>
                <a:spcPts val="70"/>
              </a:spcBef>
              <a:spcAft>
                <a:spcPts val="0"/>
              </a:spcAft>
              <a:buNone/>
            </a:pPr>
            <a:r>
              <a:rPr lang="en-US" sz="1800">
                <a:latin typeface="Cambria"/>
                <a:ea typeface="Cambria"/>
                <a:cs typeface="Cambria"/>
                <a:sym typeface="Cambria"/>
              </a:rPr>
              <a:t>Return </a:t>
            </a:r>
            <a:r>
              <a:rPr i="1" lang="en-US" sz="1800">
                <a:latin typeface="Cambria"/>
                <a:ea typeface="Cambria"/>
                <a:cs typeface="Cambria"/>
                <a:sym typeface="Cambria"/>
              </a:rPr>
              <a:t>e </a:t>
            </a:r>
            <a:r>
              <a:rPr lang="en-US" sz="1800">
                <a:latin typeface="Cambria"/>
                <a:ea typeface="Cambria"/>
                <a:cs typeface="Cambria"/>
                <a:sym typeface="Cambria"/>
              </a:rPr>
              <a:t>raised to the power of 1:  </a:t>
            </a: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EXP(</a:t>
            </a:r>
            <a:r>
              <a:rPr lang="en-US" sz="1800">
                <a:solidFill>
                  <a:srgbClr val="FF0000"/>
                </a:solidFill>
                <a:latin typeface="Cambria"/>
                <a:ea typeface="Cambria"/>
                <a:cs typeface="Cambria"/>
                <a:sym typeface="Cambria"/>
              </a:rPr>
              <a:t>1</a:t>
            </a:r>
            <a:r>
              <a:rPr lang="en-US" sz="1800">
                <a:latin typeface="Cambria"/>
                <a:ea typeface="Cambria"/>
                <a:cs typeface="Cambria"/>
                <a:sym typeface="Cambria"/>
              </a:rPr>
              <a:t>);</a:t>
            </a:r>
            <a:endParaRPr sz="1800">
              <a:latin typeface="Cambria"/>
              <a:ea typeface="Cambria"/>
              <a:cs typeface="Cambria"/>
              <a:sym typeface="Cambri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1475325" y="220650"/>
            <a:ext cx="19888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LN	QUERY</a:t>
            </a:r>
            <a:endParaRPr sz="2800">
              <a:latin typeface="Cambria"/>
              <a:ea typeface="Cambria"/>
              <a:cs typeface="Cambria"/>
              <a:sym typeface="Cambria"/>
            </a:endParaRPr>
          </a:p>
        </p:txBody>
      </p:sp>
      <p:sp>
        <p:nvSpPr>
          <p:cNvPr id="527" name="Google Shape;527;p68"/>
          <p:cNvSpPr txBox="1"/>
          <p:nvPr/>
        </p:nvSpPr>
        <p:spPr>
          <a:xfrm>
            <a:off x="137924" y="1079665"/>
            <a:ext cx="9024620" cy="21450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Cambria"/>
                <a:ea typeface="Cambria"/>
                <a:cs typeface="Cambria"/>
                <a:sym typeface="Cambria"/>
              </a:rPr>
              <a:t>LN() function</a:t>
            </a:r>
            <a:endParaRPr sz="2000">
              <a:latin typeface="Cambria"/>
              <a:ea typeface="Cambria"/>
              <a:cs typeface="Cambria"/>
              <a:sym typeface="Cambria"/>
            </a:endParaRPr>
          </a:p>
          <a:p>
            <a:pPr indent="0" lvl="0" marL="12700" marR="5080" rtl="0" algn="l">
              <a:lnSpc>
                <a:spcPct val="163600"/>
              </a:lnSpc>
              <a:spcBef>
                <a:spcPts val="2135"/>
              </a:spcBef>
              <a:spcAft>
                <a:spcPts val="0"/>
              </a:spcAft>
              <a:buNone/>
            </a:pPr>
            <a:r>
              <a:rPr lang="en-US" sz="1800">
                <a:latin typeface="Cambria"/>
                <a:ea typeface="Cambria"/>
                <a:cs typeface="Cambria"/>
                <a:sym typeface="Cambria"/>
              </a:rPr>
              <a:t>SQL LN() function returns the natural logarithm of n, where n is greater than 0 and its base is  number equal to approximately 2.71828183.</a:t>
            </a:r>
            <a:endParaRPr sz="1800">
              <a:latin typeface="Cambria"/>
              <a:ea typeface="Cambria"/>
              <a:cs typeface="Cambria"/>
              <a:sym typeface="Cambria"/>
            </a:endParaRPr>
          </a:p>
          <a:p>
            <a:pPr indent="0" lvl="0" marL="0" marR="0" rtl="0" algn="l">
              <a:lnSpc>
                <a:spcPct val="100000"/>
              </a:lnSpc>
              <a:spcBef>
                <a:spcPts val="40"/>
              </a:spcBef>
              <a:spcAft>
                <a:spcPts val="0"/>
              </a:spcAft>
              <a:buNone/>
            </a:pPr>
            <a:r>
              <a:t/>
            </a:r>
            <a:endParaRPr sz="21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p:txBody>
      </p:sp>
      <p:sp>
        <p:nvSpPr>
          <p:cNvPr id="528" name="Google Shape;528;p68"/>
          <p:cNvSpPr txBox="1"/>
          <p:nvPr/>
        </p:nvSpPr>
        <p:spPr>
          <a:xfrm>
            <a:off x="214124" y="3578101"/>
            <a:ext cx="1521460" cy="274320"/>
          </a:xfrm>
          <a:prstGeom prst="rect">
            <a:avLst/>
          </a:prstGeom>
          <a:solidFill>
            <a:srgbClr val="F7F7F7"/>
          </a:solidFill>
          <a:ln>
            <a:noFill/>
          </a:ln>
        </p:spPr>
        <p:txBody>
          <a:bodyPr anchorCtr="0" anchor="t" bIns="0" lIns="0" spcFirstLastPara="1" rIns="0" wrap="square" tIns="0">
            <a:spAutoFit/>
          </a:bodyPr>
          <a:lstStyle/>
          <a:p>
            <a:pPr indent="0" lvl="0" marL="0" marR="0" rtl="0" algn="l">
              <a:lnSpc>
                <a:spcPct val="116111"/>
              </a:lnSpc>
              <a:spcBef>
                <a:spcPts val="0"/>
              </a:spcBef>
              <a:spcAft>
                <a:spcPts val="0"/>
              </a:spcAft>
              <a:buNone/>
            </a:pPr>
            <a:r>
              <a:rPr lang="en-US" sz="1800">
                <a:solidFill>
                  <a:srgbClr val="358CCB"/>
                </a:solidFill>
                <a:latin typeface="Cambria"/>
                <a:ea typeface="Cambria"/>
                <a:cs typeface="Cambria"/>
                <a:sym typeface="Cambria"/>
              </a:rPr>
              <a:t>LN(expression)</a:t>
            </a:r>
            <a:endParaRPr sz="1800">
              <a:latin typeface="Cambria"/>
              <a:ea typeface="Cambria"/>
              <a:cs typeface="Cambria"/>
              <a:sym typeface="Cambria"/>
            </a:endParaRPr>
          </a:p>
        </p:txBody>
      </p:sp>
      <p:sp>
        <p:nvSpPr>
          <p:cNvPr id="529" name="Google Shape;529;p68"/>
          <p:cNvSpPr txBox="1"/>
          <p:nvPr/>
        </p:nvSpPr>
        <p:spPr>
          <a:xfrm>
            <a:off x="214124" y="4209037"/>
            <a:ext cx="980440" cy="320040"/>
          </a:xfrm>
          <a:prstGeom prst="rect">
            <a:avLst/>
          </a:prstGeom>
          <a:solidFill>
            <a:srgbClr val="F7F7F7"/>
          </a:solidFill>
          <a:ln>
            <a:noFill/>
          </a:ln>
        </p:spPr>
        <p:txBody>
          <a:bodyPr anchorCtr="0" anchor="t" bIns="0" lIns="0" spcFirstLastPara="1" rIns="0" wrap="square" tIns="0">
            <a:spAutoFit/>
          </a:bodyPr>
          <a:lstStyle/>
          <a:p>
            <a:pPr indent="0" lvl="0" marL="0" marR="0" rtl="0" algn="l">
              <a:lnSpc>
                <a:spcPct val="115952"/>
              </a:lnSpc>
              <a:spcBef>
                <a:spcPts val="0"/>
              </a:spcBef>
              <a:spcAft>
                <a:spcPts val="0"/>
              </a:spcAft>
              <a:buNone/>
            </a:pPr>
            <a:r>
              <a:rPr lang="en-US" sz="2100">
                <a:solidFill>
                  <a:srgbClr val="358CCB"/>
                </a:solidFill>
                <a:latin typeface="Cambria"/>
                <a:ea typeface="Cambria"/>
                <a:cs typeface="Cambria"/>
                <a:sym typeface="Cambria"/>
              </a:rPr>
              <a:t>Example</a:t>
            </a:r>
            <a:endParaRPr sz="2100">
              <a:latin typeface="Cambria"/>
              <a:ea typeface="Cambria"/>
              <a:cs typeface="Cambria"/>
              <a:sym typeface="Cambria"/>
            </a:endParaRPr>
          </a:p>
        </p:txBody>
      </p:sp>
      <p:sp>
        <p:nvSpPr>
          <p:cNvPr id="530" name="Google Shape;530;p68"/>
          <p:cNvSpPr/>
          <p:nvPr/>
        </p:nvSpPr>
        <p:spPr>
          <a:xfrm>
            <a:off x="1052170" y="4577083"/>
            <a:ext cx="369570" cy="274320"/>
          </a:xfrm>
          <a:custGeom>
            <a:rect b="b" l="l" r="r" t="t"/>
            <a:pathLst>
              <a:path extrusionOk="0" h="274320" w="369569">
                <a:moveTo>
                  <a:pt x="369187" y="274320"/>
                </a:moveTo>
                <a:lnTo>
                  <a:pt x="0" y="274320"/>
                </a:lnTo>
                <a:lnTo>
                  <a:pt x="0" y="0"/>
                </a:lnTo>
                <a:lnTo>
                  <a:pt x="369187" y="0"/>
                </a:lnTo>
                <a:lnTo>
                  <a:pt x="369187" y="274320"/>
                </a:lnTo>
                <a:close/>
              </a:path>
            </a:pathLst>
          </a:custGeom>
          <a:solidFill>
            <a:srgbClr val="FCFCF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1" name="Google Shape;531;p68"/>
          <p:cNvSpPr/>
          <p:nvPr/>
        </p:nvSpPr>
        <p:spPr>
          <a:xfrm>
            <a:off x="1825750" y="4577083"/>
            <a:ext cx="57150" cy="274320"/>
          </a:xfrm>
          <a:custGeom>
            <a:rect b="b" l="l" r="r" t="t"/>
            <a:pathLst>
              <a:path extrusionOk="0" h="274320" w="57150">
                <a:moveTo>
                  <a:pt x="57149" y="274320"/>
                </a:moveTo>
                <a:lnTo>
                  <a:pt x="0" y="274320"/>
                </a:lnTo>
                <a:lnTo>
                  <a:pt x="0" y="0"/>
                </a:lnTo>
                <a:lnTo>
                  <a:pt x="57149" y="0"/>
                </a:lnTo>
                <a:lnTo>
                  <a:pt x="57149" y="274320"/>
                </a:lnTo>
                <a:close/>
              </a:path>
            </a:pathLst>
          </a:custGeom>
          <a:solidFill>
            <a:srgbClr val="FCFCF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2" name="Google Shape;532;p68"/>
          <p:cNvSpPr txBox="1"/>
          <p:nvPr/>
        </p:nvSpPr>
        <p:spPr>
          <a:xfrm>
            <a:off x="201424" y="4555239"/>
            <a:ext cx="34442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990B8"/>
                </a:solidFill>
                <a:latin typeface="Cambria"/>
                <a:ea typeface="Cambria"/>
                <a:cs typeface="Cambria"/>
                <a:sym typeface="Cambria"/>
              </a:rPr>
              <a:t>SELECT </a:t>
            </a:r>
            <a:r>
              <a:rPr lang="en-US" sz="1800">
                <a:latin typeface="Cambria"/>
                <a:ea typeface="Cambria"/>
                <a:cs typeface="Cambria"/>
                <a:sym typeface="Cambria"/>
              </a:rPr>
              <a:t>LN</a:t>
            </a:r>
            <a:r>
              <a:rPr lang="en-US" sz="1800">
                <a:solidFill>
                  <a:srgbClr val="5F6364"/>
                </a:solidFill>
                <a:latin typeface="Cambria"/>
                <a:ea typeface="Cambria"/>
                <a:cs typeface="Cambria"/>
                <a:sym typeface="Cambria"/>
              </a:rPr>
              <a:t>(</a:t>
            </a:r>
            <a:r>
              <a:rPr lang="en-US" sz="1800">
                <a:solidFill>
                  <a:srgbClr val="C92C2C"/>
                </a:solidFill>
                <a:latin typeface="Cambria"/>
                <a:ea typeface="Cambria"/>
                <a:cs typeface="Cambria"/>
                <a:sym typeface="Cambria"/>
              </a:rPr>
              <a:t>65</a:t>
            </a:r>
            <a:r>
              <a:rPr lang="en-US" sz="1800">
                <a:solidFill>
                  <a:srgbClr val="5F6364"/>
                </a:solidFill>
                <a:latin typeface="Cambria"/>
                <a:ea typeface="Cambria"/>
                <a:cs typeface="Cambria"/>
                <a:sym typeface="Cambria"/>
              </a:rPr>
              <a:t>) </a:t>
            </a:r>
            <a:r>
              <a:rPr lang="en-US" sz="1800">
                <a:solidFill>
                  <a:srgbClr val="2F9B0A"/>
                </a:solidFill>
                <a:latin typeface="Cambria"/>
                <a:ea typeface="Cambria"/>
                <a:cs typeface="Cambria"/>
                <a:sym typeface="Cambria"/>
              </a:rPr>
              <a:t>"natural_log of 65"</a:t>
            </a:r>
            <a:endParaRPr sz="1800">
              <a:latin typeface="Cambria"/>
              <a:ea typeface="Cambria"/>
              <a:cs typeface="Cambria"/>
              <a:sym typeface="Cambri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9"/>
          <p:cNvSpPr txBox="1"/>
          <p:nvPr>
            <p:ph type="title"/>
          </p:nvPr>
        </p:nvSpPr>
        <p:spPr>
          <a:xfrm>
            <a:off x="1475325" y="220650"/>
            <a:ext cx="225869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LOG	QUERY</a:t>
            </a:r>
            <a:endParaRPr sz="2800">
              <a:latin typeface="Cambria"/>
              <a:ea typeface="Cambria"/>
              <a:cs typeface="Cambria"/>
              <a:sym typeface="Cambria"/>
            </a:endParaRPr>
          </a:p>
        </p:txBody>
      </p:sp>
      <p:sp>
        <p:nvSpPr>
          <p:cNvPr id="538" name="Google Shape;538;p69"/>
          <p:cNvSpPr txBox="1"/>
          <p:nvPr/>
        </p:nvSpPr>
        <p:spPr>
          <a:xfrm>
            <a:off x="73025" y="922156"/>
            <a:ext cx="8755380" cy="4158615"/>
          </a:xfrm>
          <a:prstGeom prst="rect">
            <a:avLst/>
          </a:prstGeom>
          <a:noFill/>
          <a:ln>
            <a:noFill/>
          </a:ln>
        </p:spPr>
        <p:txBody>
          <a:bodyPr anchorCtr="0" anchor="t" bIns="0" lIns="0" spcFirstLastPara="1" rIns="0" wrap="square" tIns="50800">
            <a:spAutoFit/>
          </a:bodyPr>
          <a:lstStyle/>
          <a:p>
            <a:pPr indent="0" lvl="0" marL="12700" marR="0" rtl="0" algn="l">
              <a:lnSpc>
                <a:spcPct val="100000"/>
              </a:lnSpc>
              <a:spcBef>
                <a:spcPts val="0"/>
              </a:spcBef>
              <a:spcAft>
                <a:spcPts val="0"/>
              </a:spcAft>
              <a:buNone/>
            </a:pPr>
            <a:r>
              <a:rPr lang="en-US" sz="1700">
                <a:latin typeface="Cambria"/>
                <a:ea typeface="Cambria"/>
                <a:cs typeface="Cambria"/>
                <a:sym typeface="Cambria"/>
              </a:rPr>
              <a:t>The LOG() function returns the natural logarithm of a speciﬁed </a:t>
            </a:r>
            <a:r>
              <a:rPr i="1" lang="en-US" sz="1700">
                <a:latin typeface="Cambria"/>
                <a:ea typeface="Cambria"/>
                <a:cs typeface="Cambria"/>
                <a:sym typeface="Cambria"/>
              </a:rPr>
              <a:t>number</a:t>
            </a:r>
            <a:r>
              <a:rPr lang="en-US" sz="1700">
                <a:latin typeface="Cambria"/>
                <a:ea typeface="Cambria"/>
                <a:cs typeface="Cambria"/>
                <a:sym typeface="Cambria"/>
              </a:rPr>
              <a:t>, or the logarithm of the</a:t>
            </a:r>
            <a:endParaRPr sz="1700">
              <a:latin typeface="Cambria"/>
              <a:ea typeface="Cambria"/>
              <a:cs typeface="Cambria"/>
              <a:sym typeface="Cambria"/>
            </a:endParaRPr>
          </a:p>
          <a:p>
            <a:pPr indent="0" lvl="0" marL="12700" marR="0" rtl="0" algn="l">
              <a:lnSpc>
                <a:spcPct val="100000"/>
              </a:lnSpc>
              <a:spcBef>
                <a:spcPts val="305"/>
              </a:spcBef>
              <a:spcAft>
                <a:spcPts val="0"/>
              </a:spcAft>
              <a:buNone/>
            </a:pPr>
            <a:r>
              <a:rPr i="1" lang="en-US" sz="1700">
                <a:latin typeface="Cambria"/>
                <a:ea typeface="Cambria"/>
                <a:cs typeface="Cambria"/>
                <a:sym typeface="Cambria"/>
              </a:rPr>
              <a:t>number </a:t>
            </a:r>
            <a:r>
              <a:rPr lang="en-US" sz="1700">
                <a:latin typeface="Cambria"/>
                <a:ea typeface="Cambria"/>
                <a:cs typeface="Cambria"/>
                <a:sym typeface="Cambria"/>
              </a:rPr>
              <a:t>to the speciﬁed </a:t>
            </a:r>
            <a:r>
              <a:rPr i="1" lang="en-US" sz="1700">
                <a:latin typeface="Cambria"/>
                <a:ea typeface="Cambria"/>
                <a:cs typeface="Cambria"/>
                <a:sym typeface="Cambria"/>
              </a:rPr>
              <a:t>base</a:t>
            </a:r>
            <a:r>
              <a:rPr lang="en-US" sz="1700">
                <a:latin typeface="Cambria"/>
                <a:ea typeface="Cambria"/>
                <a:cs typeface="Cambria"/>
                <a:sym typeface="Cambria"/>
              </a:rPr>
              <a:t>.</a:t>
            </a:r>
            <a:endParaRPr sz="1700">
              <a:latin typeface="Cambria"/>
              <a:ea typeface="Cambria"/>
              <a:cs typeface="Cambria"/>
              <a:sym typeface="Cambria"/>
            </a:endParaRPr>
          </a:p>
          <a:p>
            <a:pPr indent="0" lvl="0" marL="0" marR="0" rtl="0" algn="l">
              <a:lnSpc>
                <a:spcPct val="100000"/>
              </a:lnSpc>
              <a:spcBef>
                <a:spcPts val="40"/>
              </a:spcBef>
              <a:spcAft>
                <a:spcPts val="0"/>
              </a:spcAft>
              <a:buNone/>
            </a:pPr>
            <a:r>
              <a:t/>
            </a:r>
            <a:endParaRPr sz="1750">
              <a:latin typeface="Cambria"/>
              <a:ea typeface="Cambria"/>
              <a:cs typeface="Cambria"/>
              <a:sym typeface="Cambria"/>
            </a:endParaRPr>
          </a:p>
          <a:p>
            <a:pPr indent="0" lvl="0" marL="12700" marR="0" rtl="0" algn="l">
              <a:lnSpc>
                <a:spcPct val="100000"/>
              </a:lnSpc>
              <a:spcBef>
                <a:spcPts val="0"/>
              </a:spcBef>
              <a:spcAft>
                <a:spcPts val="0"/>
              </a:spcAft>
              <a:buNone/>
            </a:pPr>
            <a:r>
              <a:rPr lang="en-US" sz="2000">
                <a:latin typeface="Cambria"/>
                <a:ea typeface="Cambria"/>
                <a:cs typeface="Cambria"/>
                <a:sym typeface="Cambria"/>
              </a:rPr>
              <a:t>Syntax</a:t>
            </a:r>
            <a:endParaRPr sz="2000">
              <a:latin typeface="Cambria"/>
              <a:ea typeface="Cambria"/>
              <a:cs typeface="Cambria"/>
              <a:sym typeface="Cambria"/>
            </a:endParaRPr>
          </a:p>
          <a:p>
            <a:pPr indent="0" lvl="0" marL="127000" marR="0" rtl="0" algn="l">
              <a:lnSpc>
                <a:spcPct val="100000"/>
              </a:lnSpc>
              <a:spcBef>
                <a:spcPts val="1175"/>
              </a:spcBef>
              <a:spcAft>
                <a:spcPts val="0"/>
              </a:spcAft>
              <a:buNone/>
            </a:pPr>
            <a:r>
              <a:rPr lang="en-US" sz="1700">
                <a:latin typeface="Cambria"/>
                <a:ea typeface="Cambria"/>
                <a:cs typeface="Cambria"/>
                <a:sym typeface="Cambria"/>
              </a:rPr>
              <a:t>LOG(</a:t>
            </a:r>
            <a:r>
              <a:rPr i="1" lang="en-US" sz="1700">
                <a:latin typeface="Cambria"/>
                <a:ea typeface="Cambria"/>
                <a:cs typeface="Cambria"/>
                <a:sym typeface="Cambria"/>
              </a:rPr>
              <a:t>number, base</a:t>
            </a:r>
            <a:r>
              <a:rPr lang="en-US" sz="1700">
                <a:latin typeface="Cambria"/>
                <a:ea typeface="Cambria"/>
                <a:cs typeface="Cambria"/>
                <a:sym typeface="Cambria"/>
              </a:rPr>
              <a:t>) -- Syntax for SQL Server</a:t>
            </a:r>
            <a:endParaRPr sz="1700">
              <a:latin typeface="Cambria"/>
              <a:ea typeface="Cambria"/>
              <a:cs typeface="Cambria"/>
              <a:sym typeface="Cambria"/>
            </a:endParaRPr>
          </a:p>
          <a:p>
            <a:pPr indent="0" lvl="0" marL="12700" marR="0" rtl="0" algn="l">
              <a:lnSpc>
                <a:spcPct val="100000"/>
              </a:lnSpc>
              <a:spcBef>
                <a:spcPts val="1695"/>
              </a:spcBef>
              <a:spcAft>
                <a:spcPts val="0"/>
              </a:spcAft>
              <a:buNone/>
            </a:pPr>
            <a:r>
              <a:rPr lang="en-US" sz="1900">
                <a:latin typeface="Cambria"/>
                <a:ea typeface="Cambria"/>
                <a:cs typeface="Cambria"/>
                <a:sym typeface="Cambria"/>
              </a:rPr>
              <a:t>OR:</a:t>
            </a:r>
            <a:endParaRPr sz="1900">
              <a:latin typeface="Cambria"/>
              <a:ea typeface="Cambria"/>
              <a:cs typeface="Cambria"/>
              <a:sym typeface="Cambria"/>
            </a:endParaRPr>
          </a:p>
          <a:p>
            <a:pPr indent="0" lvl="0" marL="127000" marR="260984" rtl="0" algn="l">
              <a:lnSpc>
                <a:spcPct val="114999"/>
              </a:lnSpc>
              <a:spcBef>
                <a:spcPts val="1445"/>
              </a:spcBef>
              <a:spcAft>
                <a:spcPts val="0"/>
              </a:spcAft>
              <a:buNone/>
            </a:pPr>
            <a:r>
              <a:rPr lang="en-US" sz="1700">
                <a:latin typeface="Cambria"/>
                <a:ea typeface="Cambria"/>
                <a:cs typeface="Cambria"/>
                <a:sym typeface="Cambria"/>
              </a:rPr>
              <a:t>LOG(</a:t>
            </a:r>
            <a:r>
              <a:rPr i="1" lang="en-US" sz="1700">
                <a:latin typeface="Cambria"/>
                <a:ea typeface="Cambria"/>
                <a:cs typeface="Cambria"/>
                <a:sym typeface="Cambria"/>
              </a:rPr>
              <a:t>number</a:t>
            </a:r>
            <a:r>
              <a:rPr lang="en-US" sz="1700">
                <a:latin typeface="Cambria"/>
                <a:ea typeface="Cambria"/>
                <a:cs typeface="Cambria"/>
                <a:sym typeface="Cambria"/>
              </a:rPr>
              <a:t>) -- Syntax for Azure SQL Database, Azure SQL Data Warehouse, Parallel Data  Warehouse</a:t>
            </a:r>
            <a:endParaRPr sz="1700">
              <a:latin typeface="Cambria"/>
              <a:ea typeface="Cambria"/>
              <a:cs typeface="Cambria"/>
              <a:sym typeface="Cambria"/>
            </a:endParaRPr>
          </a:p>
          <a:p>
            <a:pPr indent="0" lvl="0" marL="12700" marR="0" rtl="0" algn="l">
              <a:lnSpc>
                <a:spcPct val="100000"/>
              </a:lnSpc>
              <a:spcBef>
                <a:spcPts val="1105"/>
              </a:spcBef>
              <a:spcAft>
                <a:spcPts val="0"/>
              </a:spcAft>
              <a:buNone/>
            </a:pPr>
            <a:r>
              <a:rPr lang="en-US" sz="1700">
                <a:latin typeface="Cambria"/>
                <a:ea typeface="Cambria"/>
                <a:cs typeface="Cambria"/>
                <a:sym typeface="Cambria"/>
              </a:rPr>
              <a:t>Example</a:t>
            </a:r>
            <a:endParaRPr sz="1700">
              <a:latin typeface="Cambria"/>
              <a:ea typeface="Cambria"/>
              <a:cs typeface="Cambria"/>
              <a:sym typeface="Cambria"/>
            </a:endParaRPr>
          </a:p>
          <a:p>
            <a:pPr indent="-114300" lvl="0" marL="127000" marR="5676265" rtl="0" algn="l">
              <a:lnSpc>
                <a:spcPct val="168900"/>
              </a:lnSpc>
              <a:spcBef>
                <a:spcPts val="0"/>
              </a:spcBef>
              <a:spcAft>
                <a:spcPts val="0"/>
              </a:spcAft>
              <a:buNone/>
            </a:pPr>
            <a:r>
              <a:rPr lang="en-US" sz="1700">
                <a:latin typeface="Cambria"/>
                <a:ea typeface="Cambria"/>
                <a:cs typeface="Cambria"/>
                <a:sym typeface="Cambria"/>
              </a:rPr>
              <a:t>Return the natural logarithm of 2:  </a:t>
            </a:r>
            <a:r>
              <a:rPr lang="en-US" sz="1700">
                <a:solidFill>
                  <a:srgbClr val="0000CD"/>
                </a:solidFill>
                <a:latin typeface="Cambria"/>
                <a:ea typeface="Cambria"/>
                <a:cs typeface="Cambria"/>
                <a:sym typeface="Cambria"/>
              </a:rPr>
              <a:t>SELECT </a:t>
            </a:r>
            <a:r>
              <a:rPr lang="en-US" sz="1700">
                <a:latin typeface="Cambria"/>
                <a:ea typeface="Cambria"/>
                <a:cs typeface="Cambria"/>
                <a:sym typeface="Cambria"/>
              </a:rPr>
              <a:t>LOG(</a:t>
            </a:r>
            <a:r>
              <a:rPr lang="en-US" sz="1700">
                <a:solidFill>
                  <a:srgbClr val="FF0000"/>
                </a:solidFill>
                <a:latin typeface="Cambria"/>
                <a:ea typeface="Cambria"/>
                <a:cs typeface="Cambria"/>
                <a:sym typeface="Cambria"/>
              </a:rPr>
              <a:t>2</a:t>
            </a:r>
            <a:r>
              <a:rPr lang="en-US" sz="1700">
                <a:latin typeface="Cambria"/>
                <a:ea typeface="Cambria"/>
                <a:cs typeface="Cambria"/>
                <a:sym typeface="Cambria"/>
              </a:rPr>
              <a:t>);</a:t>
            </a:r>
            <a:endParaRPr sz="1700">
              <a:latin typeface="Cambria"/>
              <a:ea typeface="Cambria"/>
              <a:cs typeface="Cambria"/>
              <a:sym typeface="Cambri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0"/>
          <p:cNvSpPr txBox="1"/>
          <p:nvPr>
            <p:ph type="title"/>
          </p:nvPr>
        </p:nvSpPr>
        <p:spPr>
          <a:xfrm>
            <a:off x="1475325" y="220650"/>
            <a:ext cx="29667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CEILING	QUERY</a:t>
            </a:r>
            <a:endParaRPr sz="2800">
              <a:latin typeface="Cambria"/>
              <a:ea typeface="Cambria"/>
              <a:cs typeface="Cambria"/>
              <a:sym typeface="Cambria"/>
            </a:endParaRPr>
          </a:p>
        </p:txBody>
      </p:sp>
      <p:sp>
        <p:nvSpPr>
          <p:cNvPr id="544" name="Google Shape;544;p70"/>
          <p:cNvSpPr txBox="1"/>
          <p:nvPr/>
        </p:nvSpPr>
        <p:spPr>
          <a:xfrm>
            <a:off x="73025" y="879983"/>
            <a:ext cx="8691880" cy="299974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latin typeface="Cambria"/>
                <a:ea typeface="Cambria"/>
                <a:cs typeface="Cambria"/>
                <a:sym typeface="Cambria"/>
              </a:rPr>
              <a:t>The CEILING() function returns the smallest integer value that is larger than or equal to a  number.</a:t>
            </a:r>
            <a:endParaRPr sz="1800">
              <a:latin typeface="Cambria"/>
              <a:ea typeface="Cambria"/>
              <a:cs typeface="Cambria"/>
              <a:sym typeface="Cambria"/>
            </a:endParaRPr>
          </a:p>
          <a:p>
            <a:pPr indent="0" lvl="0" marL="12700" marR="6675755" rtl="0" algn="l">
              <a:lnSpc>
                <a:spcPct val="149400"/>
              </a:lnSpc>
              <a:spcBef>
                <a:spcPts val="465"/>
              </a:spcBef>
              <a:spcAft>
                <a:spcPts val="0"/>
              </a:spcAft>
              <a:buNone/>
            </a:pPr>
            <a:r>
              <a:rPr lang="en-US" sz="2100">
                <a:latin typeface="Cambria"/>
                <a:ea typeface="Cambria"/>
                <a:cs typeface="Cambria"/>
                <a:sym typeface="Cambria"/>
              </a:rPr>
              <a:t>Syntax  </a:t>
            </a:r>
            <a:r>
              <a:rPr lang="en-US" sz="1800">
                <a:latin typeface="Cambria"/>
                <a:ea typeface="Cambria"/>
                <a:cs typeface="Cambria"/>
                <a:sym typeface="Cambria"/>
              </a:rPr>
              <a:t>CEILING(</a:t>
            </a:r>
            <a:r>
              <a:rPr i="1" lang="en-US" sz="1800">
                <a:latin typeface="Cambria"/>
                <a:ea typeface="Cambria"/>
                <a:cs typeface="Cambria"/>
                <a:sym typeface="Cambria"/>
              </a:rPr>
              <a:t>number</a:t>
            </a:r>
            <a:r>
              <a:rPr lang="en-US" sz="1800">
                <a:latin typeface="Cambria"/>
                <a:ea typeface="Cambria"/>
                <a:cs typeface="Cambria"/>
                <a:sym typeface="Cambria"/>
              </a:rPr>
              <a:t>)  </a:t>
            </a: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1539875" rtl="0" algn="l">
              <a:lnSpc>
                <a:spcPct val="165900"/>
              </a:lnSpc>
              <a:spcBef>
                <a:spcPts val="65"/>
              </a:spcBef>
              <a:spcAft>
                <a:spcPts val="0"/>
              </a:spcAft>
              <a:buNone/>
            </a:pPr>
            <a:r>
              <a:rPr lang="en-US" sz="1800">
                <a:latin typeface="Cambria"/>
                <a:ea typeface="Cambria"/>
                <a:cs typeface="Cambria"/>
                <a:sym typeface="Cambria"/>
              </a:rPr>
              <a:t>Return the smallest integer value that is greater than or equal to a number:  </a:t>
            </a: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CEILING(</a:t>
            </a:r>
            <a:r>
              <a:rPr lang="en-US" sz="1800">
                <a:solidFill>
                  <a:srgbClr val="FF0000"/>
                </a:solidFill>
                <a:latin typeface="Cambria"/>
                <a:ea typeface="Cambria"/>
                <a:cs typeface="Cambria"/>
                <a:sym typeface="Cambria"/>
              </a:rPr>
              <a:t>25.75</a:t>
            </a:r>
            <a:r>
              <a:rPr lang="en-US" sz="1800">
                <a:latin typeface="Cambria"/>
                <a:ea typeface="Cambria"/>
                <a:cs typeface="Cambria"/>
                <a:sym typeface="Cambria"/>
              </a:rPr>
              <a:t>) </a:t>
            </a:r>
            <a:r>
              <a:rPr lang="en-US" sz="1800">
                <a:solidFill>
                  <a:srgbClr val="0000CD"/>
                </a:solidFill>
                <a:latin typeface="Cambria"/>
                <a:ea typeface="Cambria"/>
                <a:cs typeface="Cambria"/>
                <a:sym typeface="Cambria"/>
              </a:rPr>
              <a:t>AS </a:t>
            </a:r>
            <a:r>
              <a:rPr lang="en-US" sz="1800">
                <a:latin typeface="Cambria"/>
                <a:ea typeface="Cambria"/>
                <a:cs typeface="Cambria"/>
                <a:sym typeface="Cambria"/>
              </a:rPr>
              <a:t>CeilValue;</a:t>
            </a:r>
            <a:endParaRPr sz="1800">
              <a:latin typeface="Cambria"/>
              <a:ea typeface="Cambria"/>
              <a:cs typeface="Cambria"/>
              <a:sym typeface="Cambri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1"/>
          <p:cNvSpPr txBox="1"/>
          <p:nvPr>
            <p:ph type="title"/>
          </p:nvPr>
        </p:nvSpPr>
        <p:spPr>
          <a:xfrm>
            <a:off x="1475325" y="220650"/>
            <a:ext cx="270319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FLOOR	QUERY</a:t>
            </a:r>
            <a:endParaRPr sz="2800">
              <a:latin typeface="Cambria"/>
              <a:ea typeface="Cambria"/>
              <a:cs typeface="Cambria"/>
              <a:sym typeface="Cambria"/>
            </a:endParaRPr>
          </a:p>
        </p:txBody>
      </p:sp>
      <p:sp>
        <p:nvSpPr>
          <p:cNvPr id="550" name="Google Shape;550;p71"/>
          <p:cNvSpPr/>
          <p:nvPr/>
        </p:nvSpPr>
        <p:spPr>
          <a:xfrm>
            <a:off x="85725" y="2974720"/>
            <a:ext cx="933450" cy="304800"/>
          </a:xfrm>
          <a:custGeom>
            <a:rect b="b" l="l" r="r" t="t"/>
            <a:pathLst>
              <a:path extrusionOk="0" h="304800" w="933450">
                <a:moveTo>
                  <a:pt x="933335" y="304800"/>
                </a:moveTo>
                <a:lnTo>
                  <a:pt x="0" y="304800"/>
                </a:lnTo>
                <a:lnTo>
                  <a:pt x="0" y="0"/>
                </a:lnTo>
                <a:lnTo>
                  <a:pt x="933335" y="0"/>
                </a:lnTo>
                <a:lnTo>
                  <a:pt x="933335" y="304800"/>
                </a:lnTo>
                <a:close/>
              </a:path>
            </a:pathLst>
          </a:custGeom>
          <a:solidFill>
            <a:srgbClr val="E7E9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1" name="Google Shape;551;p71"/>
          <p:cNvSpPr/>
          <p:nvPr/>
        </p:nvSpPr>
        <p:spPr>
          <a:xfrm>
            <a:off x="85725" y="3693540"/>
            <a:ext cx="5876290" cy="259079"/>
          </a:xfrm>
          <a:custGeom>
            <a:rect b="b" l="l" r="r" t="t"/>
            <a:pathLst>
              <a:path extrusionOk="0" h="259079" w="5876290">
                <a:moveTo>
                  <a:pt x="5876233" y="259080"/>
                </a:moveTo>
                <a:lnTo>
                  <a:pt x="0" y="259080"/>
                </a:lnTo>
                <a:lnTo>
                  <a:pt x="0" y="0"/>
                </a:lnTo>
                <a:lnTo>
                  <a:pt x="5876233" y="0"/>
                </a:lnTo>
                <a:lnTo>
                  <a:pt x="5876233" y="259080"/>
                </a:lnTo>
                <a:close/>
              </a:path>
            </a:pathLst>
          </a:custGeom>
          <a:solidFill>
            <a:srgbClr val="E7E9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2" name="Google Shape;552;p71"/>
          <p:cNvSpPr txBox="1"/>
          <p:nvPr/>
        </p:nvSpPr>
        <p:spPr>
          <a:xfrm>
            <a:off x="73025" y="921639"/>
            <a:ext cx="8857615" cy="37014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00">
                <a:latin typeface="Cambria"/>
                <a:ea typeface="Cambria"/>
                <a:cs typeface="Cambria"/>
                <a:sym typeface="Cambria"/>
              </a:rPr>
              <a:t>The FLOOR() function returns the largest integer value that is smaller than or equal to a number.</a:t>
            </a:r>
            <a:endParaRPr sz="1700">
              <a:latin typeface="Cambria"/>
              <a:ea typeface="Cambria"/>
              <a:cs typeface="Cambria"/>
              <a:sym typeface="Cambria"/>
            </a:endParaRPr>
          </a:p>
          <a:p>
            <a:pPr indent="0" lvl="0" marL="12700" marR="0" rtl="0" algn="l">
              <a:lnSpc>
                <a:spcPct val="100000"/>
              </a:lnSpc>
              <a:spcBef>
                <a:spcPts val="1705"/>
              </a:spcBef>
              <a:spcAft>
                <a:spcPts val="0"/>
              </a:spcAft>
              <a:buNone/>
            </a:pPr>
            <a:r>
              <a:rPr lang="en-US" sz="1700">
                <a:latin typeface="Cambria"/>
                <a:ea typeface="Cambria"/>
                <a:cs typeface="Cambria"/>
                <a:sym typeface="Cambria"/>
              </a:rPr>
              <a:t>Tip: Also look at the </a:t>
            </a:r>
            <a:r>
              <a:rPr lang="en-US" sz="1700" u="sng">
                <a:solidFill>
                  <a:schemeClr val="hlink"/>
                </a:solidFill>
                <a:latin typeface="Cambria"/>
                <a:ea typeface="Cambria"/>
                <a:cs typeface="Cambria"/>
                <a:sym typeface="Cambria"/>
                <a:hlinkClick r:id="rId3"/>
              </a:rPr>
              <a:t>CEILING() </a:t>
            </a:r>
            <a:r>
              <a:rPr lang="en-US" sz="1700">
                <a:latin typeface="Cambria"/>
                <a:ea typeface="Cambria"/>
                <a:cs typeface="Cambria"/>
                <a:sym typeface="Cambria"/>
              </a:rPr>
              <a:t>and </a:t>
            </a:r>
            <a:r>
              <a:rPr lang="en-US" sz="1700" u="sng">
                <a:solidFill>
                  <a:schemeClr val="hlink"/>
                </a:solidFill>
                <a:latin typeface="Cambria"/>
                <a:ea typeface="Cambria"/>
                <a:cs typeface="Cambria"/>
                <a:sym typeface="Cambria"/>
                <a:hlinkClick r:id="rId4"/>
              </a:rPr>
              <a:t>ROUND() </a:t>
            </a:r>
            <a:r>
              <a:rPr lang="en-US" sz="1700">
                <a:latin typeface="Cambria"/>
                <a:ea typeface="Cambria"/>
                <a:cs typeface="Cambria"/>
                <a:sym typeface="Cambria"/>
              </a:rPr>
              <a:t>functions.</a:t>
            </a:r>
            <a:endParaRPr sz="1700">
              <a:latin typeface="Cambria"/>
              <a:ea typeface="Cambria"/>
              <a:cs typeface="Cambria"/>
              <a:sym typeface="Cambria"/>
            </a:endParaRPr>
          </a:p>
          <a:p>
            <a:pPr indent="0" lvl="0" marL="12700" marR="0" rtl="0" algn="l">
              <a:lnSpc>
                <a:spcPct val="100000"/>
              </a:lnSpc>
              <a:spcBef>
                <a:spcPts val="1695"/>
              </a:spcBef>
              <a:spcAft>
                <a:spcPts val="0"/>
              </a:spcAft>
              <a:buNone/>
            </a:pPr>
            <a:r>
              <a:rPr lang="en-US" sz="2000">
                <a:latin typeface="Cambria"/>
                <a:ea typeface="Cambria"/>
                <a:cs typeface="Cambria"/>
                <a:sym typeface="Cambria"/>
              </a:rPr>
              <a:t>Syntax</a:t>
            </a:r>
            <a:endParaRPr sz="2000">
              <a:latin typeface="Cambria"/>
              <a:ea typeface="Cambria"/>
              <a:cs typeface="Cambria"/>
              <a:sym typeface="Cambria"/>
            </a:endParaRPr>
          </a:p>
          <a:p>
            <a:pPr indent="0" lvl="0" marL="127000" marR="0" rtl="0" algn="l">
              <a:lnSpc>
                <a:spcPct val="100000"/>
              </a:lnSpc>
              <a:spcBef>
                <a:spcPts val="1170"/>
              </a:spcBef>
              <a:spcAft>
                <a:spcPts val="0"/>
              </a:spcAft>
              <a:buNone/>
            </a:pPr>
            <a:r>
              <a:rPr lang="en-US" sz="1700">
                <a:latin typeface="Cambria"/>
                <a:ea typeface="Cambria"/>
                <a:cs typeface="Cambria"/>
                <a:sym typeface="Cambria"/>
              </a:rPr>
              <a:t>FLOOR(</a:t>
            </a:r>
            <a:r>
              <a:rPr i="1" lang="en-US" sz="1700">
                <a:latin typeface="Cambria"/>
                <a:ea typeface="Cambria"/>
                <a:cs typeface="Cambria"/>
                <a:sym typeface="Cambria"/>
              </a:rPr>
              <a:t>number</a:t>
            </a:r>
            <a:r>
              <a:rPr lang="en-US" sz="1700">
                <a:latin typeface="Cambria"/>
                <a:ea typeface="Cambria"/>
                <a:cs typeface="Cambria"/>
                <a:sym typeface="Cambria"/>
              </a:rPr>
              <a:t>)</a:t>
            </a:r>
            <a:endParaRPr sz="1700">
              <a:latin typeface="Cambria"/>
              <a:ea typeface="Cambria"/>
              <a:cs typeface="Cambria"/>
              <a:sym typeface="Cambria"/>
            </a:endParaRPr>
          </a:p>
          <a:p>
            <a:pPr indent="0" lvl="0" marL="0" marR="0" rtl="0" algn="l">
              <a:lnSpc>
                <a:spcPct val="100000"/>
              </a:lnSpc>
              <a:spcBef>
                <a:spcPts val="20"/>
              </a:spcBef>
              <a:spcAft>
                <a:spcPts val="0"/>
              </a:spcAft>
              <a:buNone/>
            </a:pPr>
            <a:r>
              <a:t/>
            </a:r>
            <a:endParaRPr sz="2450">
              <a:latin typeface="Cambria"/>
              <a:ea typeface="Cambria"/>
              <a:cs typeface="Cambria"/>
              <a:sym typeface="Cambria"/>
            </a:endParaRPr>
          </a:p>
          <a:p>
            <a:pPr indent="0" lvl="0" marL="12700" marR="0" rtl="0" algn="l">
              <a:lnSpc>
                <a:spcPct val="100000"/>
              </a:lnSpc>
              <a:spcBef>
                <a:spcPts val="0"/>
              </a:spcBef>
              <a:spcAft>
                <a:spcPts val="0"/>
              </a:spcAft>
              <a:buNone/>
            </a:pPr>
            <a:r>
              <a:rPr lang="en-US" sz="2000">
                <a:latin typeface="Cambria"/>
                <a:ea typeface="Cambria"/>
                <a:cs typeface="Cambria"/>
                <a:sym typeface="Cambria"/>
              </a:rPr>
              <a:t>Example</a:t>
            </a:r>
            <a:endParaRPr sz="2000">
              <a:latin typeface="Cambria"/>
              <a:ea typeface="Cambria"/>
              <a:cs typeface="Cambria"/>
              <a:sym typeface="Cambria"/>
            </a:endParaRPr>
          </a:p>
          <a:p>
            <a:pPr indent="-114300" lvl="0" marL="127000" marR="2957195" rtl="0" algn="l">
              <a:lnSpc>
                <a:spcPct val="257200"/>
              </a:lnSpc>
              <a:spcBef>
                <a:spcPts val="65"/>
              </a:spcBef>
              <a:spcAft>
                <a:spcPts val="0"/>
              </a:spcAft>
              <a:buNone/>
            </a:pPr>
            <a:r>
              <a:rPr lang="en-US" sz="1700">
                <a:latin typeface="Cambria"/>
                <a:ea typeface="Cambria"/>
                <a:cs typeface="Cambria"/>
                <a:sym typeface="Cambria"/>
              </a:rPr>
              <a:t>Return the largest integer value that is equal to or less than 25.75:  </a:t>
            </a:r>
            <a:r>
              <a:rPr lang="en-US" sz="1700">
                <a:solidFill>
                  <a:srgbClr val="0000CD"/>
                </a:solidFill>
                <a:latin typeface="Cambria"/>
                <a:ea typeface="Cambria"/>
                <a:cs typeface="Cambria"/>
                <a:sym typeface="Cambria"/>
              </a:rPr>
              <a:t>SELECT </a:t>
            </a:r>
            <a:r>
              <a:rPr lang="en-US" sz="1700">
                <a:latin typeface="Cambria"/>
                <a:ea typeface="Cambria"/>
                <a:cs typeface="Cambria"/>
                <a:sym typeface="Cambria"/>
              </a:rPr>
              <a:t>FLOOR(</a:t>
            </a:r>
            <a:r>
              <a:rPr lang="en-US" sz="1700">
                <a:solidFill>
                  <a:srgbClr val="FF0000"/>
                </a:solidFill>
                <a:latin typeface="Cambria"/>
                <a:ea typeface="Cambria"/>
                <a:cs typeface="Cambria"/>
                <a:sym typeface="Cambria"/>
              </a:rPr>
              <a:t>25.75</a:t>
            </a:r>
            <a:r>
              <a:rPr lang="en-US" sz="1700">
                <a:latin typeface="Cambria"/>
                <a:ea typeface="Cambria"/>
                <a:cs typeface="Cambria"/>
                <a:sym typeface="Cambria"/>
              </a:rPr>
              <a:t>) </a:t>
            </a:r>
            <a:r>
              <a:rPr lang="en-US" sz="1700">
                <a:solidFill>
                  <a:srgbClr val="0000CD"/>
                </a:solidFill>
                <a:latin typeface="Cambria"/>
                <a:ea typeface="Cambria"/>
                <a:cs typeface="Cambria"/>
                <a:sym typeface="Cambria"/>
              </a:rPr>
              <a:t>AS </a:t>
            </a:r>
            <a:r>
              <a:rPr lang="en-US" sz="1700">
                <a:latin typeface="Cambria"/>
                <a:ea typeface="Cambria"/>
                <a:cs typeface="Cambria"/>
                <a:sym typeface="Cambria"/>
              </a:rPr>
              <a:t>FloorValue;</a:t>
            </a:r>
            <a:endParaRPr sz="1700">
              <a:latin typeface="Cambria"/>
              <a:ea typeface="Cambria"/>
              <a:cs typeface="Cambria"/>
              <a:sym typeface="Cambri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2"/>
          <p:cNvSpPr txBox="1"/>
          <p:nvPr>
            <p:ph type="title"/>
          </p:nvPr>
        </p:nvSpPr>
        <p:spPr>
          <a:xfrm>
            <a:off x="1475325" y="220650"/>
            <a:ext cx="236156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SIGN	QUERY</a:t>
            </a:r>
            <a:endParaRPr sz="2800">
              <a:latin typeface="Cambria"/>
              <a:ea typeface="Cambria"/>
              <a:cs typeface="Cambria"/>
              <a:sym typeface="Cambria"/>
            </a:endParaRPr>
          </a:p>
        </p:txBody>
      </p:sp>
      <p:sp>
        <p:nvSpPr>
          <p:cNvPr id="558" name="Google Shape;558;p72"/>
          <p:cNvSpPr txBox="1"/>
          <p:nvPr/>
        </p:nvSpPr>
        <p:spPr>
          <a:xfrm>
            <a:off x="73025" y="922147"/>
            <a:ext cx="4347845" cy="38938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latin typeface="Cambria"/>
                <a:ea typeface="Cambria"/>
                <a:cs typeface="Cambria"/>
                <a:sym typeface="Cambria"/>
              </a:rPr>
              <a:t>The SIGN() function returns the sign of a number.</a:t>
            </a:r>
            <a:endParaRPr sz="1600">
              <a:latin typeface="Cambria"/>
              <a:ea typeface="Cambria"/>
              <a:cs typeface="Cambria"/>
              <a:sym typeface="Cambria"/>
            </a:endParaRPr>
          </a:p>
          <a:p>
            <a:pPr indent="0" lvl="0" marL="12700" marR="0" rtl="0" algn="l">
              <a:lnSpc>
                <a:spcPct val="100000"/>
              </a:lnSpc>
              <a:spcBef>
                <a:spcPts val="1685"/>
              </a:spcBef>
              <a:spcAft>
                <a:spcPts val="0"/>
              </a:spcAft>
              <a:buNone/>
            </a:pPr>
            <a:r>
              <a:rPr lang="en-US" sz="1600">
                <a:latin typeface="Cambria"/>
                <a:ea typeface="Cambria"/>
                <a:cs typeface="Cambria"/>
                <a:sym typeface="Cambria"/>
              </a:rPr>
              <a:t>This function will return one of the following:</a:t>
            </a:r>
            <a:endParaRPr sz="1600">
              <a:latin typeface="Cambria"/>
              <a:ea typeface="Cambria"/>
              <a:cs typeface="Cambria"/>
              <a:sym typeface="Cambria"/>
            </a:endParaRPr>
          </a:p>
          <a:p>
            <a:pPr indent="-351790" lvl="0" marL="469900" marR="0" rtl="0" algn="l">
              <a:lnSpc>
                <a:spcPct val="100000"/>
              </a:lnSpc>
              <a:spcBef>
                <a:spcPts val="1689"/>
              </a:spcBef>
              <a:spcAft>
                <a:spcPts val="0"/>
              </a:spcAft>
              <a:buSzPts val="1600"/>
              <a:buFont typeface="Arial"/>
              <a:buChar char="●"/>
            </a:pPr>
            <a:r>
              <a:rPr lang="en-US" sz="1600">
                <a:latin typeface="Cambria"/>
                <a:ea typeface="Cambria"/>
                <a:cs typeface="Cambria"/>
                <a:sym typeface="Cambria"/>
              </a:rPr>
              <a:t>If number &gt; 0, it returns 1</a:t>
            </a:r>
            <a:endParaRPr sz="1600">
              <a:latin typeface="Cambria"/>
              <a:ea typeface="Cambria"/>
              <a:cs typeface="Cambria"/>
              <a:sym typeface="Cambria"/>
            </a:endParaRPr>
          </a:p>
          <a:p>
            <a:pPr indent="-351790" lvl="0" marL="469900" marR="0" rtl="0" algn="l">
              <a:lnSpc>
                <a:spcPct val="100000"/>
              </a:lnSpc>
              <a:spcBef>
                <a:spcPts val="285"/>
              </a:spcBef>
              <a:spcAft>
                <a:spcPts val="0"/>
              </a:spcAft>
              <a:buSzPts val="1600"/>
              <a:buFont typeface="Arial"/>
              <a:buChar char="●"/>
            </a:pPr>
            <a:r>
              <a:rPr lang="en-US" sz="1600">
                <a:latin typeface="Cambria"/>
                <a:ea typeface="Cambria"/>
                <a:cs typeface="Cambria"/>
                <a:sym typeface="Cambria"/>
              </a:rPr>
              <a:t>If number = 0, it returns 0</a:t>
            </a:r>
            <a:endParaRPr sz="1600">
              <a:latin typeface="Cambria"/>
              <a:ea typeface="Cambria"/>
              <a:cs typeface="Cambria"/>
              <a:sym typeface="Cambria"/>
            </a:endParaRPr>
          </a:p>
          <a:p>
            <a:pPr indent="-351790" lvl="0" marL="469900" marR="0" rtl="0" algn="l">
              <a:lnSpc>
                <a:spcPct val="100000"/>
              </a:lnSpc>
              <a:spcBef>
                <a:spcPts val="290"/>
              </a:spcBef>
              <a:spcAft>
                <a:spcPts val="0"/>
              </a:spcAft>
              <a:buSzPts val="1600"/>
              <a:buFont typeface="Arial"/>
              <a:buChar char="●"/>
            </a:pPr>
            <a:r>
              <a:rPr lang="en-US" sz="1600">
                <a:latin typeface="Cambria"/>
                <a:ea typeface="Cambria"/>
                <a:cs typeface="Cambria"/>
                <a:sym typeface="Cambria"/>
              </a:rPr>
              <a:t>If number &lt; 0, it returns -1</a:t>
            </a:r>
            <a:endParaRPr sz="1600">
              <a:latin typeface="Cambria"/>
              <a:ea typeface="Cambria"/>
              <a:cs typeface="Cambria"/>
              <a:sym typeface="Cambria"/>
            </a:endParaRPr>
          </a:p>
          <a:p>
            <a:pPr indent="0" lvl="0" marL="12700" marR="2886710" rtl="0" algn="l">
              <a:lnSpc>
                <a:spcPct val="153200"/>
              </a:lnSpc>
              <a:spcBef>
                <a:spcPts val="165"/>
              </a:spcBef>
              <a:spcAft>
                <a:spcPts val="0"/>
              </a:spcAft>
              <a:buNone/>
            </a:pPr>
            <a:r>
              <a:rPr lang="en-US" sz="1900">
                <a:latin typeface="Cambria"/>
                <a:ea typeface="Cambria"/>
                <a:cs typeface="Cambria"/>
                <a:sym typeface="Cambria"/>
              </a:rPr>
              <a:t>Syntax  </a:t>
            </a:r>
            <a:r>
              <a:rPr lang="en-US" sz="1600">
                <a:latin typeface="Cambria"/>
                <a:ea typeface="Cambria"/>
                <a:cs typeface="Cambria"/>
                <a:sym typeface="Cambria"/>
              </a:rPr>
              <a:t>SIGN(</a:t>
            </a:r>
            <a:r>
              <a:rPr i="1" lang="en-US" sz="1600">
                <a:latin typeface="Cambria"/>
                <a:ea typeface="Cambria"/>
                <a:cs typeface="Cambria"/>
                <a:sym typeface="Cambria"/>
              </a:rPr>
              <a:t>number</a:t>
            </a:r>
            <a:r>
              <a:rPr lang="en-US" sz="1600">
                <a:latin typeface="Cambria"/>
                <a:ea typeface="Cambria"/>
                <a:cs typeface="Cambria"/>
                <a:sym typeface="Cambria"/>
              </a:rPr>
              <a:t>)  </a:t>
            </a:r>
            <a:r>
              <a:rPr lang="en-US" sz="2000">
                <a:latin typeface="Cambria"/>
                <a:ea typeface="Cambria"/>
                <a:cs typeface="Cambria"/>
                <a:sym typeface="Cambria"/>
              </a:rPr>
              <a:t>Example</a:t>
            </a:r>
            <a:endParaRPr sz="2000">
              <a:latin typeface="Cambria"/>
              <a:ea typeface="Cambria"/>
              <a:cs typeface="Cambria"/>
              <a:sym typeface="Cambria"/>
            </a:endParaRPr>
          </a:p>
          <a:p>
            <a:pPr indent="-114300" lvl="0" marL="127000" marR="1886585" rtl="0" algn="l">
              <a:lnSpc>
                <a:spcPct val="172300"/>
              </a:lnSpc>
              <a:spcBef>
                <a:spcPts val="85"/>
              </a:spcBef>
              <a:spcAft>
                <a:spcPts val="0"/>
              </a:spcAft>
              <a:buNone/>
            </a:pPr>
            <a:r>
              <a:rPr lang="en-US" sz="1600">
                <a:latin typeface="Cambria"/>
                <a:ea typeface="Cambria"/>
                <a:cs typeface="Cambria"/>
                <a:sym typeface="Cambria"/>
              </a:rPr>
              <a:t>Return the sign of a number:  </a:t>
            </a:r>
            <a:r>
              <a:rPr lang="en-US" sz="1600">
                <a:solidFill>
                  <a:srgbClr val="0000CD"/>
                </a:solidFill>
                <a:latin typeface="Cambria"/>
                <a:ea typeface="Cambria"/>
                <a:cs typeface="Cambria"/>
                <a:sym typeface="Cambria"/>
              </a:rPr>
              <a:t>SELECT </a:t>
            </a:r>
            <a:r>
              <a:rPr lang="en-US" sz="1600">
                <a:latin typeface="Cambria"/>
                <a:ea typeface="Cambria"/>
                <a:cs typeface="Cambria"/>
                <a:sym typeface="Cambria"/>
              </a:rPr>
              <a:t>SIGN(</a:t>
            </a:r>
            <a:r>
              <a:rPr lang="en-US" sz="1600">
                <a:solidFill>
                  <a:srgbClr val="FF0000"/>
                </a:solidFill>
                <a:latin typeface="Cambria"/>
                <a:ea typeface="Cambria"/>
                <a:cs typeface="Cambria"/>
                <a:sym typeface="Cambria"/>
              </a:rPr>
              <a:t>255.5</a:t>
            </a:r>
            <a:r>
              <a:rPr lang="en-US" sz="1600">
                <a:latin typeface="Cambria"/>
                <a:ea typeface="Cambria"/>
                <a:cs typeface="Cambria"/>
                <a:sym typeface="Cambria"/>
              </a:rPr>
              <a:t>);</a:t>
            </a:r>
            <a:endParaRPr sz="1600">
              <a:latin typeface="Cambria"/>
              <a:ea typeface="Cambria"/>
              <a:cs typeface="Cambria"/>
              <a:sym typeface="Cambri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2" name="Shape 562"/>
        <p:cNvGrpSpPr/>
        <p:nvPr/>
      </p:nvGrpSpPr>
      <p:grpSpPr>
        <a:xfrm>
          <a:off x="0" y="0"/>
          <a:ext cx="0" cy="0"/>
          <a:chOff x="0" y="0"/>
          <a:chExt cx="0" cy="0"/>
        </a:xfrm>
      </p:grpSpPr>
      <p:sp>
        <p:nvSpPr>
          <p:cNvPr id="563" name="Google Shape;563;p73"/>
          <p:cNvSpPr txBox="1"/>
          <p:nvPr>
            <p:ph type="ctrTitle"/>
          </p:nvPr>
        </p:nvSpPr>
        <p:spPr>
          <a:xfrm>
            <a:off x="303300" y="922320"/>
            <a:ext cx="4645025" cy="1854200"/>
          </a:xfrm>
          <a:prstGeom prst="rect">
            <a:avLst/>
          </a:prstGeom>
          <a:noFill/>
          <a:ln>
            <a:noFill/>
          </a:ln>
        </p:spPr>
        <p:txBody>
          <a:bodyPr anchorCtr="0" anchor="t" bIns="0" lIns="0" spcFirstLastPara="1" rIns="0" wrap="square" tIns="12700">
            <a:spAutoFit/>
          </a:bodyPr>
          <a:lstStyle/>
          <a:p>
            <a:pPr indent="190500" lvl="0" marL="12700" marR="5080" rtl="0" algn="l">
              <a:lnSpc>
                <a:spcPct val="100000"/>
              </a:lnSpc>
              <a:spcBef>
                <a:spcPts val="0"/>
              </a:spcBef>
              <a:spcAft>
                <a:spcPts val="0"/>
              </a:spcAft>
              <a:buNone/>
            </a:pPr>
            <a:r>
              <a:rPr lang="en-US"/>
              <a:t>SQL  AGGREGATE</a:t>
            </a:r>
            <a:endParaRPr/>
          </a:p>
        </p:txBody>
      </p:sp>
      <p:sp>
        <p:nvSpPr>
          <p:cNvPr id="564" name="Google Shape;564;p73"/>
          <p:cNvSpPr txBox="1"/>
          <p:nvPr>
            <p:ph idx="1" type="subTitle"/>
          </p:nvPr>
        </p:nvSpPr>
        <p:spPr>
          <a:xfrm>
            <a:off x="303300" y="2751120"/>
            <a:ext cx="3210560" cy="93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Functions</a:t>
            </a:r>
            <a:endParaRPr/>
          </a:p>
        </p:txBody>
      </p:sp>
      <p:pic>
        <p:nvPicPr>
          <p:cNvPr id="565" name="Google Shape;565;p73"/>
          <p:cNvPicPr preferRelativeResize="0"/>
          <p:nvPr/>
        </p:nvPicPr>
        <p:blipFill rotWithShape="1">
          <a:blip r:embed="rId3">
            <a:alphaModFix/>
          </a:blip>
          <a:srcRect b="0" l="0" r="0" t="0"/>
          <a:stretch/>
        </p:blipFill>
        <p:spPr>
          <a:xfrm>
            <a:off x="4938050" y="693124"/>
            <a:ext cx="3144476" cy="295529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4"/>
          <p:cNvSpPr txBox="1"/>
          <p:nvPr>
            <p:ph type="title"/>
          </p:nvPr>
        </p:nvSpPr>
        <p:spPr>
          <a:xfrm>
            <a:off x="1475325" y="220650"/>
            <a:ext cx="448818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Aggregation functions in SQL</a:t>
            </a:r>
            <a:endParaRPr sz="2800">
              <a:latin typeface="Cambria"/>
              <a:ea typeface="Cambria"/>
              <a:cs typeface="Cambria"/>
              <a:sym typeface="Cambria"/>
            </a:endParaRPr>
          </a:p>
        </p:txBody>
      </p:sp>
      <p:sp>
        <p:nvSpPr>
          <p:cNvPr id="571" name="Google Shape;571;p74"/>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572" name="Google Shape;572;p74"/>
          <p:cNvSpPr txBox="1"/>
          <p:nvPr/>
        </p:nvSpPr>
        <p:spPr>
          <a:xfrm>
            <a:off x="837308" y="1498999"/>
            <a:ext cx="1497330" cy="1930400"/>
          </a:xfrm>
          <a:prstGeom prst="rect">
            <a:avLst/>
          </a:prstGeom>
          <a:noFill/>
          <a:ln>
            <a:noFill/>
          </a:ln>
        </p:spPr>
        <p:txBody>
          <a:bodyPr anchorCtr="0" anchor="t" bIns="0" lIns="0" spcFirstLastPara="1" rIns="0" wrap="square" tIns="12700">
            <a:spAutoFit/>
          </a:bodyPr>
          <a:lstStyle/>
          <a:p>
            <a:pPr indent="-420370" lvl="0" marL="432434" marR="0" rtl="0" algn="l">
              <a:lnSpc>
                <a:spcPct val="100000"/>
              </a:lnSpc>
              <a:spcBef>
                <a:spcPts val="0"/>
              </a:spcBef>
              <a:spcAft>
                <a:spcPts val="0"/>
              </a:spcAft>
              <a:buSzPts val="2500"/>
              <a:buFont typeface="Arial"/>
              <a:buChar char="●"/>
            </a:pPr>
            <a:r>
              <a:rPr lang="en-US" sz="2500">
                <a:latin typeface="Cambria"/>
                <a:ea typeface="Cambria"/>
                <a:cs typeface="Cambria"/>
                <a:sym typeface="Cambria"/>
              </a:rPr>
              <a:t>Min</a:t>
            </a:r>
            <a:endParaRPr sz="2500">
              <a:latin typeface="Cambria"/>
              <a:ea typeface="Cambria"/>
              <a:cs typeface="Cambria"/>
              <a:sym typeface="Cambria"/>
            </a:endParaRPr>
          </a:p>
          <a:p>
            <a:pPr indent="-420370" lvl="0" marL="432434" marR="0" rtl="0" algn="l">
              <a:lnSpc>
                <a:spcPct val="100000"/>
              </a:lnSpc>
              <a:spcBef>
                <a:spcPts val="0"/>
              </a:spcBef>
              <a:spcAft>
                <a:spcPts val="0"/>
              </a:spcAft>
              <a:buSzPts val="2500"/>
              <a:buFont typeface="Arial"/>
              <a:buChar char="●"/>
            </a:pPr>
            <a:r>
              <a:rPr lang="en-US" sz="2500">
                <a:latin typeface="Cambria"/>
                <a:ea typeface="Cambria"/>
                <a:cs typeface="Cambria"/>
                <a:sym typeface="Cambria"/>
              </a:rPr>
              <a:t>Max</a:t>
            </a:r>
            <a:endParaRPr sz="2500">
              <a:latin typeface="Cambria"/>
              <a:ea typeface="Cambria"/>
              <a:cs typeface="Cambria"/>
              <a:sym typeface="Cambria"/>
            </a:endParaRPr>
          </a:p>
          <a:p>
            <a:pPr indent="-420370" lvl="0" marL="432434" marR="0" rtl="0" algn="l">
              <a:lnSpc>
                <a:spcPct val="100000"/>
              </a:lnSpc>
              <a:spcBef>
                <a:spcPts val="0"/>
              </a:spcBef>
              <a:spcAft>
                <a:spcPts val="0"/>
              </a:spcAft>
              <a:buSzPts val="2500"/>
              <a:buFont typeface="Arial"/>
              <a:buChar char="●"/>
            </a:pPr>
            <a:r>
              <a:rPr lang="en-US" sz="2500">
                <a:latin typeface="Cambria"/>
                <a:ea typeface="Cambria"/>
                <a:cs typeface="Cambria"/>
                <a:sym typeface="Cambria"/>
              </a:rPr>
              <a:t>Average</a:t>
            </a:r>
            <a:endParaRPr sz="2500">
              <a:latin typeface="Cambria"/>
              <a:ea typeface="Cambria"/>
              <a:cs typeface="Cambria"/>
              <a:sym typeface="Cambria"/>
            </a:endParaRPr>
          </a:p>
          <a:p>
            <a:pPr indent="-420370" lvl="0" marL="432434" marR="0" rtl="0" algn="l">
              <a:lnSpc>
                <a:spcPct val="100000"/>
              </a:lnSpc>
              <a:spcBef>
                <a:spcPts val="0"/>
              </a:spcBef>
              <a:spcAft>
                <a:spcPts val="0"/>
              </a:spcAft>
              <a:buSzPts val="2500"/>
              <a:buFont typeface="Arial"/>
              <a:buChar char="●"/>
            </a:pPr>
            <a:r>
              <a:rPr lang="en-US" sz="2500">
                <a:latin typeface="Cambria"/>
                <a:ea typeface="Cambria"/>
                <a:cs typeface="Cambria"/>
                <a:sym typeface="Cambria"/>
              </a:rPr>
              <a:t>Count</a:t>
            </a:r>
            <a:endParaRPr sz="2500">
              <a:latin typeface="Cambria"/>
              <a:ea typeface="Cambria"/>
              <a:cs typeface="Cambria"/>
              <a:sym typeface="Cambria"/>
            </a:endParaRPr>
          </a:p>
          <a:p>
            <a:pPr indent="-420370" lvl="0" marL="432434" marR="0" rtl="0" algn="l">
              <a:lnSpc>
                <a:spcPct val="100000"/>
              </a:lnSpc>
              <a:spcBef>
                <a:spcPts val="0"/>
              </a:spcBef>
              <a:spcAft>
                <a:spcPts val="0"/>
              </a:spcAft>
              <a:buSzPts val="2500"/>
              <a:buFont typeface="Arial"/>
              <a:buChar char="●"/>
            </a:pPr>
            <a:r>
              <a:rPr lang="en-US" sz="2500">
                <a:latin typeface="Cambria"/>
                <a:ea typeface="Cambria"/>
                <a:cs typeface="Cambria"/>
                <a:sym typeface="Cambria"/>
              </a:rPr>
              <a:t>Sum</a:t>
            </a:r>
            <a:endParaRPr sz="2500">
              <a:latin typeface="Cambria"/>
              <a:ea typeface="Cambria"/>
              <a:cs typeface="Cambria"/>
              <a:sym typeface="Cambri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5"/>
          <p:cNvSpPr txBox="1"/>
          <p:nvPr>
            <p:ph type="title"/>
          </p:nvPr>
        </p:nvSpPr>
        <p:spPr>
          <a:xfrm>
            <a:off x="1564225" y="220650"/>
            <a:ext cx="22320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MIN	QUERY</a:t>
            </a:r>
            <a:endParaRPr sz="2800">
              <a:latin typeface="Cambria"/>
              <a:ea typeface="Cambria"/>
              <a:cs typeface="Cambria"/>
              <a:sym typeface="Cambria"/>
            </a:endParaRPr>
          </a:p>
        </p:txBody>
      </p:sp>
      <p:sp>
        <p:nvSpPr>
          <p:cNvPr id="578" name="Google Shape;578;p75"/>
          <p:cNvSpPr txBox="1"/>
          <p:nvPr/>
        </p:nvSpPr>
        <p:spPr>
          <a:xfrm>
            <a:off x="73025" y="775588"/>
            <a:ext cx="7122159" cy="2579370"/>
          </a:xfrm>
          <a:prstGeom prst="rect">
            <a:avLst/>
          </a:prstGeom>
          <a:noFill/>
          <a:ln>
            <a:noFill/>
          </a:ln>
        </p:spPr>
        <p:txBody>
          <a:bodyPr anchorCtr="0" anchor="t" bIns="0" lIns="0" spcFirstLastPara="1" rIns="0" wrap="square" tIns="12700">
            <a:spAutoFit/>
          </a:bodyPr>
          <a:lstStyle/>
          <a:p>
            <a:pPr indent="0" lvl="0" marL="12700" marR="5080" rtl="0" algn="l">
              <a:lnSpc>
                <a:spcPct val="150100"/>
              </a:lnSpc>
              <a:spcBef>
                <a:spcPts val="0"/>
              </a:spcBef>
              <a:spcAft>
                <a:spcPts val="0"/>
              </a:spcAft>
              <a:buNone/>
            </a:pPr>
            <a:r>
              <a:rPr lang="en-US" sz="1900">
                <a:latin typeface="Cambria"/>
                <a:ea typeface="Cambria"/>
                <a:cs typeface="Cambria"/>
                <a:sym typeface="Cambria"/>
              </a:rPr>
              <a:t>The </a:t>
            </a:r>
            <a:r>
              <a:rPr lang="en-US" sz="1900">
                <a:solidFill>
                  <a:srgbClr val="DC143C"/>
                </a:solidFill>
                <a:latin typeface="Cambria"/>
                <a:ea typeface="Cambria"/>
                <a:cs typeface="Cambria"/>
                <a:sym typeface="Cambria"/>
              </a:rPr>
              <a:t>MIN() </a:t>
            </a:r>
            <a:r>
              <a:rPr lang="en-US" sz="1900">
                <a:latin typeface="Cambria"/>
                <a:ea typeface="Cambria"/>
                <a:cs typeface="Cambria"/>
                <a:sym typeface="Cambria"/>
              </a:rPr>
              <a:t>function returns the smallest value of the selected column.  MIN() Syntax</a:t>
            </a:r>
            <a:endParaRPr sz="1900">
              <a:latin typeface="Cambria"/>
              <a:ea typeface="Cambria"/>
              <a:cs typeface="Cambria"/>
              <a:sym typeface="Cambria"/>
            </a:endParaRPr>
          </a:p>
          <a:p>
            <a:pPr indent="0" lvl="0" marL="12700" marR="23495" rtl="0" algn="l">
              <a:lnSpc>
                <a:spcPct val="193900"/>
              </a:lnSpc>
              <a:spcBef>
                <a:spcPts val="0"/>
              </a:spcBef>
              <a:spcAft>
                <a:spcPts val="0"/>
              </a:spcAft>
              <a:buNone/>
            </a:pPr>
            <a:r>
              <a:rPr lang="en-US" sz="1900">
                <a:solidFill>
                  <a:srgbClr val="0000CD"/>
                </a:solidFill>
                <a:latin typeface="Cambria"/>
                <a:ea typeface="Cambria"/>
                <a:cs typeface="Cambria"/>
                <a:sym typeface="Cambria"/>
              </a:rPr>
              <a:t>SELECT </a:t>
            </a:r>
            <a:r>
              <a:rPr lang="en-US" sz="1900">
                <a:latin typeface="Cambria"/>
                <a:ea typeface="Cambria"/>
                <a:cs typeface="Cambria"/>
                <a:sym typeface="Cambria"/>
              </a:rPr>
              <a:t>MIN(</a:t>
            </a:r>
            <a:r>
              <a:rPr i="1" lang="en-US" sz="1900">
                <a:latin typeface="Cambria"/>
                <a:ea typeface="Cambria"/>
                <a:cs typeface="Cambria"/>
                <a:sym typeface="Cambria"/>
              </a:rPr>
              <a:t>column_name</a:t>
            </a:r>
            <a:r>
              <a:rPr lang="en-US" sz="1900">
                <a:latin typeface="Cambria"/>
                <a:ea typeface="Cambria"/>
                <a:cs typeface="Cambria"/>
                <a:sym typeface="Cambria"/>
              </a:rPr>
              <a:t>) </a:t>
            </a:r>
            <a:r>
              <a:rPr lang="en-US" sz="1900">
                <a:solidFill>
                  <a:srgbClr val="0000CD"/>
                </a:solidFill>
                <a:latin typeface="Cambria"/>
                <a:ea typeface="Cambria"/>
                <a:cs typeface="Cambria"/>
                <a:sym typeface="Cambria"/>
              </a:rPr>
              <a:t>FROM </a:t>
            </a:r>
            <a:r>
              <a:rPr i="1" lang="en-US" sz="1900">
                <a:latin typeface="Cambria"/>
                <a:ea typeface="Cambria"/>
                <a:cs typeface="Cambria"/>
                <a:sym typeface="Cambria"/>
              </a:rPr>
              <a:t>table_name </a:t>
            </a:r>
            <a:r>
              <a:rPr lang="en-US" sz="1900">
                <a:solidFill>
                  <a:srgbClr val="0000CD"/>
                </a:solidFill>
                <a:latin typeface="Cambria"/>
                <a:ea typeface="Cambria"/>
                <a:cs typeface="Cambria"/>
                <a:sym typeface="Cambria"/>
              </a:rPr>
              <a:t>WHERE </a:t>
            </a:r>
            <a:r>
              <a:rPr i="1" lang="en-US" sz="1900">
                <a:latin typeface="Cambria"/>
                <a:ea typeface="Cambria"/>
                <a:cs typeface="Cambria"/>
                <a:sym typeface="Cambria"/>
              </a:rPr>
              <a:t>condition</a:t>
            </a:r>
            <a:r>
              <a:rPr lang="en-US" sz="1900">
                <a:latin typeface="Cambria"/>
                <a:ea typeface="Cambria"/>
                <a:cs typeface="Cambria"/>
                <a:sym typeface="Cambria"/>
              </a:rPr>
              <a:t>;  MIN() Example</a:t>
            </a:r>
            <a:endParaRPr sz="1900">
              <a:latin typeface="Cambria"/>
              <a:ea typeface="Cambria"/>
              <a:cs typeface="Cambria"/>
              <a:sym typeface="Cambria"/>
            </a:endParaRPr>
          </a:p>
          <a:p>
            <a:pPr indent="0" lvl="0" marL="0" marR="0" rtl="0" algn="l">
              <a:lnSpc>
                <a:spcPct val="100000"/>
              </a:lnSpc>
              <a:spcBef>
                <a:spcPts val="30"/>
              </a:spcBef>
              <a:spcAft>
                <a:spcPts val="0"/>
              </a:spcAft>
              <a:buNone/>
            </a:pPr>
            <a:r>
              <a:t/>
            </a:r>
            <a:endParaRPr sz="1800">
              <a:latin typeface="Cambria"/>
              <a:ea typeface="Cambria"/>
              <a:cs typeface="Cambria"/>
              <a:sym typeface="Cambria"/>
            </a:endParaRPr>
          </a:p>
          <a:p>
            <a:pPr indent="0" lvl="0" marL="12700" marR="0" rtl="0" algn="l">
              <a:lnSpc>
                <a:spcPct val="100000"/>
              </a:lnSpc>
              <a:spcBef>
                <a:spcPts val="0"/>
              </a:spcBef>
              <a:spcAft>
                <a:spcPts val="0"/>
              </a:spcAft>
              <a:buNone/>
            </a:pPr>
            <a:r>
              <a:rPr lang="en-US" sz="1900">
                <a:solidFill>
                  <a:srgbClr val="0000CD"/>
                </a:solidFill>
                <a:latin typeface="Cambria"/>
                <a:ea typeface="Cambria"/>
                <a:cs typeface="Cambria"/>
                <a:sym typeface="Cambria"/>
              </a:rPr>
              <a:t>SELECT </a:t>
            </a:r>
            <a:r>
              <a:rPr lang="en-US" sz="1900">
                <a:latin typeface="Cambria"/>
                <a:ea typeface="Cambria"/>
                <a:cs typeface="Cambria"/>
                <a:sym typeface="Cambria"/>
              </a:rPr>
              <a:t>MIN(Price) </a:t>
            </a:r>
            <a:r>
              <a:rPr lang="en-US" sz="1900">
                <a:solidFill>
                  <a:srgbClr val="0000CD"/>
                </a:solidFill>
                <a:latin typeface="Cambria"/>
                <a:ea typeface="Cambria"/>
                <a:cs typeface="Cambria"/>
                <a:sym typeface="Cambria"/>
              </a:rPr>
              <a:t>AS </a:t>
            </a:r>
            <a:r>
              <a:rPr lang="en-US" sz="1900">
                <a:latin typeface="Cambria"/>
                <a:ea typeface="Cambria"/>
                <a:cs typeface="Cambria"/>
                <a:sym typeface="Cambria"/>
              </a:rPr>
              <a:t>SmallestPrice </a:t>
            </a:r>
            <a:r>
              <a:rPr lang="en-US" sz="1900">
                <a:solidFill>
                  <a:srgbClr val="0000CD"/>
                </a:solidFill>
                <a:latin typeface="Cambria"/>
                <a:ea typeface="Cambria"/>
                <a:cs typeface="Cambria"/>
                <a:sym typeface="Cambria"/>
              </a:rPr>
              <a:t>FROM </a:t>
            </a:r>
            <a:r>
              <a:rPr lang="en-US" sz="1900">
                <a:latin typeface="Cambria"/>
                <a:ea typeface="Cambria"/>
                <a:cs typeface="Cambria"/>
                <a:sym typeface="Cambria"/>
              </a:rPr>
              <a:t>Products;</a:t>
            </a:r>
            <a:endParaRPr sz="19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13"/>
          <p:cNvSpPr txBox="1"/>
          <p:nvPr/>
        </p:nvSpPr>
        <p:spPr>
          <a:xfrm>
            <a:off x="254475" y="1918324"/>
            <a:ext cx="3201035" cy="1549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500">
                <a:latin typeface="Cambria"/>
                <a:ea typeface="Cambria"/>
                <a:cs typeface="Cambria"/>
                <a:sym typeface="Cambria"/>
              </a:rPr>
              <a:t>Database Management  System (DBMS) is a  software for storing and  retrieving users’ data</a:t>
            </a:r>
            <a:endParaRPr sz="2500">
              <a:latin typeface="Cambria"/>
              <a:ea typeface="Cambria"/>
              <a:cs typeface="Cambria"/>
              <a:sym typeface="Cambria"/>
            </a:endParaRPr>
          </a:p>
        </p:txBody>
      </p:sp>
      <p:sp>
        <p:nvSpPr>
          <p:cNvPr id="128" name="Google Shape;128;p13"/>
          <p:cNvSpPr txBox="1"/>
          <p:nvPr/>
        </p:nvSpPr>
        <p:spPr>
          <a:xfrm>
            <a:off x="6647825" y="4635989"/>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grpSp>
        <p:nvGrpSpPr>
          <p:cNvPr id="129" name="Google Shape;129;p13"/>
          <p:cNvGrpSpPr/>
          <p:nvPr/>
        </p:nvGrpSpPr>
        <p:grpSpPr>
          <a:xfrm>
            <a:off x="0" y="0"/>
            <a:ext cx="9144000" cy="838835"/>
            <a:chOff x="0" y="0"/>
            <a:chExt cx="9144000" cy="838835"/>
          </a:xfrm>
        </p:grpSpPr>
        <p:sp>
          <p:nvSpPr>
            <p:cNvPr id="130" name="Google Shape;130;p13"/>
            <p:cNvSpPr/>
            <p:nvPr/>
          </p:nvSpPr>
          <p:spPr>
            <a:xfrm>
              <a:off x="0" y="0"/>
              <a:ext cx="9144000" cy="838835"/>
            </a:xfrm>
            <a:custGeom>
              <a:rect b="b" l="l" r="r" t="t"/>
              <a:pathLst>
                <a:path extrusionOk="0" h="838835" w="9144000">
                  <a:moveTo>
                    <a:pt x="0" y="0"/>
                  </a:moveTo>
                  <a:lnTo>
                    <a:pt x="9143999" y="0"/>
                  </a:lnTo>
                  <a:lnTo>
                    <a:pt x="9143999" y="838262"/>
                  </a:lnTo>
                  <a:lnTo>
                    <a:pt x="0" y="838262"/>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13"/>
            <p:cNvSpPr/>
            <p:nvPr/>
          </p:nvSpPr>
          <p:spPr>
            <a:xfrm>
              <a:off x="0" y="838262"/>
              <a:ext cx="9144000" cy="0"/>
            </a:xfrm>
            <a:custGeom>
              <a:rect b="b" l="l" r="r" t="t"/>
              <a:pathLst>
                <a:path extrusionOk="0" h="120000" w="9144000">
                  <a:moveTo>
                    <a:pt x="9143999" y="0"/>
                  </a:move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2" name="Google Shape;132;p13"/>
          <p:cNvSpPr txBox="1"/>
          <p:nvPr>
            <p:ph type="title"/>
          </p:nvPr>
        </p:nvSpPr>
        <p:spPr>
          <a:xfrm>
            <a:off x="354424" y="133160"/>
            <a:ext cx="777748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latin typeface="Cambria"/>
                <a:ea typeface="Cambria"/>
                <a:cs typeface="Cambria"/>
                <a:sym typeface="Cambria"/>
              </a:rPr>
              <a:t>What is Database Management System(DBMS)?</a:t>
            </a:r>
            <a:endParaRPr sz="3000">
              <a:latin typeface="Cambria"/>
              <a:ea typeface="Cambria"/>
              <a:cs typeface="Cambria"/>
              <a:sym typeface="Cambria"/>
            </a:endParaRPr>
          </a:p>
        </p:txBody>
      </p:sp>
      <p:pic>
        <p:nvPicPr>
          <p:cNvPr id="133" name="Google Shape;133;p13"/>
          <p:cNvPicPr preferRelativeResize="0"/>
          <p:nvPr/>
        </p:nvPicPr>
        <p:blipFill rotWithShape="1">
          <a:blip r:embed="rId3">
            <a:alphaModFix/>
          </a:blip>
          <a:srcRect b="0" l="0" r="0" t="0"/>
          <a:stretch/>
        </p:blipFill>
        <p:spPr>
          <a:xfrm>
            <a:off x="5100965" y="1369300"/>
            <a:ext cx="3738235" cy="2860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6"/>
          <p:cNvSpPr txBox="1"/>
          <p:nvPr>
            <p:ph type="title"/>
          </p:nvPr>
        </p:nvSpPr>
        <p:spPr>
          <a:xfrm>
            <a:off x="1564225" y="220650"/>
            <a:ext cx="223774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MAX	QUERY</a:t>
            </a:r>
            <a:endParaRPr sz="2800">
              <a:latin typeface="Cambria"/>
              <a:ea typeface="Cambria"/>
              <a:cs typeface="Cambria"/>
              <a:sym typeface="Cambria"/>
            </a:endParaRPr>
          </a:p>
        </p:txBody>
      </p:sp>
      <p:sp>
        <p:nvSpPr>
          <p:cNvPr id="584" name="Google Shape;584;p76"/>
          <p:cNvSpPr txBox="1"/>
          <p:nvPr/>
        </p:nvSpPr>
        <p:spPr>
          <a:xfrm>
            <a:off x="137924" y="1127095"/>
            <a:ext cx="7656830" cy="2667000"/>
          </a:xfrm>
          <a:prstGeom prst="rect">
            <a:avLst/>
          </a:prstGeom>
          <a:noFill/>
          <a:ln>
            <a:noFill/>
          </a:ln>
        </p:spPr>
        <p:txBody>
          <a:bodyPr anchorCtr="0" anchor="t" bIns="0" lIns="0" spcFirstLastPara="1" rIns="0" wrap="square" tIns="12700">
            <a:spAutoFit/>
          </a:bodyPr>
          <a:lstStyle/>
          <a:p>
            <a:pPr indent="0" lvl="0" marL="12700" marR="263525" rtl="0" algn="l">
              <a:lnSpc>
                <a:spcPct val="148300"/>
              </a:lnSpc>
              <a:spcBef>
                <a:spcPts val="0"/>
              </a:spcBef>
              <a:spcAft>
                <a:spcPts val="0"/>
              </a:spcAft>
              <a:buNone/>
            </a:pPr>
            <a:r>
              <a:rPr lang="en-US" sz="2000">
                <a:latin typeface="Cambria"/>
                <a:ea typeface="Cambria"/>
                <a:cs typeface="Cambria"/>
                <a:sym typeface="Cambria"/>
              </a:rPr>
              <a:t>The </a:t>
            </a:r>
            <a:r>
              <a:rPr lang="en-US" sz="2000">
                <a:solidFill>
                  <a:srgbClr val="DC143C"/>
                </a:solidFill>
                <a:latin typeface="Cambria"/>
                <a:ea typeface="Cambria"/>
                <a:cs typeface="Cambria"/>
                <a:sym typeface="Cambria"/>
              </a:rPr>
              <a:t>MAX() </a:t>
            </a:r>
            <a:r>
              <a:rPr lang="en-US" sz="2000">
                <a:latin typeface="Cambria"/>
                <a:ea typeface="Cambria"/>
                <a:cs typeface="Cambria"/>
                <a:sym typeface="Cambria"/>
              </a:rPr>
              <a:t>function returns the largest value of the selected column.  MAX() Syntax</a:t>
            </a:r>
            <a:endParaRPr sz="2000">
              <a:latin typeface="Cambria"/>
              <a:ea typeface="Cambria"/>
              <a:cs typeface="Cambria"/>
              <a:sym typeface="Cambria"/>
            </a:endParaRPr>
          </a:p>
          <a:p>
            <a:pPr indent="114300" lvl="0" marL="12700" marR="5080" rtl="0" algn="l">
              <a:lnSpc>
                <a:spcPct val="190000"/>
              </a:lnSpc>
              <a:spcBef>
                <a:spcPts val="0"/>
              </a:spcBef>
              <a:spcAft>
                <a:spcPts val="0"/>
              </a:spcAft>
              <a:buNone/>
            </a:pPr>
            <a:r>
              <a:rPr lang="en-US" sz="2000">
                <a:solidFill>
                  <a:srgbClr val="0000CD"/>
                </a:solidFill>
                <a:latin typeface="Cambria"/>
                <a:ea typeface="Cambria"/>
                <a:cs typeface="Cambria"/>
                <a:sym typeface="Cambria"/>
              </a:rPr>
              <a:t>SELECT </a:t>
            </a:r>
            <a:r>
              <a:rPr lang="en-US" sz="2000">
                <a:latin typeface="Cambria"/>
                <a:ea typeface="Cambria"/>
                <a:cs typeface="Cambria"/>
                <a:sym typeface="Cambria"/>
              </a:rPr>
              <a:t>MAX(</a:t>
            </a:r>
            <a:r>
              <a:rPr i="1" lang="en-US" sz="2000">
                <a:latin typeface="Cambria"/>
                <a:ea typeface="Cambria"/>
                <a:cs typeface="Cambria"/>
                <a:sym typeface="Cambria"/>
              </a:rPr>
              <a:t>column_name</a:t>
            </a:r>
            <a:r>
              <a:rPr lang="en-US" sz="2000">
                <a:latin typeface="Cambria"/>
                <a:ea typeface="Cambria"/>
                <a:cs typeface="Cambria"/>
                <a:sym typeface="Cambria"/>
              </a:rPr>
              <a:t>) </a:t>
            </a:r>
            <a:r>
              <a:rPr lang="en-US" sz="2000">
                <a:solidFill>
                  <a:srgbClr val="0000CD"/>
                </a:solidFill>
                <a:latin typeface="Cambria"/>
                <a:ea typeface="Cambria"/>
                <a:cs typeface="Cambria"/>
                <a:sym typeface="Cambria"/>
              </a:rPr>
              <a:t>FROM </a:t>
            </a:r>
            <a:r>
              <a:rPr i="1" lang="en-US" sz="2000">
                <a:latin typeface="Cambria"/>
                <a:ea typeface="Cambria"/>
                <a:cs typeface="Cambria"/>
                <a:sym typeface="Cambria"/>
              </a:rPr>
              <a:t>table_name </a:t>
            </a:r>
            <a:r>
              <a:rPr lang="en-US" sz="2000">
                <a:solidFill>
                  <a:srgbClr val="0000CD"/>
                </a:solidFill>
                <a:latin typeface="Cambria"/>
                <a:ea typeface="Cambria"/>
                <a:cs typeface="Cambria"/>
                <a:sym typeface="Cambria"/>
              </a:rPr>
              <a:t>WHERE </a:t>
            </a:r>
            <a:r>
              <a:rPr i="1" lang="en-US" sz="2000">
                <a:latin typeface="Cambria"/>
                <a:ea typeface="Cambria"/>
                <a:cs typeface="Cambria"/>
                <a:sym typeface="Cambria"/>
              </a:rPr>
              <a:t>condition</a:t>
            </a:r>
            <a:r>
              <a:rPr lang="en-US" sz="2000">
                <a:latin typeface="Cambria"/>
                <a:ea typeface="Cambria"/>
                <a:cs typeface="Cambria"/>
                <a:sym typeface="Cambria"/>
              </a:rPr>
              <a:t>;  MAX() Example</a:t>
            </a:r>
            <a:endParaRPr sz="2000">
              <a:latin typeface="Cambria"/>
              <a:ea typeface="Cambria"/>
              <a:cs typeface="Cambria"/>
              <a:sym typeface="Cambria"/>
            </a:endParaRPr>
          </a:p>
          <a:p>
            <a:pPr indent="0" lvl="0" marL="0" marR="0" rtl="0" algn="l">
              <a:lnSpc>
                <a:spcPct val="100000"/>
              </a:lnSpc>
              <a:spcBef>
                <a:spcPts val="50"/>
              </a:spcBef>
              <a:spcAft>
                <a:spcPts val="0"/>
              </a:spcAft>
              <a:buNone/>
            </a:pPr>
            <a:r>
              <a:t/>
            </a:r>
            <a:endParaRPr sz="1800">
              <a:latin typeface="Cambria"/>
              <a:ea typeface="Cambria"/>
              <a:cs typeface="Cambria"/>
              <a:sym typeface="Cambria"/>
            </a:endParaRPr>
          </a:p>
          <a:p>
            <a:pPr indent="0" lvl="0" marL="127000" marR="0" rtl="0" algn="l">
              <a:lnSpc>
                <a:spcPct val="100000"/>
              </a:lnSpc>
              <a:spcBef>
                <a:spcPts val="0"/>
              </a:spcBef>
              <a:spcAft>
                <a:spcPts val="0"/>
              </a:spcAft>
              <a:buNone/>
            </a:pPr>
            <a:r>
              <a:rPr lang="en-US" sz="2000">
                <a:solidFill>
                  <a:srgbClr val="0000CD"/>
                </a:solidFill>
                <a:latin typeface="Cambria"/>
                <a:ea typeface="Cambria"/>
                <a:cs typeface="Cambria"/>
                <a:sym typeface="Cambria"/>
              </a:rPr>
              <a:t>SELECT </a:t>
            </a:r>
            <a:r>
              <a:rPr lang="en-US" sz="2000">
                <a:latin typeface="Cambria"/>
                <a:ea typeface="Cambria"/>
                <a:cs typeface="Cambria"/>
                <a:sym typeface="Cambria"/>
              </a:rPr>
              <a:t>MAX(Price) </a:t>
            </a:r>
            <a:r>
              <a:rPr lang="en-US" sz="2000">
                <a:solidFill>
                  <a:srgbClr val="0000CD"/>
                </a:solidFill>
                <a:latin typeface="Cambria"/>
                <a:ea typeface="Cambria"/>
                <a:cs typeface="Cambria"/>
                <a:sym typeface="Cambria"/>
              </a:rPr>
              <a:t>AS </a:t>
            </a:r>
            <a:r>
              <a:rPr lang="en-US" sz="2000">
                <a:latin typeface="Cambria"/>
                <a:ea typeface="Cambria"/>
                <a:cs typeface="Cambria"/>
                <a:sym typeface="Cambria"/>
              </a:rPr>
              <a:t>LargestPrice </a:t>
            </a:r>
            <a:r>
              <a:rPr lang="en-US" sz="2000">
                <a:solidFill>
                  <a:srgbClr val="0000CD"/>
                </a:solidFill>
                <a:latin typeface="Cambria"/>
                <a:ea typeface="Cambria"/>
                <a:cs typeface="Cambria"/>
                <a:sym typeface="Cambria"/>
              </a:rPr>
              <a:t>FROM </a:t>
            </a:r>
            <a:r>
              <a:rPr lang="en-US" sz="2000">
                <a:latin typeface="Cambria"/>
                <a:ea typeface="Cambria"/>
                <a:cs typeface="Cambria"/>
                <a:sym typeface="Cambria"/>
              </a:rPr>
              <a:t>Products;</a:t>
            </a:r>
            <a:endParaRPr sz="2000">
              <a:latin typeface="Cambria"/>
              <a:ea typeface="Cambria"/>
              <a:cs typeface="Cambria"/>
              <a:sym typeface="Cambri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7"/>
          <p:cNvSpPr txBox="1"/>
          <p:nvPr>
            <p:ph type="title"/>
          </p:nvPr>
        </p:nvSpPr>
        <p:spPr>
          <a:xfrm>
            <a:off x="1564225" y="220650"/>
            <a:ext cx="30359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AVERAGE	QUERY</a:t>
            </a:r>
            <a:endParaRPr sz="2800">
              <a:latin typeface="Cambria"/>
              <a:ea typeface="Cambria"/>
              <a:cs typeface="Cambria"/>
              <a:sym typeface="Cambria"/>
            </a:endParaRPr>
          </a:p>
        </p:txBody>
      </p:sp>
      <p:sp>
        <p:nvSpPr>
          <p:cNvPr id="590" name="Google Shape;590;p77"/>
          <p:cNvSpPr txBox="1"/>
          <p:nvPr/>
        </p:nvSpPr>
        <p:spPr>
          <a:xfrm>
            <a:off x="137924" y="1274415"/>
            <a:ext cx="7587615" cy="25958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Cambria"/>
                <a:ea typeface="Cambria"/>
                <a:cs typeface="Cambria"/>
                <a:sym typeface="Cambria"/>
              </a:rPr>
              <a:t>The </a:t>
            </a:r>
            <a:r>
              <a:rPr lang="en-US" sz="2000">
                <a:solidFill>
                  <a:srgbClr val="DC143C"/>
                </a:solidFill>
                <a:latin typeface="Cambria"/>
                <a:ea typeface="Cambria"/>
                <a:cs typeface="Cambria"/>
                <a:sym typeface="Cambria"/>
              </a:rPr>
              <a:t>AVG() </a:t>
            </a:r>
            <a:r>
              <a:rPr lang="en-US" sz="2000">
                <a:latin typeface="Cambria"/>
                <a:ea typeface="Cambria"/>
                <a:cs typeface="Cambria"/>
                <a:sym typeface="Cambria"/>
              </a:rPr>
              <a:t>function returns the average value of a numeric column.</a:t>
            </a:r>
            <a:endParaRPr sz="2000">
              <a:latin typeface="Cambria"/>
              <a:ea typeface="Cambria"/>
              <a:cs typeface="Cambria"/>
              <a:sym typeface="Cambria"/>
            </a:endParaRPr>
          </a:p>
          <a:p>
            <a:pPr indent="0" lvl="0" marL="12700" marR="0" rtl="0" algn="l">
              <a:lnSpc>
                <a:spcPct val="100000"/>
              </a:lnSpc>
              <a:spcBef>
                <a:spcPts val="1760"/>
              </a:spcBef>
              <a:spcAft>
                <a:spcPts val="0"/>
              </a:spcAft>
              <a:buNone/>
            </a:pPr>
            <a:r>
              <a:rPr lang="en-US" sz="2000">
                <a:latin typeface="Cambria"/>
                <a:ea typeface="Cambria"/>
                <a:cs typeface="Cambria"/>
                <a:sym typeface="Cambria"/>
              </a:rPr>
              <a:t>AVG() Syntax</a:t>
            </a:r>
            <a:endParaRPr sz="2000">
              <a:latin typeface="Cambria"/>
              <a:ea typeface="Cambria"/>
              <a:cs typeface="Cambria"/>
              <a:sym typeface="Cambria"/>
            </a:endParaRPr>
          </a:p>
          <a:p>
            <a:pPr indent="114300" lvl="0" marL="12700" marR="5080" rtl="0" algn="l">
              <a:lnSpc>
                <a:spcPct val="190000"/>
              </a:lnSpc>
              <a:spcBef>
                <a:spcPts val="0"/>
              </a:spcBef>
              <a:spcAft>
                <a:spcPts val="0"/>
              </a:spcAft>
              <a:buNone/>
            </a:pPr>
            <a:r>
              <a:rPr lang="en-US" sz="2000">
                <a:solidFill>
                  <a:srgbClr val="0000CD"/>
                </a:solidFill>
                <a:latin typeface="Cambria"/>
                <a:ea typeface="Cambria"/>
                <a:cs typeface="Cambria"/>
                <a:sym typeface="Cambria"/>
              </a:rPr>
              <a:t>SELECT </a:t>
            </a:r>
            <a:r>
              <a:rPr lang="en-US" sz="2000">
                <a:latin typeface="Cambria"/>
                <a:ea typeface="Cambria"/>
                <a:cs typeface="Cambria"/>
                <a:sym typeface="Cambria"/>
              </a:rPr>
              <a:t>AVG(</a:t>
            </a:r>
            <a:r>
              <a:rPr i="1" lang="en-US" sz="2000">
                <a:latin typeface="Cambria"/>
                <a:ea typeface="Cambria"/>
                <a:cs typeface="Cambria"/>
                <a:sym typeface="Cambria"/>
              </a:rPr>
              <a:t>column_name</a:t>
            </a:r>
            <a:r>
              <a:rPr lang="en-US" sz="2000">
                <a:latin typeface="Cambria"/>
                <a:ea typeface="Cambria"/>
                <a:cs typeface="Cambria"/>
                <a:sym typeface="Cambria"/>
              </a:rPr>
              <a:t>) </a:t>
            </a:r>
            <a:r>
              <a:rPr lang="en-US" sz="2000">
                <a:solidFill>
                  <a:srgbClr val="0000CD"/>
                </a:solidFill>
                <a:latin typeface="Cambria"/>
                <a:ea typeface="Cambria"/>
                <a:cs typeface="Cambria"/>
                <a:sym typeface="Cambria"/>
              </a:rPr>
              <a:t>FROM </a:t>
            </a:r>
            <a:r>
              <a:rPr i="1" lang="en-US" sz="2000">
                <a:latin typeface="Cambria"/>
                <a:ea typeface="Cambria"/>
                <a:cs typeface="Cambria"/>
                <a:sym typeface="Cambria"/>
              </a:rPr>
              <a:t>table_name </a:t>
            </a:r>
            <a:r>
              <a:rPr lang="en-US" sz="2000">
                <a:solidFill>
                  <a:srgbClr val="0000CD"/>
                </a:solidFill>
                <a:latin typeface="Cambria"/>
                <a:ea typeface="Cambria"/>
                <a:cs typeface="Cambria"/>
                <a:sym typeface="Cambria"/>
              </a:rPr>
              <a:t>WHERE </a:t>
            </a:r>
            <a:r>
              <a:rPr i="1" lang="en-US" sz="2000">
                <a:latin typeface="Cambria"/>
                <a:ea typeface="Cambria"/>
                <a:cs typeface="Cambria"/>
                <a:sym typeface="Cambria"/>
              </a:rPr>
              <a:t>condition</a:t>
            </a:r>
            <a:r>
              <a:rPr lang="en-US" sz="2000">
                <a:latin typeface="Cambria"/>
                <a:ea typeface="Cambria"/>
                <a:cs typeface="Cambria"/>
                <a:sym typeface="Cambria"/>
              </a:rPr>
              <a:t>;  AVG() Example</a:t>
            </a:r>
            <a:endParaRPr sz="2000">
              <a:latin typeface="Cambria"/>
              <a:ea typeface="Cambria"/>
              <a:cs typeface="Cambria"/>
              <a:sym typeface="Cambria"/>
            </a:endParaRPr>
          </a:p>
          <a:p>
            <a:pPr indent="0" lvl="0" marL="127000" marR="0" rtl="0" algn="l">
              <a:lnSpc>
                <a:spcPct val="100000"/>
              </a:lnSpc>
              <a:spcBef>
                <a:spcPts val="2160"/>
              </a:spcBef>
              <a:spcAft>
                <a:spcPts val="0"/>
              </a:spcAft>
              <a:buNone/>
            </a:pPr>
            <a:r>
              <a:rPr lang="en-US" sz="2000">
                <a:solidFill>
                  <a:srgbClr val="0000CD"/>
                </a:solidFill>
                <a:latin typeface="Cambria"/>
                <a:ea typeface="Cambria"/>
                <a:cs typeface="Cambria"/>
                <a:sym typeface="Cambria"/>
              </a:rPr>
              <a:t>SELECT </a:t>
            </a:r>
            <a:r>
              <a:rPr lang="en-US" sz="2000">
                <a:latin typeface="Cambria"/>
                <a:ea typeface="Cambria"/>
                <a:cs typeface="Cambria"/>
                <a:sym typeface="Cambria"/>
              </a:rPr>
              <a:t>AVG(Price) </a:t>
            </a:r>
            <a:r>
              <a:rPr lang="en-US" sz="2000">
                <a:solidFill>
                  <a:srgbClr val="0000CD"/>
                </a:solidFill>
                <a:latin typeface="Cambria"/>
                <a:ea typeface="Cambria"/>
                <a:cs typeface="Cambria"/>
                <a:sym typeface="Cambria"/>
              </a:rPr>
              <a:t>FROM </a:t>
            </a:r>
            <a:r>
              <a:rPr lang="en-US" sz="2000">
                <a:latin typeface="Cambria"/>
                <a:ea typeface="Cambria"/>
                <a:cs typeface="Cambria"/>
                <a:sym typeface="Cambria"/>
              </a:rPr>
              <a:t>Products;</a:t>
            </a:r>
            <a:endParaRPr sz="2000">
              <a:latin typeface="Cambria"/>
              <a:ea typeface="Cambria"/>
              <a:cs typeface="Cambria"/>
              <a:sym typeface="Cambri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8"/>
          <p:cNvSpPr txBox="1"/>
          <p:nvPr>
            <p:ph type="title"/>
          </p:nvPr>
        </p:nvSpPr>
        <p:spPr>
          <a:xfrm>
            <a:off x="1564225" y="220650"/>
            <a:ext cx="272034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COUNT	QUERY</a:t>
            </a:r>
            <a:endParaRPr sz="2800">
              <a:latin typeface="Cambria"/>
              <a:ea typeface="Cambria"/>
              <a:cs typeface="Cambria"/>
              <a:sym typeface="Cambria"/>
            </a:endParaRPr>
          </a:p>
        </p:txBody>
      </p:sp>
      <p:sp>
        <p:nvSpPr>
          <p:cNvPr id="596" name="Google Shape;596;p78"/>
          <p:cNvSpPr txBox="1"/>
          <p:nvPr/>
        </p:nvSpPr>
        <p:spPr>
          <a:xfrm>
            <a:off x="137924" y="1274922"/>
            <a:ext cx="8774430" cy="25107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latin typeface="Cambria"/>
                <a:ea typeface="Cambria"/>
                <a:cs typeface="Cambria"/>
                <a:sym typeface="Cambria"/>
              </a:rPr>
              <a:t>The </a:t>
            </a:r>
            <a:r>
              <a:rPr lang="en-US" sz="1900">
                <a:solidFill>
                  <a:srgbClr val="DC143C"/>
                </a:solidFill>
                <a:latin typeface="Cambria"/>
                <a:ea typeface="Cambria"/>
                <a:cs typeface="Cambria"/>
                <a:sym typeface="Cambria"/>
              </a:rPr>
              <a:t>COUNT() </a:t>
            </a:r>
            <a:r>
              <a:rPr lang="en-US" sz="1900">
                <a:latin typeface="Cambria"/>
                <a:ea typeface="Cambria"/>
                <a:cs typeface="Cambria"/>
                <a:sym typeface="Cambria"/>
              </a:rPr>
              <a:t>function returns the number of rows that matches a speciﬁed criterion.</a:t>
            </a:r>
            <a:endParaRPr sz="1900">
              <a:latin typeface="Cambria"/>
              <a:ea typeface="Cambria"/>
              <a:cs typeface="Cambria"/>
              <a:sym typeface="Cambria"/>
            </a:endParaRPr>
          </a:p>
          <a:p>
            <a:pPr indent="0" lvl="0" marL="12700" marR="0" rtl="0" algn="l">
              <a:lnSpc>
                <a:spcPct val="100000"/>
              </a:lnSpc>
              <a:spcBef>
                <a:spcPts val="1739"/>
              </a:spcBef>
              <a:spcAft>
                <a:spcPts val="0"/>
              </a:spcAft>
              <a:buNone/>
            </a:pPr>
            <a:r>
              <a:rPr lang="en-US" sz="1900">
                <a:latin typeface="Cambria"/>
                <a:ea typeface="Cambria"/>
                <a:cs typeface="Cambria"/>
                <a:sym typeface="Cambria"/>
              </a:rPr>
              <a:t>COUNT() Syntax</a:t>
            </a:r>
            <a:endParaRPr sz="1900">
              <a:latin typeface="Cambria"/>
              <a:ea typeface="Cambria"/>
              <a:cs typeface="Cambria"/>
              <a:sym typeface="Cambria"/>
            </a:endParaRPr>
          </a:p>
          <a:p>
            <a:pPr indent="114300" lvl="0" marL="12700" marR="1170305" rtl="0" algn="l">
              <a:lnSpc>
                <a:spcPct val="193900"/>
              </a:lnSpc>
              <a:spcBef>
                <a:spcPts val="0"/>
              </a:spcBef>
              <a:spcAft>
                <a:spcPts val="0"/>
              </a:spcAft>
              <a:buNone/>
            </a:pPr>
            <a:r>
              <a:rPr lang="en-US" sz="1900">
                <a:solidFill>
                  <a:srgbClr val="0000CD"/>
                </a:solidFill>
                <a:latin typeface="Cambria"/>
                <a:ea typeface="Cambria"/>
                <a:cs typeface="Cambria"/>
                <a:sym typeface="Cambria"/>
              </a:rPr>
              <a:t>SELECT COUNT</a:t>
            </a:r>
            <a:r>
              <a:rPr lang="en-US" sz="1900">
                <a:latin typeface="Cambria"/>
                <a:ea typeface="Cambria"/>
                <a:cs typeface="Cambria"/>
                <a:sym typeface="Cambria"/>
              </a:rPr>
              <a:t>(</a:t>
            </a:r>
            <a:r>
              <a:rPr i="1" lang="en-US" sz="1900">
                <a:latin typeface="Cambria"/>
                <a:ea typeface="Cambria"/>
                <a:cs typeface="Cambria"/>
                <a:sym typeface="Cambria"/>
              </a:rPr>
              <a:t>column_name</a:t>
            </a:r>
            <a:r>
              <a:rPr lang="en-US" sz="1900">
                <a:latin typeface="Cambria"/>
                <a:ea typeface="Cambria"/>
                <a:cs typeface="Cambria"/>
                <a:sym typeface="Cambria"/>
              </a:rPr>
              <a:t>) </a:t>
            </a:r>
            <a:r>
              <a:rPr lang="en-US" sz="1900">
                <a:solidFill>
                  <a:srgbClr val="0000CD"/>
                </a:solidFill>
                <a:latin typeface="Cambria"/>
                <a:ea typeface="Cambria"/>
                <a:cs typeface="Cambria"/>
                <a:sym typeface="Cambria"/>
              </a:rPr>
              <a:t>FROM </a:t>
            </a:r>
            <a:r>
              <a:rPr i="1" lang="en-US" sz="1900">
                <a:latin typeface="Cambria"/>
                <a:ea typeface="Cambria"/>
                <a:cs typeface="Cambria"/>
                <a:sym typeface="Cambria"/>
              </a:rPr>
              <a:t>table_name </a:t>
            </a:r>
            <a:r>
              <a:rPr lang="en-US" sz="1900">
                <a:solidFill>
                  <a:srgbClr val="0000CD"/>
                </a:solidFill>
                <a:latin typeface="Cambria"/>
                <a:ea typeface="Cambria"/>
                <a:cs typeface="Cambria"/>
                <a:sym typeface="Cambria"/>
              </a:rPr>
              <a:t>WHERE </a:t>
            </a:r>
            <a:r>
              <a:rPr i="1" lang="en-US" sz="1900">
                <a:latin typeface="Cambria"/>
                <a:ea typeface="Cambria"/>
                <a:cs typeface="Cambria"/>
                <a:sym typeface="Cambria"/>
              </a:rPr>
              <a:t>condition</a:t>
            </a:r>
            <a:r>
              <a:rPr lang="en-US" sz="1900">
                <a:latin typeface="Cambria"/>
                <a:ea typeface="Cambria"/>
                <a:cs typeface="Cambria"/>
                <a:sym typeface="Cambria"/>
              </a:rPr>
              <a:t>;  COUNT() Example</a:t>
            </a:r>
            <a:endParaRPr sz="1900">
              <a:latin typeface="Cambria"/>
              <a:ea typeface="Cambria"/>
              <a:cs typeface="Cambria"/>
              <a:sym typeface="Cambria"/>
            </a:endParaRPr>
          </a:p>
          <a:p>
            <a:pPr indent="0" lvl="0" marL="0" marR="0" rtl="0" algn="l">
              <a:lnSpc>
                <a:spcPct val="100000"/>
              </a:lnSpc>
              <a:spcBef>
                <a:spcPts val="30"/>
              </a:spcBef>
              <a:spcAft>
                <a:spcPts val="0"/>
              </a:spcAft>
              <a:buNone/>
            </a:pPr>
            <a:r>
              <a:t/>
            </a:r>
            <a:endParaRPr sz="1800">
              <a:latin typeface="Cambria"/>
              <a:ea typeface="Cambria"/>
              <a:cs typeface="Cambria"/>
              <a:sym typeface="Cambria"/>
            </a:endParaRPr>
          </a:p>
          <a:p>
            <a:pPr indent="0" lvl="0" marL="127000" marR="0" rtl="0" algn="l">
              <a:lnSpc>
                <a:spcPct val="100000"/>
              </a:lnSpc>
              <a:spcBef>
                <a:spcPts val="5"/>
              </a:spcBef>
              <a:spcAft>
                <a:spcPts val="0"/>
              </a:spcAft>
              <a:buNone/>
            </a:pPr>
            <a:r>
              <a:rPr lang="en-US" sz="1900">
                <a:solidFill>
                  <a:srgbClr val="0000CD"/>
                </a:solidFill>
                <a:latin typeface="Cambria"/>
                <a:ea typeface="Cambria"/>
                <a:cs typeface="Cambria"/>
                <a:sym typeface="Cambria"/>
              </a:rPr>
              <a:t>SELECT COUNT</a:t>
            </a:r>
            <a:r>
              <a:rPr lang="en-US" sz="1900">
                <a:latin typeface="Cambria"/>
                <a:ea typeface="Cambria"/>
                <a:cs typeface="Cambria"/>
                <a:sym typeface="Cambria"/>
              </a:rPr>
              <a:t>(ProductID) </a:t>
            </a:r>
            <a:r>
              <a:rPr lang="en-US" sz="1900">
                <a:solidFill>
                  <a:srgbClr val="0000CD"/>
                </a:solidFill>
                <a:latin typeface="Cambria"/>
                <a:ea typeface="Cambria"/>
                <a:cs typeface="Cambria"/>
                <a:sym typeface="Cambria"/>
              </a:rPr>
              <a:t>FROM </a:t>
            </a:r>
            <a:r>
              <a:rPr lang="en-US" sz="1900">
                <a:latin typeface="Cambria"/>
                <a:ea typeface="Cambria"/>
                <a:cs typeface="Cambria"/>
                <a:sym typeface="Cambria"/>
              </a:rPr>
              <a:t>Products;</a:t>
            </a:r>
            <a:endParaRPr sz="1900">
              <a:latin typeface="Cambria"/>
              <a:ea typeface="Cambria"/>
              <a:cs typeface="Cambria"/>
              <a:sym typeface="Cambri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9"/>
          <p:cNvSpPr txBox="1"/>
          <p:nvPr>
            <p:ph type="title"/>
          </p:nvPr>
        </p:nvSpPr>
        <p:spPr>
          <a:xfrm>
            <a:off x="1564225" y="220650"/>
            <a:ext cx="220027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SUM	QUERY</a:t>
            </a:r>
            <a:endParaRPr sz="2800">
              <a:latin typeface="Cambria"/>
              <a:ea typeface="Cambria"/>
              <a:cs typeface="Cambria"/>
              <a:sym typeface="Cambria"/>
            </a:endParaRPr>
          </a:p>
        </p:txBody>
      </p:sp>
      <p:sp>
        <p:nvSpPr>
          <p:cNvPr id="602" name="Google Shape;602;p79"/>
          <p:cNvSpPr txBox="1"/>
          <p:nvPr/>
        </p:nvSpPr>
        <p:spPr>
          <a:xfrm>
            <a:off x="137924" y="1274922"/>
            <a:ext cx="7256780" cy="25107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latin typeface="Cambria"/>
                <a:ea typeface="Cambria"/>
                <a:cs typeface="Cambria"/>
                <a:sym typeface="Cambria"/>
              </a:rPr>
              <a:t>The </a:t>
            </a:r>
            <a:r>
              <a:rPr lang="en-US" sz="1900">
                <a:solidFill>
                  <a:srgbClr val="DC143C"/>
                </a:solidFill>
                <a:latin typeface="Cambria"/>
                <a:ea typeface="Cambria"/>
                <a:cs typeface="Cambria"/>
                <a:sym typeface="Cambria"/>
              </a:rPr>
              <a:t>SUM() </a:t>
            </a:r>
            <a:r>
              <a:rPr lang="en-US" sz="1900">
                <a:latin typeface="Cambria"/>
                <a:ea typeface="Cambria"/>
                <a:cs typeface="Cambria"/>
                <a:sym typeface="Cambria"/>
              </a:rPr>
              <a:t>function returns the total sum of a numeric column.</a:t>
            </a:r>
            <a:endParaRPr sz="1900">
              <a:latin typeface="Cambria"/>
              <a:ea typeface="Cambria"/>
              <a:cs typeface="Cambria"/>
              <a:sym typeface="Cambria"/>
            </a:endParaRPr>
          </a:p>
          <a:p>
            <a:pPr indent="0" lvl="0" marL="12700" marR="0" rtl="0" algn="l">
              <a:lnSpc>
                <a:spcPct val="100000"/>
              </a:lnSpc>
              <a:spcBef>
                <a:spcPts val="1739"/>
              </a:spcBef>
              <a:spcAft>
                <a:spcPts val="0"/>
              </a:spcAft>
              <a:buNone/>
            </a:pPr>
            <a:r>
              <a:rPr lang="en-US" sz="1900">
                <a:latin typeface="Cambria"/>
                <a:ea typeface="Cambria"/>
                <a:cs typeface="Cambria"/>
                <a:sym typeface="Cambria"/>
              </a:rPr>
              <a:t>SUM() Syntax</a:t>
            </a:r>
            <a:endParaRPr sz="1900">
              <a:latin typeface="Cambria"/>
              <a:ea typeface="Cambria"/>
              <a:cs typeface="Cambria"/>
              <a:sym typeface="Cambria"/>
            </a:endParaRPr>
          </a:p>
          <a:p>
            <a:pPr indent="114300" lvl="0" marL="12700" marR="5080" rtl="0" algn="l">
              <a:lnSpc>
                <a:spcPct val="193900"/>
              </a:lnSpc>
              <a:spcBef>
                <a:spcPts val="0"/>
              </a:spcBef>
              <a:spcAft>
                <a:spcPts val="0"/>
              </a:spcAft>
              <a:buNone/>
            </a:pPr>
            <a:r>
              <a:rPr lang="en-US" sz="1900">
                <a:solidFill>
                  <a:srgbClr val="0000CD"/>
                </a:solidFill>
                <a:latin typeface="Cambria"/>
                <a:ea typeface="Cambria"/>
                <a:cs typeface="Cambria"/>
                <a:sym typeface="Cambria"/>
              </a:rPr>
              <a:t>SELECT </a:t>
            </a:r>
            <a:r>
              <a:rPr lang="en-US" sz="1900">
                <a:latin typeface="Cambria"/>
                <a:ea typeface="Cambria"/>
                <a:cs typeface="Cambria"/>
                <a:sym typeface="Cambria"/>
              </a:rPr>
              <a:t>SUM(</a:t>
            </a:r>
            <a:r>
              <a:rPr i="1" lang="en-US" sz="1900">
                <a:latin typeface="Cambria"/>
                <a:ea typeface="Cambria"/>
                <a:cs typeface="Cambria"/>
                <a:sym typeface="Cambria"/>
              </a:rPr>
              <a:t>column_name</a:t>
            </a:r>
            <a:r>
              <a:rPr lang="en-US" sz="1900">
                <a:latin typeface="Cambria"/>
                <a:ea typeface="Cambria"/>
                <a:cs typeface="Cambria"/>
                <a:sym typeface="Cambria"/>
              </a:rPr>
              <a:t>) </a:t>
            </a:r>
            <a:r>
              <a:rPr lang="en-US" sz="1900">
                <a:solidFill>
                  <a:srgbClr val="0000CD"/>
                </a:solidFill>
                <a:latin typeface="Cambria"/>
                <a:ea typeface="Cambria"/>
                <a:cs typeface="Cambria"/>
                <a:sym typeface="Cambria"/>
              </a:rPr>
              <a:t>FROM </a:t>
            </a:r>
            <a:r>
              <a:rPr i="1" lang="en-US" sz="1900">
                <a:latin typeface="Cambria"/>
                <a:ea typeface="Cambria"/>
                <a:cs typeface="Cambria"/>
                <a:sym typeface="Cambria"/>
              </a:rPr>
              <a:t>table_name </a:t>
            </a:r>
            <a:r>
              <a:rPr lang="en-US" sz="1900">
                <a:solidFill>
                  <a:srgbClr val="0000CD"/>
                </a:solidFill>
                <a:latin typeface="Cambria"/>
                <a:ea typeface="Cambria"/>
                <a:cs typeface="Cambria"/>
                <a:sym typeface="Cambria"/>
              </a:rPr>
              <a:t>WHERE </a:t>
            </a:r>
            <a:r>
              <a:rPr i="1" lang="en-US" sz="1900">
                <a:latin typeface="Cambria"/>
                <a:ea typeface="Cambria"/>
                <a:cs typeface="Cambria"/>
                <a:sym typeface="Cambria"/>
              </a:rPr>
              <a:t>condition</a:t>
            </a:r>
            <a:r>
              <a:rPr lang="en-US" sz="1900">
                <a:latin typeface="Cambria"/>
                <a:ea typeface="Cambria"/>
                <a:cs typeface="Cambria"/>
                <a:sym typeface="Cambria"/>
              </a:rPr>
              <a:t>;  SUM() Example</a:t>
            </a:r>
            <a:endParaRPr sz="1900">
              <a:latin typeface="Cambria"/>
              <a:ea typeface="Cambria"/>
              <a:cs typeface="Cambria"/>
              <a:sym typeface="Cambria"/>
            </a:endParaRPr>
          </a:p>
          <a:p>
            <a:pPr indent="0" lvl="0" marL="0" marR="0" rtl="0" algn="l">
              <a:lnSpc>
                <a:spcPct val="100000"/>
              </a:lnSpc>
              <a:spcBef>
                <a:spcPts val="30"/>
              </a:spcBef>
              <a:spcAft>
                <a:spcPts val="0"/>
              </a:spcAft>
              <a:buNone/>
            </a:pPr>
            <a:r>
              <a:t/>
            </a:r>
            <a:endParaRPr sz="1800">
              <a:latin typeface="Cambria"/>
              <a:ea typeface="Cambria"/>
              <a:cs typeface="Cambria"/>
              <a:sym typeface="Cambria"/>
            </a:endParaRPr>
          </a:p>
          <a:p>
            <a:pPr indent="0" lvl="0" marL="127000" marR="0" rtl="0" algn="l">
              <a:lnSpc>
                <a:spcPct val="100000"/>
              </a:lnSpc>
              <a:spcBef>
                <a:spcPts val="5"/>
              </a:spcBef>
              <a:spcAft>
                <a:spcPts val="0"/>
              </a:spcAft>
              <a:buNone/>
            </a:pPr>
            <a:r>
              <a:rPr lang="en-US" sz="1900">
                <a:solidFill>
                  <a:srgbClr val="0000CD"/>
                </a:solidFill>
                <a:latin typeface="Cambria"/>
                <a:ea typeface="Cambria"/>
                <a:cs typeface="Cambria"/>
                <a:sym typeface="Cambria"/>
              </a:rPr>
              <a:t>SELECT </a:t>
            </a:r>
            <a:r>
              <a:rPr lang="en-US" sz="1900">
                <a:latin typeface="Cambria"/>
                <a:ea typeface="Cambria"/>
                <a:cs typeface="Cambria"/>
                <a:sym typeface="Cambria"/>
              </a:rPr>
              <a:t>SUM(Quantity) </a:t>
            </a:r>
            <a:r>
              <a:rPr lang="en-US" sz="1900">
                <a:solidFill>
                  <a:srgbClr val="0000CD"/>
                </a:solidFill>
                <a:latin typeface="Cambria"/>
                <a:ea typeface="Cambria"/>
                <a:cs typeface="Cambria"/>
                <a:sym typeface="Cambria"/>
              </a:rPr>
              <a:t>FROM </a:t>
            </a:r>
            <a:r>
              <a:rPr lang="en-US" sz="1900">
                <a:latin typeface="Cambria"/>
                <a:ea typeface="Cambria"/>
                <a:cs typeface="Cambria"/>
                <a:sym typeface="Cambria"/>
              </a:rPr>
              <a:t>OrderDetails;</a:t>
            </a:r>
            <a:endParaRPr sz="1900">
              <a:latin typeface="Cambria"/>
              <a:ea typeface="Cambria"/>
              <a:cs typeface="Cambria"/>
              <a:sym typeface="Cambri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6" name="Shape 606"/>
        <p:cNvGrpSpPr/>
        <p:nvPr/>
      </p:nvGrpSpPr>
      <p:grpSpPr>
        <a:xfrm>
          <a:off x="0" y="0"/>
          <a:ext cx="0" cy="0"/>
          <a:chOff x="0" y="0"/>
          <a:chExt cx="0" cy="0"/>
        </a:xfrm>
      </p:grpSpPr>
      <p:sp>
        <p:nvSpPr>
          <p:cNvPr id="607" name="Google Shape;607;p80"/>
          <p:cNvSpPr txBox="1"/>
          <p:nvPr>
            <p:ph type="title"/>
          </p:nvPr>
        </p:nvSpPr>
        <p:spPr>
          <a:xfrm>
            <a:off x="303300" y="922320"/>
            <a:ext cx="3210560" cy="1854200"/>
          </a:xfrm>
          <a:prstGeom prst="rect">
            <a:avLst/>
          </a:prstGeom>
          <a:noFill/>
          <a:ln>
            <a:noFill/>
          </a:ln>
        </p:spPr>
        <p:txBody>
          <a:bodyPr anchorCtr="0" anchor="t" bIns="0" lIns="0" spcFirstLastPara="1" rIns="0" wrap="square" tIns="12700">
            <a:spAutoFit/>
          </a:bodyPr>
          <a:lstStyle/>
          <a:p>
            <a:pPr indent="190500" lvl="0" marL="12700" marR="5080" rtl="0" algn="l">
              <a:lnSpc>
                <a:spcPct val="100000"/>
              </a:lnSpc>
              <a:spcBef>
                <a:spcPts val="0"/>
              </a:spcBef>
              <a:spcAft>
                <a:spcPts val="0"/>
              </a:spcAft>
              <a:buNone/>
            </a:pPr>
            <a:r>
              <a:rPr lang="en-US" sz="6000">
                <a:latin typeface="Cambria"/>
                <a:ea typeface="Cambria"/>
                <a:cs typeface="Cambria"/>
                <a:sym typeface="Cambria"/>
              </a:rPr>
              <a:t>String  Functions</a:t>
            </a:r>
            <a:endParaRPr sz="6000">
              <a:latin typeface="Cambria"/>
              <a:ea typeface="Cambria"/>
              <a:cs typeface="Cambria"/>
              <a:sym typeface="Cambria"/>
            </a:endParaRPr>
          </a:p>
        </p:txBody>
      </p:sp>
      <p:pic>
        <p:nvPicPr>
          <p:cNvPr id="608" name="Google Shape;608;p80"/>
          <p:cNvPicPr preferRelativeResize="0"/>
          <p:nvPr/>
        </p:nvPicPr>
        <p:blipFill rotWithShape="1">
          <a:blip r:embed="rId3">
            <a:alphaModFix/>
          </a:blip>
          <a:srcRect b="0" l="0" r="0" t="0"/>
          <a:stretch/>
        </p:blipFill>
        <p:spPr>
          <a:xfrm>
            <a:off x="4938050" y="693124"/>
            <a:ext cx="3144476" cy="295529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1"/>
          <p:cNvSpPr txBox="1"/>
          <p:nvPr>
            <p:ph type="title"/>
          </p:nvPr>
        </p:nvSpPr>
        <p:spPr>
          <a:xfrm>
            <a:off x="1475325" y="220650"/>
            <a:ext cx="35763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String functions in SQL</a:t>
            </a:r>
            <a:endParaRPr sz="2800">
              <a:latin typeface="Cambria"/>
              <a:ea typeface="Cambria"/>
              <a:cs typeface="Cambria"/>
              <a:sym typeface="Cambria"/>
            </a:endParaRPr>
          </a:p>
        </p:txBody>
      </p:sp>
      <p:sp>
        <p:nvSpPr>
          <p:cNvPr id="614" name="Google Shape;614;p81"/>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615" name="Google Shape;615;p81"/>
          <p:cNvSpPr txBox="1"/>
          <p:nvPr/>
        </p:nvSpPr>
        <p:spPr>
          <a:xfrm>
            <a:off x="262367" y="1083390"/>
            <a:ext cx="1518920" cy="3073400"/>
          </a:xfrm>
          <a:prstGeom prst="rect">
            <a:avLst/>
          </a:prstGeom>
          <a:noFill/>
          <a:ln>
            <a:noFill/>
          </a:ln>
        </p:spPr>
        <p:txBody>
          <a:bodyPr anchorCtr="0" anchor="t" bIns="0" lIns="0" spcFirstLastPara="1" rIns="0" wrap="square" tIns="12700">
            <a:spAutoFit/>
          </a:bodyPr>
          <a:lstStyle/>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INITCAP</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LOWER</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UPPER</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CONCAT</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LPAD</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RPAD</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LTRIM</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RTRIM</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REPLACE</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SUBSTR</a:t>
            </a:r>
            <a:endParaRPr sz="2000">
              <a:latin typeface="Cambria"/>
              <a:ea typeface="Cambria"/>
              <a:cs typeface="Cambria"/>
              <a:sym typeface="Cambria"/>
            </a:endParaRPr>
          </a:p>
        </p:txBody>
      </p:sp>
      <p:sp>
        <p:nvSpPr>
          <p:cNvPr id="616" name="Google Shape;616;p81"/>
          <p:cNvSpPr txBox="1"/>
          <p:nvPr/>
        </p:nvSpPr>
        <p:spPr>
          <a:xfrm>
            <a:off x="3423943" y="1398215"/>
            <a:ext cx="1468755" cy="635000"/>
          </a:xfrm>
          <a:prstGeom prst="rect">
            <a:avLst/>
          </a:prstGeom>
          <a:noFill/>
          <a:ln>
            <a:noFill/>
          </a:ln>
        </p:spPr>
        <p:txBody>
          <a:bodyPr anchorCtr="0" anchor="t" bIns="0" lIns="0" spcFirstLastPara="1" rIns="0" wrap="square" tIns="12700">
            <a:spAutoFit/>
          </a:bodyPr>
          <a:lstStyle/>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LENGTH</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INSTR</a:t>
            </a:r>
            <a:endParaRPr sz="2000">
              <a:latin typeface="Cambria"/>
              <a:ea typeface="Cambria"/>
              <a:cs typeface="Cambria"/>
              <a:sym typeface="Cambri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2"/>
          <p:cNvSpPr txBox="1"/>
          <p:nvPr>
            <p:ph type="title"/>
          </p:nvPr>
        </p:nvSpPr>
        <p:spPr>
          <a:xfrm>
            <a:off x="1564225" y="220650"/>
            <a:ext cx="286575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INITCAP	QUERY</a:t>
            </a:r>
            <a:endParaRPr sz="2800">
              <a:latin typeface="Cambria"/>
              <a:ea typeface="Cambria"/>
              <a:cs typeface="Cambria"/>
              <a:sym typeface="Cambria"/>
            </a:endParaRPr>
          </a:p>
        </p:txBody>
      </p:sp>
      <p:sp>
        <p:nvSpPr>
          <p:cNvPr id="622" name="Google Shape;622;p82"/>
          <p:cNvSpPr txBox="1"/>
          <p:nvPr/>
        </p:nvSpPr>
        <p:spPr>
          <a:xfrm>
            <a:off x="137924" y="1179105"/>
            <a:ext cx="6328410" cy="711200"/>
          </a:xfrm>
          <a:prstGeom prst="rect">
            <a:avLst/>
          </a:prstGeom>
          <a:noFill/>
          <a:ln>
            <a:noFill/>
          </a:ln>
        </p:spPr>
        <p:txBody>
          <a:bodyPr anchorCtr="0" anchor="t" bIns="0" lIns="0" spcFirstLastPara="1" rIns="0" wrap="square" tIns="111125">
            <a:spAutoFit/>
          </a:bodyPr>
          <a:lstStyle/>
          <a:p>
            <a:pPr indent="0" lvl="0" marL="12700" marR="0" rtl="0" algn="l">
              <a:lnSpc>
                <a:spcPct val="100000"/>
              </a:lnSpc>
              <a:spcBef>
                <a:spcPts val="0"/>
              </a:spcBef>
              <a:spcAft>
                <a:spcPts val="0"/>
              </a:spcAft>
              <a:buNone/>
            </a:pPr>
            <a:r>
              <a:rPr lang="en-US" sz="1300">
                <a:solidFill>
                  <a:srgbClr val="222222"/>
                </a:solidFill>
                <a:latin typeface="Cambria"/>
                <a:ea typeface="Cambria"/>
                <a:cs typeface="Cambria"/>
                <a:sym typeface="Cambria"/>
              </a:rPr>
              <a:t>SQL INITCAP() Function return capitalize string/char (capitalize ﬁrst letter of each word).</a:t>
            </a:r>
            <a:endParaRPr sz="1300">
              <a:latin typeface="Cambria"/>
              <a:ea typeface="Cambria"/>
              <a:cs typeface="Cambria"/>
              <a:sym typeface="Cambria"/>
            </a:endParaRPr>
          </a:p>
          <a:p>
            <a:pPr indent="0" lvl="0" marL="12700" marR="0" rtl="0" algn="l">
              <a:lnSpc>
                <a:spcPct val="100000"/>
              </a:lnSpc>
              <a:spcBef>
                <a:spcPts val="1019"/>
              </a:spcBef>
              <a:spcAft>
                <a:spcPts val="0"/>
              </a:spcAft>
              <a:buNone/>
            </a:pPr>
            <a:r>
              <a:rPr lang="en-US" sz="1700">
                <a:solidFill>
                  <a:srgbClr val="FC5E5E"/>
                </a:solidFill>
                <a:latin typeface="Cambria"/>
                <a:ea typeface="Cambria"/>
                <a:cs typeface="Cambria"/>
                <a:sym typeface="Cambria"/>
              </a:rPr>
              <a:t>Syntax</a:t>
            </a:r>
            <a:endParaRPr sz="1700">
              <a:latin typeface="Cambria"/>
              <a:ea typeface="Cambria"/>
              <a:cs typeface="Cambria"/>
              <a:sym typeface="Cambria"/>
            </a:endParaRPr>
          </a:p>
        </p:txBody>
      </p:sp>
      <p:sp>
        <p:nvSpPr>
          <p:cNvPr id="623" name="Google Shape;623;p82"/>
          <p:cNvSpPr txBox="1"/>
          <p:nvPr/>
        </p:nvSpPr>
        <p:spPr>
          <a:xfrm>
            <a:off x="595125" y="2091024"/>
            <a:ext cx="1215390" cy="198120"/>
          </a:xfrm>
          <a:prstGeom prst="rect">
            <a:avLst/>
          </a:prstGeom>
          <a:solidFill>
            <a:srgbClr val="F4F1F0"/>
          </a:solidFill>
          <a:ln>
            <a:noFill/>
          </a:ln>
        </p:spPr>
        <p:txBody>
          <a:bodyPr anchorCtr="0" anchor="t" bIns="0" lIns="0" spcFirstLastPara="1" rIns="0" wrap="square" tIns="0">
            <a:spAutoFit/>
          </a:bodyPr>
          <a:lstStyle/>
          <a:p>
            <a:pPr indent="0" lvl="0" marL="0" marR="0" rtl="0" algn="l">
              <a:lnSpc>
                <a:spcPct val="116153"/>
              </a:lnSpc>
              <a:spcBef>
                <a:spcPts val="0"/>
              </a:spcBef>
              <a:spcAft>
                <a:spcPts val="0"/>
              </a:spcAft>
              <a:buNone/>
            </a:pPr>
            <a:r>
              <a:rPr lang="en-US" sz="1300">
                <a:latin typeface="Cambria"/>
                <a:ea typeface="Cambria"/>
                <a:cs typeface="Cambria"/>
                <a:sym typeface="Cambria"/>
              </a:rPr>
              <a:t>INITCAP</a:t>
            </a:r>
            <a:r>
              <a:rPr lang="en-US" sz="1300">
                <a:solidFill>
                  <a:srgbClr val="999999"/>
                </a:solidFill>
                <a:latin typeface="Cambria"/>
                <a:ea typeface="Cambria"/>
                <a:cs typeface="Cambria"/>
                <a:sym typeface="Cambria"/>
              </a:rPr>
              <a:t>(</a:t>
            </a:r>
            <a:r>
              <a:rPr lang="en-US" sz="1300">
                <a:latin typeface="Cambria"/>
                <a:ea typeface="Cambria"/>
                <a:cs typeface="Cambria"/>
                <a:sym typeface="Cambria"/>
              </a:rPr>
              <a:t>string)</a:t>
            </a:r>
            <a:endParaRPr sz="1300">
              <a:latin typeface="Cambria"/>
              <a:ea typeface="Cambria"/>
              <a:cs typeface="Cambria"/>
              <a:sym typeface="Cambria"/>
            </a:endParaRPr>
          </a:p>
        </p:txBody>
      </p:sp>
      <p:sp>
        <p:nvSpPr>
          <p:cNvPr id="624" name="Google Shape;624;p82"/>
          <p:cNvSpPr txBox="1"/>
          <p:nvPr/>
        </p:nvSpPr>
        <p:spPr>
          <a:xfrm>
            <a:off x="137924" y="2409032"/>
            <a:ext cx="6040755" cy="704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00">
                <a:solidFill>
                  <a:srgbClr val="FC5E5E"/>
                </a:solidFill>
                <a:latin typeface="Cambria"/>
                <a:ea typeface="Cambria"/>
                <a:cs typeface="Cambria"/>
                <a:sym typeface="Cambria"/>
              </a:rPr>
              <a:t>Example</a:t>
            </a:r>
            <a:endParaRPr sz="1700">
              <a:latin typeface="Cambria"/>
              <a:ea typeface="Cambria"/>
              <a:cs typeface="Cambria"/>
              <a:sym typeface="Cambria"/>
            </a:endParaRPr>
          </a:p>
          <a:p>
            <a:pPr indent="0" lvl="0" marL="12700" marR="0" rtl="0" algn="l">
              <a:lnSpc>
                <a:spcPct val="100000"/>
              </a:lnSpc>
              <a:spcBef>
                <a:spcPts val="1625"/>
              </a:spcBef>
              <a:spcAft>
                <a:spcPts val="0"/>
              </a:spcAft>
              <a:buNone/>
            </a:pPr>
            <a:r>
              <a:rPr lang="en-US" sz="1400">
                <a:solidFill>
                  <a:srgbClr val="222222"/>
                </a:solidFill>
                <a:latin typeface="Cambria"/>
                <a:ea typeface="Cambria"/>
                <a:cs typeface="Cambria"/>
                <a:sym typeface="Cambria"/>
              </a:rPr>
              <a:t>Consider following example return the capitalize string of given string argument.</a:t>
            </a:r>
            <a:endParaRPr sz="1400">
              <a:latin typeface="Cambria"/>
              <a:ea typeface="Cambria"/>
              <a:cs typeface="Cambria"/>
              <a:sym typeface="Cambria"/>
            </a:endParaRPr>
          </a:p>
        </p:txBody>
      </p:sp>
      <p:sp>
        <p:nvSpPr>
          <p:cNvPr id="625" name="Google Shape;625;p82"/>
          <p:cNvSpPr txBox="1"/>
          <p:nvPr/>
        </p:nvSpPr>
        <p:spPr>
          <a:xfrm>
            <a:off x="150624" y="3294984"/>
            <a:ext cx="4756785" cy="213360"/>
          </a:xfrm>
          <a:prstGeom prst="rect">
            <a:avLst/>
          </a:prstGeom>
          <a:solidFill>
            <a:srgbClr val="F4F1F0"/>
          </a:solidFill>
          <a:ln>
            <a:noFill/>
          </a:ln>
        </p:spPr>
        <p:txBody>
          <a:bodyPr anchorCtr="0" anchor="t" bIns="0" lIns="0" spcFirstLastPara="1" rIns="0" wrap="square" tIns="0">
            <a:spAutoFit/>
          </a:bodyPr>
          <a:lstStyle/>
          <a:p>
            <a:pPr indent="0" lvl="0" marL="0" marR="0" rtl="0" algn="l">
              <a:lnSpc>
                <a:spcPct val="116071"/>
              </a:lnSpc>
              <a:spcBef>
                <a:spcPts val="0"/>
              </a:spcBef>
              <a:spcAft>
                <a:spcPts val="0"/>
              </a:spcAft>
              <a:buNone/>
            </a:pPr>
            <a:r>
              <a:rPr lang="en-US" sz="1400">
                <a:latin typeface="Cambria"/>
                <a:ea typeface="Cambria"/>
                <a:cs typeface="Cambria"/>
                <a:sym typeface="Cambria"/>
              </a:rPr>
              <a:t>SQL&gt; </a:t>
            </a:r>
            <a:r>
              <a:rPr lang="en-US" sz="1400">
                <a:solidFill>
                  <a:srgbClr val="0077AA"/>
                </a:solidFill>
                <a:latin typeface="Cambria"/>
                <a:ea typeface="Cambria"/>
                <a:cs typeface="Cambria"/>
                <a:sym typeface="Cambria"/>
              </a:rPr>
              <a:t>SELECT </a:t>
            </a:r>
            <a:r>
              <a:rPr lang="en-US" sz="1400">
                <a:latin typeface="Cambria"/>
                <a:ea typeface="Cambria"/>
                <a:cs typeface="Cambria"/>
                <a:sym typeface="Cambria"/>
              </a:rPr>
              <a:t>INITCAP</a:t>
            </a:r>
            <a:r>
              <a:rPr lang="en-US" sz="1400">
                <a:solidFill>
                  <a:srgbClr val="999999"/>
                </a:solidFill>
                <a:latin typeface="Cambria"/>
                <a:ea typeface="Cambria"/>
                <a:cs typeface="Cambria"/>
                <a:sym typeface="Cambria"/>
              </a:rPr>
              <a:t>(</a:t>
            </a:r>
            <a:r>
              <a:rPr lang="en-US" sz="1400">
                <a:solidFill>
                  <a:srgbClr val="669900"/>
                </a:solidFill>
                <a:latin typeface="Cambria"/>
                <a:ea typeface="Cambria"/>
                <a:cs typeface="Cambria"/>
                <a:sym typeface="Cambria"/>
              </a:rPr>
              <a:t>'opal kole'</a:t>
            </a:r>
            <a:r>
              <a:rPr lang="en-US" sz="1400">
                <a:solidFill>
                  <a:srgbClr val="999999"/>
                </a:solidFill>
                <a:latin typeface="Cambria"/>
                <a:ea typeface="Cambria"/>
                <a:cs typeface="Cambria"/>
                <a:sym typeface="Cambria"/>
              </a:rPr>
              <a:t>) </a:t>
            </a:r>
            <a:r>
              <a:rPr lang="en-US" sz="1400">
                <a:solidFill>
                  <a:srgbClr val="669900"/>
                </a:solidFill>
                <a:latin typeface="Cambria"/>
                <a:ea typeface="Cambria"/>
                <a:cs typeface="Cambria"/>
                <a:sym typeface="Cambria"/>
              </a:rPr>
              <a:t>"INITCAP" </a:t>
            </a:r>
            <a:r>
              <a:rPr lang="en-US" sz="1400">
                <a:solidFill>
                  <a:srgbClr val="0077AA"/>
                </a:solidFill>
                <a:latin typeface="Cambria"/>
                <a:ea typeface="Cambria"/>
                <a:cs typeface="Cambria"/>
                <a:sym typeface="Cambria"/>
              </a:rPr>
              <a:t>FROM </a:t>
            </a:r>
            <a:r>
              <a:rPr lang="en-US" sz="1400">
                <a:latin typeface="Cambria"/>
                <a:ea typeface="Cambria"/>
                <a:cs typeface="Cambria"/>
                <a:sym typeface="Cambria"/>
              </a:rPr>
              <a:t>DUAL</a:t>
            </a:r>
            <a:r>
              <a:rPr lang="en-US" sz="1400">
                <a:solidFill>
                  <a:srgbClr val="999999"/>
                </a:solidFill>
                <a:latin typeface="Cambria"/>
                <a:ea typeface="Cambria"/>
                <a:cs typeface="Cambria"/>
                <a:sym typeface="Cambria"/>
              </a:rPr>
              <a:t>;</a:t>
            </a:r>
            <a:endParaRPr sz="1400">
              <a:latin typeface="Cambria"/>
              <a:ea typeface="Cambria"/>
              <a:cs typeface="Cambria"/>
              <a:sym typeface="Cambria"/>
            </a:endParaRPr>
          </a:p>
        </p:txBody>
      </p:sp>
      <p:sp>
        <p:nvSpPr>
          <p:cNvPr id="626" name="Google Shape;626;p82"/>
          <p:cNvSpPr txBox="1"/>
          <p:nvPr/>
        </p:nvSpPr>
        <p:spPr>
          <a:xfrm>
            <a:off x="150624" y="3971386"/>
            <a:ext cx="686435" cy="198120"/>
          </a:xfrm>
          <a:prstGeom prst="rect">
            <a:avLst/>
          </a:prstGeom>
          <a:solidFill>
            <a:srgbClr val="F4F1F0"/>
          </a:solidFill>
          <a:ln>
            <a:noFill/>
          </a:ln>
        </p:spPr>
        <p:txBody>
          <a:bodyPr anchorCtr="0" anchor="t" bIns="0" lIns="0" spcFirstLastPara="1" rIns="0" wrap="square" tIns="0">
            <a:spAutoFit/>
          </a:bodyPr>
          <a:lstStyle/>
          <a:p>
            <a:pPr indent="0" lvl="0" marL="0" marR="0" rtl="0" algn="l">
              <a:lnSpc>
                <a:spcPct val="116153"/>
              </a:lnSpc>
              <a:spcBef>
                <a:spcPts val="0"/>
              </a:spcBef>
              <a:spcAft>
                <a:spcPts val="0"/>
              </a:spcAft>
              <a:buNone/>
            </a:pPr>
            <a:r>
              <a:rPr lang="en-US" sz="1300">
                <a:latin typeface="Cambria"/>
                <a:ea typeface="Cambria"/>
                <a:cs typeface="Cambria"/>
                <a:sym typeface="Cambria"/>
              </a:rPr>
              <a:t>INITCAP</a:t>
            </a:r>
            <a:endParaRPr sz="1300">
              <a:latin typeface="Cambria"/>
              <a:ea typeface="Cambria"/>
              <a:cs typeface="Cambria"/>
              <a:sym typeface="Cambria"/>
            </a:endParaRPr>
          </a:p>
        </p:txBody>
      </p:sp>
      <p:grpSp>
        <p:nvGrpSpPr>
          <p:cNvPr id="627" name="Google Shape;627;p82"/>
          <p:cNvGrpSpPr/>
          <p:nvPr/>
        </p:nvGrpSpPr>
        <p:grpSpPr>
          <a:xfrm>
            <a:off x="150624" y="4300824"/>
            <a:ext cx="466726" cy="198120"/>
            <a:chOff x="150624" y="4300824"/>
            <a:chExt cx="466726" cy="198120"/>
          </a:xfrm>
        </p:grpSpPr>
        <p:sp>
          <p:nvSpPr>
            <p:cNvPr id="628" name="Google Shape;628;p82"/>
            <p:cNvSpPr/>
            <p:nvPr/>
          </p:nvSpPr>
          <p:spPr>
            <a:xfrm>
              <a:off x="150624" y="4300824"/>
              <a:ext cx="466725" cy="198120"/>
            </a:xfrm>
            <a:custGeom>
              <a:rect b="b" l="l" r="r" t="t"/>
              <a:pathLst>
                <a:path extrusionOk="0" h="198120" w="466725">
                  <a:moveTo>
                    <a:pt x="466429" y="198120"/>
                  </a:moveTo>
                  <a:lnTo>
                    <a:pt x="0" y="198120"/>
                  </a:lnTo>
                  <a:lnTo>
                    <a:pt x="0" y="0"/>
                  </a:lnTo>
                  <a:lnTo>
                    <a:pt x="466429" y="0"/>
                  </a:lnTo>
                  <a:lnTo>
                    <a:pt x="466429" y="198120"/>
                  </a:lnTo>
                  <a:close/>
                </a:path>
              </a:pathLst>
            </a:custGeom>
            <a:solidFill>
              <a:srgbClr val="F4F1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9" name="Google Shape;629;p82"/>
            <p:cNvSpPr/>
            <p:nvPr/>
          </p:nvSpPr>
          <p:spPr>
            <a:xfrm>
              <a:off x="150625" y="4408470"/>
              <a:ext cx="466725" cy="15240"/>
            </a:xfrm>
            <a:custGeom>
              <a:rect b="b" l="l" r="r" t="t"/>
              <a:pathLst>
                <a:path extrusionOk="0" h="15239" w="466725">
                  <a:moveTo>
                    <a:pt x="0" y="15189"/>
                  </a:moveTo>
                  <a:lnTo>
                    <a:pt x="466572" y="15189"/>
                  </a:lnTo>
                  <a:lnTo>
                    <a:pt x="466572" y="0"/>
                  </a:lnTo>
                  <a:lnTo>
                    <a:pt x="0" y="0"/>
                  </a:lnTo>
                  <a:lnTo>
                    <a:pt x="0" y="15189"/>
                  </a:lnTo>
                  <a:close/>
                </a:path>
              </a:pathLst>
            </a:custGeom>
            <a:solidFill>
              <a:srgbClr val="6F7F8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30" name="Google Shape;630;p82"/>
          <p:cNvSpPr txBox="1"/>
          <p:nvPr/>
        </p:nvSpPr>
        <p:spPr>
          <a:xfrm>
            <a:off x="709425" y="4630262"/>
            <a:ext cx="762635" cy="213360"/>
          </a:xfrm>
          <a:prstGeom prst="rect">
            <a:avLst/>
          </a:prstGeom>
          <a:solidFill>
            <a:srgbClr val="F4F1F0"/>
          </a:solidFill>
          <a:ln>
            <a:noFill/>
          </a:ln>
        </p:spPr>
        <p:txBody>
          <a:bodyPr anchorCtr="0" anchor="t" bIns="0" lIns="0" spcFirstLastPara="1" rIns="0" wrap="square" tIns="0">
            <a:spAutoFit/>
          </a:bodyPr>
          <a:lstStyle/>
          <a:p>
            <a:pPr indent="0" lvl="0" marL="0" marR="0" rtl="0" algn="l">
              <a:lnSpc>
                <a:spcPct val="116071"/>
              </a:lnSpc>
              <a:spcBef>
                <a:spcPts val="0"/>
              </a:spcBef>
              <a:spcAft>
                <a:spcPts val="0"/>
              </a:spcAft>
              <a:buNone/>
            </a:pPr>
            <a:r>
              <a:rPr lang="en-US" sz="1400">
                <a:latin typeface="Cambria"/>
                <a:ea typeface="Cambria"/>
                <a:cs typeface="Cambria"/>
                <a:sym typeface="Cambria"/>
              </a:rPr>
              <a:t>Opal Kole</a:t>
            </a:r>
            <a:endParaRPr sz="1400">
              <a:latin typeface="Cambria"/>
              <a:ea typeface="Cambria"/>
              <a:cs typeface="Cambria"/>
              <a:sym typeface="Cambri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3"/>
          <p:cNvSpPr txBox="1"/>
          <p:nvPr>
            <p:ph type="title"/>
          </p:nvPr>
        </p:nvSpPr>
        <p:spPr>
          <a:xfrm>
            <a:off x="1564225" y="220650"/>
            <a:ext cx="27057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LOWER	QUERY</a:t>
            </a:r>
            <a:endParaRPr sz="2800">
              <a:latin typeface="Cambria"/>
              <a:ea typeface="Cambria"/>
              <a:cs typeface="Cambria"/>
              <a:sym typeface="Cambria"/>
            </a:endParaRPr>
          </a:p>
        </p:txBody>
      </p:sp>
      <p:sp>
        <p:nvSpPr>
          <p:cNvPr id="636" name="Google Shape;636;p83"/>
          <p:cNvSpPr txBox="1"/>
          <p:nvPr/>
        </p:nvSpPr>
        <p:spPr>
          <a:xfrm>
            <a:off x="73025" y="960671"/>
            <a:ext cx="4746625" cy="15690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latin typeface="Cambria"/>
                <a:ea typeface="Cambria"/>
                <a:cs typeface="Cambria"/>
                <a:sym typeface="Cambria"/>
              </a:rPr>
              <a:t>The LOWER() function converts a string to lower-case.</a:t>
            </a:r>
            <a:endParaRPr sz="1600">
              <a:latin typeface="Cambria"/>
              <a:ea typeface="Cambria"/>
              <a:cs typeface="Cambria"/>
              <a:sym typeface="Cambria"/>
            </a:endParaRPr>
          </a:p>
          <a:p>
            <a:pPr indent="0" lvl="0" marL="0" marR="0" rtl="0" algn="l">
              <a:lnSpc>
                <a:spcPct val="100000"/>
              </a:lnSpc>
              <a:spcBef>
                <a:spcPts val="0"/>
              </a:spcBef>
              <a:spcAft>
                <a:spcPts val="0"/>
              </a:spcAft>
              <a:buNone/>
            </a:pPr>
            <a:r>
              <a:t/>
            </a:r>
            <a:endParaRPr sz="1900">
              <a:latin typeface="Cambria"/>
              <a:ea typeface="Cambria"/>
              <a:cs typeface="Cambria"/>
              <a:sym typeface="Cambria"/>
            </a:endParaRPr>
          </a:p>
          <a:p>
            <a:pPr indent="0" lvl="0" marL="0" marR="0" rtl="0" algn="l">
              <a:lnSpc>
                <a:spcPct val="100000"/>
              </a:lnSpc>
              <a:spcBef>
                <a:spcPts val="45"/>
              </a:spcBef>
              <a:spcAft>
                <a:spcPts val="0"/>
              </a:spcAft>
              <a:buNone/>
            </a:pPr>
            <a:r>
              <a:t/>
            </a:r>
            <a:endParaRPr sz="1650">
              <a:latin typeface="Cambria"/>
              <a:ea typeface="Cambria"/>
              <a:cs typeface="Cambria"/>
              <a:sym typeface="Cambria"/>
            </a:endParaRPr>
          </a:p>
          <a:p>
            <a:pPr indent="-114300" lvl="0" marL="127000" marR="3385184" rtl="0" algn="l">
              <a:lnSpc>
                <a:spcPct val="156700"/>
              </a:lnSpc>
              <a:spcBef>
                <a:spcPts val="0"/>
              </a:spcBef>
              <a:spcAft>
                <a:spcPts val="0"/>
              </a:spcAft>
              <a:buNone/>
            </a:pPr>
            <a:r>
              <a:rPr lang="en-US" sz="1600">
                <a:latin typeface="Cambria"/>
                <a:ea typeface="Cambria"/>
                <a:cs typeface="Cambria"/>
                <a:sym typeface="Cambria"/>
              </a:rPr>
              <a:t>Syntax  LOWER(</a:t>
            </a:r>
            <a:r>
              <a:rPr i="1" lang="en-US" sz="1600">
                <a:latin typeface="Cambria"/>
                <a:ea typeface="Cambria"/>
                <a:cs typeface="Cambria"/>
                <a:sym typeface="Cambria"/>
              </a:rPr>
              <a:t>text</a:t>
            </a:r>
            <a:r>
              <a:rPr lang="en-US" sz="1600">
                <a:latin typeface="Cambria"/>
                <a:ea typeface="Cambria"/>
                <a:cs typeface="Cambria"/>
                <a:sym typeface="Cambria"/>
              </a:rPr>
              <a:t>)</a:t>
            </a:r>
            <a:endParaRPr sz="1600">
              <a:latin typeface="Cambria"/>
              <a:ea typeface="Cambria"/>
              <a:cs typeface="Cambria"/>
              <a:sym typeface="Cambria"/>
            </a:endParaRPr>
          </a:p>
        </p:txBody>
      </p:sp>
      <p:sp>
        <p:nvSpPr>
          <p:cNvPr id="637" name="Google Shape;637;p83"/>
          <p:cNvSpPr/>
          <p:nvPr/>
        </p:nvSpPr>
        <p:spPr>
          <a:xfrm>
            <a:off x="85725" y="3209079"/>
            <a:ext cx="2606040" cy="243840"/>
          </a:xfrm>
          <a:custGeom>
            <a:rect b="b" l="l" r="r" t="t"/>
            <a:pathLst>
              <a:path extrusionOk="0" h="243839" w="2606040">
                <a:moveTo>
                  <a:pt x="2606021" y="243839"/>
                </a:moveTo>
                <a:lnTo>
                  <a:pt x="0" y="243839"/>
                </a:lnTo>
                <a:lnTo>
                  <a:pt x="0" y="0"/>
                </a:lnTo>
                <a:lnTo>
                  <a:pt x="2606021" y="0"/>
                </a:lnTo>
                <a:lnTo>
                  <a:pt x="2606021" y="243839"/>
                </a:lnTo>
                <a:close/>
              </a:path>
            </a:pathLst>
          </a:custGeom>
          <a:solidFill>
            <a:srgbClr val="E7E9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8" name="Google Shape;638;p83"/>
          <p:cNvSpPr txBox="1"/>
          <p:nvPr/>
        </p:nvSpPr>
        <p:spPr>
          <a:xfrm>
            <a:off x="73025" y="3188251"/>
            <a:ext cx="3766185" cy="9182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latin typeface="Cambria"/>
                <a:ea typeface="Cambria"/>
                <a:cs typeface="Cambria"/>
                <a:sym typeface="Cambria"/>
              </a:rPr>
              <a:t>Convert the text to lower-case:</a:t>
            </a:r>
            <a:endParaRPr sz="1600">
              <a:latin typeface="Cambria"/>
              <a:ea typeface="Cambria"/>
              <a:cs typeface="Cambria"/>
              <a:sym typeface="Cambria"/>
            </a:endParaRPr>
          </a:p>
          <a:p>
            <a:pPr indent="0" lvl="0" marL="0" marR="0" rtl="0" algn="l">
              <a:lnSpc>
                <a:spcPct val="100000"/>
              </a:lnSpc>
              <a:spcBef>
                <a:spcPts val="20"/>
              </a:spcBef>
              <a:spcAft>
                <a:spcPts val="0"/>
              </a:spcAft>
              <a:buNone/>
            </a:pPr>
            <a:r>
              <a:t/>
            </a:r>
            <a:endParaRPr sz="2700">
              <a:latin typeface="Cambria"/>
              <a:ea typeface="Cambria"/>
              <a:cs typeface="Cambria"/>
              <a:sym typeface="Cambria"/>
            </a:endParaRPr>
          </a:p>
          <a:p>
            <a:pPr indent="0" lvl="0" marL="127000" marR="0" rtl="0" algn="l">
              <a:lnSpc>
                <a:spcPct val="100000"/>
              </a:lnSpc>
              <a:spcBef>
                <a:spcPts val="0"/>
              </a:spcBef>
              <a:spcAft>
                <a:spcPts val="0"/>
              </a:spcAft>
              <a:buNone/>
            </a:pPr>
            <a:r>
              <a:rPr lang="en-US" sz="1600">
                <a:solidFill>
                  <a:srgbClr val="0000CD"/>
                </a:solidFill>
                <a:latin typeface="Cambria"/>
                <a:ea typeface="Cambria"/>
                <a:cs typeface="Cambria"/>
                <a:sym typeface="Cambria"/>
              </a:rPr>
              <a:t>SELECT </a:t>
            </a:r>
            <a:r>
              <a:rPr lang="en-US" sz="1600">
                <a:latin typeface="Cambria"/>
                <a:ea typeface="Cambria"/>
                <a:cs typeface="Cambria"/>
                <a:sym typeface="Cambria"/>
              </a:rPr>
              <a:t>LOWER(</a:t>
            </a:r>
            <a:r>
              <a:rPr lang="en-US" sz="1600">
                <a:solidFill>
                  <a:srgbClr val="A52A2A"/>
                </a:solidFill>
                <a:latin typeface="Cambria"/>
                <a:ea typeface="Cambria"/>
                <a:cs typeface="Cambria"/>
                <a:sym typeface="Cambria"/>
              </a:rPr>
              <a:t>'SQL Tutorial is FUN!'</a:t>
            </a:r>
            <a:r>
              <a:rPr lang="en-US" sz="1600">
                <a:latin typeface="Cambria"/>
                <a:ea typeface="Cambria"/>
                <a:cs typeface="Cambria"/>
                <a:sym typeface="Cambria"/>
              </a:rPr>
              <a:t>);</a:t>
            </a:r>
            <a:endParaRPr sz="1600">
              <a:latin typeface="Cambria"/>
              <a:ea typeface="Cambria"/>
              <a:cs typeface="Cambria"/>
              <a:sym typeface="Cambri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4"/>
          <p:cNvSpPr txBox="1"/>
          <p:nvPr>
            <p:ph type="title"/>
          </p:nvPr>
        </p:nvSpPr>
        <p:spPr>
          <a:xfrm>
            <a:off x="1564225" y="220650"/>
            <a:ext cx="254825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UPPER	QUERY</a:t>
            </a:r>
            <a:endParaRPr sz="2800">
              <a:latin typeface="Cambria"/>
              <a:ea typeface="Cambria"/>
              <a:cs typeface="Cambria"/>
              <a:sym typeface="Cambria"/>
            </a:endParaRPr>
          </a:p>
        </p:txBody>
      </p:sp>
      <p:sp>
        <p:nvSpPr>
          <p:cNvPr id="644" name="Google Shape;644;p84"/>
          <p:cNvSpPr txBox="1"/>
          <p:nvPr/>
        </p:nvSpPr>
        <p:spPr>
          <a:xfrm>
            <a:off x="137924" y="1275431"/>
            <a:ext cx="5261610" cy="295846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UPPER() function converts a string to upper-case.</a:t>
            </a:r>
            <a:endParaRPr sz="1800">
              <a:latin typeface="Cambria"/>
              <a:ea typeface="Cambria"/>
              <a:cs typeface="Cambria"/>
              <a:sym typeface="Cambria"/>
            </a:endParaRPr>
          </a:p>
          <a:p>
            <a:pPr indent="0" lvl="0" marL="12700" marR="0" rtl="0" algn="l">
              <a:lnSpc>
                <a:spcPct val="100000"/>
              </a:lnSpc>
              <a:spcBef>
                <a:spcPts val="171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90"/>
              </a:spcBef>
              <a:spcAft>
                <a:spcPts val="0"/>
              </a:spcAft>
              <a:buNone/>
            </a:pPr>
            <a:r>
              <a:rPr lang="en-US" sz="1800">
                <a:latin typeface="Cambria"/>
                <a:ea typeface="Cambria"/>
                <a:cs typeface="Cambria"/>
                <a:sym typeface="Cambria"/>
              </a:rPr>
              <a:t>UPPER(</a:t>
            </a:r>
            <a:r>
              <a:rPr i="1" lang="en-US" sz="1800">
                <a:latin typeface="Cambria"/>
                <a:ea typeface="Cambria"/>
                <a:cs typeface="Cambria"/>
                <a:sym typeface="Cambria"/>
              </a:rPr>
              <a:t>text</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20"/>
              </a:spcBef>
              <a:spcAft>
                <a:spcPts val="0"/>
              </a:spcAft>
              <a:buNone/>
            </a:pPr>
            <a:r>
              <a:t/>
            </a:r>
            <a:endParaRPr sz="30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0" lvl="0" marL="12700" marR="0" rtl="0" algn="l">
              <a:lnSpc>
                <a:spcPct val="100000"/>
              </a:lnSpc>
              <a:spcBef>
                <a:spcPts val="1490"/>
              </a:spcBef>
              <a:spcAft>
                <a:spcPts val="0"/>
              </a:spcAft>
              <a:buNone/>
            </a:pPr>
            <a:r>
              <a:rPr lang="en-US" sz="1800">
                <a:latin typeface="Cambria"/>
                <a:ea typeface="Cambria"/>
                <a:cs typeface="Cambria"/>
                <a:sym typeface="Cambria"/>
              </a:rPr>
              <a:t>Convert the text to upper-case:</a:t>
            </a:r>
            <a:endParaRPr sz="1800">
              <a:latin typeface="Cambria"/>
              <a:ea typeface="Cambria"/>
              <a:cs typeface="Cambria"/>
              <a:sym typeface="Cambria"/>
            </a:endParaRPr>
          </a:p>
          <a:p>
            <a:pPr indent="0" lvl="0" marL="127000" marR="0" rtl="0" algn="l">
              <a:lnSpc>
                <a:spcPct val="100000"/>
              </a:lnSpc>
              <a:spcBef>
                <a:spcPts val="1425"/>
              </a:spcBef>
              <a:spcAft>
                <a:spcPts val="0"/>
              </a:spcAft>
              <a:buNone/>
            </a:pP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UPPER(</a:t>
            </a:r>
            <a:r>
              <a:rPr lang="en-US" sz="1800">
                <a:solidFill>
                  <a:srgbClr val="A52A2A"/>
                </a:solidFill>
                <a:latin typeface="Cambria"/>
                <a:ea typeface="Cambria"/>
                <a:cs typeface="Cambria"/>
                <a:sym typeface="Cambria"/>
              </a:rPr>
              <a:t>'SQL Tutorial is FUN!'</a:t>
            </a:r>
            <a:r>
              <a:rPr lang="en-US" sz="1800">
                <a:latin typeface="Cambria"/>
                <a:ea typeface="Cambria"/>
                <a:cs typeface="Cambria"/>
                <a:sym typeface="Cambria"/>
              </a:rPr>
              <a:t>);</a:t>
            </a:r>
            <a:endParaRPr sz="1800">
              <a:latin typeface="Cambria"/>
              <a:ea typeface="Cambria"/>
              <a:cs typeface="Cambria"/>
              <a:sym typeface="Cambri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5"/>
          <p:cNvSpPr txBox="1"/>
          <p:nvPr>
            <p:ph type="title"/>
          </p:nvPr>
        </p:nvSpPr>
        <p:spPr>
          <a:xfrm>
            <a:off x="1564225" y="220650"/>
            <a:ext cx="29216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CONCAT	QUERY</a:t>
            </a:r>
            <a:endParaRPr sz="2800">
              <a:latin typeface="Cambria"/>
              <a:ea typeface="Cambria"/>
              <a:cs typeface="Cambria"/>
              <a:sym typeface="Cambria"/>
            </a:endParaRPr>
          </a:p>
        </p:txBody>
      </p:sp>
      <p:sp>
        <p:nvSpPr>
          <p:cNvPr id="650" name="Google Shape;650;p85"/>
          <p:cNvSpPr txBox="1"/>
          <p:nvPr/>
        </p:nvSpPr>
        <p:spPr>
          <a:xfrm>
            <a:off x="137924" y="1275939"/>
            <a:ext cx="5493385" cy="346900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00">
                <a:latin typeface="Cambria"/>
                <a:ea typeface="Cambria"/>
                <a:cs typeface="Cambria"/>
                <a:sym typeface="Cambria"/>
              </a:rPr>
              <a:t>The CONCAT() function adds two or more strings together.</a:t>
            </a:r>
            <a:endParaRPr sz="1700">
              <a:latin typeface="Cambria"/>
              <a:ea typeface="Cambria"/>
              <a:cs typeface="Cambria"/>
              <a:sym typeface="Cambria"/>
            </a:endParaRPr>
          </a:p>
          <a:p>
            <a:pPr indent="0" lvl="0" marL="12700" marR="0" rtl="0" algn="l">
              <a:lnSpc>
                <a:spcPct val="100000"/>
              </a:lnSpc>
              <a:spcBef>
                <a:spcPts val="169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90"/>
              </a:spcBef>
              <a:spcAft>
                <a:spcPts val="0"/>
              </a:spcAft>
              <a:buNone/>
            </a:pPr>
            <a:r>
              <a:rPr lang="en-US" sz="1700">
                <a:latin typeface="Cambria"/>
                <a:ea typeface="Cambria"/>
                <a:cs typeface="Cambria"/>
                <a:sym typeface="Cambria"/>
              </a:rPr>
              <a:t>CONCAT(</a:t>
            </a:r>
            <a:r>
              <a:rPr i="1" lang="en-US" sz="1700">
                <a:latin typeface="Cambria"/>
                <a:ea typeface="Cambria"/>
                <a:cs typeface="Cambria"/>
                <a:sym typeface="Cambria"/>
              </a:rPr>
              <a:t>string1</a:t>
            </a:r>
            <a:r>
              <a:rPr lang="en-US" sz="1700">
                <a:latin typeface="Cambria"/>
                <a:ea typeface="Cambria"/>
                <a:cs typeface="Cambria"/>
                <a:sym typeface="Cambria"/>
              </a:rPr>
              <a:t>, </a:t>
            </a:r>
            <a:r>
              <a:rPr i="1" lang="en-US" sz="1700">
                <a:latin typeface="Cambria"/>
                <a:ea typeface="Cambria"/>
                <a:cs typeface="Cambria"/>
                <a:sym typeface="Cambria"/>
              </a:rPr>
              <a:t>string2</a:t>
            </a:r>
            <a:r>
              <a:rPr lang="en-US" sz="1700">
                <a:latin typeface="Cambria"/>
                <a:ea typeface="Cambria"/>
                <a:cs typeface="Cambria"/>
                <a:sym typeface="Cambria"/>
              </a:rPr>
              <a:t>, </a:t>
            </a:r>
            <a:r>
              <a:rPr i="1" lang="en-US" sz="1700">
                <a:latin typeface="Cambria"/>
                <a:ea typeface="Cambria"/>
                <a:cs typeface="Cambria"/>
                <a:sym typeface="Cambria"/>
              </a:rPr>
              <a:t>....</a:t>
            </a:r>
            <a:r>
              <a:rPr lang="en-US" sz="1700">
                <a:latin typeface="Cambria"/>
                <a:ea typeface="Cambria"/>
                <a:cs typeface="Cambria"/>
                <a:sym typeface="Cambria"/>
              </a:rPr>
              <a:t>, </a:t>
            </a:r>
            <a:r>
              <a:rPr i="1" lang="en-US" sz="1700">
                <a:latin typeface="Cambria"/>
                <a:ea typeface="Cambria"/>
                <a:cs typeface="Cambria"/>
                <a:sym typeface="Cambria"/>
              </a:rPr>
              <a:t>string_n</a:t>
            </a:r>
            <a:r>
              <a:rPr lang="en-US" sz="1700">
                <a:latin typeface="Cambria"/>
                <a:ea typeface="Cambria"/>
                <a:cs typeface="Cambria"/>
                <a:sym typeface="Cambria"/>
              </a:rPr>
              <a:t>)</a:t>
            </a:r>
            <a:endParaRPr sz="1700">
              <a:latin typeface="Cambria"/>
              <a:ea typeface="Cambria"/>
              <a:cs typeface="Cambria"/>
              <a:sym typeface="Cambria"/>
            </a:endParaRPr>
          </a:p>
          <a:p>
            <a:pPr indent="0" lvl="0" marL="0" marR="0" rtl="0" algn="l">
              <a:lnSpc>
                <a:spcPct val="100000"/>
              </a:lnSpc>
              <a:spcBef>
                <a:spcPts val="40"/>
              </a:spcBef>
              <a:spcAft>
                <a:spcPts val="0"/>
              </a:spcAft>
              <a:buNone/>
            </a:pPr>
            <a:r>
              <a:t/>
            </a:r>
            <a:endParaRPr sz="290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0" lvl="0" marL="12700" marR="0" rtl="0" algn="l">
              <a:lnSpc>
                <a:spcPct val="100000"/>
              </a:lnSpc>
              <a:spcBef>
                <a:spcPts val="1495"/>
              </a:spcBef>
              <a:spcAft>
                <a:spcPts val="0"/>
              </a:spcAft>
              <a:buNone/>
            </a:pPr>
            <a:r>
              <a:rPr lang="en-US" sz="1700">
                <a:latin typeface="Cambria"/>
                <a:ea typeface="Cambria"/>
                <a:cs typeface="Cambria"/>
                <a:sym typeface="Cambria"/>
              </a:rPr>
              <a:t>Add two strings together:</a:t>
            </a:r>
            <a:endParaRPr sz="1700">
              <a:latin typeface="Cambria"/>
              <a:ea typeface="Cambria"/>
              <a:cs typeface="Cambria"/>
              <a:sym typeface="Cambria"/>
            </a:endParaRPr>
          </a:p>
          <a:p>
            <a:pPr indent="0" lvl="0" marL="127000" marR="0" rtl="0" algn="l">
              <a:lnSpc>
                <a:spcPct val="100000"/>
              </a:lnSpc>
              <a:spcBef>
                <a:spcPts val="1405"/>
              </a:spcBef>
              <a:spcAft>
                <a:spcPts val="0"/>
              </a:spcAft>
              <a:buNone/>
            </a:pPr>
            <a:r>
              <a:rPr lang="en-US" sz="1700">
                <a:solidFill>
                  <a:srgbClr val="0000CD"/>
                </a:solidFill>
                <a:latin typeface="Cambria"/>
                <a:ea typeface="Cambria"/>
                <a:cs typeface="Cambria"/>
                <a:sym typeface="Cambria"/>
              </a:rPr>
              <a:t>SELECT </a:t>
            </a:r>
            <a:r>
              <a:rPr lang="en-US" sz="1700">
                <a:latin typeface="Cambria"/>
                <a:ea typeface="Cambria"/>
                <a:cs typeface="Cambria"/>
                <a:sym typeface="Cambria"/>
              </a:rPr>
              <a:t>CONCAT(</a:t>
            </a:r>
            <a:r>
              <a:rPr lang="en-US" sz="1700">
                <a:solidFill>
                  <a:srgbClr val="A52A2A"/>
                </a:solidFill>
                <a:latin typeface="Cambria"/>
                <a:ea typeface="Cambria"/>
                <a:cs typeface="Cambria"/>
                <a:sym typeface="Cambria"/>
              </a:rPr>
              <a:t>'google'</a:t>
            </a:r>
            <a:r>
              <a:rPr lang="en-US" sz="1700">
                <a:latin typeface="Cambria"/>
                <a:ea typeface="Cambria"/>
                <a:cs typeface="Cambria"/>
                <a:sym typeface="Cambria"/>
              </a:rPr>
              <a:t>, </a:t>
            </a:r>
            <a:r>
              <a:rPr lang="en-US" sz="1700">
                <a:solidFill>
                  <a:srgbClr val="A52A2A"/>
                </a:solidFill>
                <a:latin typeface="Cambria"/>
                <a:ea typeface="Cambria"/>
                <a:cs typeface="Cambria"/>
                <a:sym typeface="Cambria"/>
              </a:rPr>
              <a:t>'.com'</a:t>
            </a:r>
            <a:r>
              <a:rPr lang="en-US" sz="1700">
                <a:latin typeface="Cambria"/>
                <a:ea typeface="Cambria"/>
                <a:cs typeface="Cambria"/>
                <a:sym typeface="Cambria"/>
              </a:rPr>
              <a:t>);</a:t>
            </a:r>
            <a:endParaRPr sz="1700">
              <a:latin typeface="Cambria"/>
              <a:ea typeface="Cambria"/>
              <a:cs typeface="Cambria"/>
              <a:sym typeface="Cambria"/>
            </a:endParaRPr>
          </a:p>
          <a:p>
            <a:pPr indent="0" lvl="0" marL="0" marR="0" rtl="0" algn="l">
              <a:lnSpc>
                <a:spcPct val="100000"/>
              </a:lnSpc>
              <a:spcBef>
                <a:spcPts val="10"/>
              </a:spcBef>
              <a:spcAft>
                <a:spcPts val="0"/>
              </a:spcAft>
              <a:buNone/>
            </a:pPr>
            <a:r>
              <a:t/>
            </a:r>
            <a:endParaRPr sz="2250">
              <a:latin typeface="Cambria"/>
              <a:ea typeface="Cambria"/>
              <a:cs typeface="Cambria"/>
              <a:sym typeface="Cambria"/>
            </a:endParaRPr>
          </a:p>
          <a:p>
            <a:pPr indent="0" lvl="0" marL="127000" marR="0" rtl="0" algn="l">
              <a:lnSpc>
                <a:spcPct val="100000"/>
              </a:lnSpc>
              <a:spcBef>
                <a:spcPts val="5"/>
              </a:spcBef>
              <a:spcAft>
                <a:spcPts val="0"/>
              </a:spcAft>
              <a:buNone/>
            </a:pPr>
            <a:r>
              <a:rPr lang="en-US" sz="1700">
                <a:latin typeface="Cambria"/>
                <a:ea typeface="Cambria"/>
                <a:cs typeface="Cambria"/>
                <a:sym typeface="Cambria"/>
              </a:rPr>
              <a:t>Output : google.com</a:t>
            </a:r>
            <a:endParaRPr sz="17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14"/>
          <p:cNvSpPr txBox="1"/>
          <p:nvPr/>
        </p:nvSpPr>
        <p:spPr>
          <a:xfrm>
            <a:off x="6647825" y="4635989"/>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grpSp>
        <p:nvGrpSpPr>
          <p:cNvPr id="139" name="Google Shape;139;p14"/>
          <p:cNvGrpSpPr/>
          <p:nvPr/>
        </p:nvGrpSpPr>
        <p:grpSpPr>
          <a:xfrm>
            <a:off x="0" y="0"/>
            <a:ext cx="9144000" cy="838835"/>
            <a:chOff x="0" y="0"/>
            <a:chExt cx="9144000" cy="838835"/>
          </a:xfrm>
        </p:grpSpPr>
        <p:sp>
          <p:nvSpPr>
            <p:cNvPr id="140" name="Google Shape;140;p14"/>
            <p:cNvSpPr/>
            <p:nvPr/>
          </p:nvSpPr>
          <p:spPr>
            <a:xfrm>
              <a:off x="0" y="0"/>
              <a:ext cx="9144000" cy="838835"/>
            </a:xfrm>
            <a:custGeom>
              <a:rect b="b" l="l" r="r" t="t"/>
              <a:pathLst>
                <a:path extrusionOk="0" h="838835" w="9144000">
                  <a:moveTo>
                    <a:pt x="0" y="0"/>
                  </a:moveTo>
                  <a:lnTo>
                    <a:pt x="9143999" y="0"/>
                  </a:lnTo>
                  <a:lnTo>
                    <a:pt x="9143999" y="838262"/>
                  </a:lnTo>
                  <a:lnTo>
                    <a:pt x="0" y="838262"/>
                  </a:lnTo>
                  <a:lnTo>
                    <a:pt x="0" y="0"/>
                  </a:lnTo>
                  <a:close/>
                </a:path>
              </a:pathLst>
            </a:custGeom>
            <a:solidFill>
              <a:srgbClr val="F1C1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14"/>
            <p:cNvSpPr/>
            <p:nvPr/>
          </p:nvSpPr>
          <p:spPr>
            <a:xfrm>
              <a:off x="0" y="838262"/>
              <a:ext cx="9144000" cy="0"/>
            </a:xfrm>
            <a:custGeom>
              <a:rect b="b" l="l" r="r" t="t"/>
              <a:pathLst>
                <a:path extrusionOk="0" h="120000" w="9144000">
                  <a:moveTo>
                    <a:pt x="9143999" y="0"/>
                  </a:moveTo>
                  <a:lnTo>
                    <a:pt x="0" y="0"/>
                  </a:lnTo>
                </a:path>
              </a:pathLst>
            </a:custGeom>
            <a:noFill/>
            <a:ln cap="flat" cmpd="sng" w="9525">
              <a:solidFill>
                <a:srgbClr val="9E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2" name="Google Shape;142;p14"/>
          <p:cNvSpPr txBox="1"/>
          <p:nvPr>
            <p:ph type="title"/>
          </p:nvPr>
        </p:nvSpPr>
        <p:spPr>
          <a:xfrm>
            <a:off x="354424" y="133160"/>
            <a:ext cx="282384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latin typeface="Cambria"/>
                <a:ea typeface="Cambria"/>
                <a:cs typeface="Cambria"/>
                <a:sym typeface="Cambria"/>
              </a:rPr>
              <a:t>What is RDBMS?</a:t>
            </a:r>
            <a:endParaRPr sz="3000">
              <a:latin typeface="Cambria"/>
              <a:ea typeface="Cambria"/>
              <a:cs typeface="Cambria"/>
              <a:sym typeface="Cambria"/>
            </a:endParaRPr>
          </a:p>
        </p:txBody>
      </p:sp>
      <p:pic>
        <p:nvPicPr>
          <p:cNvPr id="143" name="Google Shape;143;p14"/>
          <p:cNvPicPr preferRelativeResize="0"/>
          <p:nvPr/>
        </p:nvPicPr>
        <p:blipFill rotWithShape="1">
          <a:blip r:embed="rId3">
            <a:alphaModFix/>
          </a:blip>
          <a:srcRect b="0" l="0" r="0" t="0"/>
          <a:stretch/>
        </p:blipFill>
        <p:spPr>
          <a:xfrm>
            <a:off x="5100965" y="1369300"/>
            <a:ext cx="3738235" cy="2860900"/>
          </a:xfrm>
          <a:prstGeom prst="rect">
            <a:avLst/>
          </a:prstGeom>
          <a:noFill/>
          <a:ln>
            <a:noFill/>
          </a:ln>
        </p:spPr>
      </p:pic>
      <p:sp>
        <p:nvSpPr>
          <p:cNvPr id="144" name="Google Shape;144;p14"/>
          <p:cNvSpPr txBox="1"/>
          <p:nvPr/>
        </p:nvSpPr>
        <p:spPr>
          <a:xfrm>
            <a:off x="354424" y="1704357"/>
            <a:ext cx="4039235" cy="1854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latin typeface="Cambria"/>
                <a:ea typeface="Cambria"/>
                <a:cs typeface="Cambria"/>
                <a:sym typeface="Cambria"/>
              </a:rPr>
              <a:t>RDBMS is the software that  executes queries on the	related  data, including adding,  updating, and searching for  values.</a:t>
            </a:r>
            <a:endParaRPr sz="2400">
              <a:latin typeface="Cambria"/>
              <a:ea typeface="Cambria"/>
              <a:cs typeface="Cambria"/>
              <a:sym typeface="Cambri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6"/>
          <p:cNvSpPr txBox="1"/>
          <p:nvPr>
            <p:ph type="title"/>
          </p:nvPr>
        </p:nvSpPr>
        <p:spPr>
          <a:xfrm>
            <a:off x="1564225" y="220650"/>
            <a:ext cx="25114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LTRIM	QUERY</a:t>
            </a:r>
            <a:endParaRPr sz="2800">
              <a:latin typeface="Cambria"/>
              <a:ea typeface="Cambria"/>
              <a:cs typeface="Cambria"/>
              <a:sym typeface="Cambria"/>
            </a:endParaRPr>
          </a:p>
        </p:txBody>
      </p:sp>
      <p:sp>
        <p:nvSpPr>
          <p:cNvPr id="656" name="Google Shape;656;p86"/>
          <p:cNvSpPr txBox="1"/>
          <p:nvPr/>
        </p:nvSpPr>
        <p:spPr>
          <a:xfrm>
            <a:off x="172700" y="1159181"/>
            <a:ext cx="6235065" cy="295846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a:t>
            </a:r>
            <a:r>
              <a:rPr lang="en-US" sz="1600">
                <a:latin typeface="Cambria"/>
                <a:ea typeface="Cambria"/>
                <a:cs typeface="Cambria"/>
                <a:sym typeface="Cambria"/>
              </a:rPr>
              <a:t>Note </a:t>
            </a:r>
            <a:r>
              <a:rPr lang="en-US" sz="1700">
                <a:latin typeface="Cambria"/>
                <a:ea typeface="Cambria"/>
                <a:cs typeface="Cambria"/>
                <a:sym typeface="Cambria"/>
              </a:rPr>
              <a:t>LTRIM() </a:t>
            </a:r>
            <a:r>
              <a:rPr lang="en-US" sz="1800">
                <a:latin typeface="Cambria"/>
                <a:ea typeface="Cambria"/>
                <a:cs typeface="Cambria"/>
                <a:sym typeface="Cambria"/>
              </a:rPr>
              <a:t>function removes leading spaces from a string.</a:t>
            </a:r>
            <a:endParaRPr sz="1800">
              <a:latin typeface="Cambria"/>
              <a:ea typeface="Cambria"/>
              <a:cs typeface="Cambria"/>
              <a:sym typeface="Cambria"/>
            </a:endParaRPr>
          </a:p>
          <a:p>
            <a:pPr indent="0" lvl="0" marL="12700" marR="0" rtl="0" algn="l">
              <a:lnSpc>
                <a:spcPct val="100000"/>
              </a:lnSpc>
              <a:spcBef>
                <a:spcPts val="171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90"/>
              </a:spcBef>
              <a:spcAft>
                <a:spcPts val="0"/>
              </a:spcAft>
              <a:buNone/>
            </a:pPr>
            <a:r>
              <a:rPr lang="en-US" sz="1800">
                <a:latin typeface="Cambria"/>
                <a:ea typeface="Cambria"/>
                <a:cs typeface="Cambria"/>
                <a:sym typeface="Cambria"/>
              </a:rPr>
              <a:t>LTRIM(</a:t>
            </a:r>
            <a:r>
              <a:rPr i="1" lang="en-US" sz="1800">
                <a:latin typeface="Cambria"/>
                <a:ea typeface="Cambria"/>
                <a:cs typeface="Cambria"/>
                <a:sym typeface="Cambria"/>
              </a:rPr>
              <a:t>string</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20"/>
              </a:spcBef>
              <a:spcAft>
                <a:spcPts val="0"/>
              </a:spcAft>
              <a:buNone/>
            </a:pPr>
            <a:r>
              <a:t/>
            </a:r>
            <a:endParaRPr sz="30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0" lvl="0" marL="12700" marR="0" rtl="0" algn="l">
              <a:lnSpc>
                <a:spcPct val="100000"/>
              </a:lnSpc>
              <a:spcBef>
                <a:spcPts val="1490"/>
              </a:spcBef>
              <a:spcAft>
                <a:spcPts val="0"/>
              </a:spcAft>
              <a:buNone/>
            </a:pPr>
            <a:r>
              <a:rPr lang="en-US" sz="1800">
                <a:latin typeface="Cambria"/>
                <a:ea typeface="Cambria"/>
                <a:cs typeface="Cambria"/>
                <a:sym typeface="Cambria"/>
              </a:rPr>
              <a:t>Remove leading spaces from a string:</a:t>
            </a:r>
            <a:endParaRPr sz="1800">
              <a:latin typeface="Cambria"/>
              <a:ea typeface="Cambria"/>
              <a:cs typeface="Cambria"/>
              <a:sym typeface="Cambria"/>
            </a:endParaRPr>
          </a:p>
          <a:p>
            <a:pPr indent="0" lvl="0" marL="127000" marR="0" rtl="0" algn="l">
              <a:lnSpc>
                <a:spcPct val="100000"/>
              </a:lnSpc>
              <a:spcBef>
                <a:spcPts val="1425"/>
              </a:spcBef>
              <a:spcAft>
                <a:spcPts val="0"/>
              </a:spcAft>
              <a:buNone/>
            </a:pP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LTRIM(</a:t>
            </a:r>
            <a:r>
              <a:rPr lang="en-US" sz="1800">
                <a:solidFill>
                  <a:srgbClr val="A52A2A"/>
                </a:solidFill>
                <a:latin typeface="Cambria"/>
                <a:ea typeface="Cambria"/>
                <a:cs typeface="Cambria"/>
                <a:sym typeface="Cambria"/>
              </a:rPr>
              <a:t>"	SQL Tutorial"</a:t>
            </a:r>
            <a:r>
              <a:rPr lang="en-US" sz="1800">
                <a:latin typeface="Cambria"/>
                <a:ea typeface="Cambria"/>
                <a:cs typeface="Cambria"/>
                <a:sym typeface="Cambria"/>
              </a:rPr>
              <a:t>) </a:t>
            </a:r>
            <a:r>
              <a:rPr lang="en-US" sz="1800">
                <a:solidFill>
                  <a:srgbClr val="0000CD"/>
                </a:solidFill>
                <a:latin typeface="Cambria"/>
                <a:ea typeface="Cambria"/>
                <a:cs typeface="Cambria"/>
                <a:sym typeface="Cambria"/>
              </a:rPr>
              <a:t>AS </a:t>
            </a:r>
            <a:r>
              <a:rPr lang="en-US" sz="1800">
                <a:latin typeface="Cambria"/>
                <a:ea typeface="Cambria"/>
                <a:cs typeface="Cambria"/>
                <a:sym typeface="Cambria"/>
              </a:rPr>
              <a:t>LeftTrimmedString;</a:t>
            </a:r>
            <a:endParaRPr sz="1800">
              <a:latin typeface="Cambria"/>
              <a:ea typeface="Cambria"/>
              <a:cs typeface="Cambria"/>
              <a:sym typeface="Cambria"/>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7"/>
          <p:cNvSpPr txBox="1"/>
          <p:nvPr>
            <p:ph type="title"/>
          </p:nvPr>
        </p:nvSpPr>
        <p:spPr>
          <a:xfrm>
            <a:off x="1564225" y="220650"/>
            <a:ext cx="256730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RTRIM	QUERY</a:t>
            </a:r>
            <a:endParaRPr sz="2800">
              <a:latin typeface="Cambria"/>
              <a:ea typeface="Cambria"/>
              <a:cs typeface="Cambria"/>
              <a:sym typeface="Cambria"/>
            </a:endParaRPr>
          </a:p>
        </p:txBody>
      </p:sp>
      <p:sp>
        <p:nvSpPr>
          <p:cNvPr id="662" name="Google Shape;662;p87"/>
          <p:cNvSpPr txBox="1"/>
          <p:nvPr/>
        </p:nvSpPr>
        <p:spPr>
          <a:xfrm>
            <a:off x="137924" y="1275431"/>
            <a:ext cx="5854700" cy="12636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RTRIM() function removes trailing spaces from a string.</a:t>
            </a:r>
            <a:endParaRPr sz="1800">
              <a:latin typeface="Cambria"/>
              <a:ea typeface="Cambria"/>
              <a:cs typeface="Cambria"/>
              <a:sym typeface="Cambria"/>
            </a:endParaRPr>
          </a:p>
          <a:p>
            <a:pPr indent="0" lvl="0" marL="12700" marR="0" rtl="0" algn="l">
              <a:lnSpc>
                <a:spcPct val="100000"/>
              </a:lnSpc>
              <a:spcBef>
                <a:spcPts val="171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90"/>
              </a:spcBef>
              <a:spcAft>
                <a:spcPts val="0"/>
              </a:spcAft>
              <a:buNone/>
            </a:pPr>
            <a:r>
              <a:rPr lang="en-US" sz="1800">
                <a:latin typeface="Cambria"/>
                <a:ea typeface="Cambria"/>
                <a:cs typeface="Cambria"/>
                <a:sym typeface="Cambria"/>
              </a:rPr>
              <a:t>RTRIM(</a:t>
            </a:r>
            <a:r>
              <a:rPr i="1" lang="en-US" sz="1800">
                <a:latin typeface="Cambria"/>
                <a:ea typeface="Cambria"/>
                <a:cs typeface="Cambria"/>
                <a:sym typeface="Cambria"/>
              </a:rPr>
              <a:t>string</a:t>
            </a:r>
            <a:r>
              <a:rPr lang="en-US" sz="1800">
                <a:latin typeface="Cambria"/>
                <a:ea typeface="Cambria"/>
                <a:cs typeface="Cambria"/>
                <a:sym typeface="Cambria"/>
              </a:rPr>
              <a:t>)</a:t>
            </a:r>
            <a:endParaRPr sz="1800">
              <a:latin typeface="Cambria"/>
              <a:ea typeface="Cambria"/>
              <a:cs typeface="Cambria"/>
              <a:sym typeface="Cambria"/>
            </a:endParaRPr>
          </a:p>
        </p:txBody>
      </p:sp>
      <p:sp>
        <p:nvSpPr>
          <p:cNvPr id="663" name="Google Shape;663;p87"/>
          <p:cNvSpPr txBox="1"/>
          <p:nvPr/>
        </p:nvSpPr>
        <p:spPr>
          <a:xfrm>
            <a:off x="137924" y="3070957"/>
            <a:ext cx="3548379" cy="12642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5080" rtl="0" algn="l">
              <a:lnSpc>
                <a:spcPct val="165900"/>
              </a:lnSpc>
              <a:spcBef>
                <a:spcPts val="65"/>
              </a:spcBef>
              <a:spcAft>
                <a:spcPts val="0"/>
              </a:spcAft>
              <a:buNone/>
            </a:pPr>
            <a:r>
              <a:rPr lang="en-US" sz="1800">
                <a:latin typeface="Cambria"/>
                <a:ea typeface="Cambria"/>
                <a:cs typeface="Cambria"/>
                <a:sym typeface="Cambria"/>
              </a:rPr>
              <a:t>Remove trailing spaces from a string:  </a:t>
            </a: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RTRIM(</a:t>
            </a:r>
            <a:r>
              <a:rPr lang="en-US" sz="1800">
                <a:solidFill>
                  <a:srgbClr val="A52A2A"/>
                </a:solidFill>
                <a:latin typeface="Cambria"/>
                <a:ea typeface="Cambria"/>
                <a:cs typeface="Cambria"/>
                <a:sym typeface="Cambria"/>
              </a:rPr>
              <a:t>"SQL Tutorial</a:t>
            </a:r>
            <a:endParaRPr sz="1800">
              <a:latin typeface="Cambria"/>
              <a:ea typeface="Cambria"/>
              <a:cs typeface="Cambria"/>
              <a:sym typeface="Cambria"/>
            </a:endParaRPr>
          </a:p>
        </p:txBody>
      </p:sp>
      <p:sp>
        <p:nvSpPr>
          <p:cNvPr id="664" name="Google Shape;664;p87"/>
          <p:cNvSpPr txBox="1"/>
          <p:nvPr/>
        </p:nvSpPr>
        <p:spPr>
          <a:xfrm>
            <a:off x="3795525" y="4035395"/>
            <a:ext cx="26295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A52A2A"/>
                </a:solidFill>
                <a:latin typeface="Cambria"/>
                <a:ea typeface="Cambria"/>
                <a:cs typeface="Cambria"/>
                <a:sym typeface="Cambria"/>
              </a:rPr>
              <a:t>"</a:t>
            </a:r>
            <a:r>
              <a:rPr lang="en-US" sz="1800">
                <a:latin typeface="Cambria"/>
                <a:ea typeface="Cambria"/>
                <a:cs typeface="Cambria"/>
                <a:sym typeface="Cambria"/>
              </a:rPr>
              <a:t>) </a:t>
            </a:r>
            <a:r>
              <a:rPr lang="en-US" sz="1800">
                <a:solidFill>
                  <a:srgbClr val="0000CD"/>
                </a:solidFill>
                <a:latin typeface="Cambria"/>
                <a:ea typeface="Cambria"/>
                <a:cs typeface="Cambria"/>
                <a:sym typeface="Cambria"/>
              </a:rPr>
              <a:t>AS </a:t>
            </a:r>
            <a:r>
              <a:rPr lang="en-US" sz="1800">
                <a:latin typeface="Cambria"/>
                <a:ea typeface="Cambria"/>
                <a:cs typeface="Cambria"/>
                <a:sym typeface="Cambria"/>
              </a:rPr>
              <a:t>RightTrimmedString;</a:t>
            </a:r>
            <a:endParaRPr sz="1800">
              <a:latin typeface="Cambria"/>
              <a:ea typeface="Cambria"/>
              <a:cs typeface="Cambria"/>
              <a:sym typeface="Cambria"/>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8"/>
          <p:cNvSpPr txBox="1"/>
          <p:nvPr>
            <p:ph type="title"/>
          </p:nvPr>
        </p:nvSpPr>
        <p:spPr>
          <a:xfrm>
            <a:off x="1564225" y="220650"/>
            <a:ext cx="296989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REPLACE	QUERY</a:t>
            </a:r>
            <a:endParaRPr sz="2800">
              <a:latin typeface="Cambria"/>
              <a:ea typeface="Cambria"/>
              <a:cs typeface="Cambria"/>
              <a:sym typeface="Cambria"/>
            </a:endParaRPr>
          </a:p>
        </p:txBody>
      </p:sp>
      <p:sp>
        <p:nvSpPr>
          <p:cNvPr id="670" name="Google Shape;670;p88"/>
          <p:cNvSpPr txBox="1"/>
          <p:nvPr/>
        </p:nvSpPr>
        <p:spPr>
          <a:xfrm>
            <a:off x="137924" y="1234283"/>
            <a:ext cx="8784590" cy="34925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latin typeface="Cambria"/>
                <a:ea typeface="Cambria"/>
                <a:cs typeface="Cambria"/>
                <a:sym typeface="Cambria"/>
              </a:rPr>
              <a:t>The REPLACE() function replaces all occurrences of a substring within a string, with a new  substring.</a:t>
            </a:r>
            <a:endParaRPr sz="1800">
              <a:latin typeface="Cambria"/>
              <a:ea typeface="Cambria"/>
              <a:cs typeface="Cambria"/>
              <a:sym typeface="Cambria"/>
            </a:endParaRPr>
          </a:p>
          <a:p>
            <a:pPr indent="0" lvl="0" marL="12700" marR="0" rtl="0" algn="l">
              <a:lnSpc>
                <a:spcPct val="100000"/>
              </a:lnSpc>
              <a:spcBef>
                <a:spcPts val="1725"/>
              </a:spcBef>
              <a:spcAft>
                <a:spcPts val="0"/>
              </a:spcAft>
              <a:buNone/>
            </a:pPr>
            <a:r>
              <a:rPr lang="en-US" sz="1800">
                <a:latin typeface="Cambria"/>
                <a:ea typeface="Cambria"/>
                <a:cs typeface="Cambria"/>
                <a:sym typeface="Cambria"/>
              </a:rPr>
              <a:t>Note: This function performs a case-sensitive replacement.</a:t>
            </a:r>
            <a:endParaRPr sz="1800">
              <a:latin typeface="Cambria"/>
              <a:ea typeface="Cambria"/>
              <a:cs typeface="Cambria"/>
              <a:sym typeface="Cambria"/>
            </a:endParaRPr>
          </a:p>
          <a:p>
            <a:pPr indent="0" lvl="0" marL="12700" marR="0" rtl="0" algn="l">
              <a:lnSpc>
                <a:spcPct val="100000"/>
              </a:lnSpc>
              <a:spcBef>
                <a:spcPts val="1710"/>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90"/>
              </a:spcBef>
              <a:spcAft>
                <a:spcPts val="0"/>
              </a:spcAft>
              <a:buNone/>
            </a:pPr>
            <a:r>
              <a:rPr lang="en-US" sz="1800">
                <a:latin typeface="Cambria"/>
                <a:ea typeface="Cambria"/>
                <a:cs typeface="Cambria"/>
                <a:sym typeface="Cambria"/>
              </a:rPr>
              <a:t>REPLACE(</a:t>
            </a:r>
            <a:r>
              <a:rPr i="1" lang="en-US" sz="1800">
                <a:latin typeface="Cambria"/>
                <a:ea typeface="Cambria"/>
                <a:cs typeface="Cambria"/>
                <a:sym typeface="Cambria"/>
              </a:rPr>
              <a:t>string</a:t>
            </a:r>
            <a:r>
              <a:rPr lang="en-US" sz="1800">
                <a:latin typeface="Cambria"/>
                <a:ea typeface="Cambria"/>
                <a:cs typeface="Cambria"/>
                <a:sym typeface="Cambria"/>
              </a:rPr>
              <a:t>, </a:t>
            </a:r>
            <a:r>
              <a:rPr i="1" lang="en-US" sz="1800">
                <a:latin typeface="Cambria"/>
                <a:ea typeface="Cambria"/>
                <a:cs typeface="Cambria"/>
                <a:sym typeface="Cambria"/>
              </a:rPr>
              <a:t>from_string</a:t>
            </a:r>
            <a:r>
              <a:rPr lang="en-US" sz="1800">
                <a:latin typeface="Cambria"/>
                <a:ea typeface="Cambria"/>
                <a:cs typeface="Cambria"/>
                <a:sym typeface="Cambria"/>
              </a:rPr>
              <a:t>, </a:t>
            </a:r>
            <a:r>
              <a:rPr i="1" lang="en-US" sz="1800">
                <a:latin typeface="Cambria"/>
                <a:ea typeface="Cambria"/>
                <a:cs typeface="Cambria"/>
                <a:sym typeface="Cambria"/>
              </a:rPr>
              <a:t>new_string</a:t>
            </a:r>
            <a:r>
              <a:rPr lang="en-US" sz="1800">
                <a:latin typeface="Cambria"/>
                <a:ea typeface="Cambria"/>
                <a:cs typeface="Cambria"/>
                <a:sym typeface="Cambria"/>
              </a:rPr>
              <a:t>)</a:t>
            </a:r>
            <a:endParaRPr sz="1800">
              <a:latin typeface="Cambria"/>
              <a:ea typeface="Cambria"/>
              <a:cs typeface="Cambria"/>
              <a:sym typeface="Cambria"/>
            </a:endParaRPr>
          </a:p>
          <a:p>
            <a:pPr indent="0" lvl="0" marL="12700" marR="0" rtl="0" algn="l">
              <a:lnSpc>
                <a:spcPct val="100000"/>
              </a:lnSpc>
              <a:spcBef>
                <a:spcPts val="111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0" lvl="0" marL="12700" marR="0" rtl="0" algn="l">
              <a:lnSpc>
                <a:spcPct val="100000"/>
              </a:lnSpc>
              <a:spcBef>
                <a:spcPts val="1490"/>
              </a:spcBef>
              <a:spcAft>
                <a:spcPts val="0"/>
              </a:spcAft>
              <a:buNone/>
            </a:pPr>
            <a:r>
              <a:rPr lang="en-US" sz="1800">
                <a:latin typeface="Cambria"/>
                <a:ea typeface="Cambria"/>
                <a:cs typeface="Cambria"/>
                <a:sym typeface="Cambria"/>
              </a:rPr>
              <a:t>Replace "SQL" with "HTML":</a:t>
            </a:r>
            <a:endParaRPr sz="1800">
              <a:latin typeface="Cambria"/>
              <a:ea typeface="Cambria"/>
              <a:cs typeface="Cambria"/>
              <a:sym typeface="Cambria"/>
            </a:endParaRPr>
          </a:p>
          <a:p>
            <a:pPr indent="0" lvl="0" marL="127000" marR="0" rtl="0" algn="l">
              <a:lnSpc>
                <a:spcPct val="100000"/>
              </a:lnSpc>
              <a:spcBef>
                <a:spcPts val="1425"/>
              </a:spcBef>
              <a:spcAft>
                <a:spcPts val="0"/>
              </a:spcAft>
              <a:buNone/>
            </a:pPr>
            <a:r>
              <a:rPr lang="en-US" sz="1800">
                <a:solidFill>
                  <a:srgbClr val="0000CD"/>
                </a:solidFill>
                <a:latin typeface="Cambria"/>
                <a:ea typeface="Cambria"/>
                <a:cs typeface="Cambria"/>
                <a:sym typeface="Cambria"/>
              </a:rPr>
              <a:t>SELECT REPLACE</a:t>
            </a:r>
            <a:r>
              <a:rPr lang="en-US" sz="1800">
                <a:latin typeface="Cambria"/>
                <a:ea typeface="Cambria"/>
                <a:cs typeface="Cambria"/>
                <a:sym typeface="Cambria"/>
              </a:rPr>
              <a:t>(</a:t>
            </a:r>
            <a:r>
              <a:rPr lang="en-US" sz="1800">
                <a:solidFill>
                  <a:srgbClr val="A52A2A"/>
                </a:solidFill>
                <a:latin typeface="Cambria"/>
                <a:ea typeface="Cambria"/>
                <a:cs typeface="Cambria"/>
                <a:sym typeface="Cambria"/>
              </a:rPr>
              <a:t>"SQL Tutorial"</a:t>
            </a:r>
            <a:r>
              <a:rPr lang="en-US" sz="1800">
                <a:latin typeface="Cambria"/>
                <a:ea typeface="Cambria"/>
                <a:cs typeface="Cambria"/>
                <a:sym typeface="Cambria"/>
              </a:rPr>
              <a:t>, </a:t>
            </a:r>
            <a:r>
              <a:rPr lang="en-US" sz="1800">
                <a:solidFill>
                  <a:srgbClr val="A52A2A"/>
                </a:solidFill>
                <a:latin typeface="Cambria"/>
                <a:ea typeface="Cambria"/>
                <a:cs typeface="Cambria"/>
                <a:sym typeface="Cambria"/>
              </a:rPr>
              <a:t>"SQL"</a:t>
            </a:r>
            <a:r>
              <a:rPr lang="en-US" sz="1800">
                <a:latin typeface="Cambria"/>
                <a:ea typeface="Cambria"/>
                <a:cs typeface="Cambria"/>
                <a:sym typeface="Cambria"/>
              </a:rPr>
              <a:t>, </a:t>
            </a:r>
            <a:r>
              <a:rPr lang="en-US" sz="1800">
                <a:solidFill>
                  <a:srgbClr val="A52A2A"/>
                </a:solidFill>
                <a:latin typeface="Cambria"/>
                <a:ea typeface="Cambria"/>
                <a:cs typeface="Cambria"/>
                <a:sym typeface="Cambria"/>
              </a:rPr>
              <a:t>"HTML"</a:t>
            </a:r>
            <a:r>
              <a:rPr lang="en-US" sz="1800">
                <a:latin typeface="Cambria"/>
                <a:ea typeface="Cambria"/>
                <a:cs typeface="Cambria"/>
                <a:sym typeface="Cambria"/>
              </a:rPr>
              <a:t>);</a:t>
            </a:r>
            <a:endParaRPr sz="1800">
              <a:latin typeface="Cambria"/>
              <a:ea typeface="Cambria"/>
              <a:cs typeface="Cambria"/>
              <a:sym typeface="Cambria"/>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89"/>
          <p:cNvSpPr txBox="1"/>
          <p:nvPr>
            <p:ph type="title"/>
          </p:nvPr>
        </p:nvSpPr>
        <p:spPr>
          <a:xfrm>
            <a:off x="1564225" y="220650"/>
            <a:ext cx="274828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SUBSTR	QUERY</a:t>
            </a:r>
            <a:endParaRPr sz="2800">
              <a:latin typeface="Cambria"/>
              <a:ea typeface="Cambria"/>
              <a:cs typeface="Cambria"/>
              <a:sym typeface="Cambria"/>
            </a:endParaRPr>
          </a:p>
        </p:txBody>
      </p:sp>
      <p:sp>
        <p:nvSpPr>
          <p:cNvPr id="676" name="Google Shape;676;p89"/>
          <p:cNvSpPr txBox="1"/>
          <p:nvPr/>
        </p:nvSpPr>
        <p:spPr>
          <a:xfrm>
            <a:off x="137924" y="1276446"/>
            <a:ext cx="7164705" cy="37217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latin typeface="Cambria"/>
                <a:ea typeface="Cambria"/>
                <a:cs typeface="Cambria"/>
                <a:sym typeface="Cambria"/>
              </a:rPr>
              <a:t>The SUBSTR() function extracts a substring from a string (starting at any position).</a:t>
            </a:r>
            <a:endParaRPr sz="1600">
              <a:latin typeface="Cambria"/>
              <a:ea typeface="Cambria"/>
              <a:cs typeface="Cambria"/>
              <a:sym typeface="Cambria"/>
            </a:endParaRPr>
          </a:p>
          <a:p>
            <a:pPr indent="0" lvl="0" marL="12700" marR="0" rtl="0" algn="l">
              <a:lnSpc>
                <a:spcPct val="100000"/>
              </a:lnSpc>
              <a:spcBef>
                <a:spcPts val="1675"/>
              </a:spcBef>
              <a:spcAft>
                <a:spcPts val="0"/>
              </a:spcAft>
              <a:buNone/>
            </a:pPr>
            <a:r>
              <a:rPr lang="en-US" sz="1900">
                <a:latin typeface="Cambria"/>
                <a:ea typeface="Cambria"/>
                <a:cs typeface="Cambria"/>
                <a:sym typeface="Cambria"/>
              </a:rPr>
              <a:t>Syntax</a:t>
            </a:r>
            <a:endParaRPr sz="1900">
              <a:latin typeface="Cambria"/>
              <a:ea typeface="Cambria"/>
              <a:cs typeface="Cambria"/>
              <a:sym typeface="Cambria"/>
            </a:endParaRPr>
          </a:p>
          <a:p>
            <a:pPr indent="0" lvl="0" marL="127000" marR="0" rtl="0" algn="l">
              <a:lnSpc>
                <a:spcPct val="100000"/>
              </a:lnSpc>
              <a:spcBef>
                <a:spcPts val="1155"/>
              </a:spcBef>
              <a:spcAft>
                <a:spcPts val="0"/>
              </a:spcAft>
              <a:buNone/>
            </a:pPr>
            <a:r>
              <a:rPr lang="en-US" sz="1600">
                <a:latin typeface="Cambria"/>
                <a:ea typeface="Cambria"/>
                <a:cs typeface="Cambria"/>
                <a:sym typeface="Cambria"/>
              </a:rPr>
              <a:t>SUBSTR(</a:t>
            </a:r>
            <a:r>
              <a:rPr i="1" lang="en-US" sz="1600">
                <a:latin typeface="Cambria"/>
                <a:ea typeface="Cambria"/>
                <a:cs typeface="Cambria"/>
                <a:sym typeface="Cambria"/>
              </a:rPr>
              <a:t>string</a:t>
            </a:r>
            <a:r>
              <a:rPr lang="en-US" sz="1600">
                <a:latin typeface="Cambria"/>
                <a:ea typeface="Cambria"/>
                <a:cs typeface="Cambria"/>
                <a:sym typeface="Cambria"/>
              </a:rPr>
              <a:t>, </a:t>
            </a:r>
            <a:r>
              <a:rPr i="1" lang="en-US" sz="1600">
                <a:latin typeface="Cambria"/>
                <a:ea typeface="Cambria"/>
                <a:cs typeface="Cambria"/>
                <a:sym typeface="Cambria"/>
              </a:rPr>
              <a:t>start</a:t>
            </a:r>
            <a:r>
              <a:rPr lang="en-US" sz="1600">
                <a:latin typeface="Cambria"/>
                <a:ea typeface="Cambria"/>
                <a:cs typeface="Cambria"/>
                <a:sym typeface="Cambria"/>
              </a:rPr>
              <a:t>, </a:t>
            </a:r>
            <a:r>
              <a:rPr i="1" lang="en-US" sz="1600">
                <a:latin typeface="Cambria"/>
                <a:ea typeface="Cambria"/>
                <a:cs typeface="Cambria"/>
                <a:sym typeface="Cambria"/>
              </a:rPr>
              <a:t>length</a:t>
            </a:r>
            <a:r>
              <a:rPr lang="en-US" sz="1600">
                <a:latin typeface="Cambria"/>
                <a:ea typeface="Cambria"/>
                <a:cs typeface="Cambria"/>
                <a:sym typeface="Cambria"/>
              </a:rPr>
              <a:t>)</a:t>
            </a:r>
            <a:endParaRPr sz="1600">
              <a:latin typeface="Cambria"/>
              <a:ea typeface="Cambria"/>
              <a:cs typeface="Cambria"/>
              <a:sym typeface="Cambria"/>
            </a:endParaRPr>
          </a:p>
          <a:p>
            <a:pPr indent="0" lvl="0" marL="12700" marR="0" rtl="0" algn="l">
              <a:lnSpc>
                <a:spcPct val="100000"/>
              </a:lnSpc>
              <a:spcBef>
                <a:spcPts val="1675"/>
              </a:spcBef>
              <a:spcAft>
                <a:spcPts val="0"/>
              </a:spcAft>
              <a:buNone/>
            </a:pPr>
            <a:r>
              <a:rPr lang="en-US" sz="1900">
                <a:latin typeface="Cambria"/>
                <a:ea typeface="Cambria"/>
                <a:cs typeface="Cambria"/>
                <a:sym typeface="Cambria"/>
              </a:rPr>
              <a:t>OR</a:t>
            </a:r>
            <a:endParaRPr sz="1900">
              <a:latin typeface="Cambria"/>
              <a:ea typeface="Cambria"/>
              <a:cs typeface="Cambria"/>
              <a:sym typeface="Cambria"/>
            </a:endParaRPr>
          </a:p>
          <a:p>
            <a:pPr indent="0" lvl="0" marL="127000" marR="0" rtl="0" algn="l">
              <a:lnSpc>
                <a:spcPct val="100000"/>
              </a:lnSpc>
              <a:spcBef>
                <a:spcPts val="1755"/>
              </a:spcBef>
              <a:spcAft>
                <a:spcPts val="0"/>
              </a:spcAft>
              <a:buNone/>
            </a:pPr>
            <a:r>
              <a:rPr lang="en-US" sz="1600">
                <a:latin typeface="Cambria"/>
                <a:ea typeface="Cambria"/>
                <a:cs typeface="Cambria"/>
                <a:sym typeface="Cambria"/>
              </a:rPr>
              <a:t>SUBSTR(</a:t>
            </a:r>
            <a:r>
              <a:rPr i="1" lang="en-US" sz="1600">
                <a:latin typeface="Cambria"/>
                <a:ea typeface="Cambria"/>
                <a:cs typeface="Cambria"/>
                <a:sym typeface="Cambria"/>
              </a:rPr>
              <a:t>string </a:t>
            </a:r>
            <a:r>
              <a:rPr lang="en-US" sz="1600">
                <a:latin typeface="Cambria"/>
                <a:ea typeface="Cambria"/>
                <a:cs typeface="Cambria"/>
                <a:sym typeface="Cambria"/>
              </a:rPr>
              <a:t>FROM </a:t>
            </a:r>
            <a:r>
              <a:rPr i="1" lang="en-US" sz="1600">
                <a:latin typeface="Cambria"/>
                <a:ea typeface="Cambria"/>
                <a:cs typeface="Cambria"/>
                <a:sym typeface="Cambria"/>
              </a:rPr>
              <a:t>start </a:t>
            </a:r>
            <a:r>
              <a:rPr lang="en-US" sz="1600">
                <a:latin typeface="Cambria"/>
                <a:ea typeface="Cambria"/>
                <a:cs typeface="Cambria"/>
                <a:sym typeface="Cambria"/>
              </a:rPr>
              <a:t>FOR </a:t>
            </a:r>
            <a:r>
              <a:rPr i="1" lang="en-US" sz="1600">
                <a:latin typeface="Cambria"/>
                <a:ea typeface="Cambria"/>
                <a:cs typeface="Cambria"/>
                <a:sym typeface="Cambria"/>
              </a:rPr>
              <a:t>length</a:t>
            </a:r>
            <a:r>
              <a:rPr lang="en-US" sz="1600">
                <a:latin typeface="Cambria"/>
                <a:ea typeface="Cambria"/>
                <a:cs typeface="Cambria"/>
                <a:sym typeface="Cambria"/>
              </a:rPr>
              <a:t>)</a:t>
            </a:r>
            <a:endParaRPr sz="1600">
              <a:latin typeface="Cambria"/>
              <a:ea typeface="Cambria"/>
              <a:cs typeface="Cambria"/>
              <a:sym typeface="Cambria"/>
            </a:endParaRPr>
          </a:p>
          <a:p>
            <a:pPr indent="0" lvl="0" marL="0" marR="0" rtl="0" algn="l">
              <a:lnSpc>
                <a:spcPct val="100000"/>
              </a:lnSpc>
              <a:spcBef>
                <a:spcPts val="50"/>
              </a:spcBef>
              <a:spcAft>
                <a:spcPts val="0"/>
              </a:spcAft>
              <a:buNone/>
            </a:pPr>
            <a:r>
              <a:t/>
            </a:r>
            <a:endParaRPr sz="27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907414" rtl="0" algn="l">
              <a:lnSpc>
                <a:spcPct val="172300"/>
              </a:lnSpc>
              <a:spcBef>
                <a:spcPts val="110"/>
              </a:spcBef>
              <a:spcAft>
                <a:spcPts val="0"/>
              </a:spcAft>
              <a:buNone/>
            </a:pPr>
            <a:r>
              <a:rPr lang="en-US" sz="1600">
                <a:latin typeface="Cambria"/>
                <a:ea typeface="Cambria"/>
                <a:cs typeface="Cambria"/>
                <a:sym typeface="Cambria"/>
              </a:rPr>
              <a:t>Extract a substring from a string (start at position 5, extract 3 characters):  </a:t>
            </a:r>
            <a:r>
              <a:rPr lang="en-US" sz="1600">
                <a:solidFill>
                  <a:srgbClr val="0000CD"/>
                </a:solidFill>
                <a:latin typeface="Cambria"/>
                <a:ea typeface="Cambria"/>
                <a:cs typeface="Cambria"/>
                <a:sym typeface="Cambria"/>
              </a:rPr>
              <a:t>SELECT </a:t>
            </a:r>
            <a:r>
              <a:rPr lang="en-US" sz="1600">
                <a:latin typeface="Cambria"/>
                <a:ea typeface="Cambria"/>
                <a:cs typeface="Cambria"/>
                <a:sym typeface="Cambria"/>
              </a:rPr>
              <a:t>SUBSTR(</a:t>
            </a:r>
            <a:r>
              <a:rPr lang="en-US" sz="1600">
                <a:solidFill>
                  <a:srgbClr val="A52A2A"/>
                </a:solidFill>
                <a:latin typeface="Cambria"/>
                <a:ea typeface="Cambria"/>
                <a:cs typeface="Cambria"/>
                <a:sym typeface="Cambria"/>
              </a:rPr>
              <a:t>"SQL Tutorial"</a:t>
            </a:r>
            <a:r>
              <a:rPr lang="en-US" sz="1600">
                <a:latin typeface="Cambria"/>
                <a:ea typeface="Cambria"/>
                <a:cs typeface="Cambria"/>
                <a:sym typeface="Cambria"/>
              </a:rPr>
              <a:t>, </a:t>
            </a:r>
            <a:r>
              <a:rPr lang="en-US" sz="1600">
                <a:solidFill>
                  <a:srgbClr val="FF0000"/>
                </a:solidFill>
                <a:latin typeface="Cambria"/>
                <a:ea typeface="Cambria"/>
                <a:cs typeface="Cambria"/>
                <a:sym typeface="Cambria"/>
              </a:rPr>
              <a:t>5</a:t>
            </a:r>
            <a:r>
              <a:rPr lang="en-US" sz="1600">
                <a:latin typeface="Cambria"/>
                <a:ea typeface="Cambria"/>
                <a:cs typeface="Cambria"/>
                <a:sym typeface="Cambria"/>
              </a:rPr>
              <a:t>, </a:t>
            </a:r>
            <a:r>
              <a:rPr lang="en-US" sz="1600">
                <a:solidFill>
                  <a:srgbClr val="FF0000"/>
                </a:solidFill>
                <a:latin typeface="Cambria"/>
                <a:ea typeface="Cambria"/>
                <a:cs typeface="Cambria"/>
                <a:sym typeface="Cambria"/>
              </a:rPr>
              <a:t>3</a:t>
            </a:r>
            <a:r>
              <a:rPr lang="en-US" sz="1600">
                <a:latin typeface="Cambria"/>
                <a:ea typeface="Cambria"/>
                <a:cs typeface="Cambria"/>
                <a:sym typeface="Cambria"/>
              </a:rPr>
              <a:t>) </a:t>
            </a:r>
            <a:r>
              <a:rPr lang="en-US" sz="1600">
                <a:solidFill>
                  <a:srgbClr val="0000CD"/>
                </a:solidFill>
                <a:latin typeface="Cambria"/>
                <a:ea typeface="Cambria"/>
                <a:cs typeface="Cambria"/>
                <a:sym typeface="Cambria"/>
              </a:rPr>
              <a:t>AS </a:t>
            </a:r>
            <a:r>
              <a:rPr lang="en-US" sz="1600">
                <a:latin typeface="Cambria"/>
                <a:ea typeface="Cambria"/>
                <a:cs typeface="Cambria"/>
                <a:sym typeface="Cambria"/>
              </a:rPr>
              <a:t>ExtractString;</a:t>
            </a:r>
            <a:endParaRPr sz="1600">
              <a:latin typeface="Cambria"/>
              <a:ea typeface="Cambria"/>
              <a:cs typeface="Cambria"/>
              <a:sym typeface="Cambria"/>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0"/>
          <p:cNvSpPr txBox="1"/>
          <p:nvPr>
            <p:ph type="title"/>
          </p:nvPr>
        </p:nvSpPr>
        <p:spPr>
          <a:xfrm>
            <a:off x="1564225" y="220650"/>
            <a:ext cx="289941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LENGTH	QUERY</a:t>
            </a:r>
            <a:endParaRPr sz="2800">
              <a:latin typeface="Cambria"/>
              <a:ea typeface="Cambria"/>
              <a:cs typeface="Cambria"/>
              <a:sym typeface="Cambria"/>
            </a:endParaRPr>
          </a:p>
        </p:txBody>
      </p:sp>
      <p:sp>
        <p:nvSpPr>
          <p:cNvPr id="682" name="Google Shape;682;p90"/>
          <p:cNvSpPr txBox="1"/>
          <p:nvPr/>
        </p:nvSpPr>
        <p:spPr>
          <a:xfrm>
            <a:off x="137924" y="1274922"/>
            <a:ext cx="6631305" cy="30435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latin typeface="Cambria"/>
                <a:ea typeface="Cambria"/>
                <a:cs typeface="Cambria"/>
                <a:sym typeface="Cambria"/>
              </a:rPr>
              <a:t>The LENGTH() function returns the length of a string (in bytes).</a:t>
            </a:r>
            <a:endParaRPr sz="1900">
              <a:latin typeface="Cambria"/>
              <a:ea typeface="Cambria"/>
              <a:cs typeface="Cambria"/>
              <a:sym typeface="Cambria"/>
            </a:endParaRPr>
          </a:p>
          <a:p>
            <a:pPr indent="0" lvl="0" marL="12700" marR="0" rtl="0" algn="l">
              <a:lnSpc>
                <a:spcPct val="100000"/>
              </a:lnSpc>
              <a:spcBef>
                <a:spcPts val="1735"/>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85"/>
              </a:spcBef>
              <a:spcAft>
                <a:spcPts val="0"/>
              </a:spcAft>
              <a:buNone/>
            </a:pPr>
            <a:r>
              <a:rPr lang="en-US" sz="1900">
                <a:latin typeface="Cambria"/>
                <a:ea typeface="Cambria"/>
                <a:cs typeface="Cambria"/>
                <a:sym typeface="Cambria"/>
              </a:rPr>
              <a:t>LENGTH(</a:t>
            </a:r>
            <a:r>
              <a:rPr i="1" lang="en-US" sz="1900">
                <a:latin typeface="Cambria"/>
                <a:ea typeface="Cambria"/>
                <a:cs typeface="Cambria"/>
                <a:sym typeface="Cambria"/>
              </a:rPr>
              <a:t>string</a:t>
            </a:r>
            <a:r>
              <a:rPr lang="en-US" sz="1900">
                <a:latin typeface="Cambria"/>
                <a:ea typeface="Cambria"/>
                <a:cs typeface="Cambria"/>
                <a:sym typeface="Cambria"/>
              </a:rPr>
              <a:t>)</a:t>
            </a:r>
            <a:endParaRPr sz="1900">
              <a:latin typeface="Cambria"/>
              <a:ea typeface="Cambria"/>
              <a:cs typeface="Cambria"/>
              <a:sym typeface="Cambria"/>
            </a:endParaRPr>
          </a:p>
          <a:p>
            <a:pPr indent="0" lvl="0" marL="0" marR="0" rtl="0" algn="l">
              <a:lnSpc>
                <a:spcPct val="100000"/>
              </a:lnSpc>
              <a:spcBef>
                <a:spcPts val="0"/>
              </a:spcBef>
              <a:spcAft>
                <a:spcPts val="0"/>
              </a:spcAft>
              <a:buNone/>
            </a:pPr>
            <a:r>
              <a:t/>
            </a:r>
            <a:endParaRPr sz="3200">
              <a:latin typeface="Cambria"/>
              <a:ea typeface="Cambria"/>
              <a:cs typeface="Cambria"/>
              <a:sym typeface="Cambria"/>
            </a:endParaRPr>
          </a:p>
          <a:p>
            <a:pPr indent="0" lvl="0" marL="12700" marR="0" rtl="0" algn="l">
              <a:lnSpc>
                <a:spcPct val="100000"/>
              </a:lnSpc>
              <a:spcBef>
                <a:spcPts val="5"/>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0" lvl="0" marL="12700" marR="0" rtl="0" algn="l">
              <a:lnSpc>
                <a:spcPct val="100000"/>
              </a:lnSpc>
              <a:spcBef>
                <a:spcPts val="1485"/>
              </a:spcBef>
              <a:spcAft>
                <a:spcPts val="0"/>
              </a:spcAft>
              <a:buNone/>
            </a:pPr>
            <a:r>
              <a:rPr lang="en-US" sz="1900">
                <a:latin typeface="Cambria"/>
                <a:ea typeface="Cambria"/>
                <a:cs typeface="Cambria"/>
                <a:sym typeface="Cambria"/>
              </a:rPr>
              <a:t>Return the length of the string, in bytes:</a:t>
            </a:r>
            <a:endParaRPr sz="1900">
              <a:latin typeface="Cambria"/>
              <a:ea typeface="Cambria"/>
              <a:cs typeface="Cambria"/>
              <a:sym typeface="Cambria"/>
            </a:endParaRPr>
          </a:p>
          <a:p>
            <a:pPr indent="0" lvl="0" marL="127000" marR="0" rtl="0" algn="l">
              <a:lnSpc>
                <a:spcPct val="100000"/>
              </a:lnSpc>
              <a:spcBef>
                <a:spcPts val="1440"/>
              </a:spcBef>
              <a:spcAft>
                <a:spcPts val="0"/>
              </a:spcAft>
              <a:buNone/>
            </a:pPr>
            <a:r>
              <a:rPr lang="en-US" sz="1900">
                <a:solidFill>
                  <a:srgbClr val="0000CD"/>
                </a:solidFill>
                <a:latin typeface="Cambria"/>
                <a:ea typeface="Cambria"/>
                <a:cs typeface="Cambria"/>
                <a:sym typeface="Cambria"/>
              </a:rPr>
              <a:t>SELECT </a:t>
            </a:r>
            <a:r>
              <a:rPr lang="en-US" sz="1900">
                <a:latin typeface="Cambria"/>
                <a:ea typeface="Cambria"/>
                <a:cs typeface="Cambria"/>
                <a:sym typeface="Cambria"/>
              </a:rPr>
              <a:t>LENGTH(</a:t>
            </a:r>
            <a:r>
              <a:rPr lang="en-US" sz="1900">
                <a:solidFill>
                  <a:srgbClr val="A52A2A"/>
                </a:solidFill>
                <a:latin typeface="Cambria"/>
                <a:ea typeface="Cambria"/>
                <a:cs typeface="Cambria"/>
                <a:sym typeface="Cambria"/>
              </a:rPr>
              <a:t>"SQL Tutorial"</a:t>
            </a:r>
            <a:r>
              <a:rPr lang="en-US" sz="1900">
                <a:latin typeface="Cambria"/>
                <a:ea typeface="Cambria"/>
                <a:cs typeface="Cambria"/>
                <a:sym typeface="Cambria"/>
              </a:rPr>
              <a:t>) </a:t>
            </a:r>
            <a:r>
              <a:rPr lang="en-US" sz="1900">
                <a:solidFill>
                  <a:srgbClr val="0000CD"/>
                </a:solidFill>
                <a:latin typeface="Cambria"/>
                <a:ea typeface="Cambria"/>
                <a:cs typeface="Cambria"/>
                <a:sym typeface="Cambria"/>
              </a:rPr>
              <a:t>AS </a:t>
            </a:r>
            <a:r>
              <a:rPr lang="en-US" sz="1900">
                <a:latin typeface="Cambria"/>
                <a:ea typeface="Cambria"/>
                <a:cs typeface="Cambria"/>
                <a:sym typeface="Cambria"/>
              </a:rPr>
              <a:t>LengthOfString;</a:t>
            </a:r>
            <a:endParaRPr sz="1900">
              <a:latin typeface="Cambria"/>
              <a:ea typeface="Cambria"/>
              <a:cs typeface="Cambria"/>
              <a:sym typeface="Cambria"/>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1"/>
          <p:cNvSpPr txBox="1"/>
          <p:nvPr>
            <p:ph type="title"/>
          </p:nvPr>
        </p:nvSpPr>
        <p:spPr>
          <a:xfrm>
            <a:off x="1564225" y="220650"/>
            <a:ext cx="246888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INSTR	QUERY</a:t>
            </a:r>
            <a:endParaRPr sz="2800">
              <a:latin typeface="Cambria"/>
              <a:ea typeface="Cambria"/>
              <a:cs typeface="Cambria"/>
              <a:sym typeface="Cambria"/>
            </a:endParaRPr>
          </a:p>
        </p:txBody>
      </p:sp>
      <p:sp>
        <p:nvSpPr>
          <p:cNvPr id="688" name="Google Shape;688;p91"/>
          <p:cNvSpPr txBox="1"/>
          <p:nvPr/>
        </p:nvSpPr>
        <p:spPr>
          <a:xfrm>
            <a:off x="137924" y="1275431"/>
            <a:ext cx="9024620" cy="35534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INSTR() function returns the position of the ﬁrst occurrence of a string in another string.</a:t>
            </a:r>
            <a:endParaRPr sz="1800">
              <a:latin typeface="Cambria"/>
              <a:ea typeface="Cambria"/>
              <a:cs typeface="Cambria"/>
              <a:sym typeface="Cambria"/>
            </a:endParaRPr>
          </a:p>
          <a:p>
            <a:pPr indent="0" lvl="0" marL="12700" marR="0" rtl="0" algn="l">
              <a:lnSpc>
                <a:spcPct val="100000"/>
              </a:lnSpc>
              <a:spcBef>
                <a:spcPts val="1720"/>
              </a:spcBef>
              <a:spcAft>
                <a:spcPts val="0"/>
              </a:spcAft>
              <a:buNone/>
            </a:pPr>
            <a:r>
              <a:rPr lang="en-US" sz="1800">
                <a:latin typeface="Cambria"/>
                <a:ea typeface="Cambria"/>
                <a:cs typeface="Cambria"/>
                <a:sym typeface="Cambria"/>
              </a:rPr>
              <a:t>This function performs a case-insensitive search.</a:t>
            </a:r>
            <a:endParaRPr sz="1800">
              <a:latin typeface="Cambria"/>
              <a:ea typeface="Cambria"/>
              <a:cs typeface="Cambria"/>
              <a:sym typeface="Cambria"/>
            </a:endParaRPr>
          </a:p>
          <a:p>
            <a:pPr indent="0" lvl="0" marL="12700" marR="0" rtl="0" algn="l">
              <a:lnSpc>
                <a:spcPct val="100000"/>
              </a:lnSpc>
              <a:spcBef>
                <a:spcPts val="1714"/>
              </a:spcBef>
              <a:spcAft>
                <a:spcPts val="0"/>
              </a:spcAft>
              <a:buNone/>
            </a:pPr>
            <a:r>
              <a:rPr lang="en-US" sz="2100">
                <a:latin typeface="Cambria"/>
                <a:ea typeface="Cambria"/>
                <a:cs typeface="Cambria"/>
                <a:sym typeface="Cambria"/>
              </a:rPr>
              <a:t>Syntax</a:t>
            </a:r>
            <a:endParaRPr sz="2100">
              <a:latin typeface="Cambria"/>
              <a:ea typeface="Cambria"/>
              <a:cs typeface="Cambria"/>
              <a:sym typeface="Cambria"/>
            </a:endParaRPr>
          </a:p>
          <a:p>
            <a:pPr indent="0" lvl="0" marL="127000" marR="0" rtl="0" algn="l">
              <a:lnSpc>
                <a:spcPct val="100000"/>
              </a:lnSpc>
              <a:spcBef>
                <a:spcPts val="1190"/>
              </a:spcBef>
              <a:spcAft>
                <a:spcPts val="0"/>
              </a:spcAft>
              <a:buNone/>
            </a:pPr>
            <a:r>
              <a:rPr lang="en-US" sz="1800">
                <a:latin typeface="Cambria"/>
                <a:ea typeface="Cambria"/>
                <a:cs typeface="Cambria"/>
                <a:sym typeface="Cambria"/>
              </a:rPr>
              <a:t>INSTR(</a:t>
            </a:r>
            <a:r>
              <a:rPr i="1" lang="en-US" sz="1800">
                <a:latin typeface="Cambria"/>
                <a:ea typeface="Cambria"/>
                <a:cs typeface="Cambria"/>
                <a:sym typeface="Cambria"/>
              </a:rPr>
              <a:t>string1</a:t>
            </a:r>
            <a:r>
              <a:rPr lang="en-US" sz="1800">
                <a:latin typeface="Cambria"/>
                <a:ea typeface="Cambria"/>
                <a:cs typeface="Cambria"/>
                <a:sym typeface="Cambria"/>
              </a:rPr>
              <a:t>, </a:t>
            </a:r>
            <a:r>
              <a:rPr i="1" lang="en-US" sz="1800">
                <a:latin typeface="Cambria"/>
                <a:ea typeface="Cambria"/>
                <a:cs typeface="Cambria"/>
                <a:sym typeface="Cambria"/>
              </a:rPr>
              <a:t>string2</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2200">
              <a:latin typeface="Cambria"/>
              <a:ea typeface="Cambria"/>
              <a:cs typeface="Cambria"/>
              <a:sym typeface="Cambria"/>
            </a:endParaRPr>
          </a:p>
          <a:p>
            <a:pPr indent="0" lvl="0" marL="12700" marR="0" rtl="0" algn="l">
              <a:lnSpc>
                <a:spcPct val="100000"/>
              </a:lnSpc>
              <a:spcBef>
                <a:spcPts val="1814"/>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3153410" rtl="0" algn="l">
              <a:lnSpc>
                <a:spcPct val="165900"/>
              </a:lnSpc>
              <a:spcBef>
                <a:spcPts val="70"/>
              </a:spcBef>
              <a:spcAft>
                <a:spcPts val="0"/>
              </a:spcAft>
              <a:buNone/>
            </a:pPr>
            <a:r>
              <a:rPr lang="en-US" sz="1800">
                <a:latin typeface="Cambria"/>
                <a:ea typeface="Cambria"/>
                <a:cs typeface="Cambria"/>
                <a:sym typeface="Cambria"/>
              </a:rPr>
              <a:t>Search for "3" in string "W3Schools.com", and return position:  </a:t>
            </a: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INSTR(</a:t>
            </a:r>
            <a:r>
              <a:rPr lang="en-US" sz="1800">
                <a:solidFill>
                  <a:srgbClr val="A52A2A"/>
                </a:solidFill>
                <a:latin typeface="Cambria"/>
                <a:ea typeface="Cambria"/>
                <a:cs typeface="Cambria"/>
                <a:sym typeface="Cambria"/>
              </a:rPr>
              <a:t>“google.com"</a:t>
            </a:r>
            <a:r>
              <a:rPr lang="en-US" sz="1800">
                <a:latin typeface="Cambria"/>
                <a:ea typeface="Cambria"/>
                <a:cs typeface="Cambria"/>
                <a:sym typeface="Cambria"/>
              </a:rPr>
              <a:t>, </a:t>
            </a:r>
            <a:r>
              <a:rPr lang="en-US" sz="1800">
                <a:solidFill>
                  <a:srgbClr val="A52A2A"/>
                </a:solidFill>
                <a:latin typeface="Cambria"/>
                <a:ea typeface="Cambria"/>
                <a:cs typeface="Cambria"/>
                <a:sym typeface="Cambria"/>
              </a:rPr>
              <a:t>"g"</a:t>
            </a:r>
            <a:r>
              <a:rPr lang="en-US" sz="1800">
                <a:latin typeface="Cambria"/>
                <a:ea typeface="Cambria"/>
                <a:cs typeface="Cambria"/>
                <a:sym typeface="Cambria"/>
              </a:rPr>
              <a:t>) </a:t>
            </a:r>
            <a:r>
              <a:rPr lang="en-US" sz="1800">
                <a:solidFill>
                  <a:srgbClr val="0000CD"/>
                </a:solidFill>
                <a:latin typeface="Cambria"/>
                <a:ea typeface="Cambria"/>
                <a:cs typeface="Cambria"/>
                <a:sym typeface="Cambria"/>
              </a:rPr>
              <a:t>AS </a:t>
            </a:r>
            <a:r>
              <a:rPr lang="en-US" sz="1800">
                <a:latin typeface="Cambria"/>
                <a:ea typeface="Cambria"/>
                <a:cs typeface="Cambria"/>
                <a:sym typeface="Cambria"/>
              </a:rPr>
              <a:t>MatchPosition;</a:t>
            </a:r>
            <a:endParaRPr sz="1800">
              <a:latin typeface="Cambria"/>
              <a:ea typeface="Cambria"/>
              <a:cs typeface="Cambria"/>
              <a:sym typeface="Cambria"/>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2" name="Shape 692"/>
        <p:cNvGrpSpPr/>
        <p:nvPr/>
      </p:nvGrpSpPr>
      <p:grpSpPr>
        <a:xfrm>
          <a:off x="0" y="0"/>
          <a:ext cx="0" cy="0"/>
          <a:chOff x="0" y="0"/>
          <a:chExt cx="0" cy="0"/>
        </a:xfrm>
      </p:grpSpPr>
      <p:sp>
        <p:nvSpPr>
          <p:cNvPr id="693" name="Google Shape;693;p92"/>
          <p:cNvSpPr txBox="1"/>
          <p:nvPr/>
        </p:nvSpPr>
        <p:spPr>
          <a:xfrm>
            <a:off x="303300" y="1836720"/>
            <a:ext cx="3210560" cy="1854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solidFill>
                  <a:srgbClr val="FFFFFF"/>
                </a:solidFill>
                <a:latin typeface="Cambria"/>
                <a:ea typeface="Cambria"/>
                <a:cs typeface="Cambria"/>
                <a:sym typeface="Cambria"/>
              </a:rPr>
              <a:t>Window  Functions</a:t>
            </a:r>
            <a:endParaRPr sz="6000">
              <a:latin typeface="Cambria"/>
              <a:ea typeface="Cambria"/>
              <a:cs typeface="Cambria"/>
              <a:sym typeface="Cambria"/>
            </a:endParaRPr>
          </a:p>
        </p:txBody>
      </p:sp>
      <p:pic>
        <p:nvPicPr>
          <p:cNvPr id="694" name="Google Shape;694;p92"/>
          <p:cNvPicPr preferRelativeResize="0"/>
          <p:nvPr/>
        </p:nvPicPr>
        <p:blipFill rotWithShape="1">
          <a:blip r:embed="rId3">
            <a:alphaModFix/>
          </a:blip>
          <a:srcRect b="0" l="0" r="0" t="0"/>
          <a:stretch/>
        </p:blipFill>
        <p:spPr>
          <a:xfrm>
            <a:off x="4938050" y="693124"/>
            <a:ext cx="3144476" cy="2955298"/>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3"/>
          <p:cNvSpPr txBox="1"/>
          <p:nvPr>
            <p:ph type="title"/>
          </p:nvPr>
        </p:nvSpPr>
        <p:spPr>
          <a:xfrm>
            <a:off x="1475325" y="220650"/>
            <a:ext cx="3954779"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Window functions in SQL</a:t>
            </a:r>
            <a:endParaRPr sz="2800">
              <a:latin typeface="Cambria"/>
              <a:ea typeface="Cambria"/>
              <a:cs typeface="Cambria"/>
              <a:sym typeface="Cambria"/>
            </a:endParaRPr>
          </a:p>
        </p:txBody>
      </p:sp>
      <p:sp>
        <p:nvSpPr>
          <p:cNvPr id="700" name="Google Shape;700;p93"/>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701" name="Google Shape;701;p93"/>
          <p:cNvSpPr txBox="1"/>
          <p:nvPr/>
        </p:nvSpPr>
        <p:spPr>
          <a:xfrm>
            <a:off x="262367" y="1083390"/>
            <a:ext cx="2192655" cy="2463800"/>
          </a:xfrm>
          <a:prstGeom prst="rect">
            <a:avLst/>
          </a:prstGeom>
          <a:noFill/>
          <a:ln>
            <a:noFill/>
          </a:ln>
        </p:spPr>
        <p:txBody>
          <a:bodyPr anchorCtr="0" anchor="t" bIns="0" lIns="0" spcFirstLastPara="1" rIns="0" wrap="square" tIns="12700">
            <a:spAutoFit/>
          </a:bodyPr>
          <a:lstStyle/>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OVER</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COUNT</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SUM</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ROW-NUMBER</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RANK</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DENSE-RANK</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LEAD</a:t>
            </a:r>
            <a:endParaRPr sz="2000">
              <a:latin typeface="Cambria"/>
              <a:ea typeface="Cambria"/>
              <a:cs typeface="Cambria"/>
              <a:sym typeface="Cambria"/>
            </a:endParaRPr>
          </a:p>
          <a:p>
            <a:pPr indent="-382269" lvl="0" marL="394335" marR="0" rtl="0" algn="l">
              <a:lnSpc>
                <a:spcPct val="100000"/>
              </a:lnSpc>
              <a:spcBef>
                <a:spcPts val="0"/>
              </a:spcBef>
              <a:spcAft>
                <a:spcPts val="0"/>
              </a:spcAft>
              <a:buSzPts val="2000"/>
              <a:buFont typeface="Arial"/>
              <a:buChar char="●"/>
            </a:pPr>
            <a:r>
              <a:rPr lang="en-US" sz="2000">
                <a:latin typeface="Cambria"/>
                <a:ea typeface="Cambria"/>
                <a:cs typeface="Cambria"/>
                <a:sym typeface="Cambria"/>
              </a:rPr>
              <a:t>LAG</a:t>
            </a:r>
            <a:endParaRPr sz="2000">
              <a:latin typeface="Cambria"/>
              <a:ea typeface="Cambria"/>
              <a:cs typeface="Cambria"/>
              <a:sym typeface="Cambria"/>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4"/>
          <p:cNvSpPr txBox="1"/>
          <p:nvPr>
            <p:ph type="title"/>
          </p:nvPr>
        </p:nvSpPr>
        <p:spPr>
          <a:xfrm>
            <a:off x="1564225" y="58801"/>
            <a:ext cx="239268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OVER	QUERY</a:t>
            </a:r>
            <a:endParaRPr sz="2800">
              <a:latin typeface="Cambria"/>
              <a:ea typeface="Cambria"/>
              <a:cs typeface="Cambria"/>
              <a:sym typeface="Cambria"/>
            </a:endParaRPr>
          </a:p>
        </p:txBody>
      </p:sp>
      <p:sp>
        <p:nvSpPr>
          <p:cNvPr id="707" name="Google Shape;707;p94"/>
          <p:cNvSpPr txBox="1"/>
          <p:nvPr/>
        </p:nvSpPr>
        <p:spPr>
          <a:xfrm>
            <a:off x="137924" y="1237077"/>
            <a:ext cx="9030335" cy="2625725"/>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700">
                <a:solidFill>
                  <a:srgbClr val="373737"/>
                </a:solidFill>
                <a:latin typeface="Cambria"/>
                <a:ea typeface="Cambria"/>
                <a:cs typeface="Cambria"/>
                <a:sym typeface="Cambria"/>
              </a:rPr>
              <a:t>The OVER clause is used to determine which rows from the query are applied to the function, what  order they are evaluated in by that function</a:t>
            </a:r>
            <a:endParaRPr sz="1700">
              <a:latin typeface="Cambria"/>
              <a:ea typeface="Cambria"/>
              <a:cs typeface="Cambria"/>
              <a:sym typeface="Cambria"/>
            </a:endParaRPr>
          </a:p>
          <a:p>
            <a:pPr indent="0" lvl="0" marL="12700" marR="0" rtl="0" algn="l">
              <a:lnSpc>
                <a:spcPct val="100000"/>
              </a:lnSpc>
              <a:spcBef>
                <a:spcPts val="1705"/>
              </a:spcBef>
              <a:spcAft>
                <a:spcPts val="0"/>
              </a:spcAft>
              <a:buNone/>
            </a:pPr>
            <a:r>
              <a:rPr lang="en-US" sz="1700">
                <a:solidFill>
                  <a:srgbClr val="373737"/>
                </a:solidFill>
                <a:latin typeface="Cambria"/>
                <a:ea typeface="Cambria"/>
                <a:cs typeface="Cambria"/>
                <a:sym typeface="Cambria"/>
              </a:rPr>
              <a:t>The syntax of the OVER clause is:</a:t>
            </a:r>
            <a:endParaRPr sz="1700">
              <a:latin typeface="Cambria"/>
              <a:ea typeface="Cambria"/>
              <a:cs typeface="Cambria"/>
              <a:sym typeface="Cambria"/>
            </a:endParaRPr>
          </a:p>
          <a:p>
            <a:pPr indent="-1349375" lvl="0" marL="1475740" marR="4402455" rtl="0" algn="l">
              <a:lnSpc>
                <a:spcPct val="114999"/>
              </a:lnSpc>
              <a:spcBef>
                <a:spcPts val="1500"/>
              </a:spcBef>
              <a:spcAft>
                <a:spcPts val="0"/>
              </a:spcAft>
              <a:buNone/>
            </a:pPr>
            <a:r>
              <a:rPr lang="en-US" sz="1700">
                <a:solidFill>
                  <a:srgbClr val="333333"/>
                </a:solidFill>
                <a:latin typeface="Cambria"/>
                <a:ea typeface="Cambria"/>
                <a:cs typeface="Cambria"/>
                <a:sym typeface="Cambria"/>
              </a:rPr>
              <a:t>&lt;</a:t>
            </a:r>
            <a:r>
              <a:rPr lang="en-US" sz="1700">
                <a:solidFill>
                  <a:srgbClr val="0000FF"/>
                </a:solidFill>
                <a:latin typeface="Cambria"/>
                <a:ea typeface="Cambria"/>
                <a:cs typeface="Cambria"/>
                <a:sym typeface="Cambria"/>
              </a:rPr>
              <a:t>function</a:t>
            </a:r>
            <a:r>
              <a:rPr lang="en-US" sz="1700">
                <a:solidFill>
                  <a:srgbClr val="333333"/>
                </a:solidFill>
                <a:latin typeface="Cambria"/>
                <a:ea typeface="Cambria"/>
                <a:cs typeface="Cambria"/>
                <a:sym typeface="Cambria"/>
              </a:rPr>
              <a:t>&gt; </a:t>
            </a:r>
            <a:r>
              <a:rPr lang="en-US" sz="1700">
                <a:solidFill>
                  <a:srgbClr val="0000FF"/>
                </a:solidFill>
                <a:latin typeface="Cambria"/>
                <a:ea typeface="Cambria"/>
                <a:cs typeface="Cambria"/>
                <a:sym typeface="Cambria"/>
              </a:rPr>
              <a:t>OVER </a:t>
            </a:r>
            <a:r>
              <a:rPr lang="en-US" sz="1700">
                <a:solidFill>
                  <a:srgbClr val="333333"/>
                </a:solidFill>
                <a:latin typeface="Cambria"/>
                <a:ea typeface="Cambria"/>
                <a:cs typeface="Cambria"/>
                <a:sym typeface="Cambria"/>
              </a:rPr>
              <a:t>(	[</a:t>
            </a:r>
            <a:r>
              <a:rPr lang="en-US" sz="1700">
                <a:solidFill>
                  <a:srgbClr val="0000FF"/>
                </a:solidFill>
                <a:latin typeface="Cambria"/>
                <a:ea typeface="Cambria"/>
                <a:cs typeface="Cambria"/>
                <a:sym typeface="Cambria"/>
              </a:rPr>
              <a:t>PARTITION BY </a:t>
            </a:r>
            <a:r>
              <a:rPr lang="en-US" sz="1700">
                <a:latin typeface="Cambria"/>
                <a:ea typeface="Cambria"/>
                <a:cs typeface="Cambria"/>
                <a:sym typeface="Cambria"/>
              </a:rPr>
              <a:t>clause</a:t>
            </a:r>
            <a:r>
              <a:rPr lang="en-US" sz="1700">
                <a:solidFill>
                  <a:srgbClr val="333333"/>
                </a:solidFill>
                <a:latin typeface="Cambria"/>
                <a:ea typeface="Cambria"/>
                <a:cs typeface="Cambria"/>
                <a:sym typeface="Cambria"/>
              </a:rPr>
              <a:t>]  [</a:t>
            </a:r>
            <a:r>
              <a:rPr lang="en-US" sz="1700">
                <a:solidFill>
                  <a:srgbClr val="0000FF"/>
                </a:solidFill>
                <a:latin typeface="Cambria"/>
                <a:ea typeface="Cambria"/>
                <a:cs typeface="Cambria"/>
                <a:sym typeface="Cambria"/>
              </a:rPr>
              <a:t>ORDER BY </a:t>
            </a:r>
            <a:r>
              <a:rPr lang="en-US" sz="1700">
                <a:latin typeface="Cambria"/>
                <a:ea typeface="Cambria"/>
                <a:cs typeface="Cambria"/>
                <a:sym typeface="Cambria"/>
              </a:rPr>
              <a:t>clause</a:t>
            </a:r>
            <a:r>
              <a:rPr lang="en-US" sz="1700">
                <a:solidFill>
                  <a:srgbClr val="333333"/>
                </a:solidFill>
                <a:latin typeface="Cambria"/>
                <a:ea typeface="Cambria"/>
                <a:cs typeface="Cambria"/>
                <a:sym typeface="Cambria"/>
              </a:rPr>
              <a:t>]</a:t>
            </a:r>
            <a:endParaRPr sz="1700">
              <a:latin typeface="Cambria"/>
              <a:ea typeface="Cambria"/>
              <a:cs typeface="Cambria"/>
              <a:sym typeface="Cambria"/>
            </a:endParaRPr>
          </a:p>
          <a:p>
            <a:pPr indent="0" lvl="0" marL="1386840" marR="0" rtl="0" algn="l">
              <a:lnSpc>
                <a:spcPct val="100000"/>
              </a:lnSpc>
              <a:spcBef>
                <a:spcPts val="305"/>
              </a:spcBef>
              <a:spcAft>
                <a:spcPts val="0"/>
              </a:spcAft>
              <a:buNone/>
            </a:pPr>
            <a:r>
              <a:rPr lang="en-US" sz="1700">
                <a:solidFill>
                  <a:srgbClr val="333333"/>
                </a:solidFill>
                <a:latin typeface="Cambria"/>
                <a:ea typeface="Cambria"/>
                <a:cs typeface="Cambria"/>
                <a:sym typeface="Cambria"/>
              </a:rPr>
              <a:t>[</a:t>
            </a:r>
            <a:r>
              <a:rPr lang="en-US" sz="1700">
                <a:solidFill>
                  <a:srgbClr val="0000FF"/>
                </a:solidFill>
                <a:latin typeface="Cambria"/>
                <a:ea typeface="Cambria"/>
                <a:cs typeface="Cambria"/>
                <a:sym typeface="Cambria"/>
              </a:rPr>
              <a:t>ROWS or </a:t>
            </a:r>
            <a:r>
              <a:rPr lang="en-US" sz="1700">
                <a:latin typeface="Cambria"/>
                <a:ea typeface="Cambria"/>
                <a:cs typeface="Cambria"/>
                <a:sym typeface="Cambria"/>
              </a:rPr>
              <a:t>RANGE clause</a:t>
            </a:r>
            <a:r>
              <a:rPr lang="en-US" sz="1700">
                <a:solidFill>
                  <a:srgbClr val="333333"/>
                </a:solidFill>
                <a:latin typeface="Cambria"/>
                <a:ea typeface="Cambria"/>
                <a:cs typeface="Cambria"/>
                <a:sym typeface="Cambria"/>
              </a:rPr>
              <a:t>])</a:t>
            </a:r>
            <a:endParaRPr sz="1700">
              <a:latin typeface="Cambria"/>
              <a:ea typeface="Cambria"/>
              <a:cs typeface="Cambria"/>
              <a:sym typeface="Cambria"/>
            </a:endParaRPr>
          </a:p>
          <a:p>
            <a:pPr indent="0" lvl="0" marL="38100" marR="0" rtl="0" algn="l">
              <a:lnSpc>
                <a:spcPct val="100000"/>
              </a:lnSpc>
              <a:spcBef>
                <a:spcPts val="1460"/>
              </a:spcBef>
              <a:spcAft>
                <a:spcPts val="0"/>
              </a:spcAft>
              <a:buNone/>
            </a:pPr>
            <a:r>
              <a:rPr lang="en-US" sz="1700">
                <a:solidFill>
                  <a:srgbClr val="0000FF"/>
                </a:solidFill>
                <a:latin typeface="Cambria"/>
                <a:ea typeface="Cambria"/>
                <a:cs typeface="Cambria"/>
                <a:sym typeface="Cambria"/>
              </a:rPr>
              <a:t>Example:</a:t>
            </a:r>
            <a:endParaRPr sz="1700">
              <a:latin typeface="Cambria"/>
              <a:ea typeface="Cambria"/>
              <a:cs typeface="Cambria"/>
              <a:sym typeface="Cambria"/>
            </a:endParaRPr>
          </a:p>
        </p:txBody>
      </p:sp>
      <p:sp>
        <p:nvSpPr>
          <p:cNvPr id="708" name="Google Shape;708;p94"/>
          <p:cNvSpPr txBox="1"/>
          <p:nvPr/>
        </p:nvSpPr>
        <p:spPr>
          <a:xfrm>
            <a:off x="176024" y="4043559"/>
            <a:ext cx="2318385" cy="259079"/>
          </a:xfrm>
          <a:prstGeom prst="rect">
            <a:avLst/>
          </a:prstGeom>
          <a:solidFill>
            <a:srgbClr val="F1F1F1"/>
          </a:solidFill>
          <a:ln>
            <a:noFill/>
          </a:ln>
        </p:spPr>
        <p:txBody>
          <a:bodyPr anchorCtr="0" anchor="t" bIns="0" lIns="0" spcFirstLastPara="1" rIns="0" wrap="square" tIns="0">
            <a:spAutoFit/>
          </a:bodyPr>
          <a:lstStyle/>
          <a:p>
            <a:pPr indent="0" lvl="0" marL="0" marR="0" rtl="0" algn="l">
              <a:lnSpc>
                <a:spcPct val="115882"/>
              </a:lnSpc>
              <a:spcBef>
                <a:spcPts val="0"/>
              </a:spcBef>
              <a:spcAft>
                <a:spcPts val="0"/>
              </a:spcAft>
              <a:buNone/>
            </a:pPr>
            <a:r>
              <a:rPr lang="en-US" sz="1700">
                <a:solidFill>
                  <a:srgbClr val="0101FC"/>
                </a:solidFill>
                <a:latin typeface="Cambria"/>
                <a:ea typeface="Cambria"/>
                <a:cs typeface="Cambria"/>
                <a:sym typeface="Cambria"/>
              </a:rPr>
              <a:t>select	</a:t>
            </a:r>
            <a:r>
              <a:rPr lang="en-US" sz="1700">
                <a:solidFill>
                  <a:srgbClr val="171717"/>
                </a:solidFill>
                <a:latin typeface="Cambria"/>
                <a:ea typeface="Cambria"/>
                <a:cs typeface="Cambria"/>
                <a:sym typeface="Cambria"/>
              </a:rPr>
              <a:t>Object_id , [</a:t>
            </a:r>
            <a:r>
              <a:rPr lang="en-US" sz="1700">
                <a:solidFill>
                  <a:srgbClr val="0101FC"/>
                </a:solidFill>
                <a:latin typeface="Cambria"/>
                <a:ea typeface="Cambria"/>
                <a:cs typeface="Cambria"/>
                <a:sym typeface="Cambria"/>
              </a:rPr>
              <a:t>min</a:t>
            </a:r>
            <a:r>
              <a:rPr lang="en-US" sz="1700">
                <a:solidFill>
                  <a:srgbClr val="171717"/>
                </a:solidFill>
                <a:latin typeface="Cambria"/>
                <a:ea typeface="Cambria"/>
                <a:cs typeface="Cambria"/>
                <a:sym typeface="Cambria"/>
              </a:rPr>
              <a:t>]</a:t>
            </a:r>
            <a:endParaRPr sz="1700">
              <a:latin typeface="Cambria"/>
              <a:ea typeface="Cambria"/>
              <a:cs typeface="Cambria"/>
              <a:sym typeface="Cambria"/>
            </a:endParaRPr>
          </a:p>
        </p:txBody>
      </p:sp>
      <p:sp>
        <p:nvSpPr>
          <p:cNvPr id="709" name="Google Shape;709;p94"/>
          <p:cNvSpPr txBox="1"/>
          <p:nvPr/>
        </p:nvSpPr>
        <p:spPr>
          <a:xfrm>
            <a:off x="2893824" y="4043559"/>
            <a:ext cx="2884170" cy="259079"/>
          </a:xfrm>
          <a:prstGeom prst="rect">
            <a:avLst/>
          </a:prstGeom>
          <a:solidFill>
            <a:srgbClr val="F1F1F1"/>
          </a:solidFill>
          <a:ln>
            <a:noFill/>
          </a:ln>
        </p:spPr>
        <p:txBody>
          <a:bodyPr anchorCtr="0" anchor="t" bIns="0" lIns="0" spcFirstLastPara="1" rIns="0" wrap="square" tIns="0">
            <a:spAutoFit/>
          </a:bodyPr>
          <a:lstStyle/>
          <a:p>
            <a:pPr indent="0" lvl="0" marL="0" marR="0" rtl="0" algn="l">
              <a:lnSpc>
                <a:spcPct val="115882"/>
              </a:lnSpc>
              <a:spcBef>
                <a:spcPts val="0"/>
              </a:spcBef>
              <a:spcAft>
                <a:spcPts val="0"/>
              </a:spcAft>
              <a:buNone/>
            </a:pPr>
            <a:r>
              <a:rPr lang="en-US" sz="1700">
                <a:solidFill>
                  <a:srgbClr val="171717"/>
                </a:solidFill>
                <a:latin typeface="Cambria"/>
                <a:ea typeface="Cambria"/>
                <a:cs typeface="Cambria"/>
                <a:sym typeface="Cambria"/>
              </a:rPr>
              <a:t>= </a:t>
            </a:r>
            <a:r>
              <a:rPr lang="en-US" sz="1700">
                <a:solidFill>
                  <a:srgbClr val="0101FC"/>
                </a:solidFill>
                <a:latin typeface="Cambria"/>
                <a:ea typeface="Cambria"/>
                <a:cs typeface="Cambria"/>
                <a:sym typeface="Cambria"/>
              </a:rPr>
              <a:t>min</a:t>
            </a:r>
            <a:r>
              <a:rPr lang="en-US" sz="1700">
                <a:solidFill>
                  <a:srgbClr val="171717"/>
                </a:solidFill>
                <a:latin typeface="Cambria"/>
                <a:ea typeface="Cambria"/>
                <a:cs typeface="Cambria"/>
                <a:sym typeface="Cambria"/>
              </a:rPr>
              <a:t>(object_id) </a:t>
            </a:r>
            <a:r>
              <a:rPr lang="en-US" sz="1700">
                <a:solidFill>
                  <a:srgbClr val="0101FC"/>
                </a:solidFill>
                <a:latin typeface="Cambria"/>
                <a:ea typeface="Cambria"/>
                <a:cs typeface="Cambria"/>
                <a:sym typeface="Cambria"/>
              </a:rPr>
              <a:t>over</a:t>
            </a:r>
            <a:r>
              <a:rPr lang="en-US" sz="1700">
                <a:solidFill>
                  <a:srgbClr val="171717"/>
                </a:solidFill>
                <a:latin typeface="Cambria"/>
                <a:ea typeface="Cambria"/>
                <a:cs typeface="Cambria"/>
                <a:sym typeface="Cambria"/>
              </a:rPr>
              <a:t>() , [</a:t>
            </a:r>
            <a:r>
              <a:rPr lang="en-US" sz="1700">
                <a:solidFill>
                  <a:srgbClr val="0101FC"/>
                </a:solidFill>
                <a:latin typeface="Cambria"/>
                <a:ea typeface="Cambria"/>
                <a:cs typeface="Cambria"/>
                <a:sym typeface="Cambria"/>
              </a:rPr>
              <a:t>max</a:t>
            </a:r>
            <a:r>
              <a:rPr lang="en-US" sz="1700">
                <a:solidFill>
                  <a:srgbClr val="171717"/>
                </a:solidFill>
                <a:latin typeface="Cambria"/>
                <a:ea typeface="Cambria"/>
                <a:cs typeface="Cambria"/>
                <a:sym typeface="Cambria"/>
              </a:rPr>
              <a:t>]</a:t>
            </a:r>
            <a:endParaRPr sz="1700">
              <a:latin typeface="Cambria"/>
              <a:ea typeface="Cambria"/>
              <a:cs typeface="Cambria"/>
              <a:sym typeface="Cambria"/>
            </a:endParaRPr>
          </a:p>
        </p:txBody>
      </p:sp>
      <p:sp>
        <p:nvSpPr>
          <p:cNvPr id="710" name="Google Shape;710;p94"/>
          <p:cNvSpPr txBox="1"/>
          <p:nvPr/>
        </p:nvSpPr>
        <p:spPr>
          <a:xfrm>
            <a:off x="6094224" y="4043559"/>
            <a:ext cx="2185035" cy="259079"/>
          </a:xfrm>
          <a:prstGeom prst="rect">
            <a:avLst/>
          </a:prstGeom>
          <a:solidFill>
            <a:srgbClr val="F1F1F1"/>
          </a:solidFill>
          <a:ln>
            <a:noFill/>
          </a:ln>
        </p:spPr>
        <p:txBody>
          <a:bodyPr anchorCtr="0" anchor="t" bIns="0" lIns="0" spcFirstLastPara="1" rIns="0" wrap="square" tIns="0">
            <a:spAutoFit/>
          </a:bodyPr>
          <a:lstStyle/>
          <a:p>
            <a:pPr indent="0" lvl="0" marL="0" marR="0" rtl="0" algn="l">
              <a:lnSpc>
                <a:spcPct val="115882"/>
              </a:lnSpc>
              <a:spcBef>
                <a:spcPts val="0"/>
              </a:spcBef>
              <a:spcAft>
                <a:spcPts val="0"/>
              </a:spcAft>
              <a:buNone/>
            </a:pPr>
            <a:r>
              <a:rPr lang="en-US" sz="1700">
                <a:solidFill>
                  <a:srgbClr val="171717"/>
                </a:solidFill>
                <a:latin typeface="Cambria"/>
                <a:ea typeface="Cambria"/>
                <a:cs typeface="Cambria"/>
                <a:sym typeface="Cambria"/>
              </a:rPr>
              <a:t>= </a:t>
            </a:r>
            <a:r>
              <a:rPr lang="en-US" sz="1700">
                <a:solidFill>
                  <a:srgbClr val="0101FC"/>
                </a:solidFill>
                <a:latin typeface="Cambria"/>
                <a:ea typeface="Cambria"/>
                <a:cs typeface="Cambria"/>
                <a:sym typeface="Cambria"/>
              </a:rPr>
              <a:t>max</a:t>
            </a:r>
            <a:r>
              <a:rPr lang="en-US" sz="1700">
                <a:solidFill>
                  <a:srgbClr val="171717"/>
                </a:solidFill>
                <a:latin typeface="Cambria"/>
                <a:ea typeface="Cambria"/>
                <a:cs typeface="Cambria"/>
                <a:sym typeface="Cambria"/>
              </a:rPr>
              <a:t>(object_id) </a:t>
            </a:r>
            <a:r>
              <a:rPr lang="en-US" sz="1700">
                <a:solidFill>
                  <a:srgbClr val="0101FC"/>
                </a:solidFill>
                <a:latin typeface="Cambria"/>
                <a:ea typeface="Cambria"/>
                <a:cs typeface="Cambria"/>
                <a:sym typeface="Cambria"/>
              </a:rPr>
              <a:t>over</a:t>
            </a:r>
            <a:r>
              <a:rPr lang="en-US" sz="1700">
                <a:solidFill>
                  <a:srgbClr val="171717"/>
                </a:solidFill>
                <a:latin typeface="Cambria"/>
                <a:ea typeface="Cambria"/>
                <a:cs typeface="Cambria"/>
                <a:sym typeface="Cambria"/>
              </a:rPr>
              <a:t>()</a:t>
            </a:r>
            <a:endParaRPr sz="1700">
              <a:latin typeface="Cambria"/>
              <a:ea typeface="Cambria"/>
              <a:cs typeface="Cambria"/>
              <a:sym typeface="Cambria"/>
            </a:endParaRPr>
          </a:p>
        </p:txBody>
      </p:sp>
      <p:sp>
        <p:nvSpPr>
          <p:cNvPr id="711" name="Google Shape;711;p94"/>
          <p:cNvSpPr txBox="1"/>
          <p:nvPr/>
        </p:nvSpPr>
        <p:spPr>
          <a:xfrm>
            <a:off x="176024" y="4487697"/>
            <a:ext cx="1445895" cy="259079"/>
          </a:xfrm>
          <a:prstGeom prst="rect">
            <a:avLst/>
          </a:prstGeom>
          <a:solidFill>
            <a:srgbClr val="F1F1F1"/>
          </a:solidFill>
          <a:ln>
            <a:noFill/>
          </a:ln>
        </p:spPr>
        <p:txBody>
          <a:bodyPr anchorCtr="0" anchor="t" bIns="0" lIns="0" spcFirstLastPara="1" rIns="0" wrap="square" tIns="0">
            <a:spAutoFit/>
          </a:bodyPr>
          <a:lstStyle/>
          <a:p>
            <a:pPr indent="0" lvl="0" marL="0" marR="0" rtl="0" algn="l">
              <a:lnSpc>
                <a:spcPct val="115882"/>
              </a:lnSpc>
              <a:spcBef>
                <a:spcPts val="0"/>
              </a:spcBef>
              <a:spcAft>
                <a:spcPts val="0"/>
              </a:spcAft>
              <a:buNone/>
            </a:pPr>
            <a:r>
              <a:rPr lang="en-US" sz="1700">
                <a:solidFill>
                  <a:srgbClr val="0101FC"/>
                </a:solidFill>
                <a:latin typeface="Cambria"/>
                <a:ea typeface="Cambria"/>
                <a:cs typeface="Cambria"/>
                <a:sym typeface="Cambria"/>
              </a:rPr>
              <a:t>from </a:t>
            </a:r>
            <a:r>
              <a:rPr lang="en-US" sz="1700">
                <a:solidFill>
                  <a:srgbClr val="171717"/>
                </a:solidFill>
                <a:latin typeface="Cambria"/>
                <a:ea typeface="Cambria"/>
                <a:cs typeface="Cambria"/>
                <a:sym typeface="Cambria"/>
              </a:rPr>
              <a:t>sys.objects</a:t>
            </a:r>
            <a:endParaRPr sz="1700">
              <a:latin typeface="Cambria"/>
              <a:ea typeface="Cambria"/>
              <a:cs typeface="Cambria"/>
              <a:sym typeface="Cambri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95"/>
          <p:cNvSpPr txBox="1"/>
          <p:nvPr>
            <p:ph type="title"/>
          </p:nvPr>
        </p:nvSpPr>
        <p:spPr>
          <a:xfrm>
            <a:off x="1564225" y="220650"/>
            <a:ext cx="272034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COUNT	QUERY</a:t>
            </a:r>
            <a:endParaRPr sz="2800">
              <a:latin typeface="Cambria"/>
              <a:ea typeface="Cambria"/>
              <a:cs typeface="Cambria"/>
              <a:sym typeface="Cambria"/>
            </a:endParaRPr>
          </a:p>
        </p:txBody>
      </p:sp>
      <p:sp>
        <p:nvSpPr>
          <p:cNvPr id="717" name="Google Shape;717;p95"/>
          <p:cNvSpPr txBox="1"/>
          <p:nvPr/>
        </p:nvSpPr>
        <p:spPr>
          <a:xfrm>
            <a:off x="137924" y="1274922"/>
            <a:ext cx="7918450" cy="3136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a:t>
            </a:r>
            <a:r>
              <a:rPr lang="en-US" sz="1900">
                <a:latin typeface="Cambria"/>
                <a:ea typeface="Cambria"/>
                <a:cs typeface="Cambria"/>
                <a:sym typeface="Cambria"/>
              </a:rPr>
              <a:t>COUNT() </a:t>
            </a:r>
            <a:r>
              <a:rPr lang="en-US" sz="1800">
                <a:latin typeface="Cambria"/>
                <a:ea typeface="Cambria"/>
                <a:cs typeface="Cambria"/>
                <a:sym typeface="Cambria"/>
              </a:rPr>
              <a:t>function returns the number of records returned by a select query.</a:t>
            </a:r>
            <a:endParaRPr sz="1800">
              <a:latin typeface="Cambria"/>
              <a:ea typeface="Cambria"/>
              <a:cs typeface="Cambria"/>
              <a:sym typeface="Cambria"/>
            </a:endParaRPr>
          </a:p>
          <a:p>
            <a:pPr indent="0" lvl="0" marL="12700" marR="0" rtl="0" algn="l">
              <a:lnSpc>
                <a:spcPct val="100000"/>
              </a:lnSpc>
              <a:spcBef>
                <a:spcPts val="1745"/>
              </a:spcBef>
              <a:spcAft>
                <a:spcPts val="0"/>
              </a:spcAft>
              <a:buNone/>
            </a:pPr>
            <a:r>
              <a:rPr lang="en-US" sz="1800">
                <a:latin typeface="Cambria"/>
                <a:ea typeface="Cambria"/>
                <a:cs typeface="Cambria"/>
                <a:sym typeface="Cambria"/>
              </a:rPr>
              <a:t>Note: NULL values are not counted.</a:t>
            </a:r>
            <a:endParaRPr sz="1800">
              <a:latin typeface="Cambria"/>
              <a:ea typeface="Cambria"/>
              <a:cs typeface="Cambria"/>
              <a:sym typeface="Cambria"/>
            </a:endParaRPr>
          </a:p>
          <a:p>
            <a:pPr indent="0" lvl="0" marL="12700" marR="5746750" rtl="0" algn="l">
              <a:lnSpc>
                <a:spcPct val="150100"/>
              </a:lnSpc>
              <a:spcBef>
                <a:spcPts val="515"/>
              </a:spcBef>
              <a:spcAft>
                <a:spcPts val="0"/>
              </a:spcAft>
              <a:buNone/>
            </a:pPr>
            <a:r>
              <a:rPr lang="en-US" sz="2000">
                <a:latin typeface="Cambria"/>
                <a:ea typeface="Cambria"/>
                <a:cs typeface="Cambria"/>
                <a:sym typeface="Cambria"/>
              </a:rPr>
              <a:t>Syntax  </a:t>
            </a:r>
            <a:r>
              <a:rPr lang="en-US" sz="1800">
                <a:latin typeface="Cambria"/>
                <a:ea typeface="Cambria"/>
                <a:cs typeface="Cambria"/>
                <a:sym typeface="Cambria"/>
              </a:rPr>
              <a:t>COUNT</a:t>
            </a:r>
            <a:r>
              <a:rPr i="1" lang="en-US" sz="1800">
                <a:latin typeface="Cambria"/>
                <a:ea typeface="Cambria"/>
                <a:cs typeface="Cambria"/>
                <a:sym typeface="Cambria"/>
              </a:rPr>
              <a:t>(expression</a:t>
            </a:r>
            <a:r>
              <a:rPr lang="en-US" sz="1800">
                <a:latin typeface="Cambria"/>
                <a:ea typeface="Cambria"/>
                <a:cs typeface="Cambria"/>
                <a:sym typeface="Cambria"/>
              </a:rPr>
              <a:t>)  </a:t>
            </a:r>
            <a:r>
              <a:rPr lang="en-US" sz="2100">
                <a:latin typeface="Cambria"/>
                <a:ea typeface="Cambria"/>
                <a:cs typeface="Cambria"/>
                <a:sym typeface="Cambria"/>
              </a:rPr>
              <a:t>Example</a:t>
            </a:r>
            <a:endParaRPr sz="2100">
              <a:latin typeface="Cambria"/>
              <a:ea typeface="Cambria"/>
              <a:cs typeface="Cambria"/>
              <a:sym typeface="Cambria"/>
            </a:endParaRPr>
          </a:p>
          <a:p>
            <a:pPr indent="0" lvl="0" marL="12700" marR="0" rtl="0" algn="l">
              <a:lnSpc>
                <a:spcPct val="100000"/>
              </a:lnSpc>
              <a:spcBef>
                <a:spcPts val="1490"/>
              </a:spcBef>
              <a:spcAft>
                <a:spcPts val="0"/>
              </a:spcAft>
              <a:buNone/>
            </a:pPr>
            <a:r>
              <a:rPr lang="en-US" sz="1800">
                <a:latin typeface="Cambria"/>
                <a:ea typeface="Cambria"/>
                <a:cs typeface="Cambria"/>
                <a:sym typeface="Cambria"/>
              </a:rPr>
              <a:t>Return the number of products in the "Products" table:</a:t>
            </a:r>
            <a:endParaRPr sz="1800">
              <a:latin typeface="Cambria"/>
              <a:ea typeface="Cambria"/>
              <a:cs typeface="Cambria"/>
              <a:sym typeface="Cambria"/>
            </a:endParaRPr>
          </a:p>
          <a:p>
            <a:pPr indent="0" lvl="0" marL="127000" marR="0" rtl="0" algn="l">
              <a:lnSpc>
                <a:spcPct val="100000"/>
              </a:lnSpc>
              <a:spcBef>
                <a:spcPts val="1420"/>
              </a:spcBef>
              <a:spcAft>
                <a:spcPts val="0"/>
              </a:spcAft>
              <a:buNone/>
            </a:pPr>
            <a:r>
              <a:rPr lang="en-US" sz="1800">
                <a:solidFill>
                  <a:srgbClr val="0000CD"/>
                </a:solidFill>
                <a:latin typeface="Cambria"/>
                <a:ea typeface="Cambria"/>
                <a:cs typeface="Cambria"/>
                <a:sym typeface="Cambria"/>
              </a:rPr>
              <a:t>SELECT COUNT</a:t>
            </a:r>
            <a:r>
              <a:rPr lang="en-US" sz="1800">
                <a:latin typeface="Cambria"/>
                <a:ea typeface="Cambria"/>
                <a:cs typeface="Cambria"/>
                <a:sym typeface="Cambria"/>
              </a:rPr>
              <a:t>(ProductID) </a:t>
            </a:r>
            <a:r>
              <a:rPr lang="en-US" sz="1800">
                <a:solidFill>
                  <a:srgbClr val="0000CD"/>
                </a:solidFill>
                <a:latin typeface="Cambria"/>
                <a:ea typeface="Cambria"/>
                <a:cs typeface="Cambria"/>
                <a:sym typeface="Cambria"/>
              </a:rPr>
              <a:t>AS </a:t>
            </a:r>
            <a:r>
              <a:rPr lang="en-US" sz="1800">
                <a:latin typeface="Cambria"/>
                <a:ea typeface="Cambria"/>
                <a:cs typeface="Cambria"/>
                <a:sym typeface="Cambria"/>
              </a:rPr>
              <a:t>NumberOfProducts </a:t>
            </a:r>
            <a:r>
              <a:rPr lang="en-US" sz="1800">
                <a:solidFill>
                  <a:srgbClr val="0000CD"/>
                </a:solidFill>
                <a:latin typeface="Cambria"/>
                <a:ea typeface="Cambria"/>
                <a:cs typeface="Cambria"/>
                <a:sym typeface="Cambria"/>
              </a:rPr>
              <a:t>FROM </a:t>
            </a:r>
            <a:r>
              <a:rPr lang="en-US" sz="1800">
                <a:latin typeface="Cambria"/>
                <a:ea typeface="Cambria"/>
                <a:cs typeface="Cambria"/>
                <a:sym typeface="Cambria"/>
              </a:rPr>
              <a:t>Products;</a:t>
            </a:r>
            <a:endParaRPr sz="18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15"/>
          <p:cNvSpPr txBox="1"/>
          <p:nvPr/>
        </p:nvSpPr>
        <p:spPr>
          <a:xfrm>
            <a:off x="412349" y="922320"/>
            <a:ext cx="4093210" cy="1854200"/>
          </a:xfrm>
          <a:prstGeom prst="rect">
            <a:avLst/>
          </a:prstGeom>
          <a:noFill/>
          <a:ln>
            <a:noFill/>
          </a:ln>
        </p:spPr>
        <p:txBody>
          <a:bodyPr anchorCtr="0" anchor="t" bIns="0" lIns="0" spcFirstLastPara="1" rIns="0" wrap="square" tIns="12700">
            <a:spAutoFit/>
          </a:bodyPr>
          <a:lstStyle/>
          <a:p>
            <a:pPr indent="-1708150" lvl="0" marL="1720214" marR="5080" rtl="0" algn="l">
              <a:lnSpc>
                <a:spcPct val="100000"/>
              </a:lnSpc>
              <a:spcBef>
                <a:spcPts val="0"/>
              </a:spcBef>
              <a:spcAft>
                <a:spcPts val="0"/>
              </a:spcAft>
              <a:buNone/>
            </a:pPr>
            <a:r>
              <a:rPr lang="en-US" sz="6000">
                <a:solidFill>
                  <a:srgbClr val="FFFFFF"/>
                </a:solidFill>
                <a:latin typeface="Cambria"/>
                <a:ea typeface="Cambria"/>
                <a:cs typeface="Cambria"/>
                <a:sym typeface="Cambria"/>
              </a:rPr>
              <a:t>Introduction  to</a:t>
            </a:r>
            <a:endParaRPr sz="6000">
              <a:latin typeface="Cambria"/>
              <a:ea typeface="Cambria"/>
              <a:cs typeface="Cambria"/>
              <a:sym typeface="Cambria"/>
            </a:endParaRPr>
          </a:p>
        </p:txBody>
      </p:sp>
      <p:sp>
        <p:nvSpPr>
          <p:cNvPr id="150" name="Google Shape;150;p15"/>
          <p:cNvSpPr txBox="1"/>
          <p:nvPr/>
        </p:nvSpPr>
        <p:spPr>
          <a:xfrm>
            <a:off x="1722225" y="2751120"/>
            <a:ext cx="1473200"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6000">
                <a:solidFill>
                  <a:srgbClr val="FFFFFF"/>
                </a:solidFill>
                <a:latin typeface="Cambria"/>
                <a:ea typeface="Cambria"/>
                <a:cs typeface="Cambria"/>
                <a:sym typeface="Cambria"/>
              </a:rPr>
              <a:t>SQL</a:t>
            </a:r>
            <a:endParaRPr sz="6000">
              <a:latin typeface="Cambria"/>
              <a:ea typeface="Cambria"/>
              <a:cs typeface="Cambria"/>
              <a:sym typeface="Cambria"/>
            </a:endParaRPr>
          </a:p>
        </p:txBody>
      </p:sp>
      <p:grpSp>
        <p:nvGrpSpPr>
          <p:cNvPr id="151" name="Google Shape;151;p15"/>
          <p:cNvGrpSpPr/>
          <p:nvPr/>
        </p:nvGrpSpPr>
        <p:grpSpPr>
          <a:xfrm>
            <a:off x="5423749" y="609949"/>
            <a:ext cx="2967299" cy="2887799"/>
            <a:chOff x="5423749" y="609949"/>
            <a:chExt cx="2967299" cy="2887799"/>
          </a:xfrm>
        </p:grpSpPr>
        <p:pic>
          <p:nvPicPr>
            <p:cNvPr id="152" name="Google Shape;152;p15"/>
            <p:cNvPicPr preferRelativeResize="0"/>
            <p:nvPr/>
          </p:nvPicPr>
          <p:blipFill rotWithShape="1">
            <a:blip r:embed="rId3">
              <a:alphaModFix/>
            </a:blip>
            <a:srcRect b="0" l="0" r="0" t="0"/>
            <a:stretch/>
          </p:blipFill>
          <p:spPr>
            <a:xfrm>
              <a:off x="5423749" y="609949"/>
              <a:ext cx="2967299" cy="2887799"/>
            </a:xfrm>
            <a:prstGeom prst="rect">
              <a:avLst/>
            </a:prstGeom>
            <a:noFill/>
            <a:ln>
              <a:noFill/>
            </a:ln>
          </p:spPr>
        </p:pic>
        <p:pic>
          <p:nvPicPr>
            <p:cNvPr id="153" name="Google Shape;153;p15"/>
            <p:cNvPicPr preferRelativeResize="0"/>
            <p:nvPr/>
          </p:nvPicPr>
          <p:blipFill rotWithShape="1">
            <a:blip r:embed="rId4">
              <a:alphaModFix/>
            </a:blip>
            <a:srcRect b="0" l="0" r="0" t="0"/>
            <a:stretch/>
          </p:blipFill>
          <p:spPr>
            <a:xfrm>
              <a:off x="6946175" y="1313699"/>
              <a:ext cx="1065374" cy="1031199"/>
            </a:xfrm>
            <a:prstGeom prst="rect">
              <a:avLst/>
            </a:prstGeom>
            <a:noFill/>
            <a:ln>
              <a:noFill/>
            </a:ln>
          </p:spPr>
        </p:pic>
        <p:pic>
          <p:nvPicPr>
            <p:cNvPr id="154" name="Google Shape;154;p15"/>
            <p:cNvPicPr preferRelativeResize="0"/>
            <p:nvPr/>
          </p:nvPicPr>
          <p:blipFill rotWithShape="1">
            <a:blip r:embed="rId5">
              <a:alphaModFix/>
            </a:blip>
            <a:srcRect b="0" l="0" r="0" t="0"/>
            <a:stretch/>
          </p:blipFill>
          <p:spPr>
            <a:xfrm>
              <a:off x="5795150" y="1296625"/>
              <a:ext cx="1065375" cy="1065350"/>
            </a:xfrm>
            <a:prstGeom prst="rect">
              <a:avLst/>
            </a:prstGeom>
            <a:noFill/>
            <a:ln>
              <a:noFill/>
            </a:ln>
          </p:spPr>
        </p:pic>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6"/>
          <p:cNvSpPr txBox="1"/>
          <p:nvPr>
            <p:ph type="title"/>
          </p:nvPr>
        </p:nvSpPr>
        <p:spPr>
          <a:xfrm>
            <a:off x="1564225" y="220650"/>
            <a:ext cx="220027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SUM	QUERY</a:t>
            </a:r>
            <a:endParaRPr sz="2800">
              <a:latin typeface="Cambria"/>
              <a:ea typeface="Cambria"/>
              <a:cs typeface="Cambria"/>
              <a:sym typeface="Cambria"/>
            </a:endParaRPr>
          </a:p>
        </p:txBody>
      </p:sp>
      <p:sp>
        <p:nvSpPr>
          <p:cNvPr id="723" name="Google Shape;723;p96"/>
          <p:cNvSpPr txBox="1"/>
          <p:nvPr/>
        </p:nvSpPr>
        <p:spPr>
          <a:xfrm>
            <a:off x="137924" y="1275431"/>
            <a:ext cx="6873240" cy="34340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The SUM() function calculates the sum of a set of values.</a:t>
            </a:r>
            <a:endParaRPr sz="1800">
              <a:latin typeface="Cambria"/>
              <a:ea typeface="Cambria"/>
              <a:cs typeface="Cambria"/>
              <a:sym typeface="Cambria"/>
            </a:endParaRPr>
          </a:p>
          <a:p>
            <a:pPr indent="0" lvl="0" marL="12700" marR="0" rtl="0" algn="l">
              <a:lnSpc>
                <a:spcPct val="100000"/>
              </a:lnSpc>
              <a:spcBef>
                <a:spcPts val="1720"/>
              </a:spcBef>
              <a:spcAft>
                <a:spcPts val="0"/>
              </a:spcAft>
              <a:buNone/>
            </a:pPr>
            <a:r>
              <a:rPr lang="en-US" sz="1800">
                <a:latin typeface="Cambria"/>
                <a:ea typeface="Cambria"/>
                <a:cs typeface="Cambria"/>
                <a:sym typeface="Cambria"/>
              </a:rPr>
              <a:t>Note: NULL values are ignored.</a:t>
            </a:r>
            <a:endParaRPr sz="1800">
              <a:latin typeface="Cambria"/>
              <a:ea typeface="Cambria"/>
              <a:cs typeface="Cambria"/>
              <a:sym typeface="Cambria"/>
            </a:endParaRPr>
          </a:p>
          <a:p>
            <a:pPr indent="0" lvl="0" marL="12700" marR="0" rtl="0" algn="l">
              <a:lnSpc>
                <a:spcPct val="100000"/>
              </a:lnSpc>
              <a:spcBef>
                <a:spcPts val="1720"/>
              </a:spcBef>
              <a:spcAft>
                <a:spcPts val="0"/>
              </a:spcAft>
              <a:buNone/>
            </a:pPr>
            <a:r>
              <a:rPr lang="en-US" sz="2000">
                <a:latin typeface="Cambria"/>
                <a:ea typeface="Cambria"/>
                <a:cs typeface="Cambria"/>
                <a:sym typeface="Cambria"/>
              </a:rPr>
              <a:t>Syntax</a:t>
            </a:r>
            <a:endParaRPr sz="2000">
              <a:latin typeface="Cambria"/>
              <a:ea typeface="Cambria"/>
              <a:cs typeface="Cambria"/>
              <a:sym typeface="Cambria"/>
            </a:endParaRPr>
          </a:p>
          <a:p>
            <a:pPr indent="0" lvl="0" marL="127000" marR="0" rtl="0" algn="l">
              <a:lnSpc>
                <a:spcPct val="100000"/>
              </a:lnSpc>
              <a:spcBef>
                <a:spcPts val="1165"/>
              </a:spcBef>
              <a:spcAft>
                <a:spcPts val="0"/>
              </a:spcAft>
              <a:buNone/>
            </a:pPr>
            <a:r>
              <a:rPr lang="en-US" sz="1800">
                <a:latin typeface="Cambria"/>
                <a:ea typeface="Cambria"/>
                <a:cs typeface="Cambria"/>
                <a:sym typeface="Cambria"/>
              </a:rPr>
              <a:t>SUM(</a:t>
            </a:r>
            <a:r>
              <a:rPr i="1" lang="en-US" sz="1800">
                <a:latin typeface="Cambria"/>
                <a:ea typeface="Cambria"/>
                <a:cs typeface="Cambria"/>
                <a:sym typeface="Cambria"/>
              </a:rPr>
              <a:t>expression</a:t>
            </a:r>
            <a:r>
              <a:rPr lang="en-US" sz="1800">
                <a:latin typeface="Cambria"/>
                <a:ea typeface="Cambria"/>
                <a:cs typeface="Cambria"/>
                <a:sym typeface="Cambria"/>
              </a:rPr>
              <a:t>)</a:t>
            </a:r>
            <a:endParaRPr sz="1800">
              <a:latin typeface="Cambria"/>
              <a:ea typeface="Cambria"/>
              <a:cs typeface="Cambria"/>
              <a:sym typeface="Cambria"/>
            </a:endParaRPr>
          </a:p>
          <a:p>
            <a:pPr indent="0" lvl="0" marL="0" marR="0" rtl="0" algn="l">
              <a:lnSpc>
                <a:spcPct val="100000"/>
              </a:lnSpc>
              <a:spcBef>
                <a:spcPts val="20"/>
              </a:spcBef>
              <a:spcAft>
                <a:spcPts val="0"/>
              </a:spcAft>
              <a:buNone/>
            </a:pPr>
            <a:r>
              <a:t/>
            </a:r>
            <a:endParaRPr sz="3050">
              <a:latin typeface="Cambria"/>
              <a:ea typeface="Cambria"/>
              <a:cs typeface="Cambria"/>
              <a:sym typeface="Cambria"/>
            </a:endParaRPr>
          </a:p>
          <a:p>
            <a:pPr indent="0" lvl="0" marL="12700" marR="0" rtl="0" algn="l">
              <a:lnSpc>
                <a:spcPct val="100000"/>
              </a:lnSpc>
              <a:spcBef>
                <a:spcPts val="0"/>
              </a:spcBef>
              <a:spcAft>
                <a:spcPts val="0"/>
              </a:spcAft>
              <a:buNone/>
            </a:pPr>
            <a:r>
              <a:rPr lang="en-US" sz="2100">
                <a:latin typeface="Cambria"/>
                <a:ea typeface="Cambria"/>
                <a:cs typeface="Cambria"/>
                <a:sym typeface="Cambria"/>
              </a:rPr>
              <a:t>Example</a:t>
            </a:r>
            <a:endParaRPr sz="2100">
              <a:latin typeface="Cambria"/>
              <a:ea typeface="Cambria"/>
              <a:cs typeface="Cambria"/>
              <a:sym typeface="Cambria"/>
            </a:endParaRPr>
          </a:p>
          <a:p>
            <a:pPr indent="-114300" lvl="0" marL="127000" marR="5080" rtl="0" algn="l">
              <a:lnSpc>
                <a:spcPct val="165900"/>
              </a:lnSpc>
              <a:spcBef>
                <a:spcPts val="70"/>
              </a:spcBef>
              <a:spcAft>
                <a:spcPts val="0"/>
              </a:spcAft>
              <a:buNone/>
            </a:pPr>
            <a:r>
              <a:rPr lang="en-US" sz="1800">
                <a:latin typeface="Cambria"/>
                <a:ea typeface="Cambria"/>
                <a:cs typeface="Cambria"/>
                <a:sym typeface="Cambria"/>
              </a:rPr>
              <a:t>Return the sum of the "Quantity" ﬁeld in the "OrderDetails" table:  </a:t>
            </a: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SUM(Quantity) </a:t>
            </a:r>
            <a:r>
              <a:rPr lang="en-US" sz="1800">
                <a:solidFill>
                  <a:srgbClr val="0000CD"/>
                </a:solidFill>
                <a:latin typeface="Cambria"/>
                <a:ea typeface="Cambria"/>
                <a:cs typeface="Cambria"/>
                <a:sym typeface="Cambria"/>
              </a:rPr>
              <a:t>AS </a:t>
            </a:r>
            <a:r>
              <a:rPr lang="en-US" sz="1800">
                <a:latin typeface="Cambria"/>
                <a:ea typeface="Cambria"/>
                <a:cs typeface="Cambria"/>
                <a:sym typeface="Cambria"/>
              </a:rPr>
              <a:t>TotalItemsOrdered </a:t>
            </a:r>
            <a:r>
              <a:rPr lang="en-US" sz="1800">
                <a:solidFill>
                  <a:srgbClr val="0000CD"/>
                </a:solidFill>
                <a:latin typeface="Cambria"/>
                <a:ea typeface="Cambria"/>
                <a:cs typeface="Cambria"/>
                <a:sym typeface="Cambria"/>
              </a:rPr>
              <a:t>FROM </a:t>
            </a:r>
            <a:r>
              <a:rPr lang="en-US" sz="1800">
                <a:latin typeface="Cambria"/>
                <a:ea typeface="Cambria"/>
                <a:cs typeface="Cambria"/>
                <a:sym typeface="Cambria"/>
              </a:rPr>
              <a:t>OrderDetails;</a:t>
            </a:r>
            <a:endParaRPr sz="1800">
              <a:latin typeface="Cambria"/>
              <a:ea typeface="Cambria"/>
              <a:cs typeface="Cambria"/>
              <a:sym typeface="Cambria"/>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7"/>
          <p:cNvSpPr txBox="1"/>
          <p:nvPr>
            <p:ph type="title"/>
          </p:nvPr>
        </p:nvSpPr>
        <p:spPr>
          <a:xfrm>
            <a:off x="1564225" y="220650"/>
            <a:ext cx="38995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ROW NUMBER	QUERY</a:t>
            </a:r>
            <a:endParaRPr sz="2800">
              <a:latin typeface="Cambria"/>
              <a:ea typeface="Cambria"/>
              <a:cs typeface="Cambria"/>
              <a:sym typeface="Cambria"/>
            </a:endParaRPr>
          </a:p>
        </p:txBody>
      </p:sp>
      <p:sp>
        <p:nvSpPr>
          <p:cNvPr id="729" name="Google Shape;729;p97"/>
          <p:cNvSpPr txBox="1"/>
          <p:nvPr/>
        </p:nvSpPr>
        <p:spPr>
          <a:xfrm>
            <a:off x="189253" y="1275431"/>
            <a:ext cx="64128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SQL statement shows the equivalent example using ROWNUM ():</a:t>
            </a:r>
            <a:endParaRPr sz="1800">
              <a:latin typeface="Cambria"/>
              <a:ea typeface="Cambria"/>
              <a:cs typeface="Cambria"/>
              <a:sym typeface="Cambria"/>
            </a:endParaRPr>
          </a:p>
        </p:txBody>
      </p:sp>
      <p:sp>
        <p:nvSpPr>
          <p:cNvPr id="730" name="Google Shape;730;p97"/>
          <p:cNvSpPr txBox="1"/>
          <p:nvPr/>
        </p:nvSpPr>
        <p:spPr>
          <a:xfrm>
            <a:off x="150624" y="1942943"/>
            <a:ext cx="946150" cy="304800"/>
          </a:xfrm>
          <a:prstGeom prst="rect">
            <a:avLst/>
          </a:prstGeom>
          <a:solidFill>
            <a:srgbClr val="E7E9EB"/>
          </a:solid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2000">
                <a:latin typeface="Cambria"/>
                <a:ea typeface="Cambria"/>
                <a:cs typeface="Cambria"/>
                <a:sym typeface="Cambria"/>
              </a:rPr>
              <a:t>Example</a:t>
            </a:r>
            <a:endParaRPr sz="2000">
              <a:latin typeface="Cambria"/>
              <a:ea typeface="Cambria"/>
              <a:cs typeface="Cambria"/>
              <a:sym typeface="Cambria"/>
            </a:endParaRPr>
          </a:p>
        </p:txBody>
      </p:sp>
      <p:sp>
        <p:nvSpPr>
          <p:cNvPr id="731" name="Google Shape;731;p97"/>
          <p:cNvSpPr txBox="1"/>
          <p:nvPr/>
        </p:nvSpPr>
        <p:spPr>
          <a:xfrm>
            <a:off x="252225" y="2601818"/>
            <a:ext cx="2830830" cy="843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000CD"/>
                </a:solidFill>
                <a:latin typeface="Cambria"/>
                <a:ea typeface="Cambria"/>
                <a:cs typeface="Cambria"/>
                <a:sym typeface="Cambria"/>
              </a:rPr>
              <a:t>SELECT </a:t>
            </a:r>
            <a:r>
              <a:rPr lang="en-US" sz="1800">
                <a:latin typeface="Cambria"/>
                <a:ea typeface="Cambria"/>
                <a:cs typeface="Cambria"/>
                <a:sym typeface="Cambria"/>
              </a:rPr>
              <a:t>* </a:t>
            </a:r>
            <a:r>
              <a:rPr lang="en-US" sz="1800">
                <a:solidFill>
                  <a:srgbClr val="0000CD"/>
                </a:solidFill>
                <a:latin typeface="Cambria"/>
                <a:ea typeface="Cambria"/>
                <a:cs typeface="Cambria"/>
                <a:sym typeface="Cambria"/>
              </a:rPr>
              <a:t>FROM </a:t>
            </a:r>
            <a:r>
              <a:rPr lang="en-US" sz="1800">
                <a:latin typeface="Cambria"/>
                <a:ea typeface="Cambria"/>
                <a:cs typeface="Cambria"/>
                <a:sym typeface="Cambria"/>
              </a:rPr>
              <a:t>Customers</a:t>
            </a:r>
            <a:endParaRPr sz="1800">
              <a:latin typeface="Cambria"/>
              <a:ea typeface="Cambria"/>
              <a:cs typeface="Cambria"/>
              <a:sym typeface="Cambria"/>
            </a:endParaRPr>
          </a:p>
          <a:p>
            <a:pPr indent="0" lvl="0" marL="0" marR="0" rtl="0" algn="l">
              <a:lnSpc>
                <a:spcPct val="100000"/>
              </a:lnSpc>
              <a:spcBef>
                <a:spcPts val="10"/>
              </a:spcBef>
              <a:spcAft>
                <a:spcPts val="0"/>
              </a:spcAft>
              <a:buNone/>
            </a:pPr>
            <a:r>
              <a:t/>
            </a:r>
            <a:endParaRPr sz="1800">
              <a:latin typeface="Cambria"/>
              <a:ea typeface="Cambria"/>
              <a:cs typeface="Cambria"/>
              <a:sym typeface="Cambria"/>
            </a:endParaRPr>
          </a:p>
          <a:p>
            <a:pPr indent="0" lvl="0" marL="12700" marR="0" rtl="0" algn="l">
              <a:lnSpc>
                <a:spcPct val="100000"/>
              </a:lnSpc>
              <a:spcBef>
                <a:spcPts val="0"/>
              </a:spcBef>
              <a:spcAft>
                <a:spcPts val="0"/>
              </a:spcAft>
              <a:buNone/>
            </a:pPr>
            <a:r>
              <a:rPr lang="en-US" sz="1800">
                <a:solidFill>
                  <a:srgbClr val="0000CD"/>
                </a:solidFill>
                <a:latin typeface="Cambria"/>
                <a:ea typeface="Cambria"/>
                <a:cs typeface="Cambria"/>
                <a:sym typeface="Cambria"/>
              </a:rPr>
              <a:t>WHERE </a:t>
            </a:r>
            <a:r>
              <a:rPr lang="en-US" sz="1800">
                <a:latin typeface="Cambria"/>
                <a:ea typeface="Cambria"/>
                <a:cs typeface="Cambria"/>
                <a:sym typeface="Cambria"/>
              </a:rPr>
              <a:t>ROWNUM &lt;= </a:t>
            </a:r>
            <a:r>
              <a:rPr lang="en-US" sz="1800">
                <a:solidFill>
                  <a:srgbClr val="FF0000"/>
                </a:solidFill>
                <a:latin typeface="Cambria"/>
                <a:ea typeface="Cambria"/>
                <a:cs typeface="Cambria"/>
                <a:sym typeface="Cambria"/>
              </a:rPr>
              <a:t>3</a:t>
            </a:r>
            <a:r>
              <a:rPr lang="en-US" sz="1800">
                <a:latin typeface="Cambria"/>
                <a:ea typeface="Cambria"/>
                <a:cs typeface="Cambria"/>
                <a:sym typeface="Cambria"/>
              </a:rPr>
              <a:t>;</a:t>
            </a:r>
            <a:endParaRPr sz="1800">
              <a:latin typeface="Cambria"/>
              <a:ea typeface="Cambria"/>
              <a:cs typeface="Cambria"/>
              <a:sym typeface="Cambria"/>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98"/>
          <p:cNvSpPr txBox="1"/>
          <p:nvPr>
            <p:ph type="title"/>
          </p:nvPr>
        </p:nvSpPr>
        <p:spPr>
          <a:xfrm>
            <a:off x="1564225" y="220650"/>
            <a:ext cx="242506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RANK	QUERY</a:t>
            </a:r>
            <a:endParaRPr sz="2800">
              <a:latin typeface="Cambria"/>
              <a:ea typeface="Cambria"/>
              <a:cs typeface="Cambria"/>
              <a:sym typeface="Cambria"/>
            </a:endParaRPr>
          </a:p>
        </p:txBody>
      </p:sp>
      <p:sp>
        <p:nvSpPr>
          <p:cNvPr id="737" name="Google Shape;737;p98"/>
          <p:cNvSpPr txBox="1"/>
          <p:nvPr/>
        </p:nvSpPr>
        <p:spPr>
          <a:xfrm>
            <a:off x="137924" y="1206720"/>
            <a:ext cx="8332470" cy="380619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600">
                <a:latin typeface="Cambria"/>
                <a:ea typeface="Cambria"/>
                <a:cs typeface="Cambria"/>
                <a:sym typeface="Cambria"/>
              </a:rPr>
              <a:t>The RANK() function is a </a:t>
            </a:r>
            <a:r>
              <a:rPr lang="en-US" sz="1600" u="sng">
                <a:solidFill>
                  <a:schemeClr val="hlink"/>
                </a:solidFill>
                <a:latin typeface="Cambria"/>
                <a:ea typeface="Cambria"/>
                <a:cs typeface="Cambria"/>
                <a:sym typeface="Cambria"/>
                <a:hlinkClick r:id="rId3"/>
              </a:rPr>
              <a:t>window function </a:t>
            </a:r>
            <a:r>
              <a:rPr lang="en-US" sz="1600">
                <a:latin typeface="Cambria"/>
                <a:ea typeface="Cambria"/>
                <a:cs typeface="Cambria"/>
                <a:sym typeface="Cambria"/>
              </a:rPr>
              <a:t>that assigns a rank to each row within a partition of a  result set.</a:t>
            </a:r>
            <a:endParaRPr sz="1600">
              <a:latin typeface="Cambria"/>
              <a:ea typeface="Cambria"/>
              <a:cs typeface="Cambria"/>
              <a:sym typeface="Cambria"/>
            </a:endParaRPr>
          </a:p>
          <a:p>
            <a:pPr indent="0" lvl="0" marL="12700" marR="0" rtl="0" algn="l">
              <a:lnSpc>
                <a:spcPct val="100000"/>
              </a:lnSpc>
              <a:spcBef>
                <a:spcPts val="1680"/>
              </a:spcBef>
              <a:spcAft>
                <a:spcPts val="0"/>
              </a:spcAft>
              <a:buNone/>
            </a:pPr>
            <a:r>
              <a:rPr lang="en-US" sz="1800">
                <a:latin typeface="Cambria"/>
                <a:ea typeface="Cambria"/>
                <a:cs typeface="Cambria"/>
                <a:sym typeface="Cambria"/>
              </a:rPr>
              <a:t>Syntax</a:t>
            </a:r>
            <a:endParaRPr sz="1800">
              <a:latin typeface="Cambria"/>
              <a:ea typeface="Cambria"/>
              <a:cs typeface="Cambria"/>
              <a:sym typeface="Cambria"/>
            </a:endParaRPr>
          </a:p>
          <a:p>
            <a:pPr indent="-660400" lvl="0" marL="673100" marR="3166110" rtl="0" algn="l">
              <a:lnSpc>
                <a:spcPct val="156700"/>
              </a:lnSpc>
              <a:spcBef>
                <a:spcPts val="40"/>
              </a:spcBef>
              <a:spcAft>
                <a:spcPts val="0"/>
              </a:spcAft>
              <a:buNone/>
            </a:pPr>
            <a:r>
              <a:rPr lang="en-US" sz="1600">
                <a:latin typeface="Cambria"/>
                <a:ea typeface="Cambria"/>
                <a:cs typeface="Cambria"/>
                <a:sym typeface="Cambria"/>
              </a:rPr>
              <a:t>RANK() OVER ( [PARTITION BY partition_expression, ... ]  ORDER BY sort_expression [ASC | DESC], ... )</a:t>
            </a:r>
            <a:endParaRPr sz="1600">
              <a:latin typeface="Cambria"/>
              <a:ea typeface="Cambria"/>
              <a:cs typeface="Cambria"/>
              <a:sym typeface="Cambria"/>
            </a:endParaRPr>
          </a:p>
          <a:p>
            <a:pPr indent="0" lvl="0" marL="12700" marR="0" rtl="0" algn="l">
              <a:lnSpc>
                <a:spcPct val="100000"/>
              </a:lnSpc>
              <a:spcBef>
                <a:spcPts val="1080"/>
              </a:spcBef>
              <a:spcAft>
                <a:spcPts val="0"/>
              </a:spcAft>
              <a:buNone/>
            </a:pPr>
            <a:r>
              <a:rPr lang="en-US" sz="1900">
                <a:latin typeface="Cambria"/>
                <a:ea typeface="Cambria"/>
                <a:cs typeface="Cambria"/>
                <a:sym typeface="Cambria"/>
              </a:rPr>
              <a:t>Example</a:t>
            </a:r>
            <a:endParaRPr sz="1900">
              <a:latin typeface="Cambria"/>
              <a:ea typeface="Cambria"/>
              <a:cs typeface="Cambria"/>
              <a:sym typeface="Cambria"/>
            </a:endParaRPr>
          </a:p>
          <a:p>
            <a:pPr indent="0" lvl="0" marL="12700" marR="7374890" rtl="0" algn="l">
              <a:lnSpc>
                <a:spcPct val="156700"/>
              </a:lnSpc>
              <a:spcBef>
                <a:spcPts val="65"/>
              </a:spcBef>
              <a:spcAft>
                <a:spcPts val="0"/>
              </a:spcAft>
              <a:buNone/>
            </a:pPr>
            <a:r>
              <a:rPr lang="en-US" sz="1600">
                <a:latin typeface="Cambria"/>
                <a:ea typeface="Cambria"/>
                <a:cs typeface="Cambria"/>
                <a:sym typeface="Cambria"/>
              </a:rPr>
              <a:t>SELECT v,  RANK ()</a:t>
            </a:r>
            <a:endParaRPr sz="1600">
              <a:latin typeface="Cambria"/>
              <a:ea typeface="Cambria"/>
              <a:cs typeface="Cambria"/>
              <a:sym typeface="Cambria"/>
            </a:endParaRPr>
          </a:p>
          <a:p>
            <a:pPr indent="0" lvl="0" marL="12700" marR="0" rtl="0" algn="l">
              <a:lnSpc>
                <a:spcPct val="100000"/>
              </a:lnSpc>
              <a:spcBef>
                <a:spcPts val="1085"/>
              </a:spcBef>
              <a:spcAft>
                <a:spcPts val="0"/>
              </a:spcAft>
              <a:buNone/>
            </a:pPr>
            <a:r>
              <a:rPr lang="en-US" sz="1600">
                <a:latin typeface="Cambria"/>
                <a:ea typeface="Cambria"/>
                <a:cs typeface="Cambria"/>
                <a:sym typeface="Cambria"/>
              </a:rPr>
              <a:t>OVER ( ORDER BY v )</a:t>
            </a:r>
            <a:endParaRPr sz="1600">
              <a:latin typeface="Cambria"/>
              <a:ea typeface="Cambria"/>
              <a:cs typeface="Cambria"/>
              <a:sym typeface="Cambria"/>
            </a:endParaRPr>
          </a:p>
          <a:p>
            <a:pPr indent="0" lvl="0" marL="12700" marR="0" rtl="0" algn="l">
              <a:lnSpc>
                <a:spcPct val="100000"/>
              </a:lnSpc>
              <a:spcBef>
                <a:spcPts val="1090"/>
              </a:spcBef>
              <a:spcAft>
                <a:spcPts val="0"/>
              </a:spcAft>
              <a:buNone/>
            </a:pPr>
            <a:r>
              <a:rPr lang="en-US" sz="1600">
                <a:latin typeface="Cambria"/>
                <a:ea typeface="Cambria"/>
                <a:cs typeface="Cambria"/>
                <a:sym typeface="Cambria"/>
              </a:rPr>
              <a:t>rank_no FROM sales.rank_demo;</a:t>
            </a:r>
            <a:endParaRPr sz="1600">
              <a:latin typeface="Cambria"/>
              <a:ea typeface="Cambria"/>
              <a:cs typeface="Cambria"/>
              <a:sym typeface="Cambria"/>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9"/>
          <p:cNvSpPr txBox="1"/>
          <p:nvPr>
            <p:ph type="title"/>
          </p:nvPr>
        </p:nvSpPr>
        <p:spPr>
          <a:xfrm>
            <a:off x="1564225" y="220650"/>
            <a:ext cx="368681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DENSE RANK	QUERY</a:t>
            </a:r>
            <a:endParaRPr sz="2800">
              <a:latin typeface="Cambria"/>
              <a:ea typeface="Cambria"/>
              <a:cs typeface="Cambria"/>
              <a:sym typeface="Cambria"/>
            </a:endParaRPr>
          </a:p>
        </p:txBody>
      </p:sp>
      <p:sp>
        <p:nvSpPr>
          <p:cNvPr id="743" name="Google Shape;743;p99"/>
          <p:cNvSpPr txBox="1"/>
          <p:nvPr/>
        </p:nvSpPr>
        <p:spPr>
          <a:xfrm>
            <a:off x="137924" y="1239870"/>
            <a:ext cx="8178800" cy="355092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600">
                <a:latin typeface="Cambria"/>
                <a:ea typeface="Cambria"/>
                <a:cs typeface="Cambria"/>
                <a:sym typeface="Cambria"/>
              </a:rPr>
              <a:t>The DENSE_RANK() is a </a:t>
            </a:r>
            <a:r>
              <a:rPr lang="en-US" sz="1600" u="sng">
                <a:solidFill>
                  <a:schemeClr val="hlink"/>
                </a:solidFill>
                <a:latin typeface="Cambria"/>
                <a:ea typeface="Cambria"/>
                <a:cs typeface="Cambria"/>
                <a:sym typeface="Cambria"/>
                <a:hlinkClick r:id="rId3"/>
              </a:rPr>
              <a:t>window function </a:t>
            </a:r>
            <a:r>
              <a:rPr lang="en-US" sz="1600">
                <a:latin typeface="Cambria"/>
                <a:ea typeface="Cambria"/>
                <a:cs typeface="Cambria"/>
                <a:sym typeface="Cambria"/>
              </a:rPr>
              <a:t>that assigns a rank to each row within a partition of  a result set. Unlike the </a:t>
            </a:r>
            <a:r>
              <a:rPr lang="en-US" sz="1600" u="sng">
                <a:solidFill>
                  <a:schemeClr val="hlink"/>
                </a:solidFill>
                <a:latin typeface="Cambria"/>
                <a:ea typeface="Cambria"/>
                <a:cs typeface="Cambria"/>
                <a:sym typeface="Cambria"/>
                <a:hlinkClick r:id="rId4"/>
              </a:rPr>
              <a:t>RANK() </a:t>
            </a:r>
            <a:r>
              <a:rPr lang="en-US" sz="1600">
                <a:latin typeface="Cambria"/>
                <a:ea typeface="Cambria"/>
                <a:cs typeface="Cambria"/>
                <a:sym typeface="Cambria"/>
              </a:rPr>
              <a:t>function, the DENSE_RANK() function returns consecutive  rank values. Rows in each partition receive the same ranks if they have the same values.</a:t>
            </a:r>
            <a:endParaRPr sz="1600">
              <a:latin typeface="Cambria"/>
              <a:ea typeface="Cambria"/>
              <a:cs typeface="Cambria"/>
              <a:sym typeface="Cambria"/>
            </a:endParaRPr>
          </a:p>
          <a:p>
            <a:pPr indent="0" lvl="0" marL="12700" marR="0" rtl="0" algn="l">
              <a:lnSpc>
                <a:spcPct val="100000"/>
              </a:lnSpc>
              <a:spcBef>
                <a:spcPts val="1685"/>
              </a:spcBef>
              <a:spcAft>
                <a:spcPts val="0"/>
              </a:spcAft>
              <a:buNone/>
            </a:pPr>
            <a:r>
              <a:rPr lang="en-US" sz="1700">
                <a:latin typeface="Cambria"/>
                <a:ea typeface="Cambria"/>
                <a:cs typeface="Cambria"/>
                <a:sym typeface="Cambria"/>
              </a:rPr>
              <a:t>Syntax of the DENSE_RANK() function</a:t>
            </a:r>
            <a:endParaRPr sz="1700">
              <a:latin typeface="Cambria"/>
              <a:ea typeface="Cambria"/>
              <a:cs typeface="Cambria"/>
              <a:sym typeface="Cambria"/>
            </a:endParaRPr>
          </a:p>
          <a:p>
            <a:pPr indent="0" lvl="0" marL="12700" marR="2249170" rtl="0" algn="l">
              <a:lnSpc>
                <a:spcPct val="156700"/>
              </a:lnSpc>
              <a:spcBef>
                <a:spcPts val="20"/>
              </a:spcBef>
              <a:spcAft>
                <a:spcPts val="0"/>
              </a:spcAft>
              <a:buNone/>
            </a:pPr>
            <a:r>
              <a:rPr lang="en-US" sz="1600">
                <a:latin typeface="Cambria"/>
                <a:ea typeface="Cambria"/>
                <a:cs typeface="Cambria"/>
                <a:sym typeface="Cambria"/>
              </a:rPr>
              <a:t>DENSE_RANK() OVER ([PARTITION BY partition_expression, ... ]  ORDER BY sort_expression [ASC | DESC], ... )</a:t>
            </a:r>
            <a:endParaRPr sz="1600">
              <a:latin typeface="Cambria"/>
              <a:ea typeface="Cambria"/>
              <a:cs typeface="Cambria"/>
              <a:sym typeface="Cambria"/>
            </a:endParaRPr>
          </a:p>
          <a:p>
            <a:pPr indent="0" lvl="0" marL="12700" marR="0" rtl="0" algn="l">
              <a:lnSpc>
                <a:spcPct val="100000"/>
              </a:lnSpc>
              <a:spcBef>
                <a:spcPts val="1085"/>
              </a:spcBef>
              <a:spcAft>
                <a:spcPts val="0"/>
              </a:spcAft>
              <a:buNone/>
            </a:pPr>
            <a:r>
              <a:rPr lang="en-US" sz="1700">
                <a:latin typeface="Cambria"/>
                <a:ea typeface="Cambria"/>
                <a:cs typeface="Cambria"/>
                <a:sym typeface="Cambria"/>
              </a:rPr>
              <a:t>Example:</a:t>
            </a:r>
            <a:endParaRPr sz="1700">
              <a:latin typeface="Cambria"/>
              <a:ea typeface="Cambria"/>
              <a:cs typeface="Cambria"/>
              <a:sym typeface="Cambria"/>
            </a:endParaRPr>
          </a:p>
          <a:p>
            <a:pPr indent="0" lvl="0" marL="12700" marR="1512570" rtl="0" algn="l">
              <a:lnSpc>
                <a:spcPct val="114999"/>
              </a:lnSpc>
              <a:spcBef>
                <a:spcPts val="819"/>
              </a:spcBef>
              <a:spcAft>
                <a:spcPts val="0"/>
              </a:spcAft>
              <a:buNone/>
            </a:pPr>
            <a:r>
              <a:rPr lang="en-US" sz="1600">
                <a:latin typeface="Cambria"/>
                <a:ea typeface="Cambria"/>
                <a:cs typeface="Cambria"/>
                <a:sym typeface="Cambria"/>
              </a:rPr>
              <a:t>CREATE TABLE sales.dense_rank_demo ( v VARCHAR(10) ); INSERT INTO  sales.dense_rank_demo(v) VALUES('A'),('B'),('B'),('C'),('C'),('D'),('E');</a:t>
            </a:r>
            <a:endParaRPr sz="1600">
              <a:latin typeface="Cambria"/>
              <a:ea typeface="Cambria"/>
              <a:cs typeface="Cambria"/>
              <a:sym typeface="Cambria"/>
            </a:endParaRPr>
          </a:p>
          <a:p>
            <a:pPr indent="0" lvl="0" marL="63500" marR="0" rtl="0" algn="l">
              <a:lnSpc>
                <a:spcPct val="100000"/>
              </a:lnSpc>
              <a:spcBef>
                <a:spcPts val="1090"/>
              </a:spcBef>
              <a:spcAft>
                <a:spcPts val="0"/>
              </a:spcAft>
              <a:buNone/>
            </a:pPr>
            <a:r>
              <a:rPr lang="en-US" sz="1600">
                <a:latin typeface="Cambria"/>
                <a:ea typeface="Cambria"/>
                <a:cs typeface="Cambria"/>
                <a:sym typeface="Cambria"/>
              </a:rPr>
              <a:t>SELECT * FROM sales.dense_rank_demo;</a:t>
            </a:r>
            <a:endParaRPr sz="1600">
              <a:latin typeface="Cambria"/>
              <a:ea typeface="Cambria"/>
              <a:cs typeface="Cambria"/>
              <a:sym typeface="Cambria"/>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00"/>
          <p:cNvSpPr txBox="1"/>
          <p:nvPr>
            <p:ph type="title"/>
          </p:nvPr>
        </p:nvSpPr>
        <p:spPr>
          <a:xfrm>
            <a:off x="1564225" y="220650"/>
            <a:ext cx="23571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LEAD	QUERY</a:t>
            </a:r>
            <a:endParaRPr sz="2800">
              <a:latin typeface="Cambria"/>
              <a:ea typeface="Cambria"/>
              <a:cs typeface="Cambria"/>
              <a:sym typeface="Cambria"/>
            </a:endParaRPr>
          </a:p>
        </p:txBody>
      </p:sp>
      <p:sp>
        <p:nvSpPr>
          <p:cNvPr id="749" name="Google Shape;749;p100"/>
          <p:cNvSpPr txBox="1"/>
          <p:nvPr/>
        </p:nvSpPr>
        <p:spPr>
          <a:xfrm>
            <a:off x="137924" y="1234283"/>
            <a:ext cx="9037955" cy="384937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latin typeface="Cambria"/>
                <a:ea typeface="Cambria"/>
                <a:cs typeface="Cambria"/>
                <a:sym typeface="Cambria"/>
              </a:rPr>
              <a:t>LEAD() is a </a:t>
            </a:r>
            <a:r>
              <a:rPr lang="en-US" sz="1800" u="sng">
                <a:solidFill>
                  <a:schemeClr val="hlink"/>
                </a:solidFill>
                <a:latin typeface="Cambria"/>
                <a:ea typeface="Cambria"/>
                <a:cs typeface="Cambria"/>
                <a:sym typeface="Cambria"/>
                <a:hlinkClick r:id="rId3"/>
              </a:rPr>
              <a:t>window function </a:t>
            </a:r>
            <a:r>
              <a:rPr lang="en-US" sz="1800">
                <a:latin typeface="Cambria"/>
                <a:ea typeface="Cambria"/>
                <a:cs typeface="Cambria"/>
                <a:sym typeface="Cambria"/>
              </a:rPr>
              <a:t>that provides access to a row at a speciﬁed physical oﬀset which  follows the current row. By using the LEAD() function, from the current row, you can access  data of the next row, or the row after the next row, and so on.</a:t>
            </a:r>
            <a:endParaRPr sz="1800">
              <a:latin typeface="Cambria"/>
              <a:ea typeface="Cambria"/>
              <a:cs typeface="Cambria"/>
              <a:sym typeface="Cambria"/>
            </a:endParaRPr>
          </a:p>
          <a:p>
            <a:pPr indent="0" lvl="0" marL="12700" marR="0" rtl="0" algn="l">
              <a:lnSpc>
                <a:spcPct val="100000"/>
              </a:lnSpc>
              <a:spcBef>
                <a:spcPts val="1515"/>
              </a:spcBef>
              <a:spcAft>
                <a:spcPts val="0"/>
              </a:spcAft>
              <a:buNone/>
            </a:pPr>
            <a:r>
              <a:rPr lang="en-US" sz="2000">
                <a:latin typeface="Cambria"/>
                <a:ea typeface="Cambria"/>
                <a:cs typeface="Cambria"/>
                <a:sym typeface="Cambria"/>
              </a:rPr>
              <a:t>Syntax:</a:t>
            </a:r>
            <a:endParaRPr sz="2000">
              <a:latin typeface="Cambria"/>
              <a:ea typeface="Cambria"/>
              <a:cs typeface="Cambria"/>
              <a:sym typeface="Cambria"/>
            </a:endParaRPr>
          </a:p>
          <a:p>
            <a:pPr indent="0" lvl="0" marL="12700" marR="0" rtl="0" algn="l">
              <a:lnSpc>
                <a:spcPct val="100000"/>
              </a:lnSpc>
              <a:spcBef>
                <a:spcPts val="1565"/>
              </a:spcBef>
              <a:spcAft>
                <a:spcPts val="0"/>
              </a:spcAft>
              <a:buNone/>
            </a:pPr>
            <a:r>
              <a:rPr lang="en-US" sz="1800">
                <a:latin typeface="Cambria"/>
                <a:ea typeface="Cambria"/>
                <a:cs typeface="Cambria"/>
                <a:sym typeface="Cambria"/>
              </a:rPr>
              <a:t>LEAD(return_value ,oﬀset [,default])</a:t>
            </a:r>
            <a:endParaRPr sz="1800">
              <a:latin typeface="Cambria"/>
              <a:ea typeface="Cambria"/>
              <a:cs typeface="Cambria"/>
              <a:sym typeface="Cambria"/>
            </a:endParaRPr>
          </a:p>
          <a:p>
            <a:pPr indent="0" lvl="0" marL="12700" marR="4116704" rtl="0" algn="l">
              <a:lnSpc>
                <a:spcPct val="170400"/>
              </a:lnSpc>
              <a:spcBef>
                <a:spcPts val="5"/>
              </a:spcBef>
              <a:spcAft>
                <a:spcPts val="0"/>
              </a:spcAft>
              <a:buNone/>
            </a:pPr>
            <a:r>
              <a:rPr lang="en-US" sz="1800">
                <a:latin typeface="Cambria"/>
                <a:ea typeface="Cambria"/>
                <a:cs typeface="Cambria"/>
                <a:sym typeface="Cambria"/>
              </a:rPr>
              <a:t>OVER ( [PARTITION BY partition_expression, ... ]  ORDER BY sort_expression [ASC | DESC], ... )  </a:t>
            </a:r>
            <a:r>
              <a:rPr lang="en-US" sz="2000">
                <a:latin typeface="Cambria"/>
                <a:ea typeface="Cambria"/>
                <a:cs typeface="Cambria"/>
                <a:sym typeface="Cambria"/>
              </a:rPr>
              <a:t>Example:</a:t>
            </a:r>
            <a:endParaRPr sz="2000">
              <a:latin typeface="Cambria"/>
              <a:ea typeface="Cambria"/>
              <a:cs typeface="Cambria"/>
              <a:sym typeface="Cambria"/>
            </a:endParaRPr>
          </a:p>
          <a:p>
            <a:pPr indent="0" lvl="0" marL="12700" marR="0" rtl="0" algn="l">
              <a:lnSpc>
                <a:spcPct val="100000"/>
              </a:lnSpc>
              <a:spcBef>
                <a:spcPts val="1570"/>
              </a:spcBef>
              <a:spcAft>
                <a:spcPts val="0"/>
              </a:spcAft>
              <a:buNone/>
            </a:pPr>
            <a:r>
              <a:rPr lang="en-US" sz="1800">
                <a:latin typeface="Cambria"/>
                <a:ea typeface="Cambria"/>
                <a:cs typeface="Cambria"/>
                <a:sym typeface="Cambria"/>
              </a:rPr>
              <a:t>SELECT month, net_sales, LEAD(net_sales,1) OVER ( ORDER BY month ) next_month_sale</a:t>
            </a:r>
            <a:endParaRPr sz="1800">
              <a:latin typeface="Cambria"/>
              <a:ea typeface="Cambria"/>
              <a:cs typeface="Cambria"/>
              <a:sym typeface="Cambria"/>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1"/>
          <p:cNvSpPr txBox="1"/>
          <p:nvPr>
            <p:ph type="title"/>
          </p:nvPr>
        </p:nvSpPr>
        <p:spPr>
          <a:xfrm>
            <a:off x="1564225" y="220650"/>
            <a:ext cx="21158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LAG	QUERY</a:t>
            </a:r>
            <a:endParaRPr sz="2800">
              <a:latin typeface="Cambria"/>
              <a:ea typeface="Cambria"/>
              <a:cs typeface="Cambria"/>
              <a:sym typeface="Cambria"/>
            </a:endParaRPr>
          </a:p>
        </p:txBody>
      </p:sp>
      <p:sp>
        <p:nvSpPr>
          <p:cNvPr id="755" name="Google Shape;755;p101"/>
          <p:cNvSpPr txBox="1"/>
          <p:nvPr/>
        </p:nvSpPr>
        <p:spPr>
          <a:xfrm>
            <a:off x="73025" y="1239870"/>
            <a:ext cx="8487410" cy="376555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600">
                <a:latin typeface="Cambria"/>
                <a:ea typeface="Cambria"/>
                <a:cs typeface="Cambria"/>
                <a:sym typeface="Cambria"/>
              </a:rPr>
              <a:t>LAG() is a </a:t>
            </a:r>
            <a:r>
              <a:rPr lang="en-US" sz="1600" u="sng">
                <a:solidFill>
                  <a:schemeClr val="hlink"/>
                </a:solidFill>
                <a:latin typeface="Cambria"/>
                <a:ea typeface="Cambria"/>
                <a:cs typeface="Cambria"/>
                <a:sym typeface="Cambria"/>
                <a:hlinkClick r:id="rId3"/>
              </a:rPr>
              <a:t>window function </a:t>
            </a:r>
            <a:r>
              <a:rPr lang="en-US" sz="1600">
                <a:latin typeface="Cambria"/>
                <a:ea typeface="Cambria"/>
                <a:cs typeface="Cambria"/>
                <a:sym typeface="Cambria"/>
              </a:rPr>
              <a:t>that provides access to a row at a speciﬁed physical oﬀset which comes  before the current row.</a:t>
            </a:r>
            <a:endParaRPr sz="1600">
              <a:latin typeface="Cambria"/>
              <a:ea typeface="Cambria"/>
              <a:cs typeface="Cambria"/>
              <a:sym typeface="Cambria"/>
            </a:endParaRPr>
          </a:p>
          <a:p>
            <a:pPr indent="0" lvl="0" marL="12700" marR="92710" rtl="0" algn="l">
              <a:lnSpc>
                <a:spcPct val="114999"/>
              </a:lnSpc>
              <a:spcBef>
                <a:spcPts val="1200"/>
              </a:spcBef>
              <a:spcAft>
                <a:spcPts val="0"/>
              </a:spcAft>
              <a:buNone/>
            </a:pPr>
            <a:r>
              <a:rPr lang="en-US" sz="1600">
                <a:latin typeface="Cambria"/>
                <a:ea typeface="Cambria"/>
                <a:cs typeface="Cambria"/>
                <a:sym typeface="Cambria"/>
              </a:rPr>
              <a:t>By using the LAG() function, from the current row, you can access data of the previous row, or the  row before the previous row, and so on.</a:t>
            </a:r>
            <a:endParaRPr sz="1600">
              <a:latin typeface="Cambria"/>
              <a:ea typeface="Cambria"/>
              <a:cs typeface="Cambria"/>
              <a:sym typeface="Cambria"/>
            </a:endParaRPr>
          </a:p>
          <a:p>
            <a:pPr indent="0" lvl="0" marL="127000" marR="0" rtl="0" algn="l">
              <a:lnSpc>
                <a:spcPct val="100000"/>
              </a:lnSpc>
              <a:spcBef>
                <a:spcPts val="1480"/>
              </a:spcBef>
              <a:spcAft>
                <a:spcPts val="0"/>
              </a:spcAft>
              <a:buNone/>
            </a:pPr>
            <a:r>
              <a:rPr lang="en-US" sz="1800">
                <a:latin typeface="Cambria"/>
                <a:ea typeface="Cambria"/>
                <a:cs typeface="Cambria"/>
                <a:sym typeface="Cambria"/>
              </a:rPr>
              <a:t>Syntax:</a:t>
            </a:r>
            <a:endParaRPr sz="1800">
              <a:latin typeface="Cambria"/>
              <a:ea typeface="Cambria"/>
              <a:cs typeface="Cambria"/>
              <a:sym typeface="Cambria"/>
            </a:endParaRPr>
          </a:p>
          <a:p>
            <a:pPr indent="0" lvl="0" marL="127000" marR="0" rtl="0" algn="l">
              <a:lnSpc>
                <a:spcPct val="100000"/>
              </a:lnSpc>
              <a:spcBef>
                <a:spcPts val="330"/>
              </a:spcBef>
              <a:spcAft>
                <a:spcPts val="0"/>
              </a:spcAft>
              <a:buNone/>
            </a:pPr>
            <a:r>
              <a:rPr lang="en-US" sz="1600">
                <a:latin typeface="Cambria"/>
                <a:ea typeface="Cambria"/>
                <a:cs typeface="Cambria"/>
                <a:sym typeface="Cambria"/>
              </a:rPr>
              <a:t>LAG(return_value ,oﬀset [,default])</a:t>
            </a:r>
            <a:endParaRPr sz="1600">
              <a:latin typeface="Cambria"/>
              <a:ea typeface="Cambria"/>
              <a:cs typeface="Cambria"/>
              <a:sym typeface="Cambria"/>
            </a:endParaRPr>
          </a:p>
          <a:p>
            <a:pPr indent="0" lvl="0" marL="127000" marR="3996690" rtl="0" algn="l">
              <a:lnSpc>
                <a:spcPct val="114999"/>
              </a:lnSpc>
              <a:spcBef>
                <a:spcPts val="0"/>
              </a:spcBef>
              <a:spcAft>
                <a:spcPts val="0"/>
              </a:spcAft>
              <a:buNone/>
            </a:pPr>
            <a:r>
              <a:rPr lang="en-US" sz="1600">
                <a:latin typeface="Cambria"/>
                <a:ea typeface="Cambria"/>
                <a:cs typeface="Cambria"/>
                <a:sym typeface="Cambria"/>
              </a:rPr>
              <a:t>OVER ( [PARTITION BY partition_expression, ... ]  ORDER BY sort_expression [ASC | DESC], ... )</a:t>
            </a:r>
            <a:endParaRPr sz="1600">
              <a:latin typeface="Cambria"/>
              <a:ea typeface="Cambria"/>
              <a:cs typeface="Cambria"/>
              <a:sym typeface="Cambria"/>
            </a:endParaRPr>
          </a:p>
          <a:p>
            <a:pPr indent="0" lvl="0" marL="0" marR="0" rtl="0" algn="l">
              <a:lnSpc>
                <a:spcPct val="100000"/>
              </a:lnSpc>
              <a:spcBef>
                <a:spcPts val="25"/>
              </a:spcBef>
              <a:spcAft>
                <a:spcPts val="0"/>
              </a:spcAft>
              <a:buNone/>
            </a:pPr>
            <a:r>
              <a:t/>
            </a:r>
            <a:endParaRPr sz="2100">
              <a:latin typeface="Cambria"/>
              <a:ea typeface="Cambria"/>
              <a:cs typeface="Cambria"/>
              <a:sym typeface="Cambria"/>
            </a:endParaRPr>
          </a:p>
          <a:p>
            <a:pPr indent="0" lvl="0" marL="127000" marR="0" rtl="0" algn="l">
              <a:lnSpc>
                <a:spcPct val="100000"/>
              </a:lnSpc>
              <a:spcBef>
                <a:spcPts val="0"/>
              </a:spcBef>
              <a:spcAft>
                <a:spcPts val="0"/>
              </a:spcAft>
              <a:buNone/>
            </a:pPr>
            <a:r>
              <a:rPr lang="en-US" sz="1800">
                <a:latin typeface="Cambria"/>
                <a:ea typeface="Cambria"/>
                <a:cs typeface="Cambria"/>
                <a:sym typeface="Cambria"/>
              </a:rPr>
              <a:t>Example:</a:t>
            </a:r>
            <a:endParaRPr sz="1800">
              <a:latin typeface="Cambria"/>
              <a:ea typeface="Cambria"/>
              <a:cs typeface="Cambria"/>
              <a:sym typeface="Cambria"/>
            </a:endParaRPr>
          </a:p>
          <a:p>
            <a:pPr indent="0" lvl="0" marL="127000" marR="107950" rtl="0" algn="l">
              <a:lnSpc>
                <a:spcPct val="114999"/>
              </a:lnSpc>
              <a:spcBef>
                <a:spcPts val="45"/>
              </a:spcBef>
              <a:spcAft>
                <a:spcPts val="0"/>
              </a:spcAft>
              <a:buNone/>
            </a:pPr>
            <a:r>
              <a:rPr lang="en-US" sz="1600">
                <a:latin typeface="Cambria"/>
                <a:ea typeface="Cambria"/>
                <a:cs typeface="Cambria"/>
                <a:sym typeface="Cambria"/>
              </a:rPr>
              <a:t>SELECT month, brand_name, net_sales, LAG(net_sales,1) OVER ( PARTITION BY brand_name  ORDER BY month ) previous_sales FROM sales.vw_netsales_brands WHERE year = 2018</a:t>
            </a:r>
            <a:endParaRPr sz="1600">
              <a:latin typeface="Cambria"/>
              <a:ea typeface="Cambria"/>
              <a:cs typeface="Cambria"/>
              <a:sym typeface="Cambria"/>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9" name="Shape 759"/>
        <p:cNvGrpSpPr/>
        <p:nvPr/>
      </p:nvGrpSpPr>
      <p:grpSpPr>
        <a:xfrm>
          <a:off x="0" y="0"/>
          <a:ext cx="0" cy="0"/>
          <a:chOff x="0" y="0"/>
          <a:chExt cx="0" cy="0"/>
        </a:xfrm>
      </p:grpSpPr>
      <p:sp>
        <p:nvSpPr>
          <p:cNvPr id="760" name="Google Shape;760;p102"/>
          <p:cNvSpPr txBox="1"/>
          <p:nvPr/>
        </p:nvSpPr>
        <p:spPr>
          <a:xfrm>
            <a:off x="303300" y="1836720"/>
            <a:ext cx="2682240" cy="1854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solidFill>
                  <a:srgbClr val="FFFFFF"/>
                </a:solidFill>
                <a:latin typeface="Cambria"/>
                <a:ea typeface="Cambria"/>
                <a:cs typeface="Cambria"/>
                <a:sym typeface="Cambria"/>
              </a:rPr>
              <a:t>Types of  Joins</a:t>
            </a:r>
            <a:endParaRPr sz="6000">
              <a:latin typeface="Cambria"/>
              <a:ea typeface="Cambria"/>
              <a:cs typeface="Cambria"/>
              <a:sym typeface="Cambria"/>
            </a:endParaRPr>
          </a:p>
        </p:txBody>
      </p:sp>
      <p:pic>
        <p:nvPicPr>
          <p:cNvPr id="761" name="Google Shape;761;p102"/>
          <p:cNvPicPr preferRelativeResize="0"/>
          <p:nvPr/>
        </p:nvPicPr>
        <p:blipFill rotWithShape="1">
          <a:blip r:embed="rId3">
            <a:alphaModFix/>
          </a:blip>
          <a:srcRect b="0" l="0" r="0" t="0"/>
          <a:stretch/>
        </p:blipFill>
        <p:spPr>
          <a:xfrm>
            <a:off x="4471900" y="643975"/>
            <a:ext cx="4009849" cy="3284524"/>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3"/>
          <p:cNvSpPr txBox="1"/>
          <p:nvPr>
            <p:ph type="title"/>
          </p:nvPr>
        </p:nvSpPr>
        <p:spPr>
          <a:xfrm>
            <a:off x="1564225" y="220650"/>
            <a:ext cx="7715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Joins</a:t>
            </a:r>
            <a:endParaRPr sz="2800">
              <a:latin typeface="Cambria"/>
              <a:ea typeface="Cambria"/>
              <a:cs typeface="Cambria"/>
              <a:sym typeface="Cambria"/>
            </a:endParaRPr>
          </a:p>
        </p:txBody>
      </p:sp>
      <p:sp>
        <p:nvSpPr>
          <p:cNvPr id="767" name="Google Shape;767;p103"/>
          <p:cNvSpPr txBox="1"/>
          <p:nvPr/>
        </p:nvSpPr>
        <p:spPr>
          <a:xfrm>
            <a:off x="187125" y="1037669"/>
            <a:ext cx="8754745" cy="3977640"/>
          </a:xfrm>
          <a:prstGeom prst="rect">
            <a:avLst/>
          </a:prstGeom>
          <a:noFill/>
          <a:ln>
            <a:noFill/>
          </a:ln>
        </p:spPr>
        <p:txBody>
          <a:bodyPr anchorCtr="0" anchor="t" bIns="0" lIns="0" spcFirstLastPara="1" rIns="0" wrap="square" tIns="12700">
            <a:spAutoFit/>
          </a:bodyPr>
          <a:lstStyle/>
          <a:p>
            <a:pPr indent="0" lvl="0" marL="12700" marR="954405" rtl="0" algn="l">
              <a:lnSpc>
                <a:spcPct val="114999"/>
              </a:lnSpc>
              <a:spcBef>
                <a:spcPts val="0"/>
              </a:spcBef>
              <a:spcAft>
                <a:spcPts val="0"/>
              </a:spcAft>
              <a:buNone/>
            </a:pPr>
            <a:r>
              <a:rPr lang="en-US" sz="2000">
                <a:solidFill>
                  <a:srgbClr val="333333"/>
                </a:solidFill>
                <a:latin typeface="Cambria"/>
                <a:ea typeface="Cambria"/>
                <a:cs typeface="Cambria"/>
                <a:sym typeface="Cambria"/>
              </a:rPr>
              <a:t>SQL JOINS are used to retrieve data from multiple tables. A SQL JOIN is  performed when two or more tables are combined in a SQL statement.</a:t>
            </a:r>
            <a:endParaRPr sz="2000">
              <a:latin typeface="Cambria"/>
              <a:ea typeface="Cambria"/>
              <a:cs typeface="Cambria"/>
              <a:sym typeface="Cambria"/>
            </a:endParaRPr>
          </a:p>
          <a:p>
            <a:pPr indent="0" lvl="0" marL="0" marR="0" rtl="0" algn="l">
              <a:lnSpc>
                <a:spcPct val="100000"/>
              </a:lnSpc>
              <a:spcBef>
                <a:spcPts val="0"/>
              </a:spcBef>
              <a:spcAft>
                <a:spcPts val="0"/>
              </a:spcAft>
              <a:buNone/>
            </a:pPr>
            <a:r>
              <a:t/>
            </a:r>
            <a:endParaRPr sz="2400">
              <a:latin typeface="Cambria"/>
              <a:ea typeface="Cambria"/>
              <a:cs typeface="Cambria"/>
              <a:sym typeface="Cambria"/>
            </a:endParaRPr>
          </a:p>
          <a:p>
            <a:pPr indent="0" lvl="0" marL="0" marR="0" rtl="0" algn="l">
              <a:lnSpc>
                <a:spcPct val="100000"/>
              </a:lnSpc>
              <a:spcBef>
                <a:spcPts val="5"/>
              </a:spcBef>
              <a:spcAft>
                <a:spcPts val="0"/>
              </a:spcAft>
              <a:buNone/>
            </a:pPr>
            <a:r>
              <a:t/>
            </a:r>
            <a:endParaRPr sz="1850">
              <a:latin typeface="Cambria"/>
              <a:ea typeface="Cambria"/>
              <a:cs typeface="Cambria"/>
              <a:sym typeface="Cambria"/>
            </a:endParaRPr>
          </a:p>
          <a:p>
            <a:pPr indent="0" lvl="0" marL="12700" marR="0" rtl="0" algn="l">
              <a:lnSpc>
                <a:spcPct val="100000"/>
              </a:lnSpc>
              <a:spcBef>
                <a:spcPts val="0"/>
              </a:spcBef>
              <a:spcAft>
                <a:spcPts val="0"/>
              </a:spcAft>
              <a:buNone/>
            </a:pPr>
            <a:r>
              <a:rPr lang="en-US" sz="2200">
                <a:solidFill>
                  <a:srgbClr val="333333"/>
                </a:solidFill>
                <a:latin typeface="Cambria"/>
                <a:ea typeface="Cambria"/>
                <a:cs typeface="Cambria"/>
                <a:sym typeface="Cambria"/>
              </a:rPr>
              <a:t>There are 4 diﬀerent types of SQL joins:</a:t>
            </a:r>
            <a:endParaRPr sz="2200">
              <a:latin typeface="Cambria"/>
              <a:ea typeface="Cambria"/>
              <a:cs typeface="Cambria"/>
              <a:sym typeface="Cambria"/>
            </a:endParaRPr>
          </a:p>
          <a:p>
            <a:pPr indent="-367030" lvl="0" marL="469900" marR="0" rtl="0" algn="l">
              <a:lnSpc>
                <a:spcPct val="100000"/>
              </a:lnSpc>
              <a:spcBef>
                <a:spcPts val="1210"/>
              </a:spcBef>
              <a:spcAft>
                <a:spcPts val="0"/>
              </a:spcAft>
              <a:buClr>
                <a:srgbClr val="333333"/>
              </a:buClr>
              <a:buSzPts val="1800"/>
              <a:buFont typeface="Arial"/>
              <a:buChar char="●"/>
            </a:pPr>
            <a:r>
              <a:rPr lang="en-US" sz="1800">
                <a:solidFill>
                  <a:srgbClr val="333333"/>
                </a:solidFill>
                <a:latin typeface="Cambria"/>
                <a:ea typeface="Cambria"/>
                <a:cs typeface="Cambria"/>
                <a:sym typeface="Cambria"/>
              </a:rPr>
              <a:t>SQL INNER JOIN (sometimes called simple join)</a:t>
            </a:r>
            <a:endParaRPr sz="1800">
              <a:latin typeface="Cambria"/>
              <a:ea typeface="Cambria"/>
              <a:cs typeface="Cambria"/>
              <a:sym typeface="Cambria"/>
            </a:endParaRPr>
          </a:p>
          <a:p>
            <a:pPr indent="-367030" lvl="0" marL="469900" marR="0" rtl="0" algn="l">
              <a:lnSpc>
                <a:spcPct val="100000"/>
              </a:lnSpc>
              <a:spcBef>
                <a:spcPts val="325"/>
              </a:spcBef>
              <a:spcAft>
                <a:spcPts val="0"/>
              </a:spcAft>
              <a:buClr>
                <a:srgbClr val="333333"/>
              </a:buClr>
              <a:buSzPts val="1800"/>
              <a:buFont typeface="Arial"/>
              <a:buChar char="●"/>
            </a:pPr>
            <a:r>
              <a:rPr lang="en-US" sz="1800">
                <a:solidFill>
                  <a:srgbClr val="333333"/>
                </a:solidFill>
                <a:latin typeface="Cambria"/>
                <a:ea typeface="Cambria"/>
                <a:cs typeface="Cambria"/>
                <a:sym typeface="Cambria"/>
              </a:rPr>
              <a:t>SQL LEFT OUTER JOIN (sometimes called LEFT JOIN)</a:t>
            </a:r>
            <a:endParaRPr sz="1800">
              <a:latin typeface="Cambria"/>
              <a:ea typeface="Cambria"/>
              <a:cs typeface="Cambria"/>
              <a:sym typeface="Cambria"/>
            </a:endParaRPr>
          </a:p>
          <a:p>
            <a:pPr indent="-367030" lvl="0" marL="469900" marR="0" rtl="0" algn="l">
              <a:lnSpc>
                <a:spcPct val="100000"/>
              </a:lnSpc>
              <a:spcBef>
                <a:spcPts val="325"/>
              </a:spcBef>
              <a:spcAft>
                <a:spcPts val="0"/>
              </a:spcAft>
              <a:buClr>
                <a:srgbClr val="333333"/>
              </a:buClr>
              <a:buSzPts val="1800"/>
              <a:buFont typeface="Arial"/>
              <a:buChar char="●"/>
            </a:pPr>
            <a:r>
              <a:rPr lang="en-US" sz="1800">
                <a:solidFill>
                  <a:srgbClr val="333333"/>
                </a:solidFill>
                <a:latin typeface="Cambria"/>
                <a:ea typeface="Cambria"/>
                <a:cs typeface="Cambria"/>
                <a:sym typeface="Cambria"/>
              </a:rPr>
              <a:t>SQL RIGHT OUTER JOIN (sometimes called RIGHT JOIN)</a:t>
            </a:r>
            <a:endParaRPr sz="1800">
              <a:latin typeface="Cambria"/>
              <a:ea typeface="Cambria"/>
              <a:cs typeface="Cambria"/>
              <a:sym typeface="Cambria"/>
            </a:endParaRPr>
          </a:p>
          <a:p>
            <a:pPr indent="-367030" lvl="0" marL="469900" marR="0" rtl="0" algn="l">
              <a:lnSpc>
                <a:spcPct val="100000"/>
              </a:lnSpc>
              <a:spcBef>
                <a:spcPts val="325"/>
              </a:spcBef>
              <a:spcAft>
                <a:spcPts val="0"/>
              </a:spcAft>
              <a:buClr>
                <a:srgbClr val="333333"/>
              </a:buClr>
              <a:buSzPts val="1800"/>
              <a:buFont typeface="Arial"/>
              <a:buChar char="●"/>
            </a:pPr>
            <a:r>
              <a:rPr lang="en-US" sz="1800">
                <a:solidFill>
                  <a:srgbClr val="333333"/>
                </a:solidFill>
                <a:latin typeface="Cambria"/>
                <a:ea typeface="Cambria"/>
                <a:cs typeface="Cambria"/>
                <a:sym typeface="Cambria"/>
              </a:rPr>
              <a:t>SQL FULL OUTER JOIN (sometimes called FULL JOIN)</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2200">
              <a:latin typeface="Cambria"/>
              <a:ea typeface="Cambria"/>
              <a:cs typeface="Cambria"/>
              <a:sym typeface="Cambria"/>
            </a:endParaRPr>
          </a:p>
          <a:p>
            <a:pPr indent="0" lvl="0" marL="0" marR="0" rtl="0" algn="l">
              <a:lnSpc>
                <a:spcPct val="100000"/>
              </a:lnSpc>
              <a:spcBef>
                <a:spcPts val="55"/>
              </a:spcBef>
              <a:spcAft>
                <a:spcPts val="0"/>
              </a:spcAft>
              <a:buNone/>
            </a:pPr>
            <a:r>
              <a:t/>
            </a:r>
            <a:endParaRPr sz="1800">
              <a:latin typeface="Cambria"/>
              <a:ea typeface="Cambria"/>
              <a:cs typeface="Cambria"/>
              <a:sym typeface="Cambria"/>
            </a:endParaRPr>
          </a:p>
          <a:p>
            <a:pPr indent="0" lvl="0" marL="0" marR="5080" rtl="0" algn="r">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04"/>
          <p:cNvSpPr txBox="1"/>
          <p:nvPr>
            <p:ph type="title"/>
          </p:nvPr>
        </p:nvSpPr>
        <p:spPr>
          <a:xfrm>
            <a:off x="1564225" y="220650"/>
            <a:ext cx="7715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Joins</a:t>
            </a:r>
            <a:endParaRPr sz="2800">
              <a:latin typeface="Cambria"/>
              <a:ea typeface="Cambria"/>
              <a:cs typeface="Cambria"/>
              <a:sym typeface="Cambria"/>
            </a:endParaRPr>
          </a:p>
        </p:txBody>
      </p:sp>
      <p:sp>
        <p:nvSpPr>
          <p:cNvPr id="773" name="Google Shape;773;p104"/>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774" name="Google Shape;774;p104"/>
          <p:cNvSpPr txBox="1"/>
          <p:nvPr/>
        </p:nvSpPr>
        <p:spPr>
          <a:xfrm>
            <a:off x="187125" y="927053"/>
            <a:ext cx="7729220" cy="2104390"/>
          </a:xfrm>
          <a:prstGeom prst="rect">
            <a:avLst/>
          </a:prstGeom>
          <a:noFill/>
          <a:ln>
            <a:noFill/>
          </a:ln>
        </p:spPr>
        <p:txBody>
          <a:bodyPr anchorCtr="0" anchor="t" bIns="0" lIns="0" spcFirstLastPara="1" rIns="0" wrap="square" tIns="169525">
            <a:spAutoFit/>
          </a:bodyPr>
          <a:lstStyle/>
          <a:p>
            <a:pPr indent="0" lvl="0" marL="12700" marR="0" rtl="0" algn="l">
              <a:lnSpc>
                <a:spcPct val="100000"/>
              </a:lnSpc>
              <a:spcBef>
                <a:spcPts val="0"/>
              </a:spcBef>
              <a:spcAft>
                <a:spcPts val="0"/>
              </a:spcAft>
              <a:buNone/>
            </a:pPr>
            <a:r>
              <a:rPr lang="en-US" sz="1900">
                <a:latin typeface="Cambria"/>
                <a:ea typeface="Cambria"/>
                <a:cs typeface="Cambria"/>
                <a:sym typeface="Cambria"/>
              </a:rPr>
              <a:t>SQL INNER JOIN (simple join)</a:t>
            </a:r>
            <a:endParaRPr sz="1900">
              <a:latin typeface="Cambria"/>
              <a:ea typeface="Cambria"/>
              <a:cs typeface="Cambria"/>
              <a:sym typeface="Cambria"/>
            </a:endParaRPr>
          </a:p>
          <a:p>
            <a:pPr indent="0" lvl="0" marL="12700" marR="5080" rtl="0" algn="l">
              <a:lnSpc>
                <a:spcPct val="114999"/>
              </a:lnSpc>
              <a:spcBef>
                <a:spcPts val="750"/>
              </a:spcBef>
              <a:spcAft>
                <a:spcPts val="0"/>
              </a:spcAft>
              <a:buNone/>
            </a:pPr>
            <a:r>
              <a:rPr lang="en-US" sz="1600">
                <a:solidFill>
                  <a:srgbClr val="333333"/>
                </a:solidFill>
                <a:latin typeface="Cambria"/>
                <a:ea typeface="Cambria"/>
                <a:cs typeface="Cambria"/>
                <a:sym typeface="Cambria"/>
              </a:rPr>
              <a:t>It is the most common type of SQL join. SQL INNER JOINS return all rows from multiple  tables where the join condition is met.</a:t>
            </a:r>
            <a:endParaRPr sz="1600">
              <a:latin typeface="Cambria"/>
              <a:ea typeface="Cambria"/>
              <a:cs typeface="Cambria"/>
              <a:sym typeface="Cambria"/>
            </a:endParaRPr>
          </a:p>
          <a:p>
            <a:pPr indent="0" lvl="0" marL="0" marR="0" rtl="0" algn="l">
              <a:lnSpc>
                <a:spcPct val="100000"/>
              </a:lnSpc>
              <a:spcBef>
                <a:spcPts val="0"/>
              </a:spcBef>
              <a:spcAft>
                <a:spcPts val="0"/>
              </a:spcAft>
              <a:buNone/>
            </a:pPr>
            <a:r>
              <a:t/>
            </a:r>
            <a:endParaRPr sz="2200">
              <a:latin typeface="Cambria"/>
              <a:ea typeface="Cambria"/>
              <a:cs typeface="Cambria"/>
              <a:sym typeface="Cambria"/>
            </a:endParaRPr>
          </a:p>
          <a:p>
            <a:pPr indent="0" lvl="0" marL="12700" marR="0" rtl="0" algn="l">
              <a:lnSpc>
                <a:spcPct val="100000"/>
              </a:lnSpc>
              <a:spcBef>
                <a:spcPts val="0"/>
              </a:spcBef>
              <a:spcAft>
                <a:spcPts val="0"/>
              </a:spcAft>
              <a:buNone/>
            </a:pPr>
            <a:r>
              <a:rPr lang="en-US" sz="1800">
                <a:solidFill>
                  <a:srgbClr val="333333"/>
                </a:solidFill>
                <a:latin typeface="Cambria"/>
                <a:ea typeface="Cambria"/>
                <a:cs typeface="Cambria"/>
                <a:sym typeface="Cambria"/>
              </a:rPr>
              <a:t>Syntax</a:t>
            </a:r>
            <a:endParaRPr sz="1800">
              <a:latin typeface="Cambria"/>
              <a:ea typeface="Cambria"/>
              <a:cs typeface="Cambria"/>
              <a:sym typeface="Cambria"/>
            </a:endParaRPr>
          </a:p>
          <a:p>
            <a:pPr indent="0" lvl="0" marL="12700" marR="0" rtl="0" algn="l">
              <a:lnSpc>
                <a:spcPct val="100000"/>
              </a:lnSpc>
              <a:spcBef>
                <a:spcPts val="1025"/>
              </a:spcBef>
              <a:spcAft>
                <a:spcPts val="0"/>
              </a:spcAft>
              <a:buNone/>
            </a:pPr>
            <a:r>
              <a:rPr lang="en-US" sz="1600">
                <a:solidFill>
                  <a:srgbClr val="333333"/>
                </a:solidFill>
                <a:latin typeface="Cambria"/>
                <a:ea typeface="Cambria"/>
                <a:cs typeface="Cambria"/>
                <a:sym typeface="Cambria"/>
              </a:rPr>
              <a:t>The syntax for the INNER JOIN in SQL is:</a:t>
            </a:r>
            <a:endParaRPr sz="1600">
              <a:latin typeface="Cambria"/>
              <a:ea typeface="Cambria"/>
              <a:cs typeface="Cambria"/>
              <a:sym typeface="Cambria"/>
            </a:endParaRPr>
          </a:p>
        </p:txBody>
      </p:sp>
      <p:sp>
        <p:nvSpPr>
          <p:cNvPr id="775" name="Google Shape;775;p104"/>
          <p:cNvSpPr txBox="1"/>
          <p:nvPr/>
        </p:nvSpPr>
        <p:spPr>
          <a:xfrm>
            <a:off x="199825" y="3164665"/>
            <a:ext cx="1534795" cy="24384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5937"/>
              </a:lnSpc>
              <a:spcBef>
                <a:spcPts val="0"/>
              </a:spcBef>
              <a:spcAft>
                <a:spcPts val="0"/>
              </a:spcAft>
              <a:buNone/>
            </a:pPr>
            <a:r>
              <a:rPr lang="en-US" sz="1600">
                <a:latin typeface="Cambria"/>
                <a:ea typeface="Cambria"/>
                <a:cs typeface="Cambria"/>
                <a:sym typeface="Cambria"/>
              </a:rPr>
              <a:t>SELECT columns</a:t>
            </a:r>
            <a:endParaRPr sz="1600">
              <a:latin typeface="Cambria"/>
              <a:ea typeface="Cambria"/>
              <a:cs typeface="Cambria"/>
              <a:sym typeface="Cambria"/>
            </a:endParaRPr>
          </a:p>
        </p:txBody>
      </p:sp>
      <p:sp>
        <p:nvSpPr>
          <p:cNvPr id="776" name="Google Shape;776;p104"/>
          <p:cNvSpPr txBox="1"/>
          <p:nvPr/>
        </p:nvSpPr>
        <p:spPr>
          <a:xfrm>
            <a:off x="199825" y="3546681"/>
            <a:ext cx="1142365" cy="24384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5937"/>
              </a:lnSpc>
              <a:spcBef>
                <a:spcPts val="0"/>
              </a:spcBef>
              <a:spcAft>
                <a:spcPts val="0"/>
              </a:spcAft>
              <a:buNone/>
            </a:pPr>
            <a:r>
              <a:rPr lang="en-US" sz="1600">
                <a:latin typeface="Cambria"/>
                <a:ea typeface="Cambria"/>
                <a:cs typeface="Cambria"/>
                <a:sym typeface="Cambria"/>
              </a:rPr>
              <a:t>FROM table1</a:t>
            </a:r>
            <a:endParaRPr sz="1600">
              <a:latin typeface="Cambria"/>
              <a:ea typeface="Cambria"/>
              <a:cs typeface="Cambria"/>
              <a:sym typeface="Cambria"/>
            </a:endParaRPr>
          </a:p>
        </p:txBody>
      </p:sp>
      <p:sp>
        <p:nvSpPr>
          <p:cNvPr id="777" name="Google Shape;777;p104"/>
          <p:cNvSpPr txBox="1"/>
          <p:nvPr/>
        </p:nvSpPr>
        <p:spPr>
          <a:xfrm>
            <a:off x="199825" y="3928697"/>
            <a:ext cx="1744345" cy="24384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5937"/>
              </a:lnSpc>
              <a:spcBef>
                <a:spcPts val="0"/>
              </a:spcBef>
              <a:spcAft>
                <a:spcPts val="0"/>
              </a:spcAft>
              <a:buNone/>
            </a:pPr>
            <a:r>
              <a:rPr lang="en-US" sz="1600">
                <a:latin typeface="Cambria"/>
                <a:ea typeface="Cambria"/>
                <a:cs typeface="Cambria"/>
                <a:sym typeface="Cambria"/>
              </a:rPr>
              <a:t>INNER JOIN table2</a:t>
            </a:r>
            <a:endParaRPr sz="1600">
              <a:latin typeface="Cambria"/>
              <a:ea typeface="Cambria"/>
              <a:cs typeface="Cambria"/>
              <a:sym typeface="Cambria"/>
            </a:endParaRPr>
          </a:p>
        </p:txBody>
      </p:sp>
      <p:sp>
        <p:nvSpPr>
          <p:cNvPr id="778" name="Google Shape;778;p104"/>
          <p:cNvSpPr txBox="1"/>
          <p:nvPr/>
        </p:nvSpPr>
        <p:spPr>
          <a:xfrm>
            <a:off x="199825" y="4310713"/>
            <a:ext cx="3017520" cy="24384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5937"/>
              </a:lnSpc>
              <a:spcBef>
                <a:spcPts val="0"/>
              </a:spcBef>
              <a:spcAft>
                <a:spcPts val="0"/>
              </a:spcAft>
              <a:buNone/>
            </a:pPr>
            <a:r>
              <a:rPr lang="en-US" sz="1600">
                <a:latin typeface="Cambria"/>
                <a:ea typeface="Cambria"/>
                <a:cs typeface="Cambria"/>
                <a:sym typeface="Cambria"/>
              </a:rPr>
              <a:t>ON table1.column = table2.column;</a:t>
            </a:r>
            <a:endParaRPr sz="1600">
              <a:latin typeface="Cambria"/>
              <a:ea typeface="Cambria"/>
              <a:cs typeface="Cambria"/>
              <a:sym typeface="Cambria"/>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05"/>
          <p:cNvSpPr txBox="1"/>
          <p:nvPr>
            <p:ph type="title"/>
          </p:nvPr>
        </p:nvSpPr>
        <p:spPr>
          <a:xfrm>
            <a:off x="1564225" y="220650"/>
            <a:ext cx="7715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00000"/>
                </a:solidFill>
                <a:latin typeface="Cambria"/>
                <a:ea typeface="Cambria"/>
                <a:cs typeface="Cambria"/>
                <a:sym typeface="Cambria"/>
              </a:rPr>
              <a:t>Joins</a:t>
            </a:r>
            <a:endParaRPr sz="2800">
              <a:latin typeface="Cambria"/>
              <a:ea typeface="Cambria"/>
              <a:cs typeface="Cambria"/>
              <a:sym typeface="Cambria"/>
            </a:endParaRPr>
          </a:p>
        </p:txBody>
      </p:sp>
      <p:sp>
        <p:nvSpPr>
          <p:cNvPr id="784" name="Google Shape;784;p105"/>
          <p:cNvSpPr txBox="1"/>
          <p:nvPr/>
        </p:nvSpPr>
        <p:spPr>
          <a:xfrm>
            <a:off x="6706724" y="4684815"/>
            <a:ext cx="22345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Times New Roman"/>
                <a:ea typeface="Times New Roman"/>
                <a:cs typeface="Times New Roman"/>
                <a:sym typeface="Times New Roman"/>
              </a:rPr>
              <a:t>CSE &amp; IT Tutorial 4u</a:t>
            </a:r>
            <a:endParaRPr sz="2000">
              <a:latin typeface="Times New Roman"/>
              <a:ea typeface="Times New Roman"/>
              <a:cs typeface="Times New Roman"/>
              <a:sym typeface="Times New Roman"/>
            </a:endParaRPr>
          </a:p>
        </p:txBody>
      </p:sp>
      <p:sp>
        <p:nvSpPr>
          <p:cNvPr id="785" name="Google Shape;785;p105"/>
          <p:cNvSpPr txBox="1"/>
          <p:nvPr/>
        </p:nvSpPr>
        <p:spPr>
          <a:xfrm>
            <a:off x="187125" y="947245"/>
            <a:ext cx="7840980" cy="2423160"/>
          </a:xfrm>
          <a:prstGeom prst="rect">
            <a:avLst/>
          </a:prstGeom>
          <a:noFill/>
          <a:ln>
            <a:noFill/>
          </a:ln>
        </p:spPr>
        <p:txBody>
          <a:bodyPr anchorCtr="0" anchor="t" bIns="0" lIns="0" spcFirstLastPara="1" rIns="0" wrap="square" tIns="149850">
            <a:spAutoFit/>
          </a:bodyPr>
          <a:lstStyle/>
          <a:p>
            <a:pPr indent="0" lvl="0" marL="12700" marR="0" rtl="0" algn="l">
              <a:lnSpc>
                <a:spcPct val="100000"/>
              </a:lnSpc>
              <a:spcBef>
                <a:spcPts val="0"/>
              </a:spcBef>
              <a:spcAft>
                <a:spcPts val="0"/>
              </a:spcAft>
              <a:buNone/>
            </a:pPr>
            <a:r>
              <a:rPr lang="en-US" sz="1800">
                <a:latin typeface="Cambria"/>
                <a:ea typeface="Cambria"/>
                <a:cs typeface="Cambria"/>
                <a:sym typeface="Cambria"/>
              </a:rPr>
              <a:t>SQL LEFT OUTER JOIN</a:t>
            </a:r>
            <a:endParaRPr sz="1800">
              <a:latin typeface="Cambria"/>
              <a:ea typeface="Cambria"/>
              <a:cs typeface="Cambria"/>
              <a:sym typeface="Cambria"/>
            </a:endParaRPr>
          </a:p>
          <a:p>
            <a:pPr indent="0" lvl="0" marL="12700" marR="5080" rtl="0" algn="l">
              <a:lnSpc>
                <a:spcPct val="114999"/>
              </a:lnSpc>
              <a:spcBef>
                <a:spcPts val="715"/>
              </a:spcBef>
              <a:spcAft>
                <a:spcPts val="0"/>
              </a:spcAft>
              <a:buNone/>
            </a:pPr>
            <a:r>
              <a:rPr lang="en-US" sz="1700">
                <a:latin typeface="Cambria"/>
                <a:ea typeface="Cambria"/>
                <a:cs typeface="Cambria"/>
                <a:sym typeface="Cambria"/>
              </a:rPr>
              <a:t>Another type of join is called a LEFT OUTER JOIN. This type of join returns all rows  from the LEFT-hand table speciﬁed in the ON condition and only those rows from the  other table where the joined ﬁelds are equal (join condition is met).</a:t>
            </a:r>
            <a:endParaRPr sz="1700">
              <a:latin typeface="Cambria"/>
              <a:ea typeface="Cambria"/>
              <a:cs typeface="Cambria"/>
              <a:sym typeface="Cambria"/>
            </a:endParaRPr>
          </a:p>
          <a:p>
            <a:pPr indent="0" lvl="0" marL="0" marR="0" rtl="0" algn="l">
              <a:lnSpc>
                <a:spcPct val="100000"/>
              </a:lnSpc>
              <a:spcBef>
                <a:spcPts val="15"/>
              </a:spcBef>
              <a:spcAft>
                <a:spcPts val="0"/>
              </a:spcAft>
              <a:buNone/>
            </a:pPr>
            <a:r>
              <a:t/>
            </a:r>
            <a:endParaRPr sz="2200">
              <a:latin typeface="Cambria"/>
              <a:ea typeface="Cambria"/>
              <a:cs typeface="Cambria"/>
              <a:sym typeface="Cambria"/>
            </a:endParaRPr>
          </a:p>
          <a:p>
            <a:pPr indent="0" lvl="0" marL="12700" marR="0" rtl="0" algn="l">
              <a:lnSpc>
                <a:spcPct val="100000"/>
              </a:lnSpc>
              <a:spcBef>
                <a:spcPts val="5"/>
              </a:spcBef>
              <a:spcAft>
                <a:spcPts val="0"/>
              </a:spcAft>
              <a:buNone/>
            </a:pPr>
            <a:r>
              <a:rPr lang="en-US" sz="1850">
                <a:latin typeface="Cambria"/>
                <a:ea typeface="Cambria"/>
                <a:cs typeface="Cambria"/>
                <a:sym typeface="Cambria"/>
              </a:rPr>
              <a:t>Syntax:</a:t>
            </a:r>
            <a:endParaRPr sz="1850">
              <a:latin typeface="Cambria"/>
              <a:ea typeface="Cambria"/>
              <a:cs typeface="Cambria"/>
              <a:sym typeface="Cambria"/>
            </a:endParaRPr>
          </a:p>
          <a:p>
            <a:pPr indent="0" lvl="0" marL="12700" marR="0" rtl="0" algn="l">
              <a:lnSpc>
                <a:spcPct val="100000"/>
              </a:lnSpc>
              <a:spcBef>
                <a:spcPts val="1025"/>
              </a:spcBef>
              <a:spcAft>
                <a:spcPts val="0"/>
              </a:spcAft>
              <a:buNone/>
            </a:pPr>
            <a:r>
              <a:rPr lang="en-US" sz="1700">
                <a:latin typeface="Cambria"/>
                <a:ea typeface="Cambria"/>
                <a:cs typeface="Cambria"/>
                <a:sym typeface="Cambria"/>
              </a:rPr>
              <a:t>The syntax for the LEFT OUTER JOIN in SQL is:</a:t>
            </a:r>
            <a:endParaRPr sz="1700">
              <a:latin typeface="Cambria"/>
              <a:ea typeface="Cambria"/>
              <a:cs typeface="Cambria"/>
              <a:sym typeface="Cambria"/>
            </a:endParaRPr>
          </a:p>
        </p:txBody>
      </p:sp>
      <p:sp>
        <p:nvSpPr>
          <p:cNvPr id="786" name="Google Shape;786;p105"/>
          <p:cNvSpPr txBox="1"/>
          <p:nvPr/>
        </p:nvSpPr>
        <p:spPr>
          <a:xfrm>
            <a:off x="199825" y="3506803"/>
            <a:ext cx="1569720" cy="25146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650">
                <a:latin typeface="Cambria"/>
                <a:ea typeface="Cambria"/>
                <a:cs typeface="Cambria"/>
                <a:sym typeface="Cambria"/>
              </a:rPr>
              <a:t>SELECT columns</a:t>
            </a:r>
            <a:endParaRPr sz="1650">
              <a:latin typeface="Cambria"/>
              <a:ea typeface="Cambria"/>
              <a:cs typeface="Cambria"/>
              <a:sym typeface="Cambria"/>
            </a:endParaRPr>
          </a:p>
        </p:txBody>
      </p:sp>
      <p:sp>
        <p:nvSpPr>
          <p:cNvPr id="787" name="Google Shape;787;p105"/>
          <p:cNvSpPr txBox="1"/>
          <p:nvPr/>
        </p:nvSpPr>
        <p:spPr>
          <a:xfrm>
            <a:off x="199825" y="3859863"/>
            <a:ext cx="1177925" cy="25146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650">
                <a:latin typeface="Cambria"/>
                <a:ea typeface="Cambria"/>
                <a:cs typeface="Cambria"/>
                <a:sym typeface="Cambria"/>
              </a:rPr>
              <a:t>FROM table1</a:t>
            </a:r>
            <a:endParaRPr sz="1650">
              <a:latin typeface="Cambria"/>
              <a:ea typeface="Cambria"/>
              <a:cs typeface="Cambria"/>
              <a:sym typeface="Cambria"/>
            </a:endParaRPr>
          </a:p>
        </p:txBody>
      </p:sp>
      <p:sp>
        <p:nvSpPr>
          <p:cNvPr id="788" name="Google Shape;788;p105"/>
          <p:cNvSpPr txBox="1"/>
          <p:nvPr/>
        </p:nvSpPr>
        <p:spPr>
          <a:xfrm>
            <a:off x="199825" y="4212923"/>
            <a:ext cx="2574925" cy="25146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650">
                <a:latin typeface="Cambria"/>
                <a:ea typeface="Cambria"/>
                <a:cs typeface="Cambria"/>
                <a:sym typeface="Cambria"/>
              </a:rPr>
              <a:t>LEFT [OUTER] JOIN table2</a:t>
            </a:r>
            <a:endParaRPr sz="1650">
              <a:latin typeface="Cambria"/>
              <a:ea typeface="Cambria"/>
              <a:cs typeface="Cambria"/>
              <a:sym typeface="Cambria"/>
            </a:endParaRPr>
          </a:p>
        </p:txBody>
      </p:sp>
      <p:sp>
        <p:nvSpPr>
          <p:cNvPr id="789" name="Google Shape;789;p105"/>
          <p:cNvSpPr txBox="1"/>
          <p:nvPr/>
        </p:nvSpPr>
        <p:spPr>
          <a:xfrm>
            <a:off x="199825" y="4565983"/>
            <a:ext cx="3100070" cy="251460"/>
          </a:xfrm>
          <a:prstGeom prst="rect">
            <a:avLst/>
          </a:prstGeom>
          <a:solidFill>
            <a:srgbClr val="EEF1F9"/>
          </a:solid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650">
                <a:latin typeface="Cambria"/>
                <a:ea typeface="Cambria"/>
                <a:cs typeface="Cambria"/>
                <a:sym typeface="Cambria"/>
              </a:rPr>
              <a:t>ON table1.column = table2.column;</a:t>
            </a:r>
            <a:endParaRPr sz="165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