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</p:sldIdLst>
  <p:sldSz cx="20104100" cy="11518900"/>
  <p:notesSz cx="20104100" cy="11518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1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70859"/>
            <a:ext cx="17088486" cy="2418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450584"/>
            <a:ext cx="14072870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79797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49347"/>
            <a:ext cx="8745284" cy="7602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49347"/>
            <a:ext cx="8745284" cy="7602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EF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315" y="1787732"/>
            <a:ext cx="1906146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590" y="3965695"/>
            <a:ext cx="18548918" cy="582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79797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596" y="11335224"/>
            <a:ext cx="1386205" cy="15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10665"/>
              </a:lnSpc>
            </a:pPr>
            <a:r>
              <a:rPr spc="-1055" dirty="0" err="1" smtClean="0">
                <a:solidFill>
                  <a:srgbClr val="DD1B16"/>
                </a:solidFill>
              </a:rPr>
              <a:t>AngularJS</a:t>
            </a:r>
            <a:r>
              <a:rPr spc="-1265" dirty="0" smtClean="0">
                <a:solidFill>
                  <a:srgbClr val="DD1B16"/>
                </a:solidFill>
              </a:rPr>
              <a:t> </a:t>
            </a:r>
            <a:endParaRPr spc="-950" dirty="0">
              <a:solidFill>
                <a:srgbClr val="5F5E5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907" y="4123680"/>
            <a:ext cx="6997700" cy="347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04" dirty="0">
                <a:solidFill>
                  <a:srgbClr val="5F5E5F"/>
                </a:solidFill>
                <a:latin typeface="Lucida Sans"/>
                <a:cs typeface="Lucida Sans"/>
              </a:rPr>
              <a:t>The </a:t>
            </a:r>
            <a:r>
              <a:rPr sz="5250" b="1" spc="-229" dirty="0">
                <a:solidFill>
                  <a:srgbClr val="5F5E5F"/>
                </a:solidFill>
                <a:latin typeface="Arial"/>
                <a:cs typeface="Arial"/>
              </a:rPr>
              <a:t>AngularJS</a:t>
            </a:r>
            <a:r>
              <a:rPr sz="5250" b="1" spc="-215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215" dirty="0">
                <a:solidFill>
                  <a:srgbClr val="5F5E5F"/>
                </a:solidFill>
                <a:latin typeface="Lucida Sans"/>
                <a:cs typeface="Lucida Sans"/>
              </a:rPr>
              <a:t>players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54" dirty="0">
                <a:solidFill>
                  <a:srgbClr val="5F5E5F"/>
                </a:solidFill>
                <a:latin typeface="Lucida Sans"/>
                <a:cs typeface="Lucida Sans"/>
              </a:rPr>
              <a:t>$compile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35" dirty="0">
                <a:solidFill>
                  <a:srgbClr val="5F5E5F"/>
                </a:solidFill>
                <a:latin typeface="Lucida Sans"/>
                <a:cs typeface="Lucida Sans"/>
              </a:rPr>
              <a:t>$digest </a:t>
            </a:r>
            <a:r>
              <a:rPr sz="5250" spc="-245" dirty="0">
                <a:solidFill>
                  <a:srgbClr val="5F5E5F"/>
                </a:solidFill>
                <a:latin typeface="Lucida Sans"/>
                <a:cs typeface="Lucida Sans"/>
              </a:rPr>
              <a:t>and</a:t>
            </a:r>
            <a:r>
              <a:rPr sz="5250" spc="-409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229" dirty="0">
                <a:solidFill>
                  <a:srgbClr val="5F5E5F"/>
                </a:solidFill>
                <a:latin typeface="Lucida Sans"/>
                <a:cs typeface="Lucida Sans"/>
              </a:rPr>
              <a:t>$apply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04" dirty="0">
                <a:solidFill>
                  <a:srgbClr val="5F5E5F"/>
                </a:solidFill>
                <a:latin typeface="Lucida Sans"/>
                <a:cs typeface="Lucida Sans"/>
              </a:rPr>
              <a:t>Model </a:t>
            </a:r>
            <a:r>
              <a:rPr sz="5250" spc="-105" dirty="0">
                <a:solidFill>
                  <a:srgbClr val="5F5E5F"/>
                </a:solidFill>
                <a:latin typeface="Lucida Sans"/>
                <a:cs typeface="Lucida Sans"/>
              </a:rPr>
              <a:t>View</a:t>
            </a:r>
            <a:r>
              <a:rPr sz="5250" spc="-46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145" dirty="0">
                <a:solidFill>
                  <a:srgbClr val="5F5E5F"/>
                </a:solidFill>
                <a:latin typeface="Lucida Sans"/>
                <a:cs typeface="Lucida Sans"/>
              </a:rPr>
              <a:t>Whatever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2620" y="4118445"/>
            <a:ext cx="6949440" cy="347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70" dirty="0">
                <a:solidFill>
                  <a:srgbClr val="5F5E5F"/>
                </a:solidFill>
                <a:latin typeface="Lucida Sans"/>
                <a:cs typeface="Lucida Sans"/>
              </a:rPr>
              <a:t>Controller </a:t>
            </a:r>
            <a:r>
              <a:rPr sz="5250" spc="-245" dirty="0">
                <a:solidFill>
                  <a:srgbClr val="5F5E5F"/>
                </a:solidFill>
                <a:latin typeface="Lucida Sans"/>
                <a:cs typeface="Lucida Sans"/>
              </a:rPr>
              <a:t>and</a:t>
            </a:r>
            <a:r>
              <a:rPr sz="5250" spc="-37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75" dirty="0">
                <a:solidFill>
                  <a:srgbClr val="5F5E5F"/>
                </a:solidFill>
                <a:latin typeface="Lucida Sans"/>
                <a:cs typeface="Lucida Sans"/>
              </a:rPr>
              <a:t>$Scope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105" dirty="0">
                <a:solidFill>
                  <a:srgbClr val="5F5E5F"/>
                </a:solidFill>
                <a:latin typeface="Lucida Sans"/>
                <a:cs typeface="Lucida Sans"/>
              </a:rPr>
              <a:t>View </a:t>
            </a:r>
            <a:r>
              <a:rPr sz="5250" spc="-245" dirty="0">
                <a:solidFill>
                  <a:srgbClr val="5F5E5F"/>
                </a:solidFill>
                <a:latin typeface="Lucida Sans"/>
                <a:cs typeface="Lucida Sans"/>
              </a:rPr>
              <a:t>and</a:t>
            </a:r>
            <a:r>
              <a:rPr sz="5250" spc="-55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250" dirty="0">
                <a:solidFill>
                  <a:srgbClr val="5F5E5F"/>
                </a:solidFill>
                <a:latin typeface="Lucida Sans"/>
                <a:cs typeface="Lucida Sans"/>
              </a:rPr>
              <a:t>Templates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10" dirty="0">
                <a:solidFill>
                  <a:srgbClr val="5F5E5F"/>
                </a:solidFill>
                <a:latin typeface="Lucida Sans"/>
                <a:cs typeface="Lucida Sans"/>
              </a:rPr>
              <a:t>Models </a:t>
            </a:r>
            <a:r>
              <a:rPr sz="5250" spc="-245" dirty="0">
                <a:solidFill>
                  <a:srgbClr val="5F5E5F"/>
                </a:solidFill>
                <a:latin typeface="Lucida Sans"/>
                <a:cs typeface="Lucida Sans"/>
              </a:rPr>
              <a:t>and</a:t>
            </a:r>
            <a:r>
              <a:rPr sz="5250" spc="-42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105" dirty="0">
                <a:solidFill>
                  <a:srgbClr val="5F5E5F"/>
                </a:solidFill>
                <a:latin typeface="Lucida Sans"/>
                <a:cs typeface="Lucida Sans"/>
              </a:rPr>
              <a:t>Services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10" dirty="0">
                <a:solidFill>
                  <a:srgbClr val="5F5E5F"/>
                </a:solidFill>
                <a:latin typeface="Lucida Sans"/>
                <a:cs typeface="Lucida Sans"/>
              </a:rPr>
              <a:t>Routes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68343" y="4115058"/>
            <a:ext cx="125730" cy="3895725"/>
          </a:xfrm>
          <a:custGeom>
            <a:avLst/>
            <a:gdLst/>
            <a:ahLst/>
            <a:cxnLst/>
            <a:rect l="l" t="t" r="r" b="b"/>
            <a:pathLst>
              <a:path w="125729" h="3895725">
                <a:moveTo>
                  <a:pt x="62825" y="0"/>
                </a:moveTo>
                <a:lnTo>
                  <a:pt x="38369" y="4936"/>
                </a:lnTo>
                <a:lnTo>
                  <a:pt x="18399" y="18399"/>
                </a:lnTo>
                <a:lnTo>
                  <a:pt x="4936" y="38369"/>
                </a:lnTo>
                <a:lnTo>
                  <a:pt x="0" y="62825"/>
                </a:lnTo>
                <a:lnTo>
                  <a:pt x="0" y="3832344"/>
                </a:lnTo>
                <a:lnTo>
                  <a:pt x="4936" y="3856799"/>
                </a:lnTo>
                <a:lnTo>
                  <a:pt x="18399" y="3876769"/>
                </a:lnTo>
                <a:lnTo>
                  <a:pt x="38369" y="3890232"/>
                </a:lnTo>
                <a:lnTo>
                  <a:pt x="62825" y="3895169"/>
                </a:lnTo>
                <a:lnTo>
                  <a:pt x="87281" y="3890232"/>
                </a:lnTo>
                <a:lnTo>
                  <a:pt x="107250" y="3876769"/>
                </a:lnTo>
                <a:lnTo>
                  <a:pt x="120713" y="3856799"/>
                </a:lnTo>
                <a:lnTo>
                  <a:pt x="125650" y="3832344"/>
                </a:lnTo>
                <a:lnTo>
                  <a:pt x="125650" y="62825"/>
                </a:lnTo>
                <a:lnTo>
                  <a:pt x="120713" y="38369"/>
                </a:lnTo>
                <a:lnTo>
                  <a:pt x="107250" y="18399"/>
                </a:lnTo>
                <a:lnTo>
                  <a:pt x="87281" y="4936"/>
                </a:lnTo>
                <a:lnTo>
                  <a:pt x="62825" y="0"/>
                </a:lnTo>
                <a:close/>
              </a:path>
            </a:pathLst>
          </a:custGeom>
          <a:solidFill>
            <a:srgbClr val="F4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210" dirty="0"/>
              <a:t>MVWhatever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342390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170" dirty="0">
                <a:solidFill>
                  <a:srgbClr val="797979"/>
                </a:solidFill>
                <a:latin typeface="Lucida Sans"/>
                <a:cs typeface="Lucida Sans"/>
              </a:rPr>
              <a:t>Choose </a:t>
            </a: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whichever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pattern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helps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you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be</a:t>
            </a:r>
            <a:r>
              <a:rPr sz="5250" spc="-63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more 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productive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305" dirty="0"/>
              <a:t>Controller </a:t>
            </a:r>
            <a:r>
              <a:rPr spc="-1160" dirty="0"/>
              <a:t>and</a:t>
            </a:r>
            <a:r>
              <a:rPr spc="-1285" dirty="0"/>
              <a:t> </a:t>
            </a:r>
            <a:r>
              <a:rPr spc="-1465" dirty="0"/>
              <a:t>$Scope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286605" cy="386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b="1" spc="-100" dirty="0">
                <a:solidFill>
                  <a:srgbClr val="797979"/>
                </a:solidFill>
                <a:latin typeface="Arial"/>
                <a:cs typeface="Arial"/>
              </a:rPr>
              <a:t>glue </a:t>
            </a:r>
            <a:r>
              <a:rPr sz="5250" spc="-155" dirty="0">
                <a:solidFill>
                  <a:srgbClr val="797979"/>
                </a:solidFill>
                <a:latin typeface="Lucida Sans"/>
                <a:cs typeface="Lucida Sans"/>
              </a:rPr>
              <a:t>between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70" dirty="0">
                <a:solidFill>
                  <a:srgbClr val="797979"/>
                </a:solidFill>
                <a:latin typeface="Lucida Sans"/>
                <a:cs typeface="Lucida Sans"/>
              </a:rPr>
              <a:t>Controller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105" dirty="0">
                <a:solidFill>
                  <a:srgbClr val="797979"/>
                </a:solidFill>
                <a:latin typeface="Lucida Sans"/>
                <a:cs typeface="Lucida Sans"/>
              </a:rPr>
              <a:t>View  </a:t>
            </a: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70" dirty="0">
                <a:solidFill>
                  <a:srgbClr val="797979"/>
                </a:solidFill>
                <a:latin typeface="Lucida Sans"/>
                <a:cs typeface="Lucida Sans"/>
              </a:rPr>
              <a:t>Controller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responsible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285" dirty="0">
                <a:solidFill>
                  <a:srgbClr val="797979"/>
                </a:solidFill>
                <a:latin typeface="Lucida Sans"/>
                <a:cs typeface="Lucida Sans"/>
              </a:rPr>
              <a:t>constructing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model</a:t>
            </a:r>
            <a:r>
              <a:rPr sz="5250" spc="-53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on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</a:t>
            </a:r>
            <a:r>
              <a:rPr sz="5250" spc="-285" dirty="0">
                <a:solidFill>
                  <a:srgbClr val="797979"/>
                </a:solidFill>
                <a:latin typeface="Lucida Sans"/>
                <a:cs typeface="Lucida Sans"/>
              </a:rPr>
              <a:t>providing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commands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105" dirty="0">
                <a:solidFill>
                  <a:srgbClr val="797979"/>
                </a:solidFill>
                <a:latin typeface="Lucida Sans"/>
                <a:cs typeface="Lucida Sans"/>
              </a:rPr>
              <a:t>View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00" dirty="0">
                <a:solidFill>
                  <a:srgbClr val="797979"/>
                </a:solidFill>
                <a:latin typeface="Lucida Sans"/>
                <a:cs typeface="Lucida Sans"/>
              </a:rPr>
              <a:t>act</a:t>
            </a:r>
            <a:r>
              <a:rPr sz="5250" spc="-509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00" dirty="0">
                <a:solidFill>
                  <a:srgbClr val="797979"/>
                </a:solidFill>
                <a:latin typeface="Lucida Sans"/>
                <a:cs typeface="Lucida Sans"/>
              </a:rPr>
              <a:t>upon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provides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95" dirty="0">
                <a:solidFill>
                  <a:srgbClr val="797979"/>
                </a:solidFill>
                <a:latin typeface="Lucida Sans"/>
                <a:cs typeface="Lucida Sans"/>
              </a:rPr>
              <a:t>context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" y="0"/>
            <a:ext cx="1989468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5FB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5FB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985" dirty="0">
                <a:solidFill>
                  <a:srgbClr val="FDFFFF"/>
                </a:solidFill>
              </a:rPr>
              <a:t>Best</a:t>
            </a:r>
            <a:r>
              <a:rPr spc="-840" dirty="0">
                <a:solidFill>
                  <a:srgbClr val="FDFFFF"/>
                </a:solidFill>
              </a:rPr>
              <a:t> </a:t>
            </a:r>
            <a:r>
              <a:rPr spc="-2025" dirty="0">
                <a:solidFill>
                  <a:srgbClr val="FFFCC4"/>
                </a:solidFill>
              </a:rPr>
              <a:t>pRACTICEs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1786" y="3771966"/>
            <a:ext cx="16454755" cy="500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50" b="1" spc="140" dirty="0">
                <a:solidFill>
                  <a:srgbClr val="EFF2EC"/>
                </a:solidFill>
                <a:latin typeface="Arial"/>
                <a:cs typeface="Arial"/>
              </a:rPr>
              <a:t>Controllers</a:t>
            </a:r>
            <a:r>
              <a:rPr sz="9050" b="1" spc="3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9050" b="1" spc="110" dirty="0">
                <a:solidFill>
                  <a:srgbClr val="EFF2EC"/>
                </a:solidFill>
                <a:latin typeface="Arial"/>
                <a:cs typeface="Arial"/>
              </a:rPr>
              <a:t>should...</a:t>
            </a:r>
            <a:endParaRPr sz="905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195"/>
              </a:spcBef>
            </a:pPr>
            <a:r>
              <a:rPr sz="5900" spc="200" dirty="0">
                <a:solidFill>
                  <a:srgbClr val="EFF2EC"/>
                </a:solidFill>
                <a:latin typeface="Arial"/>
                <a:cs typeface="Arial"/>
              </a:rPr>
              <a:t>Not </a:t>
            </a:r>
            <a:r>
              <a:rPr sz="5900" spc="215" dirty="0">
                <a:solidFill>
                  <a:srgbClr val="EFF2EC"/>
                </a:solidFill>
                <a:latin typeface="Arial"/>
                <a:cs typeface="Arial"/>
              </a:rPr>
              <a:t>know </a:t>
            </a:r>
            <a:r>
              <a:rPr sz="5900" spc="140" dirty="0">
                <a:solidFill>
                  <a:srgbClr val="EFF2EC"/>
                </a:solidFill>
                <a:latin typeface="Arial"/>
                <a:cs typeface="Arial"/>
              </a:rPr>
              <a:t>Anything </a:t>
            </a:r>
            <a:r>
              <a:rPr sz="5900" spc="195" dirty="0">
                <a:solidFill>
                  <a:srgbClr val="EFF2EC"/>
                </a:solidFill>
                <a:latin typeface="Arial"/>
                <a:cs typeface="Arial"/>
              </a:rPr>
              <a:t>about </a:t>
            </a:r>
            <a:r>
              <a:rPr sz="5900" spc="125" dirty="0">
                <a:solidFill>
                  <a:srgbClr val="EFF2EC"/>
                </a:solidFill>
                <a:latin typeface="Arial"/>
                <a:cs typeface="Arial"/>
              </a:rPr>
              <a:t>the view they </a:t>
            </a:r>
            <a:r>
              <a:rPr sz="5900" spc="204" dirty="0">
                <a:solidFill>
                  <a:srgbClr val="EFF2EC"/>
                </a:solidFill>
                <a:latin typeface="Arial"/>
                <a:cs typeface="Arial"/>
              </a:rPr>
              <a:t>control  </a:t>
            </a:r>
            <a:r>
              <a:rPr sz="5900" spc="130" dirty="0">
                <a:solidFill>
                  <a:srgbClr val="EFF2EC"/>
                </a:solidFill>
                <a:latin typeface="Arial"/>
                <a:cs typeface="Arial"/>
              </a:rPr>
              <a:t>be </a:t>
            </a:r>
            <a:r>
              <a:rPr sz="5900" spc="105" dirty="0">
                <a:solidFill>
                  <a:srgbClr val="EFF2EC"/>
                </a:solidFill>
                <a:latin typeface="Arial"/>
                <a:cs typeface="Arial"/>
              </a:rPr>
              <a:t>small </a:t>
            </a:r>
            <a:r>
              <a:rPr sz="5900" spc="130" dirty="0">
                <a:solidFill>
                  <a:srgbClr val="EFF2EC"/>
                </a:solidFill>
                <a:latin typeface="Arial"/>
                <a:cs typeface="Arial"/>
              </a:rPr>
              <a:t>and</a:t>
            </a:r>
            <a:r>
              <a:rPr sz="5900" spc="425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210" dirty="0">
                <a:solidFill>
                  <a:srgbClr val="EFF2EC"/>
                </a:solidFill>
                <a:latin typeface="Arial"/>
                <a:cs typeface="Arial"/>
              </a:rPr>
              <a:t>focused</a:t>
            </a:r>
            <a:endParaRPr sz="5900">
              <a:latin typeface="Arial"/>
              <a:cs typeface="Arial"/>
            </a:endParaRPr>
          </a:p>
          <a:p>
            <a:pPr marL="12700" marR="3900170">
              <a:lnSpc>
                <a:spcPct val="100099"/>
              </a:lnSpc>
              <a:tabLst>
                <a:tab pos="2926080" algn="l"/>
              </a:tabLst>
            </a:pPr>
            <a:r>
              <a:rPr sz="5900" spc="145" dirty="0">
                <a:solidFill>
                  <a:srgbClr val="EFF2EC"/>
                </a:solidFill>
                <a:latin typeface="Arial"/>
                <a:cs typeface="Arial"/>
              </a:rPr>
              <a:t>Should	</a:t>
            </a:r>
            <a:r>
              <a:rPr sz="5900" spc="200" dirty="0">
                <a:solidFill>
                  <a:srgbClr val="EFF2EC"/>
                </a:solidFill>
                <a:latin typeface="Arial"/>
                <a:cs typeface="Arial"/>
              </a:rPr>
              <a:t>not </a:t>
            </a:r>
            <a:r>
              <a:rPr sz="5900" spc="155" dirty="0">
                <a:solidFill>
                  <a:srgbClr val="EFF2EC"/>
                </a:solidFill>
                <a:latin typeface="Arial"/>
                <a:cs typeface="Arial"/>
              </a:rPr>
              <a:t>talk </a:t>
            </a:r>
            <a:r>
              <a:rPr sz="5900" spc="235" dirty="0">
                <a:solidFill>
                  <a:srgbClr val="EFF2EC"/>
                </a:solidFill>
                <a:latin typeface="Arial"/>
                <a:cs typeface="Arial"/>
              </a:rPr>
              <a:t>to</a:t>
            </a:r>
            <a:r>
              <a:rPr sz="5900" spc="345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150" dirty="0">
                <a:solidFill>
                  <a:srgbClr val="EFF2EC"/>
                </a:solidFill>
                <a:latin typeface="Arial"/>
                <a:cs typeface="Arial"/>
              </a:rPr>
              <a:t>other</a:t>
            </a:r>
            <a:r>
              <a:rPr sz="5900" spc="229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165" dirty="0">
                <a:solidFill>
                  <a:srgbClr val="EFF2EC"/>
                </a:solidFill>
                <a:latin typeface="Arial"/>
                <a:cs typeface="Arial"/>
              </a:rPr>
              <a:t>controllers </a:t>
            </a:r>
            <a:r>
              <a:rPr sz="5900" spc="12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145" dirty="0">
                <a:solidFill>
                  <a:srgbClr val="EFF2EC"/>
                </a:solidFill>
                <a:latin typeface="Arial"/>
                <a:cs typeface="Arial"/>
              </a:rPr>
              <a:t>Should </a:t>
            </a:r>
            <a:r>
              <a:rPr sz="5900" spc="-10" dirty="0">
                <a:solidFill>
                  <a:srgbClr val="EFF2EC"/>
                </a:solidFill>
                <a:latin typeface="Arial"/>
                <a:cs typeface="Arial"/>
              </a:rPr>
              <a:t>NOT </a:t>
            </a:r>
            <a:r>
              <a:rPr sz="5900" spc="200" dirty="0">
                <a:solidFill>
                  <a:srgbClr val="EFF2EC"/>
                </a:solidFill>
                <a:latin typeface="Arial"/>
                <a:cs typeface="Arial"/>
              </a:rPr>
              <a:t>own </a:t>
            </a:r>
            <a:r>
              <a:rPr sz="5900" spc="125" dirty="0">
                <a:solidFill>
                  <a:srgbClr val="EFF2EC"/>
                </a:solidFill>
                <a:latin typeface="Arial"/>
                <a:cs typeface="Arial"/>
              </a:rPr>
              <a:t>the </a:t>
            </a:r>
            <a:r>
              <a:rPr sz="5900" spc="170" dirty="0">
                <a:solidFill>
                  <a:srgbClr val="EFF2EC"/>
                </a:solidFill>
                <a:latin typeface="Arial"/>
                <a:cs typeface="Arial"/>
              </a:rPr>
              <a:t>domain</a:t>
            </a:r>
            <a:r>
              <a:rPr sz="5900" spc="73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200" dirty="0">
                <a:solidFill>
                  <a:srgbClr val="EFF2EC"/>
                </a:solidFill>
                <a:latin typeface="Arial"/>
                <a:cs typeface="Arial"/>
              </a:rPr>
              <a:t>model</a:t>
            </a:r>
            <a:endParaRPr sz="5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2195" dirty="0"/>
              <a:t>VIEW     </a:t>
            </a:r>
            <a:r>
              <a:rPr spc="-1160" dirty="0"/>
              <a:t>and</a:t>
            </a:r>
            <a:r>
              <a:rPr spc="-660" dirty="0"/>
              <a:t> </a:t>
            </a:r>
            <a:r>
              <a:rPr spc="-1010" dirty="0"/>
              <a:t>Template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22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pc="-204" dirty="0"/>
              <a:t>The </a:t>
            </a:r>
            <a:r>
              <a:rPr spc="-105" dirty="0"/>
              <a:t>View </a:t>
            </a:r>
            <a:r>
              <a:rPr spc="-280" dirty="0"/>
              <a:t>is </a:t>
            </a:r>
            <a:r>
              <a:rPr spc="-90" dirty="0"/>
              <a:t>AngularJS </a:t>
            </a:r>
            <a:r>
              <a:rPr spc="-265" dirty="0"/>
              <a:t>compiled</a:t>
            </a:r>
            <a:r>
              <a:rPr spc="-835" dirty="0"/>
              <a:t> </a:t>
            </a:r>
            <a:r>
              <a:rPr spc="-180" dirty="0"/>
              <a:t>DOM</a:t>
            </a:r>
          </a:p>
          <a:p>
            <a:pPr marL="279400" marR="5080">
              <a:lnSpc>
                <a:spcPct val="120400"/>
              </a:lnSpc>
            </a:pPr>
            <a:r>
              <a:rPr spc="-204" dirty="0"/>
              <a:t>The </a:t>
            </a:r>
            <a:r>
              <a:rPr spc="-105" dirty="0"/>
              <a:t>View </a:t>
            </a:r>
            <a:r>
              <a:rPr spc="-280" dirty="0"/>
              <a:t>is </a:t>
            </a:r>
            <a:r>
              <a:rPr spc="-240" dirty="0"/>
              <a:t>the </a:t>
            </a:r>
            <a:r>
              <a:rPr spc="-290" dirty="0"/>
              <a:t>product </a:t>
            </a:r>
            <a:r>
              <a:rPr spc="-320" dirty="0"/>
              <a:t>of </a:t>
            </a:r>
            <a:r>
              <a:rPr spc="-254" dirty="0"/>
              <a:t>$compile </a:t>
            </a:r>
            <a:r>
              <a:rPr spc="-310" dirty="0"/>
              <a:t>merging </a:t>
            </a:r>
            <a:r>
              <a:rPr spc="-240" dirty="0"/>
              <a:t>the</a:t>
            </a:r>
            <a:r>
              <a:rPr spc="-630" dirty="0"/>
              <a:t> </a:t>
            </a:r>
            <a:r>
              <a:rPr spc="-220" dirty="0"/>
              <a:t>HTML  </a:t>
            </a:r>
            <a:r>
              <a:rPr spc="-265" dirty="0"/>
              <a:t>template </a:t>
            </a:r>
            <a:r>
              <a:rPr spc="-315" dirty="0"/>
              <a:t>with</a:t>
            </a:r>
            <a:r>
              <a:rPr spc="-380" dirty="0"/>
              <a:t> </a:t>
            </a:r>
            <a:r>
              <a:rPr spc="-160" dirty="0"/>
              <a:t>$scope</a:t>
            </a:r>
          </a:p>
          <a:p>
            <a:pPr marL="279400">
              <a:lnSpc>
                <a:spcPct val="100000"/>
              </a:lnSpc>
              <a:spcBef>
                <a:spcPts val="1365"/>
              </a:spcBef>
            </a:pPr>
            <a:r>
              <a:rPr spc="-180" dirty="0"/>
              <a:t>DOM </a:t>
            </a:r>
            <a:r>
              <a:rPr spc="-280" dirty="0"/>
              <a:t>is no </a:t>
            </a:r>
            <a:r>
              <a:rPr spc="-250" dirty="0"/>
              <a:t>longer </a:t>
            </a:r>
            <a:r>
              <a:rPr spc="-240" dirty="0"/>
              <a:t>the single </a:t>
            </a:r>
            <a:r>
              <a:rPr spc="-204" dirty="0"/>
              <a:t>source </a:t>
            </a:r>
            <a:r>
              <a:rPr spc="-320" dirty="0"/>
              <a:t>of</a:t>
            </a:r>
            <a:r>
              <a:rPr spc="-705" dirty="0"/>
              <a:t> </a:t>
            </a:r>
            <a:r>
              <a:rPr spc="-395" dirty="0"/>
              <a:t>truth.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600" dirty="0"/>
              <a:t>The  </a:t>
            </a:r>
            <a:r>
              <a:rPr spc="-755" dirty="0"/>
              <a:t>Major </a:t>
            </a:r>
            <a:r>
              <a:rPr spc="-2340" dirty="0">
                <a:solidFill>
                  <a:srgbClr val="DD1B16"/>
                </a:solidFill>
              </a:rPr>
              <a:t>ANGULaRJS        </a:t>
            </a:r>
            <a:r>
              <a:rPr spc="-2225" dirty="0">
                <a:solidFill>
                  <a:srgbClr val="DD1B16"/>
                </a:solidFill>
              </a:rPr>
              <a:t> </a:t>
            </a:r>
            <a:r>
              <a:rPr spc="-685" dirty="0">
                <a:solidFill>
                  <a:srgbClr val="5F5E5F"/>
                </a:solidFill>
              </a:rPr>
              <a:t>Players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199896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130" dirty="0">
                <a:solidFill>
                  <a:srgbClr val="797979"/>
                </a:solidFill>
                <a:latin typeface="Lucida Sans"/>
                <a:cs typeface="Lucida Sans"/>
              </a:rPr>
              <a:t>Who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are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b="1" spc="-135" dirty="0">
                <a:solidFill>
                  <a:srgbClr val="797979"/>
                </a:solidFill>
                <a:latin typeface="Arial"/>
                <a:cs typeface="Arial"/>
              </a:rPr>
              <a:t>major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players </a:t>
            </a:r>
            <a:r>
              <a:rPr sz="5250" spc="-340" dirty="0">
                <a:solidFill>
                  <a:srgbClr val="797979"/>
                </a:solidFill>
                <a:latin typeface="Lucida Sans"/>
                <a:cs typeface="Lucida Sans"/>
              </a:rPr>
              <a:t>in</a:t>
            </a:r>
            <a:r>
              <a:rPr sz="5250" spc="-69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60" dirty="0">
                <a:solidFill>
                  <a:srgbClr val="797979"/>
                </a:solidFill>
                <a:latin typeface="Lucida Sans"/>
                <a:cs typeface="Lucida Sans"/>
              </a:rPr>
              <a:t>AngularJS? 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How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do </a:t>
            </a:r>
            <a:r>
              <a:rPr sz="5250" spc="-220" dirty="0">
                <a:solidFill>
                  <a:srgbClr val="797979"/>
                </a:solidFill>
                <a:latin typeface="Lucida Sans"/>
                <a:cs typeface="Lucida Sans"/>
              </a:rPr>
              <a:t>they </a:t>
            </a:r>
            <a:r>
              <a:rPr sz="5250" b="1" spc="-40" dirty="0">
                <a:solidFill>
                  <a:srgbClr val="797979"/>
                </a:solidFill>
                <a:latin typeface="Arial"/>
                <a:cs typeface="Arial"/>
              </a:rPr>
              <a:t>fit</a:t>
            </a:r>
            <a:r>
              <a:rPr sz="5250" b="1" spc="-44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190" dirty="0">
                <a:solidFill>
                  <a:srgbClr val="797979"/>
                </a:solidFill>
                <a:latin typeface="Lucida Sans"/>
                <a:cs typeface="Lucida Sans"/>
              </a:rPr>
              <a:t>together?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65" dirty="0"/>
              <a:t>model </a:t>
            </a:r>
            <a:r>
              <a:rPr spc="-1160" dirty="0"/>
              <a:t>and</a:t>
            </a:r>
            <a:r>
              <a:rPr spc="-495" dirty="0"/>
              <a:t> </a:t>
            </a:r>
            <a:r>
              <a:rPr spc="-915" dirty="0"/>
              <a:t>Services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763270">
              <a:lnSpc>
                <a:spcPct val="120400"/>
              </a:lnSpc>
            </a:pPr>
            <a:r>
              <a:rPr spc="-5" dirty="0">
                <a:latin typeface="Arial"/>
                <a:cs typeface="Arial"/>
              </a:rPr>
              <a:t>Services </a:t>
            </a:r>
            <a:r>
              <a:rPr spc="30" dirty="0">
                <a:latin typeface="Arial"/>
                <a:cs typeface="Arial"/>
              </a:rPr>
              <a:t>carry </a:t>
            </a:r>
            <a:r>
              <a:rPr spc="105" dirty="0">
                <a:latin typeface="Arial"/>
                <a:cs typeface="Arial"/>
              </a:rPr>
              <a:t>out </a:t>
            </a:r>
            <a:r>
              <a:rPr spc="114" dirty="0">
                <a:latin typeface="Arial"/>
                <a:cs typeface="Arial"/>
              </a:rPr>
              <a:t>common </a:t>
            </a:r>
            <a:r>
              <a:rPr spc="50" dirty="0">
                <a:latin typeface="Arial"/>
                <a:cs typeface="Arial"/>
              </a:rPr>
              <a:t>tasks </a:t>
            </a:r>
            <a:r>
              <a:rPr spc="80" dirty="0">
                <a:latin typeface="Arial"/>
                <a:cs typeface="Arial"/>
              </a:rPr>
              <a:t>specific </a:t>
            </a:r>
            <a:r>
              <a:rPr spc="155" dirty="0">
                <a:latin typeface="Arial"/>
                <a:cs typeface="Arial"/>
              </a:rPr>
              <a:t>to </a:t>
            </a:r>
            <a:r>
              <a:rPr spc="40" dirty="0">
                <a:latin typeface="Arial"/>
                <a:cs typeface="Arial"/>
              </a:rPr>
              <a:t>the</a:t>
            </a:r>
            <a:r>
              <a:rPr spc="-490" dirty="0">
                <a:latin typeface="Arial"/>
                <a:cs typeface="Arial"/>
              </a:rPr>
              <a:t> </a:t>
            </a:r>
            <a:r>
              <a:rPr spc="110" dirty="0">
                <a:latin typeface="Arial"/>
                <a:cs typeface="Arial"/>
              </a:rPr>
              <a:t>web  </a:t>
            </a:r>
            <a:r>
              <a:rPr spc="70" dirty="0">
                <a:latin typeface="Arial"/>
                <a:cs typeface="Arial"/>
              </a:rPr>
              <a:t>application</a:t>
            </a:r>
          </a:p>
          <a:p>
            <a:pPr marL="279400" marR="5080">
              <a:lnSpc>
                <a:spcPct val="121700"/>
              </a:lnSpc>
            </a:pPr>
            <a:r>
              <a:rPr spc="-5" dirty="0">
                <a:latin typeface="Arial"/>
                <a:cs typeface="Arial"/>
              </a:rPr>
              <a:t>Services </a:t>
            </a:r>
            <a:r>
              <a:rPr spc="-90" dirty="0">
                <a:latin typeface="Arial"/>
                <a:cs typeface="Arial"/>
              </a:rPr>
              <a:t>are </a:t>
            </a:r>
            <a:r>
              <a:rPr spc="75" dirty="0">
                <a:latin typeface="Arial"/>
                <a:cs typeface="Arial"/>
              </a:rPr>
              <a:t>consumed </a:t>
            </a:r>
            <a:r>
              <a:rPr spc="-25" dirty="0">
                <a:latin typeface="Arial"/>
                <a:cs typeface="Arial"/>
              </a:rPr>
              <a:t>via </a:t>
            </a:r>
            <a:r>
              <a:rPr spc="40" dirty="0">
                <a:latin typeface="Arial"/>
                <a:cs typeface="Arial"/>
              </a:rPr>
              <a:t>the </a:t>
            </a:r>
            <a:r>
              <a:rPr b="1" spc="-40" dirty="0">
                <a:latin typeface="Arial"/>
                <a:cs typeface="Arial"/>
              </a:rPr>
              <a:t>AngularJS </a:t>
            </a:r>
            <a:r>
              <a:rPr spc="30" dirty="0">
                <a:latin typeface="Arial"/>
                <a:cs typeface="Arial"/>
              </a:rPr>
              <a:t>Dependency  </a:t>
            </a:r>
            <a:r>
              <a:rPr spc="40" dirty="0">
                <a:latin typeface="Arial"/>
                <a:cs typeface="Arial"/>
              </a:rPr>
              <a:t>Injection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55" dirty="0">
                <a:latin typeface="Arial"/>
                <a:cs typeface="Arial"/>
              </a:rPr>
              <a:t>subsystem</a:t>
            </a:r>
          </a:p>
          <a:p>
            <a:pPr marL="279400" marR="6237605">
              <a:lnSpc>
                <a:spcPct val="120400"/>
              </a:lnSpc>
            </a:pPr>
            <a:r>
              <a:rPr spc="-5" dirty="0">
                <a:latin typeface="Arial"/>
                <a:cs typeface="Arial"/>
              </a:rPr>
              <a:t>Services </a:t>
            </a:r>
            <a:r>
              <a:rPr spc="-90" dirty="0">
                <a:latin typeface="Arial"/>
                <a:cs typeface="Arial"/>
              </a:rPr>
              <a:t>are </a:t>
            </a:r>
            <a:r>
              <a:rPr spc="70" dirty="0">
                <a:latin typeface="Arial"/>
                <a:cs typeface="Arial"/>
              </a:rPr>
              <a:t>application </a:t>
            </a:r>
            <a:r>
              <a:rPr spc="40" dirty="0">
                <a:latin typeface="Arial"/>
                <a:cs typeface="Arial"/>
              </a:rPr>
              <a:t>singletons  </a:t>
            </a:r>
            <a:r>
              <a:rPr spc="-5" dirty="0">
                <a:latin typeface="Arial"/>
                <a:cs typeface="Arial"/>
              </a:rPr>
              <a:t>Services </a:t>
            </a:r>
            <a:r>
              <a:rPr spc="-90" dirty="0">
                <a:latin typeface="Arial"/>
                <a:cs typeface="Arial"/>
              </a:rPr>
              <a:t>are </a:t>
            </a:r>
            <a:r>
              <a:rPr spc="50" dirty="0">
                <a:latin typeface="Arial"/>
                <a:cs typeface="Arial"/>
              </a:rPr>
              <a:t>instantiated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lazily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" y="0"/>
            <a:ext cx="1989468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135" dirty="0"/>
              <a:t>Routes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>
              <a:lnSpc>
                <a:spcPct val="120400"/>
              </a:lnSpc>
            </a:pPr>
            <a:r>
              <a:rPr b="1" spc="-20" dirty="0">
                <a:latin typeface="Arial"/>
                <a:cs typeface="Arial"/>
              </a:rPr>
              <a:t>$route </a:t>
            </a:r>
            <a:r>
              <a:rPr spc="-280" dirty="0"/>
              <a:t>is </a:t>
            </a:r>
            <a:r>
              <a:rPr spc="-200" dirty="0"/>
              <a:t>used </a:t>
            </a:r>
            <a:r>
              <a:rPr spc="-350" dirty="0"/>
              <a:t>for </a:t>
            </a:r>
            <a:r>
              <a:rPr spc="-120" dirty="0"/>
              <a:t>deep </a:t>
            </a:r>
            <a:r>
              <a:rPr spc="-330" dirty="0"/>
              <a:t>linking </a:t>
            </a:r>
            <a:r>
              <a:rPr spc="-120" dirty="0"/>
              <a:t>URLs </a:t>
            </a:r>
            <a:r>
              <a:rPr spc="-310" dirty="0"/>
              <a:t>to </a:t>
            </a:r>
            <a:r>
              <a:rPr spc="-265" dirty="0"/>
              <a:t>Controllers </a:t>
            </a:r>
            <a:r>
              <a:rPr spc="-245" dirty="0"/>
              <a:t>and</a:t>
            </a:r>
            <a:r>
              <a:rPr spc="-730" dirty="0"/>
              <a:t> </a:t>
            </a:r>
            <a:r>
              <a:rPr spc="-130" dirty="0"/>
              <a:t>Views  </a:t>
            </a:r>
            <a:r>
              <a:rPr spc="-210" dirty="0"/>
              <a:t>Define </a:t>
            </a:r>
            <a:r>
              <a:rPr spc="-260" dirty="0"/>
              <a:t>routes </a:t>
            </a:r>
            <a:r>
              <a:rPr spc="-300" dirty="0"/>
              <a:t>using</a:t>
            </a:r>
            <a:r>
              <a:rPr spc="-465" dirty="0"/>
              <a:t> </a:t>
            </a:r>
            <a:r>
              <a:rPr b="1" spc="-90" dirty="0">
                <a:latin typeface="Arial"/>
                <a:cs typeface="Arial"/>
              </a:rPr>
              <a:t>$routeProvider</a:t>
            </a:r>
          </a:p>
          <a:p>
            <a:pPr marL="279400">
              <a:lnSpc>
                <a:spcPct val="100000"/>
              </a:lnSpc>
              <a:spcBef>
                <a:spcPts val="1285"/>
              </a:spcBef>
            </a:pPr>
            <a:r>
              <a:rPr spc="-235" dirty="0"/>
              <a:t>Typically </a:t>
            </a:r>
            <a:r>
              <a:rPr spc="-200" dirty="0"/>
              <a:t>used </a:t>
            </a:r>
            <a:r>
              <a:rPr spc="-340" dirty="0"/>
              <a:t>in </a:t>
            </a:r>
            <a:r>
              <a:rPr spc="-285" dirty="0"/>
              <a:t>conjunction </a:t>
            </a:r>
            <a:r>
              <a:rPr spc="-315" dirty="0"/>
              <a:t>with </a:t>
            </a:r>
            <a:r>
              <a:rPr b="1" spc="-55" dirty="0">
                <a:latin typeface="Arial"/>
                <a:cs typeface="Arial"/>
              </a:rPr>
              <a:t>ngView </a:t>
            </a:r>
            <a:r>
              <a:rPr spc="-210" dirty="0"/>
              <a:t>directive</a:t>
            </a:r>
            <a:r>
              <a:rPr spc="-409" dirty="0"/>
              <a:t> </a:t>
            </a:r>
            <a:r>
              <a:rPr spc="-245" dirty="0"/>
              <a:t>and</a:t>
            </a:r>
          </a:p>
          <a:p>
            <a:pPr marL="279400">
              <a:lnSpc>
                <a:spcPct val="100000"/>
              </a:lnSpc>
              <a:spcBef>
                <a:spcPts val="1365"/>
              </a:spcBef>
            </a:pPr>
            <a:r>
              <a:rPr b="1" spc="-95" dirty="0">
                <a:latin typeface="Arial"/>
                <a:cs typeface="Arial"/>
              </a:rPr>
              <a:t>$routeParams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spc="-15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55" dirty="0">
                <a:solidFill>
                  <a:srgbClr val="DD1B16"/>
                </a:solidFill>
              </a:rPr>
              <a:t>AngularJS </a:t>
            </a:r>
            <a:r>
              <a:rPr spc="-660" dirty="0">
                <a:solidFill>
                  <a:srgbClr val="5F5E5F"/>
                </a:solidFill>
              </a:rPr>
              <a:t>Directive</a:t>
            </a:r>
            <a:r>
              <a:rPr spc="-495" dirty="0">
                <a:solidFill>
                  <a:srgbClr val="5F5E5F"/>
                </a:solidFill>
              </a:rPr>
              <a:t> </a:t>
            </a:r>
            <a:r>
              <a:rPr spc="-1035" dirty="0">
                <a:solidFill>
                  <a:srgbClr val="5F5E5F"/>
                </a:solidFill>
              </a:rPr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07" y="4123680"/>
            <a:ext cx="8035290" cy="43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10" dirty="0">
                <a:solidFill>
                  <a:srgbClr val="5F5E5F"/>
                </a:solidFill>
                <a:latin typeface="Lucida Sans"/>
                <a:cs typeface="Lucida Sans"/>
              </a:rPr>
              <a:t>Directives </a:t>
            </a:r>
            <a:r>
              <a:rPr sz="5250" spc="-170" dirty="0">
                <a:solidFill>
                  <a:srgbClr val="5F5E5F"/>
                </a:solidFill>
                <a:latin typeface="Lucida Sans"/>
                <a:cs typeface="Lucida Sans"/>
              </a:rPr>
              <a:t>as </a:t>
            </a:r>
            <a:r>
              <a:rPr sz="5250" spc="-114" dirty="0">
                <a:solidFill>
                  <a:srgbClr val="5F5E5F"/>
                </a:solidFill>
                <a:latin typeface="Lucida Sans"/>
                <a:cs typeface="Lucida Sans"/>
              </a:rPr>
              <a:t>a</a:t>
            </a:r>
            <a:r>
              <a:rPr sz="5250" spc="-54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60" dirty="0">
                <a:solidFill>
                  <a:srgbClr val="5F5E5F"/>
                </a:solidFill>
                <a:latin typeface="Lucida Sans"/>
                <a:cs typeface="Lucida Sans"/>
              </a:rPr>
              <a:t>DSL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04" dirty="0">
                <a:solidFill>
                  <a:srgbClr val="5F5E5F"/>
                </a:solidFill>
                <a:latin typeface="Lucida Sans"/>
                <a:cs typeface="Lucida Sans"/>
              </a:rPr>
              <a:t>The </a:t>
            </a:r>
            <a:r>
              <a:rPr sz="5250" spc="-265" dirty="0">
                <a:solidFill>
                  <a:srgbClr val="5F5E5F"/>
                </a:solidFill>
                <a:latin typeface="Lucida Sans"/>
                <a:cs typeface="Lucida Sans"/>
              </a:rPr>
              <a:t>Simplified </a:t>
            </a:r>
            <a:r>
              <a:rPr sz="5250" spc="-210" dirty="0">
                <a:solidFill>
                  <a:srgbClr val="5F5E5F"/>
                </a:solidFill>
                <a:latin typeface="Lucida Sans"/>
                <a:cs typeface="Lucida Sans"/>
              </a:rPr>
              <a:t>World</a:t>
            </a:r>
            <a:r>
              <a:rPr sz="5250" spc="-49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105" dirty="0">
                <a:solidFill>
                  <a:srgbClr val="5F5E5F"/>
                </a:solidFill>
                <a:latin typeface="Lucida Sans"/>
                <a:cs typeface="Lucida Sans"/>
              </a:rPr>
              <a:t>View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04" dirty="0">
                <a:solidFill>
                  <a:srgbClr val="5F5E5F"/>
                </a:solidFill>
                <a:latin typeface="Lucida Sans"/>
                <a:cs typeface="Lucida Sans"/>
              </a:rPr>
              <a:t>Directive </a:t>
            </a:r>
            <a:r>
              <a:rPr sz="5250" spc="-295" dirty="0">
                <a:solidFill>
                  <a:srgbClr val="5F5E5F"/>
                </a:solidFill>
                <a:latin typeface="Lucida Sans"/>
                <a:cs typeface="Lucida Sans"/>
              </a:rPr>
              <a:t>Definition</a:t>
            </a:r>
            <a:r>
              <a:rPr sz="5250" spc="-44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195" dirty="0">
                <a:solidFill>
                  <a:srgbClr val="5F5E5F"/>
                </a:solidFill>
                <a:latin typeface="Lucida Sans"/>
                <a:cs typeface="Lucida Sans"/>
              </a:rPr>
              <a:t>Object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04" dirty="0">
                <a:solidFill>
                  <a:srgbClr val="5F5E5F"/>
                </a:solidFill>
                <a:latin typeface="Lucida Sans"/>
                <a:cs typeface="Lucida Sans"/>
              </a:rPr>
              <a:t>The </a:t>
            </a:r>
            <a:r>
              <a:rPr sz="5250" spc="-270" dirty="0">
                <a:solidFill>
                  <a:srgbClr val="5F5E5F"/>
                </a:solidFill>
                <a:latin typeface="Lucida Sans"/>
                <a:cs typeface="Lucida Sans"/>
              </a:rPr>
              <a:t>Controller</a:t>
            </a:r>
            <a:r>
              <a:rPr sz="5250" spc="-42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250" dirty="0">
                <a:solidFill>
                  <a:srgbClr val="5F5E5F"/>
                </a:solidFill>
                <a:latin typeface="Lucida Sans"/>
                <a:cs typeface="Lucida Sans"/>
              </a:rPr>
              <a:t>Function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04" dirty="0">
                <a:solidFill>
                  <a:srgbClr val="5F5E5F"/>
                </a:solidFill>
                <a:latin typeface="Lucida Sans"/>
                <a:cs typeface="Lucida Sans"/>
              </a:rPr>
              <a:t>The </a:t>
            </a:r>
            <a:r>
              <a:rPr sz="5250" spc="-310" dirty="0">
                <a:solidFill>
                  <a:srgbClr val="5F5E5F"/>
                </a:solidFill>
                <a:latin typeface="Lucida Sans"/>
                <a:cs typeface="Lucida Sans"/>
              </a:rPr>
              <a:t>Link</a:t>
            </a:r>
            <a:r>
              <a:rPr sz="5250" spc="-44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250" dirty="0">
                <a:solidFill>
                  <a:srgbClr val="5F5E5F"/>
                </a:solidFill>
                <a:latin typeface="Lucida Sans"/>
                <a:cs typeface="Lucida Sans"/>
              </a:rPr>
              <a:t>Function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725" dirty="0">
                <a:solidFill>
                  <a:srgbClr val="5F5E5F"/>
                </a:solidFill>
              </a:rPr>
              <a:t>Why  </a:t>
            </a:r>
            <a:r>
              <a:rPr spc="-2350" dirty="0">
                <a:solidFill>
                  <a:srgbClr val="5F5E5F"/>
                </a:solidFill>
              </a:rPr>
              <a:t>A          </a:t>
            </a:r>
            <a:r>
              <a:rPr spc="-2290" dirty="0">
                <a:solidFill>
                  <a:srgbClr val="5F5E5F"/>
                </a:solidFill>
              </a:rPr>
              <a:t> </a:t>
            </a:r>
            <a:r>
              <a:rPr spc="-2125" dirty="0">
                <a:solidFill>
                  <a:srgbClr val="6EB2D8"/>
                </a:solidFill>
              </a:rPr>
              <a:t>DSL?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494" y="3901175"/>
            <a:ext cx="12589510" cy="506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2470">
              <a:lnSpc>
                <a:spcPct val="100899"/>
              </a:lnSpc>
            </a:pPr>
            <a:r>
              <a:rPr sz="3950" spc="-15" dirty="0">
                <a:solidFill>
                  <a:srgbClr val="797979"/>
                </a:solidFill>
                <a:latin typeface="Lucida Sans"/>
                <a:cs typeface="Lucida Sans"/>
              </a:rPr>
              <a:t>People </a:t>
            </a:r>
            <a:r>
              <a:rPr sz="3950" spc="-210" dirty="0">
                <a:solidFill>
                  <a:srgbClr val="797979"/>
                </a:solidFill>
                <a:latin typeface="Lucida Sans"/>
                <a:cs typeface="Lucida Sans"/>
              </a:rPr>
              <a:t>find </a:t>
            </a:r>
            <a:r>
              <a:rPr sz="3950" spc="-25" dirty="0">
                <a:solidFill>
                  <a:srgbClr val="797979"/>
                </a:solidFill>
                <a:latin typeface="Lucida Sans"/>
                <a:cs typeface="Lucida Sans"/>
              </a:rPr>
              <a:t>DSLs </a:t>
            </a:r>
            <a:r>
              <a:rPr sz="3950" spc="-90" dirty="0">
                <a:solidFill>
                  <a:srgbClr val="797979"/>
                </a:solidFill>
                <a:latin typeface="Lucida Sans"/>
                <a:cs typeface="Lucida Sans"/>
              </a:rPr>
              <a:t>valuable </a:t>
            </a:r>
            <a:r>
              <a:rPr sz="3950" spc="-45" dirty="0">
                <a:solidFill>
                  <a:srgbClr val="797979"/>
                </a:solidFill>
                <a:latin typeface="Lucida Sans"/>
                <a:cs typeface="Lucida Sans"/>
              </a:rPr>
              <a:t>because </a:t>
            </a:r>
            <a:r>
              <a:rPr sz="3950" spc="-95" dirty="0">
                <a:solidFill>
                  <a:srgbClr val="797979"/>
                </a:solidFill>
                <a:latin typeface="Lucida Sans"/>
                <a:cs typeface="Lucida Sans"/>
              </a:rPr>
              <a:t>a </a:t>
            </a:r>
            <a:r>
              <a:rPr sz="3950" spc="-80" dirty="0">
                <a:solidFill>
                  <a:srgbClr val="797979"/>
                </a:solidFill>
                <a:latin typeface="Lucida Sans"/>
                <a:cs typeface="Lucida Sans"/>
              </a:rPr>
              <a:t>well-designed  </a:t>
            </a:r>
            <a:r>
              <a:rPr sz="3950" spc="-5" dirty="0">
                <a:solidFill>
                  <a:srgbClr val="797979"/>
                </a:solidFill>
                <a:latin typeface="Lucida Sans"/>
                <a:cs typeface="Lucida Sans"/>
              </a:rPr>
              <a:t>DSL </a:t>
            </a:r>
            <a:r>
              <a:rPr sz="3950" spc="-90" dirty="0">
                <a:solidFill>
                  <a:srgbClr val="797979"/>
                </a:solidFill>
                <a:latin typeface="Lucida Sans"/>
                <a:cs typeface="Lucida Sans"/>
              </a:rPr>
              <a:t>can </a:t>
            </a:r>
            <a:r>
              <a:rPr sz="3950" spc="-55" dirty="0">
                <a:solidFill>
                  <a:srgbClr val="797979"/>
                </a:solidFill>
                <a:latin typeface="Lucida Sans"/>
                <a:cs typeface="Lucida Sans"/>
              </a:rPr>
              <a:t>be </a:t>
            </a:r>
            <a:r>
              <a:rPr sz="3950" spc="-220" dirty="0">
                <a:solidFill>
                  <a:srgbClr val="797979"/>
                </a:solidFill>
                <a:latin typeface="Lucida Sans"/>
                <a:cs typeface="Lucida Sans"/>
              </a:rPr>
              <a:t>much </a:t>
            </a:r>
            <a:r>
              <a:rPr sz="3950" spc="-70" dirty="0">
                <a:solidFill>
                  <a:srgbClr val="797979"/>
                </a:solidFill>
                <a:latin typeface="Lucida Sans"/>
                <a:cs typeface="Lucida Sans"/>
              </a:rPr>
              <a:t>easier </a:t>
            </a:r>
            <a:r>
              <a:rPr sz="3950" spc="-204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3950" spc="-190" dirty="0">
                <a:solidFill>
                  <a:srgbClr val="797979"/>
                </a:solidFill>
                <a:latin typeface="Lucida Sans"/>
                <a:cs typeface="Lucida Sans"/>
              </a:rPr>
              <a:t>program with </a:t>
            </a:r>
            <a:r>
              <a:rPr sz="3950" spc="-180" dirty="0">
                <a:solidFill>
                  <a:srgbClr val="797979"/>
                </a:solidFill>
                <a:latin typeface="Lucida Sans"/>
                <a:cs typeface="Lucida Sans"/>
              </a:rPr>
              <a:t>than</a:t>
            </a:r>
            <a:r>
              <a:rPr sz="3950" spc="38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3950" spc="-95" dirty="0">
                <a:solidFill>
                  <a:srgbClr val="797979"/>
                </a:solidFill>
                <a:latin typeface="Lucida Sans"/>
                <a:cs typeface="Lucida Sans"/>
              </a:rPr>
              <a:t>a</a:t>
            </a:r>
            <a:endParaRPr sz="39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165" dirty="0">
                <a:solidFill>
                  <a:srgbClr val="797979"/>
                </a:solidFill>
                <a:latin typeface="Lucida Sans"/>
                <a:cs typeface="Lucida Sans"/>
              </a:rPr>
              <a:t>traditional </a:t>
            </a:r>
            <a:r>
              <a:rPr sz="3950" spc="-175" dirty="0">
                <a:solidFill>
                  <a:srgbClr val="797979"/>
                </a:solidFill>
                <a:latin typeface="Lucida Sans"/>
                <a:cs typeface="Lucida Sans"/>
              </a:rPr>
              <a:t>library. </a:t>
            </a:r>
            <a:r>
              <a:rPr sz="3950" spc="-180" dirty="0">
                <a:solidFill>
                  <a:srgbClr val="797979"/>
                </a:solidFill>
                <a:latin typeface="Lucida Sans"/>
                <a:cs typeface="Lucida Sans"/>
              </a:rPr>
              <a:t>This </a:t>
            </a:r>
            <a:r>
              <a:rPr sz="3950" spc="-150" dirty="0">
                <a:solidFill>
                  <a:srgbClr val="797979"/>
                </a:solidFill>
                <a:latin typeface="Lucida Sans"/>
                <a:cs typeface="Lucida Sans"/>
              </a:rPr>
              <a:t>improves</a:t>
            </a:r>
            <a:r>
              <a:rPr sz="3950" spc="27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3950" spc="-180" dirty="0">
                <a:solidFill>
                  <a:srgbClr val="797979"/>
                </a:solidFill>
                <a:latin typeface="Lucida Sans"/>
                <a:cs typeface="Lucida Sans"/>
              </a:rPr>
              <a:t>programmer</a:t>
            </a:r>
            <a:endParaRPr sz="39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160" dirty="0">
                <a:solidFill>
                  <a:srgbClr val="797979"/>
                </a:solidFill>
                <a:latin typeface="Lucida Sans"/>
                <a:cs typeface="Lucida Sans"/>
              </a:rPr>
              <a:t>productivity, </a:t>
            </a:r>
            <a:r>
              <a:rPr sz="3950" spc="-140" dirty="0">
                <a:solidFill>
                  <a:srgbClr val="797979"/>
                </a:solidFill>
                <a:latin typeface="Lucida Sans"/>
                <a:cs typeface="Lucida Sans"/>
              </a:rPr>
              <a:t>which </a:t>
            </a:r>
            <a:r>
              <a:rPr sz="3950" spc="-175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3950" spc="-85" dirty="0">
                <a:solidFill>
                  <a:srgbClr val="797979"/>
                </a:solidFill>
                <a:latin typeface="Lucida Sans"/>
                <a:cs typeface="Lucida Sans"/>
              </a:rPr>
              <a:t>always </a:t>
            </a:r>
            <a:r>
              <a:rPr sz="3950" spc="-110" dirty="0">
                <a:solidFill>
                  <a:srgbClr val="797979"/>
                </a:solidFill>
                <a:latin typeface="Lucida Sans"/>
                <a:cs typeface="Lucida Sans"/>
              </a:rPr>
              <a:t>valuable. </a:t>
            </a:r>
            <a:r>
              <a:rPr sz="3950" spc="-195" dirty="0">
                <a:solidFill>
                  <a:srgbClr val="797979"/>
                </a:solidFill>
                <a:latin typeface="Lucida Sans"/>
                <a:cs typeface="Lucida Sans"/>
              </a:rPr>
              <a:t>In </a:t>
            </a:r>
            <a:r>
              <a:rPr sz="3950" spc="-150" dirty="0">
                <a:solidFill>
                  <a:srgbClr val="797979"/>
                </a:solidFill>
                <a:latin typeface="Lucida Sans"/>
                <a:cs typeface="Lucida Sans"/>
              </a:rPr>
              <a:t>particular</a:t>
            </a:r>
            <a:r>
              <a:rPr sz="3950" spc="36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3950" spc="-210" dirty="0">
                <a:solidFill>
                  <a:srgbClr val="797979"/>
                </a:solidFill>
                <a:latin typeface="Lucida Sans"/>
                <a:cs typeface="Lucida Sans"/>
              </a:rPr>
              <a:t>it</a:t>
            </a:r>
            <a:endParaRPr sz="39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190" dirty="0">
                <a:solidFill>
                  <a:srgbClr val="797979"/>
                </a:solidFill>
                <a:latin typeface="Lucida Sans"/>
                <a:cs typeface="Lucida Sans"/>
              </a:rPr>
              <a:t>may </a:t>
            </a:r>
            <a:r>
              <a:rPr sz="3950" spc="-114" dirty="0">
                <a:solidFill>
                  <a:srgbClr val="797979"/>
                </a:solidFill>
                <a:latin typeface="Lucida Sans"/>
                <a:cs typeface="Lucida Sans"/>
              </a:rPr>
              <a:t>also </a:t>
            </a:r>
            <a:r>
              <a:rPr sz="3950" spc="-155" dirty="0">
                <a:solidFill>
                  <a:srgbClr val="797979"/>
                </a:solidFill>
                <a:latin typeface="Lucida Sans"/>
                <a:cs typeface="Lucida Sans"/>
              </a:rPr>
              <a:t>improve </a:t>
            </a:r>
            <a:r>
              <a:rPr sz="3950" spc="-175" dirty="0">
                <a:solidFill>
                  <a:srgbClr val="797979"/>
                </a:solidFill>
                <a:latin typeface="Lucida Sans"/>
                <a:cs typeface="Lucida Sans"/>
              </a:rPr>
              <a:t>communication </a:t>
            </a:r>
            <a:r>
              <a:rPr sz="3950" spc="-190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3950" spc="-185" dirty="0">
                <a:solidFill>
                  <a:srgbClr val="797979"/>
                </a:solidFill>
                <a:latin typeface="Lucida Sans"/>
                <a:cs typeface="Lucida Sans"/>
              </a:rPr>
              <a:t>domain</a:t>
            </a:r>
            <a:r>
              <a:rPr sz="3950" spc="40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3950" spc="-150" dirty="0">
                <a:solidFill>
                  <a:srgbClr val="797979"/>
                </a:solidFill>
                <a:latin typeface="Lucida Sans"/>
                <a:cs typeface="Lucida Sans"/>
              </a:rPr>
              <a:t>experts,</a:t>
            </a:r>
            <a:endParaRPr sz="3950">
              <a:latin typeface="Lucida Sans"/>
              <a:cs typeface="Lucida Sans"/>
            </a:endParaRPr>
          </a:p>
          <a:p>
            <a:pPr marL="12700" marR="1040130">
              <a:lnSpc>
                <a:spcPct val="100899"/>
              </a:lnSpc>
            </a:pPr>
            <a:r>
              <a:rPr sz="3950" b="1" spc="-60" dirty="0">
                <a:solidFill>
                  <a:srgbClr val="6EB2D8"/>
                </a:solidFill>
                <a:latin typeface="Arial"/>
                <a:cs typeface="Arial"/>
              </a:rPr>
              <a:t>which </a:t>
            </a:r>
            <a:r>
              <a:rPr sz="3950" b="1" spc="-170" dirty="0">
                <a:solidFill>
                  <a:srgbClr val="6EB2D8"/>
                </a:solidFill>
                <a:latin typeface="Arial"/>
                <a:cs typeface="Arial"/>
              </a:rPr>
              <a:t>is </a:t>
            </a:r>
            <a:r>
              <a:rPr sz="3950" b="1" spc="-50" dirty="0">
                <a:solidFill>
                  <a:srgbClr val="6EB2D8"/>
                </a:solidFill>
                <a:latin typeface="Arial"/>
                <a:cs typeface="Arial"/>
              </a:rPr>
              <a:t>an </a:t>
            </a:r>
            <a:r>
              <a:rPr sz="3950" b="1" spc="-15" dirty="0">
                <a:solidFill>
                  <a:srgbClr val="6EB2D8"/>
                </a:solidFill>
                <a:latin typeface="Arial"/>
                <a:cs typeface="Arial"/>
              </a:rPr>
              <a:t>important </a:t>
            </a:r>
            <a:r>
              <a:rPr sz="3950" b="1" spc="-35" dirty="0">
                <a:solidFill>
                  <a:srgbClr val="6EB2D8"/>
                </a:solidFill>
                <a:latin typeface="Arial"/>
                <a:cs typeface="Arial"/>
              </a:rPr>
              <a:t>tool </a:t>
            </a:r>
            <a:r>
              <a:rPr sz="3950" b="1" spc="-45" dirty="0">
                <a:solidFill>
                  <a:srgbClr val="6EB2D8"/>
                </a:solidFill>
                <a:latin typeface="Arial"/>
                <a:cs typeface="Arial"/>
              </a:rPr>
              <a:t>for </a:t>
            </a:r>
            <a:r>
              <a:rPr sz="3950" b="1" spc="-30" dirty="0">
                <a:solidFill>
                  <a:srgbClr val="6EB2D8"/>
                </a:solidFill>
                <a:latin typeface="Arial"/>
                <a:cs typeface="Arial"/>
              </a:rPr>
              <a:t>tackling </a:t>
            </a:r>
            <a:r>
              <a:rPr sz="3950" b="1" spc="-40" dirty="0">
                <a:solidFill>
                  <a:srgbClr val="6EB2D8"/>
                </a:solidFill>
                <a:latin typeface="Arial"/>
                <a:cs typeface="Arial"/>
              </a:rPr>
              <a:t>one </a:t>
            </a:r>
            <a:r>
              <a:rPr sz="3950" b="1" spc="-45" dirty="0">
                <a:solidFill>
                  <a:srgbClr val="6EB2D8"/>
                </a:solidFill>
                <a:latin typeface="Arial"/>
                <a:cs typeface="Arial"/>
              </a:rPr>
              <a:t>of </a:t>
            </a:r>
            <a:r>
              <a:rPr sz="3950" b="1" spc="40" dirty="0">
                <a:solidFill>
                  <a:srgbClr val="6EB2D8"/>
                </a:solidFill>
                <a:latin typeface="Arial"/>
                <a:cs typeface="Arial"/>
              </a:rPr>
              <a:t>the  </a:t>
            </a:r>
            <a:r>
              <a:rPr sz="3950" b="1" spc="-35" dirty="0">
                <a:solidFill>
                  <a:srgbClr val="6EB2D8"/>
                </a:solidFill>
                <a:latin typeface="Arial"/>
                <a:cs typeface="Arial"/>
              </a:rPr>
              <a:t>hardest </a:t>
            </a:r>
            <a:r>
              <a:rPr sz="3950" b="1" spc="-60" dirty="0">
                <a:solidFill>
                  <a:srgbClr val="6EB2D8"/>
                </a:solidFill>
                <a:latin typeface="Arial"/>
                <a:cs typeface="Arial"/>
              </a:rPr>
              <a:t>problems </a:t>
            </a:r>
            <a:r>
              <a:rPr sz="3950" b="1" spc="-75" dirty="0">
                <a:solidFill>
                  <a:srgbClr val="6EB2D8"/>
                </a:solidFill>
                <a:latin typeface="Arial"/>
                <a:cs typeface="Arial"/>
              </a:rPr>
              <a:t>in </a:t>
            </a:r>
            <a:r>
              <a:rPr sz="3950" b="1" spc="-15" dirty="0">
                <a:solidFill>
                  <a:srgbClr val="6EB2D8"/>
                </a:solidFill>
                <a:latin typeface="Arial"/>
                <a:cs typeface="Arial"/>
              </a:rPr>
              <a:t>software</a:t>
            </a:r>
            <a:r>
              <a:rPr sz="3950" b="1" spc="434" dirty="0">
                <a:solidFill>
                  <a:srgbClr val="6EB2D8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6EB2D8"/>
                </a:solidFill>
                <a:latin typeface="Arial"/>
                <a:cs typeface="Arial"/>
              </a:rPr>
              <a:t>development.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250" spc="25" dirty="0">
                <a:solidFill>
                  <a:srgbClr val="5F5E5F"/>
                </a:solidFill>
                <a:latin typeface="Lucida Sans"/>
                <a:cs typeface="Lucida Sans"/>
              </a:rPr>
              <a:t>Martin</a:t>
            </a:r>
            <a:r>
              <a:rPr sz="5250" spc="-18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80" dirty="0">
                <a:solidFill>
                  <a:srgbClr val="5F5E5F"/>
                </a:solidFill>
                <a:latin typeface="Lucida Sans"/>
                <a:cs typeface="Lucida Sans"/>
              </a:rPr>
              <a:t>Fowler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130" dirty="0">
                <a:solidFill>
                  <a:srgbClr val="5F5E5F"/>
                </a:solidFill>
              </a:rPr>
              <a:t>Fixed </a:t>
            </a:r>
            <a:r>
              <a:rPr spc="-1290" dirty="0">
                <a:solidFill>
                  <a:srgbClr val="5F5E5F"/>
                </a:solidFill>
              </a:rPr>
              <a:t>Languages </a:t>
            </a:r>
            <a:r>
              <a:rPr spc="-685" dirty="0">
                <a:solidFill>
                  <a:srgbClr val="5F5E5F"/>
                </a:solidFill>
              </a:rPr>
              <a:t>are</a:t>
            </a:r>
            <a:r>
              <a:rPr spc="100" dirty="0">
                <a:solidFill>
                  <a:srgbClr val="5F5E5F"/>
                </a:solidFill>
              </a:rPr>
              <a:t> </a:t>
            </a:r>
            <a:r>
              <a:rPr spc="-785" dirty="0">
                <a:solidFill>
                  <a:srgbClr val="6EB2D8"/>
                </a:solidFill>
              </a:rPr>
              <a:t>broken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494" y="3901175"/>
            <a:ext cx="12195175" cy="385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68120">
              <a:lnSpc>
                <a:spcPct val="100899"/>
              </a:lnSpc>
            </a:pPr>
            <a:r>
              <a:rPr sz="3950" spc="-160" dirty="0">
                <a:solidFill>
                  <a:srgbClr val="797979"/>
                </a:solidFill>
                <a:latin typeface="Lucida Sans"/>
                <a:cs typeface="Lucida Sans"/>
              </a:rPr>
              <a:t>[Without </a:t>
            </a:r>
            <a:r>
              <a:rPr sz="3950" spc="-135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3950" spc="-150" dirty="0">
                <a:solidFill>
                  <a:srgbClr val="797979"/>
                </a:solidFill>
                <a:latin typeface="Lucida Sans"/>
                <a:cs typeface="Lucida Sans"/>
              </a:rPr>
              <a:t>ability </a:t>
            </a:r>
            <a:r>
              <a:rPr sz="3950" spc="-204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3950" spc="-165" dirty="0">
                <a:solidFill>
                  <a:srgbClr val="797979"/>
                </a:solidFill>
                <a:latin typeface="Lucida Sans"/>
                <a:cs typeface="Lucida Sans"/>
              </a:rPr>
              <a:t>reprogram </a:t>
            </a:r>
            <a:r>
              <a:rPr sz="3950" spc="-135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3950" spc="-110" dirty="0">
                <a:solidFill>
                  <a:srgbClr val="797979"/>
                </a:solidFill>
                <a:latin typeface="Lucida Sans"/>
                <a:cs typeface="Lucida Sans"/>
              </a:rPr>
              <a:t>language]  </a:t>
            </a:r>
            <a:r>
              <a:rPr sz="3950" spc="-180" dirty="0">
                <a:solidFill>
                  <a:srgbClr val="797979"/>
                </a:solidFill>
                <a:latin typeface="Lucida Sans"/>
                <a:cs typeface="Lucida Sans"/>
              </a:rPr>
              <a:t>programmers </a:t>
            </a:r>
            <a:r>
              <a:rPr sz="3950" spc="-145" dirty="0">
                <a:solidFill>
                  <a:srgbClr val="797979"/>
                </a:solidFill>
                <a:latin typeface="Lucida Sans"/>
                <a:cs typeface="Lucida Sans"/>
              </a:rPr>
              <a:t>resort </a:t>
            </a:r>
            <a:r>
              <a:rPr sz="3950" spc="-204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3950" spc="-120" dirty="0">
                <a:solidFill>
                  <a:srgbClr val="797979"/>
                </a:solidFill>
                <a:latin typeface="Lucida Sans"/>
                <a:cs typeface="Lucida Sans"/>
              </a:rPr>
              <a:t>repetitive,</a:t>
            </a:r>
            <a:r>
              <a:rPr sz="3950" spc="26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3950" spc="-120" dirty="0">
                <a:solidFill>
                  <a:srgbClr val="797979"/>
                </a:solidFill>
                <a:latin typeface="Lucida Sans"/>
                <a:cs typeface="Lucida Sans"/>
              </a:rPr>
              <a:t>error-prone</a:t>
            </a:r>
            <a:endParaRPr sz="3950">
              <a:latin typeface="Lucida Sans"/>
              <a:cs typeface="Lucida Sans"/>
            </a:endParaRPr>
          </a:p>
          <a:p>
            <a:pPr marL="12700" marR="5080">
              <a:lnSpc>
                <a:spcPct val="100899"/>
              </a:lnSpc>
            </a:pPr>
            <a:r>
              <a:rPr sz="3950" spc="-160" dirty="0">
                <a:solidFill>
                  <a:srgbClr val="797979"/>
                </a:solidFill>
                <a:latin typeface="Lucida Sans"/>
                <a:cs typeface="Lucida Sans"/>
              </a:rPr>
              <a:t>workarounds. </a:t>
            </a:r>
            <a:r>
              <a:rPr sz="3950" b="1" spc="-45" dirty="0">
                <a:solidFill>
                  <a:srgbClr val="6EB2D8"/>
                </a:solidFill>
                <a:latin typeface="Arial"/>
                <a:cs typeface="Arial"/>
              </a:rPr>
              <a:t>Literally </a:t>
            </a:r>
            <a:r>
              <a:rPr sz="3950" b="1" spc="-75" dirty="0">
                <a:solidFill>
                  <a:srgbClr val="6EB2D8"/>
                </a:solidFill>
                <a:latin typeface="Arial"/>
                <a:cs typeface="Arial"/>
              </a:rPr>
              <a:t>millions </a:t>
            </a:r>
            <a:r>
              <a:rPr sz="3950" b="1" spc="-45" dirty="0">
                <a:solidFill>
                  <a:srgbClr val="6EB2D8"/>
                </a:solidFill>
                <a:latin typeface="Arial"/>
                <a:cs typeface="Arial"/>
              </a:rPr>
              <a:t>of </a:t>
            </a:r>
            <a:r>
              <a:rPr sz="3950" b="1" spc="-70" dirty="0">
                <a:solidFill>
                  <a:srgbClr val="6EB2D8"/>
                </a:solidFill>
                <a:latin typeface="Arial"/>
                <a:cs typeface="Arial"/>
              </a:rPr>
              <a:t>lines </a:t>
            </a:r>
            <a:r>
              <a:rPr sz="3950" b="1" spc="-45" dirty="0">
                <a:solidFill>
                  <a:srgbClr val="6EB2D8"/>
                </a:solidFill>
                <a:latin typeface="Arial"/>
                <a:cs typeface="Arial"/>
              </a:rPr>
              <a:t>of </a:t>
            </a:r>
            <a:r>
              <a:rPr sz="3950" b="1" spc="-60" dirty="0">
                <a:solidFill>
                  <a:srgbClr val="6EB2D8"/>
                </a:solidFill>
                <a:latin typeface="Arial"/>
                <a:cs typeface="Arial"/>
              </a:rPr>
              <a:t>code </a:t>
            </a:r>
            <a:r>
              <a:rPr sz="3950" b="1" spc="-10" dirty="0">
                <a:solidFill>
                  <a:srgbClr val="6EB2D8"/>
                </a:solidFill>
                <a:latin typeface="Arial"/>
                <a:cs typeface="Arial"/>
              </a:rPr>
              <a:t>have  </a:t>
            </a:r>
            <a:r>
              <a:rPr sz="3950" b="1" spc="-5" dirty="0">
                <a:solidFill>
                  <a:srgbClr val="6EB2D8"/>
                </a:solidFill>
                <a:latin typeface="Arial"/>
                <a:cs typeface="Arial"/>
              </a:rPr>
              <a:t>been </a:t>
            </a:r>
            <a:r>
              <a:rPr sz="3950" b="1" spc="15" dirty="0">
                <a:solidFill>
                  <a:srgbClr val="6EB2D8"/>
                </a:solidFill>
                <a:latin typeface="Arial"/>
                <a:cs typeface="Arial"/>
              </a:rPr>
              <a:t>written </a:t>
            </a:r>
            <a:r>
              <a:rPr sz="3950" b="1" spc="-20" dirty="0">
                <a:solidFill>
                  <a:srgbClr val="6EB2D8"/>
                </a:solidFill>
                <a:latin typeface="Arial"/>
                <a:cs typeface="Arial"/>
              </a:rPr>
              <a:t>to </a:t>
            </a:r>
            <a:r>
              <a:rPr sz="3950" b="1" spc="-35" dirty="0">
                <a:solidFill>
                  <a:srgbClr val="6EB2D8"/>
                </a:solidFill>
                <a:latin typeface="Arial"/>
                <a:cs typeface="Arial"/>
              </a:rPr>
              <a:t>work </a:t>
            </a:r>
            <a:r>
              <a:rPr sz="3950" b="1" spc="-45" dirty="0">
                <a:solidFill>
                  <a:srgbClr val="6EB2D8"/>
                </a:solidFill>
                <a:latin typeface="Arial"/>
                <a:cs typeface="Arial"/>
              </a:rPr>
              <a:t>around </a:t>
            </a:r>
            <a:r>
              <a:rPr sz="3950" b="1" spc="-105" dirty="0">
                <a:solidFill>
                  <a:srgbClr val="6EB2D8"/>
                </a:solidFill>
                <a:latin typeface="Arial"/>
                <a:cs typeface="Arial"/>
              </a:rPr>
              <a:t>missing </a:t>
            </a:r>
            <a:r>
              <a:rPr sz="3950" b="1" spc="-15" dirty="0">
                <a:solidFill>
                  <a:srgbClr val="6EB2D8"/>
                </a:solidFill>
                <a:latin typeface="Arial"/>
                <a:cs typeface="Arial"/>
              </a:rPr>
              <a:t>features</a:t>
            </a:r>
            <a:r>
              <a:rPr sz="3950" b="1" spc="740" dirty="0">
                <a:solidFill>
                  <a:srgbClr val="6EB2D8"/>
                </a:solidFill>
                <a:latin typeface="Arial"/>
                <a:cs typeface="Arial"/>
              </a:rPr>
              <a:t> </a:t>
            </a:r>
            <a:r>
              <a:rPr sz="3950" b="1" spc="-35" dirty="0">
                <a:solidFill>
                  <a:srgbClr val="6EB2D8"/>
                </a:solidFill>
                <a:latin typeface="Arial"/>
                <a:cs typeface="Arial"/>
              </a:rPr>
              <a:t>in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1" spc="-45" dirty="0">
                <a:solidFill>
                  <a:srgbClr val="6EB2D8"/>
                </a:solidFill>
                <a:latin typeface="Arial"/>
                <a:cs typeface="Arial"/>
              </a:rPr>
              <a:t>programming</a:t>
            </a:r>
            <a:r>
              <a:rPr sz="3950" b="1" spc="40" dirty="0">
                <a:solidFill>
                  <a:srgbClr val="6EB2D8"/>
                </a:solidFill>
                <a:latin typeface="Arial"/>
                <a:cs typeface="Arial"/>
              </a:rPr>
              <a:t> </a:t>
            </a:r>
            <a:r>
              <a:rPr sz="3950" b="1" spc="-30" dirty="0">
                <a:solidFill>
                  <a:srgbClr val="6EB2D8"/>
                </a:solidFill>
                <a:latin typeface="Arial"/>
                <a:cs typeface="Arial"/>
              </a:rPr>
              <a:t>languages.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250" spc="75" dirty="0">
                <a:solidFill>
                  <a:srgbClr val="5F5E5F"/>
                </a:solidFill>
                <a:latin typeface="Lucida Sans"/>
                <a:cs typeface="Lucida Sans"/>
              </a:rPr>
              <a:t>Stuart</a:t>
            </a:r>
            <a:r>
              <a:rPr sz="5250" spc="-15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75" dirty="0">
                <a:solidFill>
                  <a:srgbClr val="5F5E5F"/>
                </a:solidFill>
                <a:latin typeface="Lucida Sans"/>
                <a:cs typeface="Lucida Sans"/>
              </a:rPr>
              <a:t>Halloway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600" dirty="0"/>
              <a:t>The  </a:t>
            </a:r>
            <a:r>
              <a:rPr spc="-600" dirty="0"/>
              <a:t>simplified </a:t>
            </a:r>
            <a:r>
              <a:rPr spc="-360" dirty="0"/>
              <a:t>world</a:t>
            </a:r>
            <a:r>
              <a:rPr spc="-1025" dirty="0"/>
              <a:t> </a:t>
            </a:r>
            <a:r>
              <a:rPr spc="-894" dirty="0"/>
              <a:t>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22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pc="-275" dirty="0"/>
              <a:t>Most </a:t>
            </a:r>
            <a:r>
              <a:rPr spc="-295" dirty="0"/>
              <a:t>simple </a:t>
            </a:r>
            <a:r>
              <a:rPr spc="-210" dirty="0"/>
              <a:t>directives </a:t>
            </a:r>
            <a:r>
              <a:rPr spc="-260" dirty="0"/>
              <a:t>consist </a:t>
            </a:r>
            <a:r>
              <a:rPr spc="-320" dirty="0"/>
              <a:t>of </a:t>
            </a:r>
            <a:r>
              <a:rPr spc="-215" dirty="0"/>
              <a:t>three </a:t>
            </a:r>
            <a:r>
              <a:rPr spc="-320" dirty="0"/>
              <a:t>things </a:t>
            </a:r>
            <a:r>
              <a:rPr spc="-340" dirty="0"/>
              <a:t>(or</a:t>
            </a:r>
            <a:r>
              <a:rPr spc="-470" dirty="0"/>
              <a:t> </a:t>
            </a:r>
            <a:r>
              <a:rPr spc="-229" dirty="0"/>
              <a:t>less)</a:t>
            </a:r>
          </a:p>
          <a:p>
            <a:pPr marL="279400" marR="5080">
              <a:lnSpc>
                <a:spcPct val="120400"/>
              </a:lnSpc>
            </a:pPr>
            <a:r>
              <a:rPr spc="-215" dirty="0"/>
              <a:t>Having </a:t>
            </a:r>
            <a:r>
              <a:rPr spc="-114" dirty="0"/>
              <a:t>a </a:t>
            </a:r>
            <a:r>
              <a:rPr spc="-455" dirty="0"/>
              <a:t>firm </a:t>
            </a:r>
            <a:r>
              <a:rPr spc="-254" dirty="0"/>
              <a:t>grasp </a:t>
            </a:r>
            <a:r>
              <a:rPr spc="-280" dirty="0"/>
              <a:t>on </a:t>
            </a:r>
            <a:r>
              <a:rPr spc="-180" dirty="0"/>
              <a:t>these </a:t>
            </a:r>
            <a:r>
              <a:rPr spc="-215" dirty="0"/>
              <a:t>three </a:t>
            </a:r>
            <a:r>
              <a:rPr spc="-320" dirty="0"/>
              <a:t>things </a:t>
            </a:r>
            <a:r>
              <a:rPr spc="-295" dirty="0"/>
              <a:t>will </a:t>
            </a:r>
            <a:r>
              <a:rPr spc="-270" dirty="0"/>
              <a:t>make</a:t>
            </a:r>
            <a:r>
              <a:rPr spc="-580" dirty="0"/>
              <a:t> </a:t>
            </a:r>
            <a:r>
              <a:rPr spc="-160" dirty="0"/>
              <a:t>advanced  </a:t>
            </a:r>
            <a:r>
              <a:rPr spc="-210" dirty="0"/>
              <a:t>directives </a:t>
            </a:r>
            <a:r>
              <a:rPr spc="-355" dirty="0"/>
              <a:t>much </a:t>
            </a:r>
            <a:r>
              <a:rPr spc="-305" dirty="0"/>
              <a:t>more</a:t>
            </a:r>
            <a:r>
              <a:rPr spc="-355" dirty="0"/>
              <a:t> </a:t>
            </a:r>
            <a:r>
              <a:rPr spc="-210" dirty="0"/>
              <a:t>approachable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994" dirty="0"/>
              <a:t>DirectIVE </a:t>
            </a:r>
            <a:r>
              <a:rPr spc="-475" dirty="0"/>
              <a:t>definition</a:t>
            </a:r>
            <a:r>
              <a:rPr spc="-540" dirty="0"/>
              <a:t> </a:t>
            </a:r>
            <a:r>
              <a:rPr spc="-570" dirty="0"/>
              <a:t>object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>
              <a:lnSpc>
                <a:spcPct val="120400"/>
              </a:lnSpc>
            </a:pPr>
            <a:r>
              <a:rPr spc="-204" dirty="0"/>
              <a:t>The Directive </a:t>
            </a:r>
            <a:r>
              <a:rPr spc="-295" dirty="0"/>
              <a:t>Definition </a:t>
            </a:r>
            <a:r>
              <a:rPr spc="-195" dirty="0"/>
              <a:t>Object </a:t>
            </a:r>
            <a:r>
              <a:rPr spc="-265" dirty="0"/>
              <a:t>(DDO) </a:t>
            </a:r>
            <a:r>
              <a:rPr spc="-250" dirty="0"/>
              <a:t>tells </a:t>
            </a:r>
            <a:r>
              <a:rPr spc="-240" dirty="0"/>
              <a:t>the </a:t>
            </a:r>
            <a:r>
              <a:rPr spc="-280" dirty="0"/>
              <a:t>compiler </a:t>
            </a:r>
            <a:r>
              <a:rPr spc="-245" dirty="0"/>
              <a:t>how</a:t>
            </a:r>
            <a:r>
              <a:rPr spc="-725" dirty="0"/>
              <a:t> </a:t>
            </a:r>
            <a:r>
              <a:rPr spc="-114" dirty="0"/>
              <a:t>a  </a:t>
            </a:r>
            <a:r>
              <a:rPr spc="-210" dirty="0"/>
              <a:t>directive </a:t>
            </a:r>
            <a:r>
              <a:rPr spc="-280" dirty="0"/>
              <a:t>is </a:t>
            </a:r>
            <a:r>
              <a:rPr spc="-225" dirty="0"/>
              <a:t>supposed </a:t>
            </a:r>
            <a:r>
              <a:rPr spc="-310" dirty="0"/>
              <a:t>to </a:t>
            </a:r>
            <a:r>
              <a:rPr spc="-114" dirty="0"/>
              <a:t>be</a:t>
            </a:r>
            <a:r>
              <a:rPr spc="-505" dirty="0"/>
              <a:t> </a:t>
            </a:r>
            <a:r>
              <a:rPr spc="-220" dirty="0"/>
              <a:t>assembled</a:t>
            </a:r>
          </a:p>
          <a:p>
            <a:pPr marL="279400">
              <a:lnSpc>
                <a:spcPct val="100000"/>
              </a:lnSpc>
              <a:spcBef>
                <a:spcPts val="1285"/>
              </a:spcBef>
            </a:pPr>
            <a:r>
              <a:rPr spc="-350" dirty="0"/>
              <a:t>Common </a:t>
            </a:r>
            <a:r>
              <a:rPr spc="-250" dirty="0"/>
              <a:t>properties </a:t>
            </a:r>
            <a:r>
              <a:rPr spc="-160" dirty="0"/>
              <a:t>are </a:t>
            </a:r>
            <a:r>
              <a:rPr spc="-240" dirty="0"/>
              <a:t>the </a:t>
            </a:r>
            <a:r>
              <a:rPr b="1" spc="-125" dirty="0">
                <a:latin typeface="Arial"/>
                <a:cs typeface="Arial"/>
              </a:rPr>
              <a:t>link </a:t>
            </a:r>
            <a:r>
              <a:rPr spc="-330" dirty="0"/>
              <a:t>function, </a:t>
            </a:r>
            <a:r>
              <a:rPr b="1" spc="-130" dirty="0">
                <a:latin typeface="Arial"/>
                <a:cs typeface="Arial"/>
              </a:rPr>
              <a:t>controller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spc="-330" dirty="0"/>
              <a:t>function,</a:t>
            </a:r>
          </a:p>
          <a:p>
            <a:pPr marL="279400">
              <a:lnSpc>
                <a:spcPct val="100000"/>
              </a:lnSpc>
              <a:spcBef>
                <a:spcPts val="1365"/>
              </a:spcBef>
            </a:pPr>
            <a:r>
              <a:rPr b="1" spc="-165" dirty="0">
                <a:latin typeface="Arial"/>
                <a:cs typeface="Arial"/>
              </a:rPr>
              <a:t>restrict</a:t>
            </a:r>
            <a:r>
              <a:rPr spc="-165" dirty="0"/>
              <a:t>, </a:t>
            </a:r>
            <a:r>
              <a:rPr b="1" spc="-55" dirty="0">
                <a:latin typeface="Arial"/>
                <a:cs typeface="Arial"/>
              </a:rPr>
              <a:t>template </a:t>
            </a:r>
            <a:r>
              <a:rPr spc="-245" dirty="0"/>
              <a:t>and</a:t>
            </a:r>
            <a:r>
              <a:rPr spc="-515" dirty="0"/>
              <a:t> </a:t>
            </a:r>
            <a:r>
              <a:rPr b="1" spc="-55" dirty="0">
                <a:latin typeface="Arial"/>
                <a:cs typeface="Arial"/>
              </a:rPr>
              <a:t>templateUrl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600" dirty="0"/>
              <a:t>The  </a:t>
            </a:r>
            <a:r>
              <a:rPr spc="-105" dirty="0"/>
              <a:t>controller</a:t>
            </a:r>
            <a:r>
              <a:rPr spc="-880" dirty="0"/>
              <a:t> </a:t>
            </a:r>
            <a:r>
              <a:rPr spc="-47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56410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70" dirty="0">
                <a:solidFill>
                  <a:srgbClr val="797979"/>
                </a:solidFill>
                <a:latin typeface="Lucida Sans"/>
                <a:cs typeface="Lucida Sans"/>
              </a:rPr>
              <a:t>controller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constructed </a:t>
            </a:r>
            <a:r>
              <a:rPr sz="5250" spc="-325" dirty="0">
                <a:solidFill>
                  <a:srgbClr val="797979"/>
                </a:solidFill>
                <a:latin typeface="Lucida Sans"/>
                <a:cs typeface="Lucida Sans"/>
              </a:rPr>
              <a:t>during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pre-linking </a:t>
            </a:r>
            <a:r>
              <a:rPr sz="5250" spc="-185" dirty="0">
                <a:solidFill>
                  <a:srgbClr val="797979"/>
                </a:solidFill>
                <a:latin typeface="Lucida Sans"/>
                <a:cs typeface="Lucida Sans"/>
              </a:rPr>
              <a:t>phase  </a:t>
            </a:r>
            <a:r>
              <a:rPr sz="5250" spc="-95" dirty="0">
                <a:solidFill>
                  <a:srgbClr val="797979"/>
                </a:solidFill>
                <a:latin typeface="Lucida Sans"/>
                <a:cs typeface="Lucida Sans"/>
              </a:rPr>
              <a:t>Receives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$scope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which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current </a:t>
            </a:r>
            <a:r>
              <a:rPr sz="5250" spc="-150" dirty="0">
                <a:solidFill>
                  <a:srgbClr val="797979"/>
                </a:solidFill>
                <a:latin typeface="Lucida Sans"/>
                <a:cs typeface="Lucida Sans"/>
              </a:rPr>
              <a:t>scope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</a:t>
            </a:r>
            <a:r>
              <a:rPr sz="5250" spc="-80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element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600" dirty="0"/>
              <a:t>The  </a:t>
            </a:r>
            <a:r>
              <a:rPr spc="-155" dirty="0"/>
              <a:t>link</a:t>
            </a:r>
            <a:r>
              <a:rPr spc="-885" dirty="0"/>
              <a:t> </a:t>
            </a:r>
            <a:r>
              <a:rPr spc="-47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3294"/>
            <a:ext cx="16150590" cy="58032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just">
              <a:lnSpc>
                <a:spcPct val="120400"/>
              </a:lnSpc>
              <a:spcBef>
                <a:spcPts val="15"/>
              </a:spcBef>
            </a:pP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345" dirty="0">
                <a:solidFill>
                  <a:srgbClr val="797979"/>
                </a:solidFill>
                <a:latin typeface="Lucida Sans"/>
                <a:cs typeface="Lucida Sans"/>
              </a:rPr>
              <a:t>link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function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170" dirty="0">
                <a:solidFill>
                  <a:srgbClr val="797979"/>
                </a:solidFill>
                <a:latin typeface="Lucida Sans"/>
                <a:cs typeface="Lucida Sans"/>
              </a:rPr>
              <a:t>where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DOM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manipulation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happens  </a:t>
            </a: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345" dirty="0">
                <a:solidFill>
                  <a:srgbClr val="797979"/>
                </a:solidFill>
                <a:latin typeface="Lucida Sans"/>
                <a:cs typeface="Lucida Sans"/>
              </a:rPr>
              <a:t>link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function </a:t>
            </a:r>
            <a:r>
              <a:rPr sz="5250" spc="-220" dirty="0">
                <a:solidFill>
                  <a:srgbClr val="797979"/>
                </a:solidFill>
                <a:latin typeface="Lucida Sans"/>
                <a:cs typeface="Lucida Sans"/>
              </a:rPr>
              <a:t>comes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b="1" spc="-245" dirty="0">
                <a:solidFill>
                  <a:srgbClr val="797979"/>
                </a:solidFill>
                <a:latin typeface="Arial"/>
                <a:cs typeface="Arial"/>
              </a:rPr>
              <a:t>scope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, </a:t>
            </a: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element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</a:t>
            </a:r>
            <a:r>
              <a:rPr sz="5250" b="1" spc="-110" dirty="0">
                <a:solidFill>
                  <a:srgbClr val="797979"/>
                </a:solidFill>
                <a:latin typeface="Arial"/>
                <a:cs typeface="Arial"/>
              </a:rPr>
              <a:t>attrs  </a:t>
            </a:r>
            <a:r>
              <a:rPr sz="5250" b="1" spc="-200" dirty="0">
                <a:solidFill>
                  <a:srgbClr val="797979"/>
                </a:solidFill>
                <a:latin typeface="Arial"/>
                <a:cs typeface="Arial"/>
              </a:rPr>
              <a:t>scope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the </a:t>
            </a:r>
            <a:r>
              <a:rPr sz="5250" spc="-235" dirty="0">
                <a:solidFill>
                  <a:srgbClr val="797979"/>
                </a:solidFill>
                <a:latin typeface="Lucida Sans"/>
                <a:cs typeface="Lucida Sans"/>
              </a:rPr>
              <a:t>same </a:t>
            </a: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-340" dirty="0">
                <a:solidFill>
                  <a:srgbClr val="797979"/>
                </a:solidFill>
                <a:latin typeface="Lucida Sans"/>
                <a:cs typeface="Lucida Sans"/>
              </a:rPr>
              <a:t>in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70" dirty="0">
                <a:solidFill>
                  <a:srgbClr val="797979"/>
                </a:solidFill>
                <a:latin typeface="Lucida Sans"/>
                <a:cs typeface="Lucida Sans"/>
              </a:rPr>
              <a:t>controller</a:t>
            </a:r>
            <a:r>
              <a:rPr sz="5250" spc="-34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function</a:t>
            </a:r>
            <a:endParaRPr sz="5250">
              <a:latin typeface="Lucida Sans"/>
              <a:cs typeface="Lucida Sans"/>
            </a:endParaRPr>
          </a:p>
          <a:p>
            <a:pPr marL="12700" marR="256540">
              <a:lnSpc>
                <a:spcPct val="120400"/>
              </a:lnSpc>
              <a:spcBef>
                <a:spcPts val="80"/>
              </a:spcBef>
            </a:pP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element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 </a:t>
            </a:r>
            <a:r>
              <a:rPr sz="5250" spc="-295" dirty="0">
                <a:solidFill>
                  <a:srgbClr val="797979"/>
                </a:solidFill>
                <a:latin typeface="Lucida Sans"/>
                <a:cs typeface="Lucida Sans"/>
              </a:rPr>
              <a:t>jQuery*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instance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DOM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element</a:t>
            </a:r>
            <a:r>
              <a:rPr sz="5250" spc="-76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directive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175" dirty="0">
                <a:solidFill>
                  <a:srgbClr val="797979"/>
                </a:solidFill>
                <a:latin typeface="Lucida Sans"/>
                <a:cs typeface="Lucida Sans"/>
              </a:rPr>
              <a:t>declared</a:t>
            </a:r>
            <a:r>
              <a:rPr sz="5250" spc="-42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on</a:t>
            </a:r>
            <a:endParaRPr sz="5250">
              <a:latin typeface="Lucida Sans"/>
              <a:cs typeface="Lucida Sans"/>
            </a:endParaRPr>
          </a:p>
          <a:p>
            <a:pPr marL="12700" algn="just">
              <a:lnSpc>
                <a:spcPct val="100000"/>
              </a:lnSpc>
              <a:spcBef>
                <a:spcPts val="1365"/>
              </a:spcBef>
            </a:pPr>
            <a:r>
              <a:rPr sz="5250" b="1" spc="-110" dirty="0">
                <a:solidFill>
                  <a:srgbClr val="797979"/>
                </a:solidFill>
                <a:latin typeface="Arial"/>
                <a:cs typeface="Arial"/>
              </a:rPr>
              <a:t>attrs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 </a:t>
            </a:r>
            <a:r>
              <a:rPr sz="5250" spc="-325" dirty="0">
                <a:solidFill>
                  <a:srgbClr val="797979"/>
                </a:solidFill>
                <a:latin typeface="Lucida Sans"/>
                <a:cs typeface="Lucida Sans"/>
              </a:rPr>
              <a:t>list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 </a:t>
            </a:r>
            <a:r>
              <a:rPr sz="5250" spc="-290" dirty="0">
                <a:solidFill>
                  <a:srgbClr val="797979"/>
                </a:solidFill>
                <a:latin typeface="Lucida Sans"/>
                <a:cs typeface="Lucida Sans"/>
              </a:rPr>
              <a:t>attributes </a:t>
            </a:r>
            <a:r>
              <a:rPr sz="5250" spc="-175" dirty="0">
                <a:solidFill>
                  <a:srgbClr val="797979"/>
                </a:solidFill>
                <a:latin typeface="Lucida Sans"/>
                <a:cs typeface="Lucida Sans"/>
              </a:rPr>
              <a:t>declared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on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</a:t>
            </a:r>
            <a:r>
              <a:rPr sz="5250" spc="-54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element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155" dirty="0"/>
              <a:t>Simple</a:t>
            </a:r>
            <a:r>
              <a:rPr spc="-795" dirty="0"/>
              <a:t> </a:t>
            </a:r>
            <a:r>
              <a:rPr spc="-475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097502"/>
            <a:ext cx="507746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Boards</a:t>
            </a:r>
            <a:r>
              <a:rPr sz="5250" spc="-5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35" dirty="0">
                <a:solidFill>
                  <a:srgbClr val="797979"/>
                </a:solidFill>
                <a:latin typeface="Arial"/>
                <a:cs typeface="Arial"/>
              </a:rPr>
              <a:t>directive.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155" dirty="0"/>
              <a:t>Simple </a:t>
            </a:r>
            <a:r>
              <a:rPr spc="-495" dirty="0"/>
              <a:t>directive </a:t>
            </a:r>
            <a:r>
              <a:rPr spc="-409" dirty="0"/>
              <a:t>with</a:t>
            </a:r>
            <a:r>
              <a:rPr spc="-620" dirty="0"/>
              <a:t> </a:t>
            </a:r>
            <a:r>
              <a:rPr spc="-580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975" y="4097502"/>
            <a:ext cx="470598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20" dirty="0">
                <a:solidFill>
                  <a:srgbClr val="797979"/>
                </a:solidFill>
                <a:latin typeface="Arial"/>
                <a:cs typeface="Arial"/>
              </a:rPr>
              <a:t>jQuery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50" dirty="0">
                <a:solidFill>
                  <a:srgbClr val="797979"/>
                </a:solidFill>
                <a:latin typeface="Arial"/>
                <a:cs typeface="Arial"/>
              </a:rPr>
              <a:t>Transmit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960" dirty="0">
                <a:solidFill>
                  <a:srgbClr val="5F5E5F"/>
                </a:solidFill>
              </a:rPr>
              <a:t>SErver </a:t>
            </a:r>
            <a:r>
              <a:rPr spc="-980" dirty="0">
                <a:solidFill>
                  <a:srgbClr val="5F5E5F"/>
                </a:solidFill>
              </a:rPr>
              <a:t>side </a:t>
            </a:r>
            <a:r>
              <a:rPr spc="-505" dirty="0">
                <a:solidFill>
                  <a:srgbClr val="5F5E5F"/>
                </a:solidFill>
              </a:rPr>
              <a:t>Integration </a:t>
            </a:r>
            <a:r>
              <a:rPr spc="-409" dirty="0">
                <a:solidFill>
                  <a:srgbClr val="5F5E5F"/>
                </a:solidFill>
              </a:rPr>
              <a:t>with</a:t>
            </a:r>
            <a:r>
              <a:rPr spc="-570" dirty="0">
                <a:solidFill>
                  <a:srgbClr val="5F5E5F"/>
                </a:solidFill>
              </a:rPr>
              <a:t> </a:t>
            </a:r>
            <a:r>
              <a:rPr spc="-1035" dirty="0">
                <a:solidFill>
                  <a:srgbClr val="DD1B16"/>
                </a:solidFill>
              </a:rPr>
              <a:t>AngularJS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07" y="4123680"/>
            <a:ext cx="8004175" cy="256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dirty="0">
                <a:solidFill>
                  <a:srgbClr val="5F5E5F"/>
                </a:solidFill>
                <a:latin typeface="Lucida Sans"/>
                <a:cs typeface="Lucida Sans"/>
              </a:rPr>
              <a:t>REST </a:t>
            </a:r>
            <a:r>
              <a:rPr sz="5250" spc="-245" dirty="0">
                <a:solidFill>
                  <a:srgbClr val="5F5E5F"/>
                </a:solidFill>
                <a:latin typeface="Lucida Sans"/>
                <a:cs typeface="Lucida Sans"/>
              </a:rPr>
              <a:t>and</a:t>
            </a:r>
            <a:r>
              <a:rPr sz="5250" spc="-68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145" dirty="0">
                <a:solidFill>
                  <a:srgbClr val="5F5E5F"/>
                </a:solidFill>
                <a:latin typeface="Lucida Sans"/>
                <a:cs typeface="Lucida Sans"/>
              </a:rPr>
              <a:t>$HTTP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25" dirty="0">
                <a:solidFill>
                  <a:srgbClr val="5F5E5F"/>
                </a:solidFill>
                <a:latin typeface="Lucida Sans"/>
                <a:cs typeface="Lucida Sans"/>
              </a:rPr>
              <a:t>Promises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130" dirty="0">
                <a:solidFill>
                  <a:srgbClr val="5F5E5F"/>
                </a:solidFill>
                <a:latin typeface="Lucida Sans"/>
                <a:cs typeface="Lucida Sans"/>
              </a:rPr>
              <a:t>Real </a:t>
            </a:r>
            <a:r>
              <a:rPr sz="5250" spc="-310" dirty="0">
                <a:solidFill>
                  <a:srgbClr val="5F5E5F"/>
                </a:solidFill>
                <a:latin typeface="Lucida Sans"/>
                <a:cs typeface="Lucida Sans"/>
              </a:rPr>
              <a:t>Time</a:t>
            </a:r>
            <a:r>
              <a:rPr sz="5250" spc="-50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315" dirty="0">
                <a:solidFill>
                  <a:srgbClr val="5F5E5F"/>
                </a:solidFill>
                <a:latin typeface="Lucida Sans"/>
                <a:cs typeface="Lucida Sans"/>
              </a:rPr>
              <a:t>Communication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210" dirty="0"/>
              <a:t>$Compile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4138275" cy="289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b="1" spc="-90" dirty="0">
                <a:solidFill>
                  <a:srgbClr val="797979"/>
                </a:solidFill>
                <a:latin typeface="Arial"/>
                <a:cs typeface="Arial"/>
              </a:rPr>
              <a:t>$compile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compiles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DOM </a:t>
            </a:r>
            <a:r>
              <a:rPr sz="5250" spc="-325" dirty="0">
                <a:solidFill>
                  <a:srgbClr val="797979"/>
                </a:solidFill>
                <a:latin typeface="Lucida Sans"/>
                <a:cs typeface="Lucida Sans"/>
              </a:rPr>
              <a:t>into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template 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function </a:t>
            </a:r>
            <a:r>
              <a:rPr sz="5250" spc="-325" dirty="0">
                <a:solidFill>
                  <a:srgbClr val="797979"/>
                </a:solidFill>
                <a:latin typeface="Lucida Sans"/>
                <a:cs typeface="Lucida Sans"/>
              </a:rPr>
              <a:t>that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can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then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be </a:t>
            </a:r>
            <a:r>
              <a:rPr sz="5250" spc="-200" dirty="0">
                <a:solidFill>
                  <a:srgbClr val="797979"/>
                </a:solidFill>
                <a:latin typeface="Lucida Sans"/>
                <a:cs typeface="Lucida Sans"/>
              </a:rPr>
              <a:t>used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345" dirty="0">
                <a:solidFill>
                  <a:srgbClr val="797979"/>
                </a:solidFill>
                <a:latin typeface="Lucida Sans"/>
                <a:cs typeface="Lucida Sans"/>
              </a:rPr>
              <a:t>link </a:t>
            </a:r>
            <a:r>
              <a:rPr sz="5250" spc="-150" dirty="0">
                <a:solidFill>
                  <a:srgbClr val="797979"/>
                </a:solidFill>
                <a:latin typeface="Lucida Sans"/>
                <a:cs typeface="Lucida Sans"/>
              </a:rPr>
              <a:t>scope</a:t>
            </a:r>
            <a:r>
              <a:rPr sz="5250" spc="-60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105" dirty="0">
                <a:solidFill>
                  <a:srgbClr val="797979"/>
                </a:solidFill>
                <a:latin typeface="Lucida Sans"/>
                <a:cs typeface="Lucida Sans"/>
              </a:rPr>
              <a:t>View</a:t>
            </a:r>
            <a:r>
              <a:rPr sz="5250" spc="-41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together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580" dirty="0"/>
              <a:t>$httP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1423035">
              <a:lnSpc>
                <a:spcPct val="120400"/>
              </a:lnSpc>
            </a:pPr>
            <a:r>
              <a:rPr spc="-204" dirty="0"/>
              <a:t>The </a:t>
            </a:r>
            <a:r>
              <a:rPr b="1" spc="20" dirty="0">
                <a:latin typeface="Arial"/>
                <a:cs typeface="Arial"/>
              </a:rPr>
              <a:t>$http </a:t>
            </a:r>
            <a:r>
              <a:rPr spc="-155" dirty="0"/>
              <a:t>service </a:t>
            </a:r>
            <a:r>
              <a:rPr spc="-280" dirty="0"/>
              <a:t>is </a:t>
            </a:r>
            <a:r>
              <a:rPr spc="-114" dirty="0"/>
              <a:t>a </a:t>
            </a:r>
            <a:r>
              <a:rPr spc="-160" dirty="0"/>
              <a:t>core </a:t>
            </a:r>
            <a:r>
              <a:rPr spc="-280" dirty="0"/>
              <a:t>Angular </a:t>
            </a:r>
            <a:r>
              <a:rPr spc="-155" dirty="0"/>
              <a:t>service </a:t>
            </a:r>
            <a:r>
              <a:rPr spc="-325" dirty="0"/>
              <a:t>that</a:t>
            </a:r>
            <a:r>
              <a:rPr spc="-1105" dirty="0"/>
              <a:t> </a:t>
            </a:r>
            <a:r>
              <a:rPr spc="-250" dirty="0"/>
              <a:t>facilitates  </a:t>
            </a:r>
            <a:r>
              <a:rPr spc="-315" dirty="0"/>
              <a:t>communication with </a:t>
            </a:r>
            <a:r>
              <a:rPr spc="-240" dirty="0"/>
              <a:t>the </a:t>
            </a:r>
            <a:r>
              <a:rPr spc="-265" dirty="0"/>
              <a:t>remote </a:t>
            </a:r>
            <a:r>
              <a:rPr spc="-135" dirty="0"/>
              <a:t>HTTP </a:t>
            </a:r>
            <a:r>
              <a:rPr spc="-190" dirty="0"/>
              <a:t>servers </a:t>
            </a:r>
            <a:r>
              <a:rPr spc="-195" dirty="0"/>
              <a:t>via </a:t>
            </a:r>
            <a:r>
              <a:rPr spc="-240" dirty="0"/>
              <a:t>the  </a:t>
            </a:r>
            <a:r>
              <a:rPr spc="-225" dirty="0"/>
              <a:t>browser's </a:t>
            </a:r>
            <a:r>
              <a:rPr b="1" spc="-100" dirty="0">
                <a:latin typeface="Arial"/>
                <a:cs typeface="Arial"/>
              </a:rPr>
              <a:t>XMLHttpRequest </a:t>
            </a:r>
            <a:r>
              <a:rPr spc="-225" dirty="0"/>
              <a:t>object </a:t>
            </a:r>
            <a:r>
              <a:rPr spc="-310" dirty="0"/>
              <a:t>or </a:t>
            </a:r>
            <a:r>
              <a:rPr spc="-195" dirty="0"/>
              <a:t>via</a:t>
            </a:r>
            <a:r>
              <a:rPr spc="-420" dirty="0"/>
              <a:t> </a:t>
            </a:r>
            <a:r>
              <a:rPr b="1" spc="-225" dirty="0">
                <a:latin typeface="Arial"/>
                <a:cs typeface="Arial"/>
              </a:rPr>
              <a:t>JSONP</a:t>
            </a:r>
            <a:r>
              <a:rPr spc="-225" dirty="0"/>
              <a:t>.</a:t>
            </a:r>
          </a:p>
          <a:p>
            <a:pPr marL="266700">
              <a:lnSpc>
                <a:spcPct val="100000"/>
              </a:lnSpc>
              <a:spcBef>
                <a:spcPts val="50"/>
              </a:spcBef>
            </a:pPr>
            <a:endParaRPr sz="6550">
              <a:latin typeface="Times New Roman"/>
              <a:cs typeface="Times New Roman"/>
            </a:endParaRPr>
          </a:p>
          <a:p>
            <a:pPr marL="279400" marR="5080">
              <a:lnSpc>
                <a:spcPct val="121700"/>
              </a:lnSpc>
            </a:pPr>
            <a:r>
              <a:rPr spc="-204" dirty="0"/>
              <a:t>The </a:t>
            </a:r>
            <a:r>
              <a:rPr b="1" spc="20" dirty="0">
                <a:latin typeface="Arial"/>
                <a:cs typeface="Arial"/>
              </a:rPr>
              <a:t>$http </a:t>
            </a:r>
            <a:r>
              <a:rPr spc="-70" dirty="0"/>
              <a:t>API </a:t>
            </a:r>
            <a:r>
              <a:rPr spc="-280" dirty="0"/>
              <a:t>is </a:t>
            </a:r>
            <a:r>
              <a:rPr spc="-170" dirty="0"/>
              <a:t>based </a:t>
            </a:r>
            <a:r>
              <a:rPr spc="-280" dirty="0"/>
              <a:t>on </a:t>
            </a:r>
            <a:r>
              <a:rPr spc="-240" dirty="0"/>
              <a:t>the </a:t>
            </a:r>
            <a:r>
              <a:rPr spc="-300" dirty="0"/>
              <a:t>deferred/promise </a:t>
            </a:r>
            <a:r>
              <a:rPr spc="-110" dirty="0"/>
              <a:t>APIs</a:t>
            </a:r>
            <a:r>
              <a:rPr spc="-850" dirty="0"/>
              <a:t> </a:t>
            </a:r>
            <a:r>
              <a:rPr spc="-225" dirty="0"/>
              <a:t>exposed  </a:t>
            </a:r>
            <a:r>
              <a:rPr spc="-215" dirty="0"/>
              <a:t>by </a:t>
            </a:r>
            <a:r>
              <a:rPr spc="-240" dirty="0"/>
              <a:t>the </a:t>
            </a:r>
            <a:r>
              <a:rPr b="1" spc="90" dirty="0">
                <a:latin typeface="Arial"/>
                <a:cs typeface="Arial"/>
              </a:rPr>
              <a:t>$q</a:t>
            </a:r>
            <a:r>
              <a:rPr b="1" spc="-300" dirty="0">
                <a:latin typeface="Arial"/>
                <a:cs typeface="Arial"/>
              </a:rPr>
              <a:t> </a:t>
            </a:r>
            <a:r>
              <a:rPr spc="-15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415" dirty="0"/>
              <a:t>$http </a:t>
            </a:r>
            <a:r>
              <a:rPr spc="-550" dirty="0"/>
              <a:t>Shortcut</a:t>
            </a:r>
            <a:r>
              <a:rPr spc="-1120" dirty="0"/>
              <a:t> </a:t>
            </a:r>
            <a:r>
              <a:rPr spc="-106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128915"/>
            <a:ext cx="3590290" cy="563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300" dirty="0">
                <a:solidFill>
                  <a:srgbClr val="797979"/>
                </a:solidFill>
                <a:latin typeface="Lucida Sans"/>
                <a:cs typeface="Lucida Sans"/>
              </a:rPr>
              <a:t>$http.get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$http.head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spc="-325" dirty="0">
                <a:solidFill>
                  <a:srgbClr val="797979"/>
                </a:solidFill>
                <a:latin typeface="Lucida Sans"/>
                <a:cs typeface="Lucida Sans"/>
              </a:rPr>
              <a:t>$http.post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$http.put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$http.delete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spc="-325" dirty="0">
                <a:solidFill>
                  <a:srgbClr val="797979"/>
                </a:solidFill>
                <a:latin typeface="Lucida Sans"/>
                <a:cs typeface="Lucida Sans"/>
              </a:rPr>
              <a:t>$http.jsonp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110" dirty="0"/>
              <a:t>Promises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128915"/>
            <a:ext cx="15777844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returned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value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calling </a:t>
            </a:r>
            <a:r>
              <a:rPr sz="5250" b="1" spc="20" dirty="0">
                <a:solidFill>
                  <a:srgbClr val="797979"/>
                </a:solidFill>
                <a:latin typeface="Arial"/>
                <a:cs typeface="Arial"/>
              </a:rPr>
              <a:t>$http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</a:t>
            </a:r>
            <a:r>
              <a:rPr sz="5250" spc="-67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b="1" spc="-165" dirty="0">
                <a:solidFill>
                  <a:srgbClr val="797979"/>
                </a:solidFill>
                <a:latin typeface="Arial"/>
                <a:cs typeface="Arial"/>
              </a:rPr>
              <a:t>promise</a:t>
            </a:r>
            <a:endParaRPr sz="5250">
              <a:latin typeface="Arial"/>
              <a:cs typeface="Arial"/>
            </a:endParaRPr>
          </a:p>
          <a:p>
            <a:pPr marL="12700" marR="5080">
              <a:lnSpc>
                <a:spcPct val="120400"/>
              </a:lnSpc>
            </a:pPr>
            <a:r>
              <a:rPr sz="5250" spc="-175" dirty="0">
                <a:solidFill>
                  <a:srgbClr val="797979"/>
                </a:solidFill>
                <a:latin typeface="Lucida Sans"/>
                <a:cs typeface="Lucida Sans"/>
              </a:rPr>
              <a:t>You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can use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b="1" spc="-70" dirty="0">
                <a:solidFill>
                  <a:srgbClr val="797979"/>
                </a:solidFill>
                <a:latin typeface="Arial"/>
                <a:cs typeface="Arial"/>
              </a:rPr>
              <a:t>then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method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register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callbacks 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These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callbacks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receive a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single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argument </a:t>
            </a:r>
            <a:r>
              <a:rPr sz="5250" spc="-125" dirty="0">
                <a:solidFill>
                  <a:srgbClr val="797979"/>
                </a:solidFill>
                <a:latin typeface="Lucida Sans"/>
                <a:cs typeface="Lucida Sans"/>
              </a:rPr>
              <a:t>-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an</a:t>
            </a:r>
            <a:r>
              <a:rPr sz="5250" spc="-109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object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representing the</a:t>
            </a:r>
            <a:r>
              <a:rPr sz="5250" spc="-42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00" dirty="0">
                <a:solidFill>
                  <a:srgbClr val="797979"/>
                </a:solidFill>
                <a:latin typeface="Lucida Sans"/>
                <a:cs typeface="Lucida Sans"/>
              </a:rPr>
              <a:t>response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85" dirty="0"/>
              <a:t>Real </a:t>
            </a:r>
            <a:r>
              <a:rPr spc="-844" dirty="0"/>
              <a:t>time</a:t>
            </a:r>
            <a:r>
              <a:rPr spc="-480" dirty="0"/>
              <a:t> </a:t>
            </a:r>
            <a:r>
              <a:rPr spc="-98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097502"/>
            <a:ext cx="27686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60" dirty="0">
                <a:solidFill>
                  <a:srgbClr val="797979"/>
                </a:solidFill>
                <a:latin typeface="Arial"/>
                <a:cs typeface="Arial"/>
              </a:rPr>
              <a:t>Fi</a:t>
            </a:r>
            <a:r>
              <a:rPr sz="5250" spc="-145" dirty="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sz="5250" spc="-5" dirty="0">
                <a:solidFill>
                  <a:srgbClr val="797979"/>
                </a:solidFill>
                <a:latin typeface="Arial"/>
                <a:cs typeface="Arial"/>
              </a:rPr>
              <a:t>ebase.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830" dirty="0">
                <a:solidFill>
                  <a:srgbClr val="5F5E5F"/>
                </a:solidFill>
              </a:rPr>
              <a:t>E2e   </a:t>
            </a:r>
            <a:r>
              <a:rPr spc="-2260" dirty="0">
                <a:solidFill>
                  <a:srgbClr val="5F5E5F"/>
                </a:solidFill>
              </a:rPr>
              <a:t>TESTING       </a:t>
            </a:r>
            <a:r>
              <a:rPr spc="-409" dirty="0">
                <a:solidFill>
                  <a:srgbClr val="5F5E5F"/>
                </a:solidFill>
              </a:rPr>
              <a:t>with</a:t>
            </a:r>
            <a:r>
              <a:rPr spc="-1110" dirty="0">
                <a:solidFill>
                  <a:srgbClr val="5F5E5F"/>
                </a:solidFill>
              </a:rPr>
              <a:t> </a:t>
            </a:r>
            <a:r>
              <a:rPr spc="-1035" dirty="0">
                <a:solidFill>
                  <a:srgbClr val="DD1B16"/>
                </a:solidFill>
              </a:rPr>
              <a:t>AngularJS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07" y="4112534"/>
            <a:ext cx="5780405" cy="281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2608"/>
              <a:buFont typeface="Lucida Sans Unicode"/>
              <a:buChar char="‣"/>
              <a:tabLst>
                <a:tab pos="306070" algn="l"/>
              </a:tabLst>
            </a:pPr>
            <a:r>
              <a:rPr sz="5750" spc="-229" dirty="0">
                <a:solidFill>
                  <a:srgbClr val="5F5E5F"/>
                </a:solidFill>
                <a:latin typeface="Lucida Sans"/>
                <a:cs typeface="Lucida Sans"/>
              </a:rPr>
              <a:t>The</a:t>
            </a:r>
            <a:r>
              <a:rPr sz="5750" spc="-40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750" spc="-300" dirty="0">
                <a:solidFill>
                  <a:srgbClr val="5F5E5F"/>
                </a:solidFill>
                <a:latin typeface="Lucida Sans"/>
                <a:cs typeface="Lucida Sans"/>
              </a:rPr>
              <a:t>Environment</a:t>
            </a:r>
            <a:endParaRPr sz="57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65"/>
              </a:spcBef>
              <a:buClr>
                <a:srgbClr val="A9A9A9"/>
              </a:buClr>
              <a:buSzPct val="42608"/>
              <a:buFont typeface="Lucida Sans Unicode"/>
              <a:buChar char="‣"/>
              <a:tabLst>
                <a:tab pos="306070" algn="l"/>
              </a:tabLst>
            </a:pPr>
            <a:r>
              <a:rPr sz="5750" spc="-285" dirty="0">
                <a:solidFill>
                  <a:srgbClr val="5F5E5F"/>
                </a:solidFill>
                <a:latin typeface="Lucida Sans"/>
                <a:cs typeface="Lucida Sans"/>
              </a:rPr>
              <a:t>Unit</a:t>
            </a:r>
            <a:r>
              <a:rPr sz="5750" spc="-409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750" spc="-290" dirty="0">
                <a:solidFill>
                  <a:srgbClr val="5F5E5F"/>
                </a:solidFill>
                <a:latin typeface="Lucida Sans"/>
                <a:cs typeface="Lucida Sans"/>
              </a:rPr>
              <a:t>Testing</a:t>
            </a:r>
            <a:endParaRPr sz="57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85"/>
              </a:spcBef>
              <a:buClr>
                <a:srgbClr val="A9A9A9"/>
              </a:buClr>
              <a:buSzPct val="42608"/>
              <a:buFont typeface="Lucida Sans Unicode"/>
              <a:buChar char="‣"/>
              <a:tabLst>
                <a:tab pos="306070" algn="l"/>
              </a:tabLst>
            </a:pPr>
            <a:r>
              <a:rPr sz="5750" spc="30" dirty="0">
                <a:solidFill>
                  <a:srgbClr val="5F5E5F"/>
                </a:solidFill>
                <a:latin typeface="Lucida Sans"/>
                <a:cs typeface="Lucida Sans"/>
              </a:rPr>
              <a:t>E2E</a:t>
            </a:r>
            <a:r>
              <a:rPr sz="5750" spc="-409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750" spc="-290" dirty="0">
                <a:solidFill>
                  <a:srgbClr val="5F5E5F"/>
                </a:solidFill>
                <a:latin typeface="Lucida Sans"/>
                <a:cs typeface="Lucida Sans"/>
              </a:rPr>
              <a:t>Testing</a:t>
            </a:r>
            <a:endParaRPr sz="57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600" dirty="0"/>
              <a:t>The</a:t>
            </a:r>
            <a:r>
              <a:rPr spc="-835" dirty="0"/>
              <a:t> </a:t>
            </a:r>
            <a:r>
              <a:rPr spc="-800" dirty="0"/>
              <a:t>environment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6024880">
              <a:lnSpc>
                <a:spcPct val="120400"/>
              </a:lnSpc>
            </a:pPr>
            <a:r>
              <a:rPr spc="-310" dirty="0"/>
              <a:t>Karma </a:t>
            </a:r>
            <a:r>
              <a:rPr spc="-280" dirty="0"/>
              <a:t>is </a:t>
            </a:r>
            <a:r>
              <a:rPr spc="-240" dirty="0"/>
              <a:t>the </a:t>
            </a:r>
            <a:r>
              <a:rPr spc="-280" dirty="0"/>
              <a:t>current </a:t>
            </a:r>
            <a:r>
              <a:rPr spc="-210" dirty="0"/>
              <a:t>scenario</a:t>
            </a:r>
            <a:r>
              <a:rPr spc="-370" dirty="0"/>
              <a:t> </a:t>
            </a:r>
            <a:r>
              <a:rPr spc="-305" dirty="0"/>
              <a:t>runner  </a:t>
            </a:r>
            <a:r>
              <a:rPr spc="-310" dirty="0"/>
              <a:t>Karma </a:t>
            </a:r>
            <a:r>
              <a:rPr spc="-280" dirty="0"/>
              <a:t>is </a:t>
            </a:r>
            <a:r>
              <a:rPr spc="-275" dirty="0"/>
              <a:t>testing </a:t>
            </a:r>
            <a:r>
              <a:rPr spc="-300" dirty="0"/>
              <a:t>framework</a:t>
            </a:r>
            <a:r>
              <a:rPr spc="-345" dirty="0"/>
              <a:t> </a:t>
            </a:r>
            <a:r>
              <a:rPr spc="-245" dirty="0"/>
              <a:t>agnostic</a:t>
            </a:r>
          </a:p>
          <a:p>
            <a:pPr marL="279400" marR="5080">
              <a:lnSpc>
                <a:spcPts val="7670"/>
              </a:lnSpc>
              <a:spcBef>
                <a:spcPts val="400"/>
              </a:spcBef>
            </a:pPr>
            <a:r>
              <a:rPr spc="-204" dirty="0"/>
              <a:t>The </a:t>
            </a:r>
            <a:r>
              <a:rPr spc="-175" dirty="0"/>
              <a:t>easiest </a:t>
            </a:r>
            <a:r>
              <a:rPr spc="-150" dirty="0"/>
              <a:t>way </a:t>
            </a:r>
            <a:r>
              <a:rPr spc="-310" dirty="0"/>
              <a:t>to </a:t>
            </a:r>
            <a:r>
              <a:rPr spc="-204" dirty="0"/>
              <a:t>get </a:t>
            </a:r>
            <a:r>
              <a:rPr spc="-320" dirty="0"/>
              <a:t>up </a:t>
            </a:r>
            <a:r>
              <a:rPr spc="-245" dirty="0"/>
              <a:t>and </a:t>
            </a:r>
            <a:r>
              <a:rPr spc="-340" dirty="0"/>
              <a:t>running </a:t>
            </a:r>
            <a:r>
              <a:rPr spc="-315" dirty="0"/>
              <a:t>with </a:t>
            </a:r>
            <a:r>
              <a:rPr spc="-310" dirty="0"/>
              <a:t>Karma </a:t>
            </a:r>
            <a:r>
              <a:rPr spc="-280" dirty="0"/>
              <a:t>is</a:t>
            </a:r>
            <a:r>
              <a:rPr spc="-680" dirty="0"/>
              <a:t> </a:t>
            </a:r>
            <a:r>
              <a:rPr spc="-315" dirty="0"/>
              <a:t>with  </a:t>
            </a:r>
            <a:r>
              <a:rPr spc="-204" dirty="0"/>
              <a:t>Yeoman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405" dirty="0"/>
              <a:t>unit</a:t>
            </a:r>
            <a:r>
              <a:rPr spc="-819" dirty="0"/>
              <a:t> </a:t>
            </a:r>
            <a:r>
              <a:rPr spc="-4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128915"/>
            <a:ext cx="12933045" cy="176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Test isolated </a:t>
            </a:r>
            <a:r>
              <a:rPr sz="5250" spc="-140" dirty="0">
                <a:solidFill>
                  <a:srgbClr val="797979"/>
                </a:solidFill>
                <a:latin typeface="Lucida Sans"/>
                <a:cs typeface="Lucida Sans"/>
              </a:rPr>
              <a:t>pieces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or </a:t>
            </a:r>
            <a:r>
              <a:rPr sz="5250" spc="-335" dirty="0">
                <a:solidFill>
                  <a:srgbClr val="797979"/>
                </a:solidFill>
                <a:latin typeface="Lucida Sans"/>
                <a:cs typeface="Lucida Sans"/>
              </a:rPr>
              <a:t>units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</a:t>
            </a:r>
            <a:r>
              <a:rPr sz="5250" spc="-54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logic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spc="105" dirty="0">
                <a:solidFill>
                  <a:srgbClr val="797979"/>
                </a:solidFill>
                <a:latin typeface="Lucida Sans"/>
                <a:cs typeface="Lucida Sans"/>
              </a:rPr>
              <a:t>We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accomplish </a:t>
            </a:r>
            <a:r>
              <a:rPr sz="5250" spc="-330" dirty="0">
                <a:solidFill>
                  <a:srgbClr val="797979"/>
                </a:solidFill>
                <a:latin typeface="Lucida Sans"/>
                <a:cs typeface="Lucida Sans"/>
              </a:rPr>
              <a:t>this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spc="-275" dirty="0">
                <a:solidFill>
                  <a:srgbClr val="797979"/>
                </a:solidFill>
                <a:latin typeface="Lucida Sans"/>
                <a:cs typeface="Lucida Sans"/>
              </a:rPr>
              <a:t>matchers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</a:t>
            </a:r>
            <a:r>
              <a:rPr sz="5250" spc="-69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spies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780" dirty="0"/>
              <a:t>Matchers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928590" cy="582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400"/>
              </a:lnSpc>
            </a:pP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Expectations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are </a:t>
            </a:r>
            <a:r>
              <a:rPr sz="5250" spc="-340" dirty="0">
                <a:solidFill>
                  <a:srgbClr val="797979"/>
                </a:solidFill>
                <a:latin typeface="Lucida Sans"/>
                <a:cs typeface="Lucida Sans"/>
              </a:rPr>
              <a:t>built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function </a:t>
            </a:r>
            <a:r>
              <a:rPr sz="5250" b="1" spc="-110" dirty="0">
                <a:solidFill>
                  <a:srgbClr val="797979"/>
                </a:solidFill>
                <a:latin typeface="Arial"/>
                <a:cs typeface="Arial"/>
              </a:rPr>
              <a:t>expect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which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takes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 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value,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called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b="1" spc="-155" dirty="0">
                <a:solidFill>
                  <a:srgbClr val="797979"/>
                </a:solidFill>
                <a:latin typeface="Arial"/>
                <a:cs typeface="Arial"/>
              </a:rPr>
              <a:t>actual</a:t>
            </a:r>
            <a:r>
              <a:rPr sz="5250" spc="-155" dirty="0">
                <a:solidFill>
                  <a:srgbClr val="797979"/>
                </a:solidFill>
                <a:latin typeface="Lucida Sans"/>
                <a:cs typeface="Lucida Sans"/>
              </a:rPr>
              <a:t>. </a:t>
            </a:r>
            <a:r>
              <a:rPr sz="5250" spc="-335" dirty="0">
                <a:solidFill>
                  <a:srgbClr val="797979"/>
                </a:solidFill>
                <a:latin typeface="Lucida Sans"/>
                <a:cs typeface="Lucida Sans"/>
              </a:rPr>
              <a:t>It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chained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 </a:t>
            </a:r>
            <a:r>
              <a:rPr sz="5250" b="1" spc="-70" dirty="0">
                <a:solidFill>
                  <a:srgbClr val="797979"/>
                </a:solidFill>
                <a:latin typeface="Arial"/>
                <a:cs typeface="Arial"/>
              </a:rPr>
              <a:t>Matcher</a:t>
            </a:r>
            <a:r>
              <a:rPr sz="5250" b="1" spc="-67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330" dirty="0">
                <a:solidFill>
                  <a:srgbClr val="797979"/>
                </a:solidFill>
                <a:latin typeface="Lucida Sans"/>
                <a:cs typeface="Lucida Sans"/>
              </a:rPr>
              <a:t>function, 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which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takes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expected</a:t>
            </a:r>
            <a:r>
              <a:rPr sz="5250" spc="-50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value.</a:t>
            </a:r>
            <a:endParaRPr sz="52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50">
              <a:latin typeface="Times New Roman"/>
              <a:cs typeface="Times New Roman"/>
            </a:endParaRPr>
          </a:p>
          <a:p>
            <a:pPr marL="12700" marR="11061065">
              <a:lnSpc>
                <a:spcPct val="121700"/>
              </a:lnSpc>
            </a:pP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expect(a).toBe(b); 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expect(a).not.toBe(null);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2100" dirty="0"/>
              <a:t>SPIES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359630" cy="678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Jasmine’s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test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doubles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are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called </a:t>
            </a:r>
            <a:r>
              <a:rPr sz="5250" b="1" spc="-254" dirty="0">
                <a:solidFill>
                  <a:srgbClr val="797979"/>
                </a:solidFill>
                <a:latin typeface="Arial"/>
                <a:cs typeface="Arial"/>
              </a:rPr>
              <a:t>spies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. </a:t>
            </a:r>
            <a:r>
              <a:rPr sz="5250" spc="-155" dirty="0">
                <a:solidFill>
                  <a:srgbClr val="797979"/>
                </a:solidFill>
                <a:latin typeface="Lucida Sans"/>
                <a:cs typeface="Lucida Sans"/>
              </a:rPr>
              <a:t>A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spy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can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stub</a:t>
            </a:r>
            <a:r>
              <a:rPr sz="5250" spc="-110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any 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function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tracks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calls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375" dirty="0">
                <a:solidFill>
                  <a:srgbClr val="797979"/>
                </a:solidFill>
                <a:latin typeface="Lucida Sans"/>
                <a:cs typeface="Lucida Sans"/>
              </a:rPr>
              <a:t>it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</a:t>
            </a:r>
            <a:r>
              <a:rPr sz="5250" spc="-260" dirty="0">
                <a:solidFill>
                  <a:srgbClr val="797979"/>
                </a:solidFill>
                <a:latin typeface="Lucida Sans"/>
                <a:cs typeface="Lucida Sans"/>
              </a:rPr>
              <a:t>all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arguments. </a:t>
            </a: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There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are  </a:t>
            </a:r>
            <a:r>
              <a:rPr sz="5250" spc="-190" dirty="0">
                <a:solidFill>
                  <a:srgbClr val="797979"/>
                </a:solidFill>
                <a:latin typeface="Lucida Sans"/>
                <a:cs typeface="Lucida Sans"/>
              </a:rPr>
              <a:t>special </a:t>
            </a:r>
            <a:r>
              <a:rPr sz="5250" spc="-275" dirty="0">
                <a:solidFill>
                  <a:srgbClr val="797979"/>
                </a:solidFill>
                <a:latin typeface="Lucida Sans"/>
                <a:cs typeface="Lucida Sans"/>
              </a:rPr>
              <a:t>matchers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270" dirty="0">
                <a:solidFill>
                  <a:srgbClr val="797979"/>
                </a:solidFill>
                <a:latin typeface="Lucida Sans"/>
                <a:cs typeface="Lucida Sans"/>
              </a:rPr>
              <a:t>interacting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</a:t>
            </a:r>
            <a:r>
              <a:rPr sz="5250" spc="-409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spies.</a:t>
            </a:r>
            <a:endParaRPr sz="5250">
              <a:latin typeface="Lucida Sans"/>
              <a:cs typeface="Lucida Sans"/>
            </a:endParaRPr>
          </a:p>
          <a:p>
            <a:pPr marL="12700" marR="1047115">
              <a:lnSpc>
                <a:spcPct val="242099"/>
              </a:lnSpc>
            </a:pP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spyOn(mockUserService,</a:t>
            </a:r>
            <a:r>
              <a:rPr sz="5250" spc="-33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85" dirty="0">
                <a:solidFill>
                  <a:srgbClr val="797979"/>
                </a:solidFill>
                <a:latin typeface="Lucida Sans"/>
                <a:cs typeface="Lucida Sans"/>
              </a:rPr>
              <a:t>'userExists').andCallThrough();  </a:t>
            </a:r>
            <a:r>
              <a:rPr sz="5250" spc="-270" dirty="0">
                <a:solidFill>
                  <a:srgbClr val="797979"/>
                </a:solidFill>
                <a:latin typeface="Lucida Sans"/>
                <a:cs typeface="Lucida Sans"/>
              </a:rPr>
              <a:t>scope.userExists();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495" dirty="0"/>
              <a:t>e2e</a:t>
            </a:r>
            <a:r>
              <a:rPr spc="-815" dirty="0"/>
              <a:t> </a:t>
            </a:r>
            <a:r>
              <a:rPr spc="-875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22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pc="-100" dirty="0"/>
              <a:t>Used </a:t>
            </a:r>
            <a:r>
              <a:rPr spc="-350" dirty="0"/>
              <a:t>for </a:t>
            </a:r>
            <a:r>
              <a:rPr spc="-335" dirty="0"/>
              <a:t>simulating </a:t>
            </a:r>
            <a:r>
              <a:rPr spc="-235" dirty="0"/>
              <a:t>user</a:t>
            </a:r>
            <a:r>
              <a:rPr spc="-405" dirty="0"/>
              <a:t> </a:t>
            </a:r>
            <a:r>
              <a:rPr spc="-265" dirty="0"/>
              <a:t>interactions</a:t>
            </a:r>
          </a:p>
          <a:p>
            <a:pPr marL="279400" marR="5080">
              <a:lnSpc>
                <a:spcPct val="120400"/>
              </a:lnSpc>
            </a:pPr>
            <a:r>
              <a:rPr spc="-175" dirty="0"/>
              <a:t>You </a:t>
            </a:r>
            <a:r>
              <a:rPr spc="-295" dirty="0"/>
              <a:t>will </a:t>
            </a:r>
            <a:r>
              <a:rPr spc="-260" dirty="0"/>
              <a:t>write </a:t>
            </a:r>
            <a:r>
              <a:rPr b="1" spc="-195" dirty="0">
                <a:latin typeface="Arial"/>
                <a:cs typeface="Arial"/>
              </a:rPr>
              <a:t>scenarios </a:t>
            </a:r>
            <a:r>
              <a:rPr spc="-310" dirty="0"/>
              <a:t>to </a:t>
            </a:r>
            <a:r>
              <a:rPr spc="-185" dirty="0"/>
              <a:t>describe </a:t>
            </a:r>
            <a:r>
              <a:rPr spc="-220" dirty="0"/>
              <a:t>behavior </a:t>
            </a:r>
            <a:r>
              <a:rPr spc="-170" dirty="0"/>
              <a:t>based</a:t>
            </a:r>
            <a:r>
              <a:rPr spc="-535" dirty="0"/>
              <a:t> </a:t>
            </a:r>
            <a:r>
              <a:rPr spc="-280" dirty="0"/>
              <a:t>on  </a:t>
            </a:r>
            <a:r>
              <a:rPr spc="-265" dirty="0"/>
              <a:t>interactions</a:t>
            </a:r>
          </a:p>
          <a:p>
            <a:pPr marL="279400" marR="1387475">
              <a:lnSpc>
                <a:spcPct val="120400"/>
              </a:lnSpc>
              <a:spcBef>
                <a:spcPts val="80"/>
              </a:spcBef>
            </a:pPr>
            <a:r>
              <a:rPr spc="-155" dirty="0"/>
              <a:t>Scenarios </a:t>
            </a:r>
            <a:r>
              <a:rPr spc="-260" dirty="0"/>
              <a:t>consist </a:t>
            </a:r>
            <a:r>
              <a:rPr spc="-320" dirty="0"/>
              <a:t>of </a:t>
            </a:r>
            <a:r>
              <a:rPr b="1" spc="-190" dirty="0">
                <a:latin typeface="Arial"/>
                <a:cs typeface="Arial"/>
              </a:rPr>
              <a:t>commands </a:t>
            </a:r>
            <a:r>
              <a:rPr spc="-245" dirty="0"/>
              <a:t>and</a:t>
            </a:r>
            <a:r>
              <a:rPr spc="-380" dirty="0"/>
              <a:t> </a:t>
            </a:r>
            <a:r>
              <a:rPr b="1" spc="-130" dirty="0">
                <a:latin typeface="Arial"/>
                <a:cs typeface="Arial"/>
              </a:rPr>
              <a:t>expectations  </a:t>
            </a:r>
            <a:r>
              <a:rPr b="1" spc="-140" dirty="0">
                <a:latin typeface="Arial"/>
                <a:cs typeface="Arial"/>
              </a:rPr>
              <a:t>beforeEach </a:t>
            </a:r>
            <a:r>
              <a:rPr spc="-335" dirty="0"/>
              <a:t>runs </a:t>
            </a:r>
            <a:r>
              <a:rPr spc="-204" dirty="0"/>
              <a:t>before </a:t>
            </a:r>
            <a:r>
              <a:rPr spc="-125" dirty="0"/>
              <a:t>each </a:t>
            </a:r>
            <a:r>
              <a:rPr b="1" spc="-45" dirty="0">
                <a:latin typeface="Arial"/>
                <a:cs typeface="Arial"/>
              </a:rPr>
              <a:t>it</a:t>
            </a:r>
            <a:r>
              <a:rPr b="1" spc="-290" dirty="0">
                <a:latin typeface="Arial"/>
                <a:cs typeface="Arial"/>
              </a:rPr>
              <a:t> </a:t>
            </a:r>
            <a:r>
              <a:rPr spc="-250" dirty="0"/>
              <a:t>block</a:t>
            </a:r>
          </a:p>
          <a:p>
            <a:pPr marL="279400">
              <a:lnSpc>
                <a:spcPct val="100000"/>
              </a:lnSpc>
              <a:spcBef>
                <a:spcPts val="1365"/>
              </a:spcBef>
            </a:pPr>
            <a:r>
              <a:rPr b="1" spc="-125" dirty="0">
                <a:latin typeface="Arial"/>
                <a:cs typeface="Arial"/>
              </a:rPr>
              <a:t>afterEach </a:t>
            </a:r>
            <a:r>
              <a:rPr spc="-335" dirty="0"/>
              <a:t>runs </a:t>
            </a:r>
            <a:r>
              <a:rPr spc="-265" dirty="0"/>
              <a:t>after </a:t>
            </a:r>
            <a:r>
              <a:rPr spc="-125" dirty="0"/>
              <a:t>each </a:t>
            </a:r>
            <a:r>
              <a:rPr b="1" spc="-45" dirty="0">
                <a:latin typeface="Arial"/>
                <a:cs typeface="Arial"/>
              </a:rPr>
              <a:t>it</a:t>
            </a:r>
            <a:r>
              <a:rPr b="1" spc="-250" dirty="0">
                <a:latin typeface="Arial"/>
                <a:cs typeface="Arial"/>
              </a:rPr>
              <a:t> </a:t>
            </a:r>
            <a:r>
              <a:rPr spc="-250" dirty="0"/>
              <a:t>block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235" dirty="0">
                <a:solidFill>
                  <a:srgbClr val="5F5E5F"/>
                </a:solidFill>
              </a:rPr>
              <a:t>Advanced </a:t>
            </a:r>
            <a:r>
              <a:rPr spc="-1055" dirty="0">
                <a:solidFill>
                  <a:srgbClr val="DD1B16"/>
                </a:solidFill>
              </a:rPr>
              <a:t>AngularJS</a:t>
            </a:r>
            <a:r>
              <a:rPr spc="-315" dirty="0">
                <a:solidFill>
                  <a:srgbClr val="DD1B16"/>
                </a:solidFill>
              </a:rPr>
              <a:t> </a:t>
            </a:r>
            <a:r>
              <a:rPr spc="-670" dirty="0">
                <a:solidFill>
                  <a:srgbClr val="5F5E5F"/>
                </a:solidFill>
              </a:rPr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07" y="4112534"/>
            <a:ext cx="6866255" cy="37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2608"/>
              <a:buFont typeface="Lucida Sans Unicode"/>
              <a:buChar char="‣"/>
              <a:tabLst>
                <a:tab pos="306070" algn="l"/>
              </a:tabLst>
            </a:pPr>
            <a:r>
              <a:rPr sz="5750" spc="-245" dirty="0">
                <a:solidFill>
                  <a:srgbClr val="797979"/>
                </a:solidFill>
                <a:latin typeface="Lucida Sans"/>
                <a:cs typeface="Lucida Sans"/>
              </a:rPr>
              <a:t>Isolated</a:t>
            </a:r>
            <a:r>
              <a:rPr sz="5750" spc="-42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750" spc="-60" dirty="0">
                <a:solidFill>
                  <a:srgbClr val="797979"/>
                </a:solidFill>
                <a:latin typeface="Lucida Sans"/>
                <a:cs typeface="Lucida Sans"/>
              </a:rPr>
              <a:t>Scope</a:t>
            </a:r>
            <a:endParaRPr sz="57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65"/>
              </a:spcBef>
              <a:buClr>
                <a:srgbClr val="A9A9A9"/>
              </a:buClr>
              <a:buSzPct val="42608"/>
              <a:buFont typeface="Lucida Sans Unicode"/>
              <a:buChar char="‣"/>
              <a:tabLst>
                <a:tab pos="306070" algn="l"/>
              </a:tabLst>
            </a:pPr>
            <a:r>
              <a:rPr sz="5750" spc="-290" dirty="0">
                <a:solidFill>
                  <a:srgbClr val="797979"/>
                </a:solidFill>
                <a:latin typeface="Lucida Sans"/>
                <a:cs typeface="Lucida Sans"/>
              </a:rPr>
              <a:t>Compile</a:t>
            </a:r>
            <a:endParaRPr sz="57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85"/>
              </a:spcBef>
              <a:buClr>
                <a:srgbClr val="A9A9A9"/>
              </a:buClr>
              <a:buSzPct val="42608"/>
              <a:buFont typeface="Lucida Sans Unicode"/>
              <a:buChar char="‣"/>
              <a:tabLst>
                <a:tab pos="306070" algn="l"/>
              </a:tabLst>
            </a:pPr>
            <a:r>
              <a:rPr sz="5750" spc="-305" dirty="0">
                <a:solidFill>
                  <a:srgbClr val="797979"/>
                </a:solidFill>
                <a:latin typeface="Lucida Sans"/>
                <a:cs typeface="Lucida Sans"/>
              </a:rPr>
              <a:t>Transclusion</a:t>
            </a:r>
            <a:endParaRPr sz="57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85"/>
              </a:spcBef>
              <a:buClr>
                <a:srgbClr val="A9A9A9"/>
              </a:buClr>
              <a:buSzPct val="42608"/>
              <a:buFont typeface="Lucida Sans Unicode"/>
              <a:buChar char="‣"/>
              <a:tabLst>
                <a:tab pos="306070" algn="l"/>
              </a:tabLst>
            </a:pPr>
            <a:r>
              <a:rPr sz="5750" spc="-390" dirty="0">
                <a:solidFill>
                  <a:srgbClr val="797979"/>
                </a:solidFill>
                <a:latin typeface="Lucida Sans"/>
                <a:cs typeface="Lucida Sans"/>
              </a:rPr>
              <a:t>3rd </a:t>
            </a:r>
            <a:r>
              <a:rPr sz="5750" spc="-200" dirty="0">
                <a:solidFill>
                  <a:srgbClr val="797979"/>
                </a:solidFill>
                <a:latin typeface="Lucida Sans"/>
                <a:cs typeface="Lucida Sans"/>
              </a:rPr>
              <a:t>Party</a:t>
            </a:r>
            <a:r>
              <a:rPr sz="5750" spc="-34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750" spc="-305" dirty="0">
                <a:solidFill>
                  <a:srgbClr val="797979"/>
                </a:solidFill>
                <a:latin typeface="Lucida Sans"/>
                <a:cs typeface="Lucida Sans"/>
              </a:rPr>
              <a:t>Integration</a:t>
            </a:r>
            <a:endParaRPr sz="57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590" dirty="0"/>
              <a:t>Isolated</a:t>
            </a:r>
            <a:r>
              <a:rPr spc="-825" dirty="0"/>
              <a:t> </a:t>
            </a:r>
            <a:r>
              <a:rPr spc="-1505" dirty="0"/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>
              <a:lnSpc>
                <a:spcPct val="120400"/>
              </a:lnSpc>
            </a:pPr>
            <a:r>
              <a:rPr spc="-225" dirty="0"/>
              <a:t>Isolated </a:t>
            </a:r>
            <a:r>
              <a:rPr spc="-150" dirty="0"/>
              <a:t>scope </a:t>
            </a:r>
            <a:r>
              <a:rPr spc="-165" dirty="0"/>
              <a:t>does </a:t>
            </a:r>
            <a:r>
              <a:rPr spc="-325" dirty="0"/>
              <a:t>not </a:t>
            </a:r>
            <a:r>
              <a:rPr spc="-265" dirty="0"/>
              <a:t>prototypically </a:t>
            </a:r>
            <a:r>
              <a:rPr spc="-305" dirty="0"/>
              <a:t>inherit </a:t>
            </a:r>
            <a:r>
              <a:rPr spc="-425" dirty="0"/>
              <a:t>from </a:t>
            </a:r>
            <a:r>
              <a:rPr spc="-325" dirty="0"/>
              <a:t>its </a:t>
            </a:r>
            <a:r>
              <a:rPr spc="-254" dirty="0"/>
              <a:t>parent  </a:t>
            </a:r>
            <a:r>
              <a:rPr spc="-305" dirty="0"/>
              <a:t>This </a:t>
            </a:r>
            <a:r>
              <a:rPr spc="-215" dirty="0"/>
              <a:t>prevents </a:t>
            </a:r>
            <a:r>
              <a:rPr spc="-285" dirty="0"/>
              <a:t>your </a:t>
            </a:r>
            <a:r>
              <a:rPr spc="-210" dirty="0"/>
              <a:t>directive </a:t>
            </a:r>
            <a:r>
              <a:rPr spc="-425" dirty="0"/>
              <a:t>from </a:t>
            </a:r>
            <a:r>
              <a:rPr spc="-210" dirty="0"/>
              <a:t>accidentally </a:t>
            </a:r>
            <a:r>
              <a:rPr spc="-330" dirty="0"/>
              <a:t>modifying</a:t>
            </a:r>
            <a:r>
              <a:rPr spc="-385" dirty="0"/>
              <a:t> </a:t>
            </a:r>
            <a:r>
              <a:rPr spc="-229" dirty="0"/>
              <a:t>data  </a:t>
            </a:r>
            <a:r>
              <a:rPr spc="-340" dirty="0"/>
              <a:t>in </a:t>
            </a:r>
            <a:r>
              <a:rPr spc="-240" dirty="0"/>
              <a:t>the </a:t>
            </a:r>
            <a:r>
              <a:rPr spc="-254" dirty="0"/>
              <a:t>parent</a:t>
            </a:r>
            <a:r>
              <a:rPr spc="-375" dirty="0"/>
              <a:t> </a:t>
            </a:r>
            <a:r>
              <a:rPr spc="-150" dirty="0"/>
              <a:t>scope</a:t>
            </a:r>
          </a:p>
          <a:p>
            <a:pPr marL="279400">
              <a:lnSpc>
                <a:spcPct val="100000"/>
              </a:lnSpc>
              <a:spcBef>
                <a:spcPts val="1365"/>
              </a:spcBef>
            </a:pPr>
            <a:r>
              <a:rPr spc="-305" dirty="0"/>
              <a:t>This </a:t>
            </a:r>
            <a:r>
              <a:rPr spc="-340" dirty="0"/>
              <a:t>in </a:t>
            </a:r>
            <a:r>
              <a:rPr spc="-114" dirty="0"/>
              <a:t>a </a:t>
            </a:r>
            <a:r>
              <a:rPr spc="-140" dirty="0"/>
              <a:t>sense </a:t>
            </a:r>
            <a:r>
              <a:rPr spc="-220" dirty="0"/>
              <a:t>defines </a:t>
            </a:r>
            <a:r>
              <a:rPr spc="-240" dirty="0"/>
              <a:t>the </a:t>
            </a:r>
            <a:r>
              <a:rPr spc="-70" dirty="0"/>
              <a:t>API </a:t>
            </a:r>
            <a:r>
              <a:rPr spc="-350" dirty="0"/>
              <a:t>for </a:t>
            </a:r>
            <a:r>
              <a:rPr spc="-240" dirty="0"/>
              <a:t>the</a:t>
            </a:r>
            <a:r>
              <a:rPr spc="-875" dirty="0"/>
              <a:t> </a:t>
            </a:r>
            <a:r>
              <a:rPr spc="-210" dirty="0"/>
              <a:t>directive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5" dirty="0"/>
              <a:t>Attribute </a:t>
            </a:r>
            <a:r>
              <a:rPr spc="-590" dirty="0"/>
              <a:t>Isolated</a:t>
            </a:r>
            <a:r>
              <a:rPr spc="-1215" dirty="0"/>
              <a:t> </a:t>
            </a:r>
            <a:r>
              <a:rPr spc="-1505" dirty="0"/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22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pc="-220" dirty="0"/>
              <a:t>Defined </a:t>
            </a:r>
            <a:r>
              <a:rPr spc="-315" dirty="0"/>
              <a:t>with </a:t>
            </a:r>
            <a:r>
              <a:rPr spc="-229" dirty="0"/>
              <a:t>an </a:t>
            </a:r>
            <a:r>
              <a:rPr spc="-375" dirty="0"/>
              <a:t>@</a:t>
            </a:r>
            <a:r>
              <a:rPr spc="-495" dirty="0"/>
              <a:t> </a:t>
            </a:r>
            <a:r>
              <a:rPr spc="-305" dirty="0"/>
              <a:t>symbol</a:t>
            </a:r>
          </a:p>
          <a:p>
            <a:pPr marL="279400" marR="5080">
              <a:lnSpc>
                <a:spcPct val="120400"/>
              </a:lnSpc>
            </a:pPr>
            <a:r>
              <a:rPr spc="-175" dirty="0"/>
              <a:t>Binds </a:t>
            </a:r>
            <a:r>
              <a:rPr spc="-114" dirty="0"/>
              <a:t>a </a:t>
            </a:r>
            <a:r>
              <a:rPr spc="-215" dirty="0"/>
              <a:t>local </a:t>
            </a:r>
            <a:r>
              <a:rPr spc="-150" dirty="0"/>
              <a:t>scope </a:t>
            </a:r>
            <a:r>
              <a:rPr spc="-265" dirty="0"/>
              <a:t>property </a:t>
            </a:r>
            <a:r>
              <a:rPr spc="-310" dirty="0"/>
              <a:t>to </a:t>
            </a:r>
            <a:r>
              <a:rPr spc="-240" dirty="0"/>
              <a:t>the </a:t>
            </a:r>
            <a:r>
              <a:rPr spc="-180" dirty="0"/>
              <a:t>value </a:t>
            </a:r>
            <a:r>
              <a:rPr spc="-320" dirty="0"/>
              <a:t>of </a:t>
            </a:r>
            <a:r>
              <a:rPr spc="-114" dirty="0"/>
              <a:t>a </a:t>
            </a:r>
            <a:r>
              <a:rPr spc="-180" dirty="0"/>
              <a:t>DOM</a:t>
            </a:r>
            <a:r>
              <a:rPr spc="-1145" dirty="0"/>
              <a:t> </a:t>
            </a:r>
            <a:r>
              <a:rPr spc="-300" dirty="0"/>
              <a:t>attribute  </a:t>
            </a:r>
            <a:r>
              <a:rPr spc="-204" dirty="0"/>
              <a:t>The </a:t>
            </a:r>
            <a:r>
              <a:rPr spc="-305" dirty="0"/>
              <a:t>binding </a:t>
            </a:r>
            <a:r>
              <a:rPr spc="-280" dirty="0"/>
              <a:t>is </a:t>
            </a:r>
            <a:r>
              <a:rPr spc="-265" dirty="0"/>
              <a:t>uni-directional </a:t>
            </a:r>
            <a:r>
              <a:rPr spc="-425" dirty="0"/>
              <a:t>from </a:t>
            </a:r>
            <a:r>
              <a:rPr spc="-254" dirty="0"/>
              <a:t>parent </a:t>
            </a:r>
            <a:r>
              <a:rPr spc="-310" dirty="0"/>
              <a:t>to </a:t>
            </a:r>
            <a:r>
              <a:rPr spc="-210" dirty="0"/>
              <a:t>directive</a:t>
            </a:r>
          </a:p>
          <a:p>
            <a:pPr marL="279400" marR="1061085">
              <a:lnSpc>
                <a:spcPct val="120400"/>
              </a:lnSpc>
              <a:spcBef>
                <a:spcPts val="80"/>
              </a:spcBef>
            </a:pPr>
            <a:r>
              <a:rPr spc="-204" dirty="0"/>
              <a:t>The </a:t>
            </a:r>
            <a:r>
              <a:rPr spc="-280" dirty="0"/>
              <a:t>result is </a:t>
            </a:r>
            <a:r>
              <a:rPr spc="-185" dirty="0"/>
              <a:t>always </a:t>
            </a:r>
            <a:r>
              <a:rPr spc="-114" dirty="0"/>
              <a:t>a </a:t>
            </a:r>
            <a:r>
              <a:rPr spc="-330" dirty="0"/>
              <a:t>string </a:t>
            </a:r>
            <a:r>
              <a:rPr spc="-135" dirty="0"/>
              <a:t>because </a:t>
            </a:r>
            <a:r>
              <a:rPr spc="-180" dirty="0"/>
              <a:t>DOM </a:t>
            </a:r>
            <a:r>
              <a:rPr spc="-290" dirty="0"/>
              <a:t>attributes</a:t>
            </a:r>
            <a:r>
              <a:rPr spc="-975" dirty="0"/>
              <a:t> </a:t>
            </a:r>
            <a:r>
              <a:rPr spc="-160" dirty="0"/>
              <a:t>are  </a:t>
            </a:r>
            <a:r>
              <a:rPr spc="-315" dirty="0"/>
              <a:t>strings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0" dirty="0"/>
              <a:t>Binding </a:t>
            </a:r>
            <a:r>
              <a:rPr spc="-590" dirty="0"/>
              <a:t>Isolated</a:t>
            </a:r>
            <a:r>
              <a:rPr spc="-575" dirty="0"/>
              <a:t> </a:t>
            </a:r>
            <a:r>
              <a:rPr spc="-150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128915"/>
            <a:ext cx="15045055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220" dirty="0">
                <a:solidFill>
                  <a:srgbClr val="797979"/>
                </a:solidFill>
                <a:latin typeface="Lucida Sans"/>
                <a:cs typeface="Lucida Sans"/>
              </a:rPr>
              <a:t>Defined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an </a:t>
            </a:r>
            <a:r>
              <a:rPr sz="5250" spc="-690" dirty="0">
                <a:solidFill>
                  <a:srgbClr val="797979"/>
                </a:solidFill>
                <a:latin typeface="Lucida Sans"/>
                <a:cs typeface="Lucida Sans"/>
              </a:rPr>
              <a:t>=</a:t>
            </a:r>
            <a:r>
              <a:rPr sz="5250" spc="-49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symbol</a:t>
            </a:r>
            <a:endParaRPr sz="5250">
              <a:latin typeface="Lucida Sans"/>
              <a:cs typeface="Lucida Sans"/>
            </a:endParaRPr>
          </a:p>
          <a:p>
            <a:pPr marL="12700" marR="5080">
              <a:lnSpc>
                <a:spcPct val="120400"/>
              </a:lnSpc>
            </a:pP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Bi-directional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binding </a:t>
            </a:r>
            <a:r>
              <a:rPr sz="5250" spc="-155" dirty="0">
                <a:solidFill>
                  <a:srgbClr val="797979"/>
                </a:solidFill>
                <a:latin typeface="Lucida Sans"/>
                <a:cs typeface="Lucida Sans"/>
              </a:rPr>
              <a:t>between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parent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</a:t>
            </a:r>
            <a:r>
              <a:rPr sz="5250" spc="-57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directive  </a:t>
            </a:r>
            <a:r>
              <a:rPr sz="5250" spc="-175" dirty="0">
                <a:solidFill>
                  <a:srgbClr val="797979"/>
                </a:solidFill>
                <a:latin typeface="Lucida Sans"/>
                <a:cs typeface="Lucida Sans"/>
              </a:rPr>
              <a:t>You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can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define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binding </a:t>
            </a:r>
            <a:r>
              <a:rPr sz="5250" spc="-170" dirty="0">
                <a:solidFill>
                  <a:srgbClr val="797979"/>
                </a:solidFill>
                <a:latin typeface="Lucida Sans"/>
                <a:cs typeface="Lucida Sans"/>
              </a:rPr>
              <a:t>as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optional </a:t>
            </a: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via</a:t>
            </a:r>
            <a:r>
              <a:rPr sz="5250" spc="-844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35" dirty="0">
                <a:solidFill>
                  <a:srgbClr val="797979"/>
                </a:solidFill>
                <a:latin typeface="Lucida Sans"/>
                <a:cs typeface="Lucida Sans"/>
              </a:rPr>
              <a:t>=?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Optimal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dealing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objects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collections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520" dirty="0"/>
              <a:t>$DIGEst  </a:t>
            </a:r>
            <a:r>
              <a:rPr spc="-1160" dirty="0"/>
              <a:t>and</a:t>
            </a:r>
            <a:r>
              <a:rPr spc="-1015" dirty="0"/>
              <a:t> </a:t>
            </a:r>
            <a:r>
              <a:rPr spc="-805" dirty="0"/>
              <a:t>$apply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3054965" cy="482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75">
              <a:lnSpc>
                <a:spcPct val="120400"/>
              </a:lnSpc>
            </a:pP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$digest </a:t>
            </a:r>
            <a:r>
              <a:rPr sz="5250" spc="-175" dirty="0">
                <a:solidFill>
                  <a:srgbClr val="797979"/>
                </a:solidFill>
                <a:latin typeface="Lucida Sans"/>
                <a:cs typeface="Lucida Sans"/>
              </a:rPr>
              <a:t>processes </a:t>
            </a:r>
            <a:r>
              <a:rPr sz="5250" spc="-260" dirty="0">
                <a:solidFill>
                  <a:srgbClr val="797979"/>
                </a:solidFill>
                <a:latin typeface="Lucida Sans"/>
                <a:cs typeface="Lucida Sans"/>
              </a:rPr>
              <a:t>all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watchers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</a:t>
            </a:r>
            <a:r>
              <a:rPr sz="5250" spc="-61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current</a:t>
            </a:r>
            <a:r>
              <a:rPr sz="5250" spc="-37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150" dirty="0">
                <a:solidFill>
                  <a:srgbClr val="797979"/>
                </a:solidFill>
                <a:latin typeface="Lucida Sans"/>
                <a:cs typeface="Lucida Sans"/>
              </a:rPr>
              <a:t>scope</a:t>
            </a:r>
            <a:endParaRPr sz="5250">
              <a:latin typeface="Lucida Sans"/>
              <a:cs typeface="Lucida Sans"/>
            </a:endParaRPr>
          </a:p>
          <a:p>
            <a:pPr marL="12700" marR="5080">
              <a:lnSpc>
                <a:spcPts val="7670"/>
              </a:lnSpc>
              <a:spcBef>
                <a:spcPts val="400"/>
              </a:spcBef>
            </a:pPr>
            <a:r>
              <a:rPr sz="5250" b="1" spc="-90" dirty="0">
                <a:solidFill>
                  <a:srgbClr val="797979"/>
                </a:solidFill>
                <a:latin typeface="Arial"/>
                <a:cs typeface="Arial"/>
              </a:rPr>
              <a:t>$apply()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00" dirty="0">
                <a:solidFill>
                  <a:srgbClr val="797979"/>
                </a:solidFill>
                <a:latin typeface="Lucida Sans"/>
                <a:cs typeface="Lucida Sans"/>
              </a:rPr>
              <a:t>used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notify </a:t>
            </a:r>
            <a:r>
              <a:rPr sz="5250" spc="-325" dirty="0">
                <a:solidFill>
                  <a:srgbClr val="797979"/>
                </a:solidFill>
                <a:latin typeface="Lucida Sans"/>
                <a:cs typeface="Lucida Sans"/>
              </a:rPr>
              <a:t>that </a:t>
            </a:r>
            <a:r>
              <a:rPr sz="5250" spc="-300" dirty="0">
                <a:solidFill>
                  <a:srgbClr val="797979"/>
                </a:solidFill>
                <a:latin typeface="Lucida Sans"/>
                <a:cs typeface="Lucida Sans"/>
              </a:rPr>
              <a:t>something</a:t>
            </a:r>
            <a:r>
              <a:rPr sz="5250" spc="-37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has  </a:t>
            </a: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happened </a:t>
            </a: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outside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90" dirty="0">
                <a:solidFill>
                  <a:srgbClr val="797979"/>
                </a:solidFill>
                <a:latin typeface="Lucida Sans"/>
                <a:cs typeface="Lucida Sans"/>
              </a:rPr>
              <a:t>AngularJS</a:t>
            </a:r>
            <a:r>
              <a:rPr sz="5250" spc="-52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domain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$apply </a:t>
            </a:r>
            <a:r>
              <a:rPr sz="5250" spc="-220" dirty="0">
                <a:solidFill>
                  <a:srgbClr val="797979"/>
                </a:solidFill>
                <a:latin typeface="Lucida Sans"/>
                <a:cs typeface="Lucida Sans"/>
              </a:rPr>
              <a:t>forces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 </a:t>
            </a: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$digest</a:t>
            </a:r>
            <a:r>
              <a:rPr sz="5250" b="1" spc="-4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120" dirty="0">
                <a:solidFill>
                  <a:srgbClr val="797979"/>
                </a:solidFill>
                <a:latin typeface="Lucida Sans"/>
                <a:cs typeface="Lucida Sans"/>
              </a:rPr>
              <a:t>cycle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5" dirty="0"/>
              <a:t>Expression </a:t>
            </a:r>
            <a:r>
              <a:rPr spc="-590" dirty="0"/>
              <a:t>Isolated</a:t>
            </a:r>
            <a:r>
              <a:rPr spc="-610" dirty="0"/>
              <a:t> </a:t>
            </a:r>
            <a:r>
              <a:rPr spc="-150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128915"/>
            <a:ext cx="17579340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220" dirty="0">
                <a:solidFill>
                  <a:srgbClr val="797979"/>
                </a:solidFill>
                <a:latin typeface="Lucida Sans"/>
                <a:cs typeface="Lucida Sans"/>
              </a:rPr>
              <a:t>Defined </a:t>
            </a:r>
            <a:r>
              <a:rPr sz="5250" spc="-300" dirty="0">
                <a:solidFill>
                  <a:srgbClr val="797979"/>
                </a:solidFill>
                <a:latin typeface="Lucida Sans"/>
                <a:cs typeface="Lucida Sans"/>
              </a:rPr>
              <a:t>using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an </a:t>
            </a:r>
            <a:r>
              <a:rPr sz="5250" spc="-275" dirty="0">
                <a:solidFill>
                  <a:srgbClr val="797979"/>
                </a:solidFill>
                <a:latin typeface="Lucida Sans"/>
                <a:cs typeface="Lucida Sans"/>
              </a:rPr>
              <a:t>&amp;</a:t>
            </a:r>
            <a:r>
              <a:rPr sz="5250" spc="-49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symbol</a:t>
            </a:r>
            <a:endParaRPr sz="5250">
              <a:latin typeface="Lucida Sans"/>
              <a:cs typeface="Lucida Sans"/>
            </a:endParaRPr>
          </a:p>
          <a:p>
            <a:pPr marL="12700" marR="5080">
              <a:lnSpc>
                <a:spcPct val="120400"/>
              </a:lnSpc>
            </a:pP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Allows you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execute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an </a:t>
            </a:r>
            <a:r>
              <a:rPr sz="5250" spc="-260" dirty="0">
                <a:solidFill>
                  <a:srgbClr val="797979"/>
                </a:solidFill>
                <a:latin typeface="Lucida Sans"/>
                <a:cs typeface="Lucida Sans"/>
              </a:rPr>
              <a:t>expression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on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parent </a:t>
            </a:r>
            <a:r>
              <a:rPr sz="5250" spc="-150" dirty="0">
                <a:solidFill>
                  <a:srgbClr val="797979"/>
                </a:solidFill>
                <a:latin typeface="Lucida Sans"/>
                <a:cs typeface="Lucida Sans"/>
              </a:rPr>
              <a:t>scope  </a:t>
            </a:r>
            <a:r>
              <a:rPr sz="5250" spc="-26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pass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variables </a:t>
            </a:r>
            <a:r>
              <a:rPr sz="5250" spc="-425" dirty="0">
                <a:solidFill>
                  <a:srgbClr val="797979"/>
                </a:solidFill>
                <a:latin typeface="Lucida Sans"/>
                <a:cs typeface="Lucida Sans"/>
              </a:rPr>
              <a:t>from </a:t>
            </a:r>
            <a:r>
              <a:rPr sz="5250" spc="-270" dirty="0">
                <a:solidFill>
                  <a:srgbClr val="797979"/>
                </a:solidFill>
                <a:latin typeface="Lucida Sans"/>
                <a:cs typeface="Lucida Sans"/>
              </a:rPr>
              <a:t>child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parent expressions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you</a:t>
            </a:r>
            <a:r>
              <a:rPr sz="5250" spc="-46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409" dirty="0">
                <a:solidFill>
                  <a:srgbClr val="797979"/>
                </a:solidFill>
                <a:latin typeface="Lucida Sans"/>
                <a:cs typeface="Lucida Sans"/>
              </a:rPr>
              <a:t>must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use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an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object</a:t>
            </a:r>
            <a:r>
              <a:rPr sz="5250" spc="-52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map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15" dirty="0"/>
              <a:t>Transclusion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8394045" cy="676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7545">
              <a:lnSpc>
                <a:spcPct val="120400"/>
              </a:lnSpc>
            </a:pP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Compiles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contents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of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element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</a:t>
            </a:r>
            <a:r>
              <a:rPr sz="5250" spc="-260" dirty="0">
                <a:solidFill>
                  <a:srgbClr val="797979"/>
                </a:solidFill>
                <a:latin typeface="Lucida Sans"/>
                <a:cs typeface="Lucida Sans"/>
              </a:rPr>
              <a:t>makes </a:t>
            </a:r>
            <a:r>
              <a:rPr sz="5250" spc="-375" dirty="0">
                <a:solidFill>
                  <a:srgbClr val="797979"/>
                </a:solidFill>
                <a:latin typeface="Lucida Sans"/>
                <a:cs typeface="Lucida Sans"/>
              </a:rPr>
              <a:t>it</a:t>
            </a:r>
            <a:r>
              <a:rPr sz="5250" spc="-59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190" dirty="0">
                <a:solidFill>
                  <a:srgbClr val="797979"/>
                </a:solidFill>
                <a:latin typeface="Lucida Sans"/>
                <a:cs typeface="Lucida Sans"/>
              </a:rPr>
              <a:t>available 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</a:t>
            </a:r>
            <a:r>
              <a:rPr sz="5250" spc="-34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directive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transcluded contents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are </a:t>
            </a:r>
            <a:r>
              <a:rPr sz="5250" spc="-290" dirty="0">
                <a:solidFill>
                  <a:srgbClr val="797979"/>
                </a:solidFill>
                <a:latin typeface="Lucida Sans"/>
                <a:cs typeface="Lucida Sans"/>
              </a:rPr>
              <a:t>bound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parent</a:t>
            </a:r>
            <a:r>
              <a:rPr sz="5250" spc="-68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150" dirty="0">
                <a:solidFill>
                  <a:srgbClr val="797979"/>
                </a:solidFill>
                <a:latin typeface="Lucida Sans"/>
                <a:cs typeface="Lucida Sans"/>
              </a:rPr>
              <a:t>scope</a:t>
            </a:r>
            <a:endParaRPr sz="5250">
              <a:latin typeface="Lucida Sans"/>
              <a:cs typeface="Lucida Sans"/>
            </a:endParaRPr>
          </a:p>
          <a:p>
            <a:pPr marL="12700" marR="2934335">
              <a:lnSpc>
                <a:spcPct val="120400"/>
              </a:lnSpc>
              <a:spcBef>
                <a:spcPts val="80"/>
              </a:spcBef>
            </a:pP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directive </a:t>
            </a: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contents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are </a:t>
            </a:r>
            <a:r>
              <a:rPr sz="5250" spc="-290" dirty="0">
                <a:solidFill>
                  <a:srgbClr val="797979"/>
                </a:solidFill>
                <a:latin typeface="Lucida Sans"/>
                <a:cs typeface="Lucida Sans"/>
              </a:rPr>
              <a:t>bound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an </a:t>
            </a:r>
            <a:r>
              <a:rPr sz="5250" spc="-225" dirty="0">
                <a:solidFill>
                  <a:srgbClr val="797979"/>
                </a:solidFill>
                <a:latin typeface="Lucida Sans"/>
                <a:cs typeface="Lucida Sans"/>
              </a:rPr>
              <a:t>isolate</a:t>
            </a:r>
            <a:r>
              <a:rPr sz="5250" spc="-72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150" dirty="0">
                <a:solidFill>
                  <a:srgbClr val="797979"/>
                </a:solidFill>
                <a:latin typeface="Lucida Sans"/>
                <a:cs typeface="Lucida Sans"/>
              </a:rPr>
              <a:t>scope  </a:t>
            </a: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two </a:t>
            </a:r>
            <a:r>
              <a:rPr sz="5250" spc="-165" dirty="0">
                <a:solidFill>
                  <a:srgbClr val="797979"/>
                </a:solidFill>
                <a:latin typeface="Lucida Sans"/>
                <a:cs typeface="Lucida Sans"/>
              </a:rPr>
              <a:t>scopes </a:t>
            </a:r>
            <a:r>
              <a:rPr sz="5250" spc="-160" dirty="0">
                <a:solidFill>
                  <a:srgbClr val="797979"/>
                </a:solidFill>
                <a:latin typeface="Lucida Sans"/>
                <a:cs typeface="Lucida Sans"/>
              </a:rPr>
              <a:t>are</a:t>
            </a:r>
            <a:r>
              <a:rPr sz="5250" spc="-58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90" dirty="0">
                <a:solidFill>
                  <a:srgbClr val="797979"/>
                </a:solidFill>
                <a:latin typeface="Lucida Sans"/>
                <a:cs typeface="Lucida Sans"/>
              </a:rPr>
              <a:t>siblings</a:t>
            </a:r>
            <a:endParaRPr sz="5250">
              <a:latin typeface="Lucida Sans"/>
              <a:cs typeface="Lucida Sans"/>
            </a:endParaRPr>
          </a:p>
          <a:p>
            <a:pPr marL="12700" marR="5080">
              <a:lnSpc>
                <a:spcPct val="120400"/>
              </a:lnSpc>
              <a:spcBef>
                <a:spcPts val="80"/>
              </a:spcBef>
            </a:pP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This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235" dirty="0">
                <a:solidFill>
                  <a:srgbClr val="797979"/>
                </a:solidFill>
                <a:latin typeface="Lucida Sans"/>
                <a:cs typeface="Lucida Sans"/>
              </a:rPr>
              <a:t>good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235" dirty="0">
                <a:solidFill>
                  <a:srgbClr val="797979"/>
                </a:solidFill>
                <a:latin typeface="Lucida Sans"/>
                <a:cs typeface="Lucida Sans"/>
              </a:rPr>
              <a:t>decorating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an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existing </a:t>
            </a:r>
            <a:r>
              <a:rPr sz="5250" spc="-229" dirty="0">
                <a:solidFill>
                  <a:srgbClr val="797979"/>
                </a:solidFill>
                <a:latin typeface="Lucida Sans"/>
                <a:cs typeface="Lucida Sans"/>
              </a:rPr>
              <a:t>element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spc="-114" dirty="0">
                <a:solidFill>
                  <a:srgbClr val="797979"/>
                </a:solidFill>
                <a:latin typeface="Lucida Sans"/>
                <a:cs typeface="Lucida Sans"/>
              </a:rPr>
              <a:t>a</a:t>
            </a:r>
            <a:r>
              <a:rPr sz="5250" spc="-43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directive  </a:t>
            </a:r>
            <a:r>
              <a:rPr sz="5250" spc="-320" dirty="0">
                <a:solidFill>
                  <a:srgbClr val="797979"/>
                </a:solidFill>
                <a:latin typeface="Lucida Sans"/>
                <a:cs typeface="Lucida Sans"/>
              </a:rPr>
              <a:t>without </a:t>
            </a:r>
            <a:r>
              <a:rPr sz="5250" spc="-254" dirty="0">
                <a:solidFill>
                  <a:srgbClr val="797979"/>
                </a:solidFill>
                <a:latin typeface="Lucida Sans"/>
                <a:cs typeface="Lucida Sans"/>
              </a:rPr>
              <a:t>destroying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375" dirty="0">
                <a:solidFill>
                  <a:srgbClr val="797979"/>
                </a:solidFill>
                <a:latin typeface="Lucida Sans"/>
                <a:cs typeface="Lucida Sans"/>
              </a:rPr>
              <a:t>it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0" dirty="0"/>
              <a:t>Compile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128915"/>
            <a:ext cx="1403985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Responsible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345" dirty="0">
                <a:solidFill>
                  <a:srgbClr val="797979"/>
                </a:solidFill>
                <a:latin typeface="Lucida Sans"/>
                <a:cs typeface="Lucida Sans"/>
              </a:rPr>
              <a:t>transforming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template</a:t>
            </a:r>
            <a:r>
              <a:rPr sz="5250" spc="-33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180" dirty="0">
                <a:solidFill>
                  <a:srgbClr val="797979"/>
                </a:solidFill>
                <a:latin typeface="Lucida Sans"/>
                <a:cs typeface="Lucida Sans"/>
              </a:rPr>
              <a:t>DOM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50" dirty="0"/>
              <a:t>More </a:t>
            </a:r>
            <a:r>
              <a:rPr spc="-595" dirty="0"/>
              <a:t>3rd </a:t>
            </a:r>
            <a:r>
              <a:rPr spc="-365" dirty="0"/>
              <a:t>party</a:t>
            </a:r>
            <a:r>
              <a:rPr spc="-590" dirty="0"/>
              <a:t> </a:t>
            </a:r>
            <a:r>
              <a:rPr spc="-440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128915"/>
            <a:ext cx="512318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250" dirty="0">
                <a:solidFill>
                  <a:srgbClr val="797979"/>
                </a:solidFill>
                <a:latin typeface="Lucida Sans"/>
                <a:cs typeface="Lucida Sans"/>
              </a:rPr>
              <a:t>Content</a:t>
            </a:r>
            <a:r>
              <a:rPr sz="5250" spc="-36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pending.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" y="0"/>
            <a:ext cx="1989468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55" dirty="0">
                <a:solidFill>
                  <a:srgbClr val="DD1B16"/>
                </a:solidFill>
              </a:rPr>
              <a:t>AngularJS</a:t>
            </a:r>
            <a:r>
              <a:rPr spc="-815" dirty="0">
                <a:solidFill>
                  <a:srgbClr val="DD1B16"/>
                </a:solidFill>
              </a:rPr>
              <a:t> </a:t>
            </a:r>
            <a:r>
              <a:rPr spc="-930" dirty="0">
                <a:solidFill>
                  <a:srgbClr val="5F5E5F"/>
                </a:solidFill>
              </a:rPr>
              <a:t>Animations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07" y="4123680"/>
            <a:ext cx="10585450" cy="346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204" dirty="0">
                <a:solidFill>
                  <a:srgbClr val="5F5E5F"/>
                </a:solidFill>
                <a:latin typeface="Lucida Sans"/>
                <a:cs typeface="Lucida Sans"/>
              </a:rPr>
              <a:t>The </a:t>
            </a:r>
            <a:r>
              <a:rPr sz="5250" spc="-320" dirty="0">
                <a:solidFill>
                  <a:srgbClr val="5F5E5F"/>
                </a:solidFill>
                <a:latin typeface="Lucida Sans"/>
                <a:cs typeface="Lucida Sans"/>
              </a:rPr>
              <a:t>Animation </a:t>
            </a:r>
            <a:r>
              <a:rPr sz="5250" spc="-305" dirty="0">
                <a:solidFill>
                  <a:srgbClr val="5F5E5F"/>
                </a:solidFill>
                <a:latin typeface="Lucida Sans"/>
                <a:cs typeface="Lucida Sans"/>
              </a:rPr>
              <a:t>Naming</a:t>
            </a:r>
            <a:r>
              <a:rPr sz="5250" spc="-42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235" dirty="0">
                <a:solidFill>
                  <a:srgbClr val="5F5E5F"/>
                </a:solidFill>
                <a:latin typeface="Lucida Sans"/>
                <a:cs typeface="Lucida Sans"/>
              </a:rPr>
              <a:t>Convention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150" dirty="0">
                <a:solidFill>
                  <a:srgbClr val="5F5E5F"/>
                </a:solidFill>
                <a:latin typeface="Lucida Sans"/>
                <a:cs typeface="Lucida Sans"/>
              </a:rPr>
              <a:t>CSS</a:t>
            </a:r>
            <a:r>
              <a:rPr sz="5250" spc="-33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300" dirty="0">
                <a:solidFill>
                  <a:srgbClr val="5F5E5F"/>
                </a:solidFill>
                <a:latin typeface="Lucida Sans"/>
                <a:cs typeface="Lucida Sans"/>
              </a:rPr>
              <a:t>Transitions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150" dirty="0">
                <a:solidFill>
                  <a:srgbClr val="5F5E5F"/>
                </a:solidFill>
                <a:latin typeface="Lucida Sans"/>
                <a:cs typeface="Lucida Sans"/>
              </a:rPr>
              <a:t>CSS</a:t>
            </a:r>
            <a:r>
              <a:rPr sz="5250" spc="-380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310" dirty="0">
                <a:solidFill>
                  <a:srgbClr val="5F5E5F"/>
                </a:solidFill>
                <a:latin typeface="Lucida Sans"/>
                <a:cs typeface="Lucida Sans"/>
              </a:rPr>
              <a:t>Animations</a:t>
            </a:r>
            <a:endParaRPr sz="5250">
              <a:latin typeface="Lucida Sans"/>
              <a:cs typeface="Lucida Sans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Sans Unicode"/>
              <a:buChar char="‣"/>
              <a:tabLst>
                <a:tab pos="306070" algn="l"/>
              </a:tabLst>
            </a:pPr>
            <a:r>
              <a:rPr sz="5250" spc="-125" dirty="0">
                <a:solidFill>
                  <a:srgbClr val="5F5E5F"/>
                </a:solidFill>
                <a:latin typeface="Lucida Sans"/>
                <a:cs typeface="Lucida Sans"/>
              </a:rPr>
              <a:t>Javascript</a:t>
            </a:r>
            <a:r>
              <a:rPr sz="5250" spc="-355" dirty="0">
                <a:solidFill>
                  <a:srgbClr val="5F5E5F"/>
                </a:solidFill>
                <a:latin typeface="Lucida Sans"/>
                <a:cs typeface="Lucida Sans"/>
              </a:rPr>
              <a:t> </a:t>
            </a:r>
            <a:r>
              <a:rPr sz="5250" spc="-310" dirty="0">
                <a:solidFill>
                  <a:srgbClr val="5F5E5F"/>
                </a:solidFill>
                <a:latin typeface="Lucida Sans"/>
                <a:cs typeface="Lucida Sans"/>
              </a:rPr>
              <a:t>Animations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00" dirty="0"/>
              <a:t>The  </a:t>
            </a:r>
            <a:r>
              <a:rPr spc="-835" dirty="0"/>
              <a:t>animation </a:t>
            </a:r>
            <a:r>
              <a:rPr spc="-1450" dirty="0"/>
              <a:t>Naming</a:t>
            </a:r>
            <a:r>
              <a:rPr spc="-795" dirty="0"/>
              <a:t> </a:t>
            </a:r>
            <a:r>
              <a:rPr spc="-975" dirty="0"/>
              <a:t>Convention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100550" cy="582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pattern is </a:t>
            </a:r>
            <a:r>
              <a:rPr sz="5250" spc="-270" dirty="0">
                <a:solidFill>
                  <a:srgbClr val="6EB2D8"/>
                </a:solidFill>
                <a:latin typeface="Lucida Sans"/>
                <a:cs typeface="Lucida Sans"/>
              </a:rPr>
              <a:t>[class][event][destination] </a:t>
            </a:r>
            <a:r>
              <a:rPr sz="5250" spc="-245" dirty="0">
                <a:solidFill>
                  <a:srgbClr val="797979"/>
                </a:solidFill>
                <a:latin typeface="Lucida Sans"/>
                <a:cs typeface="Lucida Sans"/>
              </a:rPr>
              <a:t>and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stack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on</a:t>
            </a:r>
            <a:r>
              <a:rPr sz="5250" spc="-515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125" dirty="0">
                <a:solidFill>
                  <a:srgbClr val="797979"/>
                </a:solidFill>
                <a:latin typeface="Lucida Sans"/>
                <a:cs typeface="Lucida Sans"/>
              </a:rPr>
              <a:t>each  </a:t>
            </a:r>
            <a:r>
              <a:rPr sz="5250" spc="-265" dirty="0">
                <a:solidFill>
                  <a:srgbClr val="797979"/>
                </a:solidFill>
                <a:latin typeface="Lucida Sans"/>
                <a:cs typeface="Lucida Sans"/>
              </a:rPr>
              <a:t>other</a:t>
            </a:r>
            <a:endParaRPr sz="52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250" spc="-235" dirty="0">
                <a:solidFill>
                  <a:srgbClr val="6EB2D8"/>
                </a:solidFill>
                <a:latin typeface="Lucida Sans"/>
                <a:cs typeface="Lucida Sans"/>
              </a:rPr>
              <a:t>.repeat-item.ng-enter.ng-enter-active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spc="-240" dirty="0">
                <a:solidFill>
                  <a:srgbClr val="6EB2D8"/>
                </a:solidFill>
                <a:latin typeface="Lucida Sans"/>
                <a:cs typeface="Lucida Sans"/>
              </a:rPr>
              <a:t>.my-elm.ng-hide-add.ng-hide-add-active</a:t>
            </a:r>
            <a:endParaRPr sz="5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spc="-190" dirty="0">
                <a:solidFill>
                  <a:srgbClr val="6EB2D8"/>
                </a:solidFill>
                <a:latin typeface="Lucida Sans"/>
                <a:cs typeface="Lucida Sans"/>
              </a:rPr>
              <a:t>.my-animation.CLASS-add.CLASS-add-active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55" dirty="0"/>
              <a:t>CSS</a:t>
            </a:r>
            <a:r>
              <a:rPr spc="-825" dirty="0"/>
              <a:t> </a:t>
            </a:r>
            <a:r>
              <a:rPr spc="-495" dirty="0"/>
              <a:t>transitionS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2727325">
              <a:lnSpc>
                <a:spcPct val="120400"/>
              </a:lnSpc>
            </a:pPr>
            <a:r>
              <a:rPr spc="-204" dirty="0"/>
              <a:t>The </a:t>
            </a:r>
            <a:r>
              <a:rPr b="1" spc="-140" dirty="0">
                <a:latin typeface="Arial"/>
                <a:cs typeface="Arial"/>
              </a:rPr>
              <a:t>easiest </a:t>
            </a:r>
            <a:r>
              <a:rPr spc="-245" dirty="0"/>
              <a:t>and </a:t>
            </a:r>
            <a:r>
              <a:rPr b="1" spc="-120" dirty="0">
                <a:latin typeface="Arial"/>
                <a:cs typeface="Arial"/>
              </a:rPr>
              <a:t>fastest </a:t>
            </a:r>
            <a:r>
              <a:rPr spc="-150" dirty="0"/>
              <a:t>way </a:t>
            </a:r>
            <a:r>
              <a:rPr spc="-310" dirty="0"/>
              <a:t>to </a:t>
            </a:r>
            <a:r>
              <a:rPr spc="-245" dirty="0"/>
              <a:t>attach </a:t>
            </a:r>
            <a:r>
              <a:rPr spc="-310" dirty="0"/>
              <a:t>animations  </a:t>
            </a:r>
            <a:r>
              <a:rPr spc="-245" dirty="0"/>
              <a:t>Support </a:t>
            </a:r>
            <a:r>
              <a:rPr spc="-215" dirty="0"/>
              <a:t>by </a:t>
            </a:r>
            <a:r>
              <a:rPr spc="-125" dirty="0"/>
              <a:t>every </a:t>
            </a:r>
            <a:r>
              <a:rPr spc="-235" dirty="0"/>
              <a:t>browser </a:t>
            </a:r>
            <a:r>
              <a:rPr spc="-225" dirty="0"/>
              <a:t>except </a:t>
            </a:r>
            <a:r>
              <a:rPr spc="-350" dirty="0"/>
              <a:t>for </a:t>
            </a:r>
            <a:r>
              <a:rPr spc="-100" dirty="0"/>
              <a:t>IE9 </a:t>
            </a:r>
            <a:r>
              <a:rPr spc="-245" dirty="0"/>
              <a:t>and</a:t>
            </a:r>
            <a:r>
              <a:rPr spc="-855" dirty="0"/>
              <a:t> </a:t>
            </a:r>
            <a:r>
              <a:rPr spc="-190" dirty="0"/>
              <a:t>below</a:t>
            </a:r>
          </a:p>
          <a:p>
            <a:pPr marL="279400" marR="5080">
              <a:lnSpc>
                <a:spcPts val="7670"/>
              </a:lnSpc>
              <a:spcBef>
                <a:spcPts val="400"/>
              </a:spcBef>
            </a:pPr>
            <a:r>
              <a:rPr spc="-190" dirty="0"/>
              <a:t>As </a:t>
            </a:r>
            <a:r>
              <a:rPr spc="-285" dirty="0"/>
              <a:t>long </a:t>
            </a:r>
            <a:r>
              <a:rPr spc="-170" dirty="0"/>
              <a:t>as </a:t>
            </a:r>
            <a:r>
              <a:rPr spc="-240" dirty="0"/>
              <a:t>the </a:t>
            </a:r>
            <a:r>
              <a:rPr spc="-315" dirty="0"/>
              <a:t>matching </a:t>
            </a:r>
            <a:r>
              <a:rPr spc="150" dirty="0"/>
              <a:t>CSS </a:t>
            </a:r>
            <a:r>
              <a:rPr spc="-195" dirty="0"/>
              <a:t>class </a:t>
            </a:r>
            <a:r>
              <a:rPr spc="-280" dirty="0"/>
              <a:t>is </a:t>
            </a:r>
            <a:r>
              <a:rPr spc="-229" dirty="0"/>
              <a:t>present </a:t>
            </a:r>
            <a:r>
              <a:rPr spc="-265" dirty="0"/>
              <a:t>then</a:t>
            </a:r>
            <a:r>
              <a:rPr spc="-1160" dirty="0"/>
              <a:t> </a:t>
            </a:r>
            <a:r>
              <a:rPr spc="-90" dirty="0">
                <a:solidFill>
                  <a:srgbClr val="DD1B16"/>
                </a:solidFill>
              </a:rPr>
              <a:t>AngularJS  </a:t>
            </a:r>
            <a:r>
              <a:rPr spc="-295" dirty="0"/>
              <a:t>will </a:t>
            </a:r>
            <a:r>
              <a:rPr spc="-265" dirty="0"/>
              <a:t>pick </a:t>
            </a:r>
            <a:r>
              <a:rPr spc="-320" dirty="0"/>
              <a:t>up </a:t>
            </a:r>
            <a:r>
              <a:rPr spc="-240" dirty="0"/>
              <a:t>the</a:t>
            </a:r>
            <a:r>
              <a:rPr spc="-360" dirty="0"/>
              <a:t> </a:t>
            </a:r>
            <a:r>
              <a:rPr spc="-315" dirty="0"/>
              <a:t>animation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80" dirty="0"/>
              <a:t>css</a:t>
            </a:r>
            <a:r>
              <a:rPr spc="-819" dirty="0"/>
              <a:t> </a:t>
            </a:r>
            <a:r>
              <a:rPr spc="-930" dirty="0"/>
              <a:t>Animations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22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pc="-210" dirty="0"/>
              <a:t>More </a:t>
            </a:r>
            <a:r>
              <a:rPr spc="-220" dirty="0"/>
              <a:t>extensive </a:t>
            </a:r>
            <a:r>
              <a:rPr spc="-305" dirty="0"/>
              <a:t>than</a:t>
            </a:r>
            <a:r>
              <a:rPr spc="-505" dirty="0"/>
              <a:t> </a:t>
            </a:r>
            <a:r>
              <a:rPr spc="-305" dirty="0"/>
              <a:t>transitions</a:t>
            </a:r>
          </a:p>
          <a:p>
            <a:pPr marL="279400">
              <a:lnSpc>
                <a:spcPct val="100000"/>
              </a:lnSpc>
              <a:spcBef>
                <a:spcPts val="1285"/>
              </a:spcBef>
            </a:pPr>
            <a:r>
              <a:rPr spc="-215" dirty="0"/>
              <a:t>Supported by </a:t>
            </a:r>
            <a:r>
              <a:rPr spc="-125" dirty="0"/>
              <a:t>every </a:t>
            </a:r>
            <a:r>
              <a:rPr spc="-235" dirty="0"/>
              <a:t>browser </a:t>
            </a:r>
            <a:r>
              <a:rPr spc="-225" dirty="0"/>
              <a:t>except </a:t>
            </a:r>
            <a:r>
              <a:rPr spc="-100" dirty="0"/>
              <a:t>IE9 </a:t>
            </a:r>
            <a:r>
              <a:rPr spc="-245" dirty="0"/>
              <a:t>and</a:t>
            </a:r>
            <a:r>
              <a:rPr spc="-950" dirty="0"/>
              <a:t> </a:t>
            </a:r>
            <a:r>
              <a:rPr spc="-190" dirty="0"/>
              <a:t>below</a:t>
            </a:r>
          </a:p>
          <a:p>
            <a:pPr marL="279400">
              <a:lnSpc>
                <a:spcPct val="100000"/>
              </a:lnSpc>
              <a:spcBef>
                <a:spcPts val="1285"/>
              </a:spcBef>
            </a:pPr>
            <a:r>
              <a:rPr spc="-160" dirty="0"/>
              <a:t>Does </a:t>
            </a:r>
            <a:r>
              <a:rPr spc="-325" dirty="0"/>
              <a:t>not </a:t>
            </a:r>
            <a:r>
              <a:rPr spc="-245" dirty="0"/>
              <a:t>require </a:t>
            </a:r>
            <a:r>
              <a:rPr spc="-240" dirty="0"/>
              <a:t>the </a:t>
            </a:r>
            <a:r>
              <a:rPr spc="-270" dirty="0"/>
              <a:t>destination </a:t>
            </a:r>
            <a:r>
              <a:rPr spc="-195" dirty="0"/>
              <a:t>class </a:t>
            </a:r>
            <a:r>
              <a:rPr spc="-295" dirty="0"/>
              <a:t>styling </a:t>
            </a:r>
            <a:r>
              <a:rPr spc="-195" dirty="0"/>
              <a:t>aka </a:t>
            </a:r>
            <a:r>
              <a:rPr b="1" spc="-120" dirty="0">
                <a:latin typeface="Arial"/>
                <a:cs typeface="Arial"/>
              </a:rPr>
              <a:t>-active</a:t>
            </a:r>
            <a:r>
              <a:rPr b="1" spc="-455" dirty="0">
                <a:latin typeface="Arial"/>
                <a:cs typeface="Arial"/>
              </a:rPr>
              <a:t> </a:t>
            </a:r>
            <a:r>
              <a:rPr spc="-195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90" dirty="0"/>
              <a:t>Javascript</a:t>
            </a:r>
            <a:r>
              <a:rPr spc="-790" dirty="0"/>
              <a:t> </a:t>
            </a:r>
            <a:r>
              <a:rPr spc="-930" dirty="0"/>
              <a:t>Animations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355185" cy="482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94610">
              <a:lnSpc>
                <a:spcPct val="120400"/>
              </a:lnSpc>
            </a:pP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Allows </a:t>
            </a:r>
            <a:r>
              <a:rPr sz="5250" spc="-350" dirty="0">
                <a:solidFill>
                  <a:srgbClr val="797979"/>
                </a:solidFill>
                <a:latin typeface="Lucida Sans"/>
                <a:cs typeface="Lucida Sans"/>
              </a:rPr>
              <a:t>for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more </a:t>
            </a:r>
            <a:r>
              <a:rPr sz="5250" spc="-285" dirty="0">
                <a:solidFill>
                  <a:srgbClr val="797979"/>
                </a:solidFill>
                <a:latin typeface="Lucida Sans"/>
                <a:cs typeface="Lucida Sans"/>
              </a:rPr>
              <a:t>control </a:t>
            </a:r>
            <a:r>
              <a:rPr sz="5250" spc="-175" dirty="0">
                <a:solidFill>
                  <a:srgbClr val="797979"/>
                </a:solidFill>
                <a:latin typeface="Lucida Sans"/>
                <a:cs typeface="Lucida Sans"/>
              </a:rPr>
              <a:t>over </a:t>
            </a:r>
            <a:r>
              <a:rPr sz="5250" spc="-285" dirty="0">
                <a:solidFill>
                  <a:srgbClr val="797979"/>
                </a:solidFill>
                <a:latin typeface="Lucida Sans"/>
                <a:cs typeface="Lucida Sans"/>
              </a:rPr>
              <a:t>your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animations  </a:t>
            </a:r>
            <a:r>
              <a:rPr sz="5250" spc="-210" dirty="0">
                <a:solidFill>
                  <a:srgbClr val="797979"/>
                </a:solidFill>
                <a:latin typeface="Lucida Sans"/>
                <a:cs typeface="Lucida Sans"/>
              </a:rPr>
              <a:t>Define </a:t>
            </a:r>
            <a:r>
              <a:rPr sz="5250" spc="-285" dirty="0">
                <a:solidFill>
                  <a:srgbClr val="797979"/>
                </a:solidFill>
                <a:latin typeface="Lucida Sans"/>
                <a:cs typeface="Lucida Sans"/>
              </a:rPr>
              <a:t>your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animations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with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b="1" spc="-110" dirty="0">
                <a:solidFill>
                  <a:srgbClr val="797979"/>
                </a:solidFill>
                <a:latin typeface="Arial"/>
                <a:cs typeface="Arial"/>
              </a:rPr>
              <a:t>animation</a:t>
            </a:r>
            <a:r>
              <a:rPr sz="5250" b="1" spc="-2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155" dirty="0">
                <a:solidFill>
                  <a:srgbClr val="797979"/>
                </a:solidFill>
                <a:latin typeface="Lucida Sans"/>
                <a:cs typeface="Lucida Sans"/>
              </a:rPr>
              <a:t>service  </a:t>
            </a:r>
            <a:r>
              <a:rPr sz="5250" spc="-305" dirty="0">
                <a:solidFill>
                  <a:srgbClr val="797979"/>
                </a:solidFill>
                <a:latin typeface="Lucida Sans"/>
                <a:cs typeface="Lucida Sans"/>
              </a:rPr>
              <a:t>Naming </a:t>
            </a:r>
            <a:r>
              <a:rPr sz="5250" spc="-235" dirty="0">
                <a:solidFill>
                  <a:srgbClr val="797979"/>
                </a:solidFill>
                <a:latin typeface="Lucida Sans"/>
                <a:cs typeface="Lucida Sans"/>
              </a:rPr>
              <a:t>convention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</a:t>
            </a:r>
            <a:r>
              <a:rPr sz="5250" spc="-330" dirty="0">
                <a:solidFill>
                  <a:srgbClr val="797979"/>
                </a:solidFill>
                <a:latin typeface="Lucida Sans"/>
                <a:cs typeface="Lucida Sans"/>
              </a:rPr>
              <a:t>still </a:t>
            </a:r>
            <a:r>
              <a:rPr sz="5250" spc="-195" dirty="0">
                <a:solidFill>
                  <a:srgbClr val="797979"/>
                </a:solidFill>
                <a:latin typeface="Lucida Sans"/>
                <a:cs typeface="Lucida Sans"/>
              </a:rPr>
              <a:t>class</a:t>
            </a:r>
            <a:r>
              <a:rPr sz="5250" spc="-34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170" dirty="0">
                <a:solidFill>
                  <a:srgbClr val="797979"/>
                </a:solidFill>
                <a:latin typeface="Lucida Sans"/>
                <a:cs typeface="Lucida Sans"/>
              </a:rPr>
              <a:t>based</a:t>
            </a:r>
            <a:endParaRPr sz="5250">
              <a:latin typeface="Lucida Sans"/>
              <a:cs typeface="Lucida Sans"/>
            </a:endParaRPr>
          </a:p>
          <a:p>
            <a:pPr marL="12700" marR="5080">
              <a:lnSpc>
                <a:spcPct val="120400"/>
              </a:lnSpc>
              <a:spcBef>
                <a:spcPts val="80"/>
              </a:spcBef>
            </a:pPr>
            <a:r>
              <a:rPr sz="5250" spc="-170" dirty="0">
                <a:solidFill>
                  <a:srgbClr val="797979"/>
                </a:solidFill>
                <a:latin typeface="Lucida Sans"/>
                <a:cs typeface="Lucida Sans"/>
              </a:rPr>
              <a:t>Make </a:t>
            </a:r>
            <a:r>
              <a:rPr sz="5250" spc="-235" dirty="0">
                <a:solidFill>
                  <a:srgbClr val="797979"/>
                </a:solidFill>
                <a:latin typeface="Lucida Sans"/>
                <a:cs typeface="Lucida Sans"/>
              </a:rPr>
              <a:t>sure </a:t>
            </a:r>
            <a:r>
              <a:rPr sz="5250" spc="-310" dirty="0">
                <a:solidFill>
                  <a:srgbClr val="797979"/>
                </a:solidFill>
                <a:latin typeface="Lucida Sans"/>
                <a:cs typeface="Lucida Sans"/>
              </a:rPr>
              <a:t>to </a:t>
            </a:r>
            <a:r>
              <a:rPr sz="5250" spc="-215" dirty="0">
                <a:solidFill>
                  <a:srgbClr val="797979"/>
                </a:solidFill>
                <a:latin typeface="Lucida Sans"/>
                <a:cs typeface="Lucida Sans"/>
              </a:rPr>
              <a:t>call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b="1" spc="-135" dirty="0">
                <a:solidFill>
                  <a:srgbClr val="797979"/>
                </a:solidFill>
                <a:latin typeface="Arial"/>
                <a:cs typeface="Arial"/>
              </a:rPr>
              <a:t>done()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function </a:t>
            </a:r>
            <a:r>
              <a:rPr sz="5250" spc="-204" dirty="0">
                <a:solidFill>
                  <a:srgbClr val="797979"/>
                </a:solidFill>
                <a:latin typeface="Lucida Sans"/>
                <a:cs typeface="Lucida Sans"/>
              </a:rPr>
              <a:t>when </a:t>
            </a:r>
            <a:r>
              <a:rPr sz="5250" spc="-240" dirty="0">
                <a:solidFill>
                  <a:srgbClr val="797979"/>
                </a:solidFill>
                <a:latin typeface="Lucida Sans"/>
                <a:cs typeface="Lucida Sans"/>
              </a:rPr>
              <a:t>the </a:t>
            </a:r>
            <a:r>
              <a:rPr sz="5250" spc="-315" dirty="0">
                <a:solidFill>
                  <a:srgbClr val="797979"/>
                </a:solidFill>
                <a:latin typeface="Lucida Sans"/>
                <a:cs typeface="Lucida Sans"/>
              </a:rPr>
              <a:t>animation</a:t>
            </a:r>
            <a:r>
              <a:rPr sz="5250" spc="-700" dirty="0">
                <a:solidFill>
                  <a:srgbClr val="797979"/>
                </a:solidFill>
                <a:latin typeface="Lucida Sans"/>
                <a:cs typeface="Lucida Sans"/>
              </a:rPr>
              <a:t> </a:t>
            </a:r>
            <a:r>
              <a:rPr sz="5250" spc="-280" dirty="0">
                <a:solidFill>
                  <a:srgbClr val="797979"/>
                </a:solidFill>
                <a:latin typeface="Lucida Sans"/>
                <a:cs typeface="Lucida Sans"/>
              </a:rPr>
              <a:t>is  </a:t>
            </a:r>
            <a:r>
              <a:rPr sz="5250" spc="-175" dirty="0">
                <a:solidFill>
                  <a:srgbClr val="797979"/>
                </a:solidFill>
                <a:latin typeface="Lucida Sans"/>
                <a:cs typeface="Lucida Sans"/>
              </a:rPr>
              <a:t>over</a:t>
            </a:r>
            <a:endParaRPr sz="52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EB2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1760</Words>
  <Application>Microsoft Office PowerPoint</Application>
  <PresentationFormat>Custom</PresentationFormat>
  <Paragraphs>267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Lucida Sans</vt:lpstr>
      <vt:lpstr>Lucida Sans Unicode</vt:lpstr>
      <vt:lpstr>Times New Roman</vt:lpstr>
      <vt:lpstr>Office Theme</vt:lpstr>
      <vt:lpstr>AngularJS </vt:lpstr>
      <vt:lpstr>The  Major ANGULaRJS         Players</vt:lpstr>
      <vt:lpstr>PowerPoint Presentation</vt:lpstr>
      <vt:lpstr>PowerPoint Presentation</vt:lpstr>
      <vt:lpstr>$Compile</vt:lpstr>
      <vt:lpstr>PowerPoint Presentation</vt:lpstr>
      <vt:lpstr>PowerPoint Presentation</vt:lpstr>
      <vt:lpstr>$DIGEst  and $apply</vt:lpstr>
      <vt:lpstr>PowerPoint Presentation</vt:lpstr>
      <vt:lpstr>PowerPoint Presentation</vt:lpstr>
      <vt:lpstr>MVWhatever</vt:lpstr>
      <vt:lpstr>PowerPoint Presentation</vt:lpstr>
      <vt:lpstr>PowerPoint Presentation</vt:lpstr>
      <vt:lpstr>Controller and $Scope</vt:lpstr>
      <vt:lpstr>PowerPoint Presentation</vt:lpstr>
      <vt:lpstr>PowerPoint Presentation</vt:lpstr>
      <vt:lpstr>Best pRACTICEs</vt:lpstr>
      <vt:lpstr>PowerPoint Presentation</vt:lpstr>
      <vt:lpstr>VIEW     and Template</vt:lpstr>
      <vt:lpstr>PowerPoint Presentation</vt:lpstr>
      <vt:lpstr>PowerPoint Presentation</vt:lpstr>
      <vt:lpstr>model and Services</vt:lpstr>
      <vt:lpstr>PowerPoint Presentation</vt:lpstr>
      <vt:lpstr>PowerPoint Presentation</vt:lpstr>
      <vt:lpstr>Routes</vt:lpstr>
      <vt:lpstr>PowerPoint Presentation</vt:lpstr>
      <vt:lpstr>AngularJS Directive Basics</vt:lpstr>
      <vt:lpstr>PowerPoint Presentation</vt:lpstr>
      <vt:lpstr>Why  A           DSL?</vt:lpstr>
      <vt:lpstr>PowerPoint Presentation</vt:lpstr>
      <vt:lpstr>Fixed Languages are broken</vt:lpstr>
      <vt:lpstr>PowerPoint Presentation</vt:lpstr>
      <vt:lpstr>The  simplified world view</vt:lpstr>
      <vt:lpstr>PowerPoint Presentation</vt:lpstr>
      <vt:lpstr>PowerPoint Presentation</vt:lpstr>
      <vt:lpstr>PowerPoint Presentation</vt:lpstr>
      <vt:lpstr>DirectIVE definition object</vt:lpstr>
      <vt:lpstr>PowerPoint Presentation</vt:lpstr>
      <vt:lpstr>PowerPoint Presentation</vt:lpstr>
      <vt:lpstr>The  controller function</vt:lpstr>
      <vt:lpstr>PowerPoint Presentation</vt:lpstr>
      <vt:lpstr>PowerPoint Presentation</vt:lpstr>
      <vt:lpstr>The  link function</vt:lpstr>
      <vt:lpstr>PowerPoint Presentation</vt:lpstr>
      <vt:lpstr>Simple directive</vt:lpstr>
      <vt:lpstr>PowerPoint Presentation</vt:lpstr>
      <vt:lpstr>Simple directive with jquery</vt:lpstr>
      <vt:lpstr>PowerPoint Presentation</vt:lpstr>
      <vt:lpstr>SErver side Integration with AngularJS</vt:lpstr>
      <vt:lpstr>PowerPoint Presentation</vt:lpstr>
      <vt:lpstr>$httP</vt:lpstr>
      <vt:lpstr>PowerPoint Presentation</vt:lpstr>
      <vt:lpstr>$http Shortcut methods</vt:lpstr>
      <vt:lpstr>PowerPoint Presentation</vt:lpstr>
      <vt:lpstr>Promises</vt:lpstr>
      <vt:lpstr>PowerPoint Presentation</vt:lpstr>
      <vt:lpstr>Real time communication</vt:lpstr>
      <vt:lpstr>PowerPoint Presentation</vt:lpstr>
      <vt:lpstr>E2e   TESTING       with AngularJS</vt:lpstr>
      <vt:lpstr>PowerPoint Presentation</vt:lpstr>
      <vt:lpstr>The environment</vt:lpstr>
      <vt:lpstr>PowerPoint Presentation</vt:lpstr>
      <vt:lpstr>unit testing</vt:lpstr>
      <vt:lpstr>PowerPoint Presentation</vt:lpstr>
      <vt:lpstr>Matchers</vt:lpstr>
      <vt:lpstr>PowerPoint Presentation</vt:lpstr>
      <vt:lpstr>SPIES</vt:lpstr>
      <vt:lpstr>PowerPoint Presentation</vt:lpstr>
      <vt:lpstr>e2e Testing</vt:lpstr>
      <vt:lpstr>PowerPoint Presentation</vt:lpstr>
      <vt:lpstr>Advanced AngularJS Directives</vt:lpstr>
      <vt:lpstr>PowerPoint Presentation</vt:lpstr>
      <vt:lpstr>Isolated Scope</vt:lpstr>
      <vt:lpstr>PowerPoint Presentation</vt:lpstr>
      <vt:lpstr>Attribute Isolated Scope</vt:lpstr>
      <vt:lpstr>PowerPoint Presentation</vt:lpstr>
      <vt:lpstr>PowerPoint Presentation</vt:lpstr>
      <vt:lpstr>Binding Isolated Scope</vt:lpstr>
      <vt:lpstr>PowerPoint Presentation</vt:lpstr>
      <vt:lpstr>PowerPoint Presentation</vt:lpstr>
      <vt:lpstr>Expression Isolated Scope</vt:lpstr>
      <vt:lpstr>PowerPoint Presentation</vt:lpstr>
      <vt:lpstr>PowerPoint Presentation</vt:lpstr>
      <vt:lpstr>Transclusion</vt:lpstr>
      <vt:lpstr>PowerPoint Presentation</vt:lpstr>
      <vt:lpstr>PowerPoint Presentation</vt:lpstr>
      <vt:lpstr>Compile</vt:lpstr>
      <vt:lpstr>PowerPoint Presentation</vt:lpstr>
      <vt:lpstr>More 3rd party integration</vt:lpstr>
      <vt:lpstr>PowerPoint Presentation</vt:lpstr>
      <vt:lpstr>AngularJS Animations</vt:lpstr>
      <vt:lpstr>PowerPoint Presentation</vt:lpstr>
      <vt:lpstr>The  animation Naming Convention</vt:lpstr>
      <vt:lpstr>PowerPoint Presentation</vt:lpstr>
      <vt:lpstr>CSS transitionS</vt:lpstr>
      <vt:lpstr>PowerPoint Presentation</vt:lpstr>
      <vt:lpstr>css Animations</vt:lpstr>
      <vt:lpstr>PowerPoint Presentation</vt:lpstr>
      <vt:lpstr>Javascript Animations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Prakash Venigandla</cp:lastModifiedBy>
  <cp:revision>3</cp:revision>
  <dcterms:created xsi:type="dcterms:W3CDTF">2017-07-10T06:50:27Z</dcterms:created>
  <dcterms:modified xsi:type="dcterms:W3CDTF">2017-07-10T10:29:25Z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2017-07-10T00:00:00Z</vt:filetime>
  </property>
</Properties>
</file>