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81" r:id="rId25"/>
    <p:sldId id="282" r:id="rId26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3200" y="711200"/>
            <a:ext cx="4978400" cy="187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6079" y="3482340"/>
            <a:ext cx="9692640" cy="4344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948" y="2971800"/>
            <a:ext cx="7179309" cy="243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marR="5080" indent="-1048385">
              <a:lnSpc>
                <a:spcPts val="9600"/>
              </a:lnSpc>
              <a:tabLst>
                <a:tab pos="3249295" algn="l"/>
              </a:tabLst>
            </a:pPr>
            <a:r>
              <a:rPr dirty="0"/>
              <a:t>$q</a:t>
            </a:r>
            <a:r>
              <a:rPr spc="-5" dirty="0"/>
              <a:t> </a:t>
            </a:r>
            <a:r>
              <a:rPr dirty="0"/>
              <a:t>and	P</a:t>
            </a:r>
            <a:r>
              <a:rPr spc="-210" dirty="0"/>
              <a:t>r</a:t>
            </a:r>
            <a:r>
              <a:rPr dirty="0"/>
              <a:t>om</a:t>
            </a:r>
            <a:r>
              <a:rPr spc="-5" dirty="0"/>
              <a:t>i</a:t>
            </a:r>
            <a:r>
              <a:rPr dirty="0"/>
              <a:t>ses  </a:t>
            </a:r>
            <a:r>
              <a:rPr spc="-5" dirty="0"/>
              <a:t>in</a:t>
            </a:r>
            <a:r>
              <a:rPr spc="-900" dirty="0"/>
              <a:t> </a:t>
            </a:r>
            <a:r>
              <a:rPr spc="-5" dirty="0"/>
              <a:t>AngularJS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3897" y="774700"/>
            <a:ext cx="113728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dirty="0">
                <a:latin typeface="Gill Sans MT"/>
                <a:cs typeface="Gill Sans MT"/>
              </a:rPr>
              <a:t>$q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3347834"/>
            <a:ext cx="302260" cy="446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900" y="3556000"/>
            <a:ext cx="9746615" cy="407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Gill Sans MT"/>
                <a:cs typeface="Gill Sans MT"/>
              </a:rPr>
              <a:t>Light </a:t>
            </a:r>
            <a:r>
              <a:rPr sz="3600" spc="-15" dirty="0">
                <a:latin typeface="Gill Sans MT"/>
                <a:cs typeface="Gill Sans MT"/>
              </a:rPr>
              <a:t>weight </a:t>
            </a:r>
            <a:r>
              <a:rPr sz="3600" spc="-5" dirty="0">
                <a:latin typeface="Gill Sans MT"/>
                <a:cs typeface="Gill Sans MT"/>
              </a:rPr>
              <a:t>implementation </a:t>
            </a:r>
            <a:r>
              <a:rPr sz="3600" dirty="0">
                <a:latin typeface="Gill Sans MT"/>
                <a:cs typeface="Gill Sans MT"/>
              </a:rPr>
              <a:t>of Q </a:t>
            </a:r>
            <a:r>
              <a:rPr sz="3600" spc="-5" dirty="0">
                <a:latin typeface="Gill Sans MT"/>
                <a:cs typeface="Gill Sans MT"/>
              </a:rPr>
              <a:t>(Kris </a:t>
            </a:r>
            <a:r>
              <a:rPr sz="3600" spc="-45" dirty="0">
                <a:latin typeface="Gill Sans MT"/>
                <a:cs typeface="Gill Sans MT"/>
              </a:rPr>
              <a:t>Kowal)</a:t>
            </a:r>
            <a:endParaRPr sz="3600">
              <a:latin typeface="Gill Sans MT"/>
              <a:cs typeface="Gill Sans MT"/>
            </a:endParaRPr>
          </a:p>
          <a:p>
            <a:pPr marL="12700" marR="5080">
              <a:lnSpc>
                <a:spcPts val="4100"/>
              </a:lnSpc>
              <a:spcBef>
                <a:spcPts val="2500"/>
              </a:spcBef>
            </a:pPr>
            <a:r>
              <a:rPr sz="3600" spc="-20" dirty="0">
                <a:latin typeface="Gill Sans MT"/>
                <a:cs typeface="Gill Sans MT"/>
              </a:rPr>
              <a:t>$http, $routeProvider </a:t>
            </a:r>
            <a:r>
              <a:rPr sz="3600" dirty="0">
                <a:latin typeface="Gill Sans MT"/>
                <a:cs typeface="Gill Sans MT"/>
              </a:rPr>
              <a:t>and </a:t>
            </a:r>
            <a:r>
              <a:rPr sz="3600" spc="-5" dirty="0">
                <a:latin typeface="Gill Sans MT"/>
                <a:cs typeface="Gill Sans MT"/>
              </a:rPr>
              <a:t>$timeout all </a:t>
            </a:r>
            <a:r>
              <a:rPr sz="3600" dirty="0">
                <a:latin typeface="Gill Sans MT"/>
                <a:cs typeface="Gill Sans MT"/>
              </a:rPr>
              <a:t>use</a:t>
            </a:r>
            <a:r>
              <a:rPr sz="3600" spc="-295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promises  </a:t>
            </a:r>
            <a:r>
              <a:rPr sz="3600" spc="-20" dirty="0">
                <a:latin typeface="Gill Sans MT"/>
                <a:cs typeface="Gill Sans MT"/>
              </a:rPr>
              <a:t>(you probably </a:t>
            </a:r>
            <a:r>
              <a:rPr sz="3600" spc="-55" dirty="0">
                <a:latin typeface="Gill Sans MT"/>
                <a:cs typeface="Gill Sans MT"/>
              </a:rPr>
              <a:t>have </a:t>
            </a:r>
            <a:r>
              <a:rPr sz="3600" dirty="0">
                <a:latin typeface="Gill Sans MT"/>
                <a:cs typeface="Gill Sans MT"/>
              </a:rPr>
              <a:t>been </a:t>
            </a:r>
            <a:r>
              <a:rPr sz="3600" spc="-5" dirty="0">
                <a:latin typeface="Gill Sans MT"/>
                <a:cs typeface="Gill Sans MT"/>
              </a:rPr>
              <a:t>using </a:t>
            </a:r>
            <a:r>
              <a:rPr sz="3600" spc="-15" dirty="0">
                <a:latin typeface="Gill Sans MT"/>
                <a:cs typeface="Gill Sans MT"/>
              </a:rPr>
              <a:t>promises </a:t>
            </a:r>
            <a:r>
              <a:rPr sz="3600" spc="-5" dirty="0">
                <a:latin typeface="Gill Sans MT"/>
                <a:cs typeface="Gill Sans MT"/>
              </a:rPr>
              <a:t>all </a:t>
            </a:r>
            <a:r>
              <a:rPr sz="3600" dirty="0">
                <a:latin typeface="Gill Sans MT"/>
                <a:cs typeface="Gill Sans MT"/>
              </a:rPr>
              <a:t>the</a:t>
            </a:r>
            <a:r>
              <a:rPr sz="3600" spc="12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time)</a:t>
            </a:r>
            <a:endParaRPr sz="3600">
              <a:latin typeface="Gill Sans MT"/>
              <a:cs typeface="Gill Sans MT"/>
            </a:endParaRPr>
          </a:p>
          <a:p>
            <a:pPr marL="12700" marR="1892300">
              <a:lnSpc>
                <a:spcPts val="4100"/>
              </a:lnSpc>
              <a:spcBef>
                <a:spcPts val="2400"/>
              </a:spcBef>
            </a:pPr>
            <a:r>
              <a:rPr sz="3600" spc="-10" dirty="0">
                <a:latin typeface="Gill Sans MT"/>
                <a:cs typeface="Gill Sans MT"/>
              </a:rPr>
              <a:t>Differentiate </a:t>
            </a:r>
            <a:r>
              <a:rPr sz="3600" spc="-15" dirty="0">
                <a:latin typeface="Gill Sans MT"/>
                <a:cs typeface="Gill Sans MT"/>
              </a:rPr>
              <a:t>between </a:t>
            </a:r>
            <a:r>
              <a:rPr sz="3600" dirty="0">
                <a:latin typeface="Gill Sans MT"/>
                <a:cs typeface="Gill Sans MT"/>
              </a:rPr>
              <a:t>sender and</a:t>
            </a:r>
            <a:r>
              <a:rPr sz="3600" spc="-35" dirty="0">
                <a:latin typeface="Gill Sans MT"/>
                <a:cs typeface="Gill Sans MT"/>
              </a:rPr>
              <a:t> </a:t>
            </a:r>
            <a:r>
              <a:rPr sz="3600" spc="-20" dirty="0">
                <a:latin typeface="Gill Sans MT"/>
                <a:cs typeface="Gill Sans MT"/>
              </a:rPr>
              <a:t>receiver  (Deferred </a:t>
            </a:r>
            <a:r>
              <a:rPr sz="3600" dirty="0">
                <a:latin typeface="Gill Sans MT"/>
                <a:cs typeface="Gill Sans MT"/>
              </a:rPr>
              <a:t>and</a:t>
            </a:r>
            <a:r>
              <a:rPr sz="3600" spc="-35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Promise)</a:t>
            </a:r>
            <a:endParaRPr sz="3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spc="-10" dirty="0">
                <a:latin typeface="Gill Sans MT"/>
                <a:cs typeface="Gill Sans MT"/>
              </a:rPr>
              <a:t>Tightly </a:t>
            </a:r>
            <a:r>
              <a:rPr sz="3600" spc="-20" dirty="0">
                <a:latin typeface="Gill Sans MT"/>
                <a:cs typeface="Gill Sans MT"/>
              </a:rPr>
              <a:t>interwoven </a:t>
            </a:r>
            <a:r>
              <a:rPr sz="3600" spc="-5" dirty="0">
                <a:latin typeface="Gill Sans MT"/>
                <a:cs typeface="Gill Sans MT"/>
              </a:rPr>
              <a:t>with</a:t>
            </a:r>
            <a:r>
              <a:rPr sz="3600" spc="2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$rootScope.scope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130" y="774700"/>
            <a:ext cx="766889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7710" algn="l"/>
              </a:tabLst>
            </a:pPr>
            <a:r>
              <a:rPr dirty="0"/>
              <a:t>The	</a:t>
            </a:r>
            <a:r>
              <a:rPr spc="-45" dirty="0"/>
              <a:t>Deferred</a:t>
            </a:r>
            <a:r>
              <a:rPr spc="-925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3500" y="3157336"/>
            <a:ext cx="302260" cy="477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5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3365500"/>
            <a:ext cx="9142730" cy="438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A </a:t>
            </a:r>
            <a:r>
              <a:rPr sz="3600" spc="-20" dirty="0">
                <a:latin typeface="Gill Sans MT"/>
                <a:cs typeface="Gill Sans MT"/>
              </a:rPr>
              <a:t>new </a:t>
            </a:r>
            <a:r>
              <a:rPr sz="3600" spc="-5" dirty="0">
                <a:latin typeface="Gill Sans MT"/>
                <a:cs typeface="Gill Sans MT"/>
              </a:rPr>
              <a:t>instance is </a:t>
            </a:r>
            <a:r>
              <a:rPr sz="3600" spc="-15" dirty="0">
                <a:latin typeface="Gill Sans MT"/>
                <a:cs typeface="Gill Sans MT"/>
              </a:rPr>
              <a:t>created </a:t>
            </a:r>
            <a:r>
              <a:rPr sz="3600" spc="-5" dirty="0">
                <a:latin typeface="Gill Sans MT"/>
                <a:cs typeface="Gill Sans MT"/>
              </a:rPr>
              <a:t>via:</a:t>
            </a:r>
            <a:r>
              <a:rPr sz="3600" spc="-33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$q.defer()</a:t>
            </a:r>
            <a:endParaRPr sz="3600">
              <a:latin typeface="Gill Sans MT"/>
              <a:cs typeface="Gill Sans MT"/>
            </a:endParaRPr>
          </a:p>
          <a:p>
            <a:pPr marL="12700" marR="5080">
              <a:lnSpc>
                <a:spcPts val="4100"/>
              </a:lnSpc>
              <a:spcBef>
                <a:spcPts val="2500"/>
              </a:spcBef>
            </a:pPr>
            <a:r>
              <a:rPr sz="3600" dirty="0">
                <a:latin typeface="Gill Sans MT"/>
                <a:cs typeface="Gill Sans MT"/>
              </a:rPr>
              <a:t>Is used to expose the </a:t>
            </a:r>
            <a:r>
              <a:rPr sz="3600" spc="-15" dirty="0">
                <a:latin typeface="Gill Sans MT"/>
                <a:cs typeface="Gill Sans MT"/>
              </a:rPr>
              <a:t>promise </a:t>
            </a:r>
            <a:r>
              <a:rPr sz="3600" dirty="0">
                <a:latin typeface="Gill Sans MT"/>
                <a:cs typeface="Gill Sans MT"/>
              </a:rPr>
              <a:t>and </a:t>
            </a:r>
            <a:r>
              <a:rPr sz="3600" spc="-5" dirty="0">
                <a:latin typeface="Gill Sans MT"/>
                <a:cs typeface="Gill Sans MT"/>
              </a:rPr>
              <a:t>signal</a:t>
            </a:r>
            <a:r>
              <a:rPr sz="3600" spc="-6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success,  </a:t>
            </a:r>
            <a:r>
              <a:rPr sz="3600" spc="-15" dirty="0">
                <a:latin typeface="Gill Sans MT"/>
                <a:cs typeface="Gill Sans MT"/>
              </a:rPr>
              <a:t>failure </a:t>
            </a:r>
            <a:r>
              <a:rPr sz="3600" dirty="0">
                <a:latin typeface="Gill Sans MT"/>
                <a:cs typeface="Gill Sans MT"/>
              </a:rPr>
              <a:t>or status of a</a:t>
            </a:r>
            <a:r>
              <a:rPr sz="3600" spc="-8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task</a:t>
            </a:r>
            <a:endParaRPr sz="3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dirty="0">
                <a:latin typeface="Gill Sans MT"/>
                <a:cs typeface="Gill Sans MT"/>
              </a:rPr>
              <a:t>Methods: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resolve,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reject,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notify</a:t>
            </a:r>
            <a:endParaRPr sz="3600">
              <a:latin typeface="Gill Sans MT"/>
              <a:cs typeface="Gill Sans MT"/>
            </a:endParaRPr>
          </a:p>
          <a:p>
            <a:pPr marL="12700" marR="147955">
              <a:lnSpc>
                <a:spcPts val="6500"/>
              </a:lnSpc>
              <a:spcBef>
                <a:spcPts val="580"/>
              </a:spcBef>
            </a:pPr>
            <a:r>
              <a:rPr sz="3600" dirty="0">
                <a:latin typeface="Gill Sans MT"/>
                <a:cs typeface="Gill Sans MT"/>
              </a:rPr>
              <a:t>Access the </a:t>
            </a:r>
            <a:r>
              <a:rPr sz="3600" spc="-15" dirty="0">
                <a:latin typeface="Gill Sans MT"/>
                <a:cs typeface="Gill Sans MT"/>
              </a:rPr>
              <a:t>promise </a:t>
            </a:r>
            <a:r>
              <a:rPr sz="3600" spc="-5" dirty="0">
                <a:latin typeface="Gill Sans MT"/>
                <a:cs typeface="Gill Sans MT"/>
              </a:rPr>
              <a:t>via </a:t>
            </a:r>
            <a:r>
              <a:rPr sz="3600" dirty="0">
                <a:latin typeface="Gill Sans MT"/>
                <a:cs typeface="Gill Sans MT"/>
              </a:rPr>
              <a:t>the </a:t>
            </a:r>
            <a:r>
              <a:rPr sz="3600" spc="-15" dirty="0">
                <a:latin typeface="Gill Sans MT"/>
                <a:cs typeface="Gill Sans MT"/>
              </a:rPr>
              <a:t>promise </a:t>
            </a:r>
            <a:r>
              <a:rPr sz="3600" spc="-5" dirty="0">
                <a:latin typeface="Gill Sans MT"/>
                <a:cs typeface="Gill Sans MT"/>
              </a:rPr>
              <a:t>property  </a:t>
            </a:r>
            <a:r>
              <a:rPr sz="3600" spc="-15" dirty="0">
                <a:latin typeface="Gill Sans MT"/>
                <a:cs typeface="Gill Sans MT"/>
              </a:rPr>
              <a:t>Promise </a:t>
            </a:r>
            <a:r>
              <a:rPr sz="3600" dirty="0">
                <a:latin typeface="Gill Sans MT"/>
                <a:cs typeface="Gill Sans MT"/>
              </a:rPr>
              <a:t>can </a:t>
            </a:r>
            <a:r>
              <a:rPr sz="3600" spc="-5" dirty="0">
                <a:latin typeface="Gill Sans MT"/>
                <a:cs typeface="Gill Sans MT"/>
              </a:rPr>
              <a:t>either </a:t>
            </a:r>
            <a:r>
              <a:rPr sz="3600" dirty="0">
                <a:latin typeface="Gill Sans MT"/>
                <a:cs typeface="Gill Sans MT"/>
              </a:rPr>
              <a:t>be </a:t>
            </a:r>
            <a:r>
              <a:rPr sz="3600" spc="-20" dirty="0">
                <a:latin typeface="Gill Sans MT"/>
                <a:cs typeface="Gill Sans MT"/>
              </a:rPr>
              <a:t>resolved </a:t>
            </a:r>
            <a:r>
              <a:rPr sz="3600" dirty="0">
                <a:latin typeface="Gill Sans MT"/>
                <a:cs typeface="Gill Sans MT"/>
              </a:rPr>
              <a:t>or </a:t>
            </a:r>
            <a:r>
              <a:rPr sz="3600" spc="-10" dirty="0">
                <a:latin typeface="Gill Sans MT"/>
                <a:cs typeface="Gill Sans MT"/>
              </a:rPr>
              <a:t>rejected</a:t>
            </a:r>
            <a:r>
              <a:rPr sz="3600" spc="-4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once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208" y="4832350"/>
            <a:ext cx="14890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function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0400" y="4832350"/>
            <a:ext cx="24034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getTShirt()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605" y="5937250"/>
            <a:ext cx="258635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latin typeface="Courier New"/>
                <a:cs typeface="Courier New"/>
              </a:rPr>
              <a:t>:	</a:t>
            </a:r>
            <a:r>
              <a:rPr sz="2400" spc="-5" dirty="0">
                <a:latin typeface="Courier New"/>
                <a:cs typeface="Courier New"/>
              </a:rPr>
              <a:t>'superstar',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2262" y="5937250"/>
            <a:ext cx="93980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9725" y="5937250"/>
            <a:ext cx="13061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latin typeface="Courier New"/>
                <a:cs typeface="Courier New"/>
              </a:rPr>
              <a:t>:	20});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108" y="5198089"/>
            <a:ext cx="4803775" cy="223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 marR="27305" indent="-23495">
              <a:lnSpc>
                <a:spcPct val="100699"/>
              </a:lnSpc>
              <a:tabLst>
                <a:tab pos="2755900" algn="l"/>
              </a:tabLst>
            </a:pPr>
            <a:r>
              <a:rPr sz="2400" spc="-5" dirty="0">
                <a:latin typeface="Courier New"/>
                <a:cs typeface="Courier New"/>
              </a:rPr>
              <a:t>va</a:t>
            </a:r>
            <a:r>
              <a:rPr sz="2400" dirty="0">
                <a:latin typeface="Courier New"/>
                <a:cs typeface="Courier New"/>
              </a:rPr>
              <a:t>r </a:t>
            </a:r>
            <a:r>
              <a:rPr sz="2400" spc="-5" dirty="0">
                <a:latin typeface="Courier New"/>
                <a:cs typeface="Courier New"/>
              </a:rPr>
              <a:t>deferre</a:t>
            </a:r>
            <a:r>
              <a:rPr sz="2400" dirty="0">
                <a:latin typeface="Courier New"/>
                <a:cs typeface="Courier New"/>
              </a:rPr>
              <a:t>d =	$q.defer();  </a:t>
            </a:r>
            <a:r>
              <a:rPr sz="2400" spc="-5" dirty="0">
                <a:latin typeface="Courier New"/>
                <a:cs typeface="Courier New"/>
              </a:rPr>
              <a:t>setTimeout(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()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  <a:spcBef>
                <a:spcPts val="20"/>
              </a:spcBef>
            </a:pPr>
            <a:r>
              <a:rPr sz="2400" u="heavy" spc="-5" dirty="0">
                <a:latin typeface="Courier New"/>
                <a:cs typeface="Courier New"/>
              </a:rPr>
              <a:t>deferred.resolve</a:t>
            </a:r>
            <a:r>
              <a:rPr sz="2400" spc="-5" dirty="0">
                <a:latin typeface="Courier New"/>
                <a:cs typeface="Courier New"/>
              </a:rPr>
              <a:t>({'title'</a:t>
            </a:r>
            <a:endParaRPr sz="24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},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2000);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92860" algn="l"/>
              </a:tabLst>
            </a:pPr>
            <a:r>
              <a:rPr sz="2400" b="1" dirty="0">
                <a:latin typeface="Courier New"/>
                <a:cs typeface="Courier New"/>
              </a:rPr>
              <a:t>return	</a:t>
            </a:r>
            <a:r>
              <a:rPr sz="2400" dirty="0">
                <a:latin typeface="Courier New"/>
                <a:cs typeface="Courier New"/>
              </a:rPr>
              <a:t>deferred.promise;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208" y="7410450"/>
            <a:ext cx="2089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8130" y="774700"/>
            <a:ext cx="7668895" cy="187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985010" algn="l"/>
              </a:tabLst>
            </a:pPr>
            <a:r>
              <a:rPr dirty="0"/>
              <a:t>The	</a:t>
            </a:r>
            <a:r>
              <a:rPr spc="-45" dirty="0"/>
              <a:t>Deferred</a:t>
            </a:r>
            <a:r>
              <a:rPr spc="-925" dirty="0"/>
              <a:t> </a:t>
            </a:r>
            <a:r>
              <a:rPr dirty="0"/>
              <a:t>API</a:t>
            </a:r>
          </a:p>
          <a:p>
            <a:pPr marL="1905" algn="ctr">
              <a:lnSpc>
                <a:spcPct val="100000"/>
              </a:lnSpc>
              <a:spcBef>
                <a:spcPts val="220"/>
              </a:spcBef>
            </a:pPr>
            <a:r>
              <a:rPr sz="3600" dirty="0"/>
              <a:t>Return a </a:t>
            </a:r>
            <a:r>
              <a:rPr sz="3600" spc="-15" dirty="0"/>
              <a:t>promise </a:t>
            </a:r>
            <a:r>
              <a:rPr sz="3600" dirty="0"/>
              <a:t>- </a:t>
            </a:r>
            <a:r>
              <a:rPr sz="3600" spc="-35" dirty="0"/>
              <a:t>remove </a:t>
            </a:r>
            <a:r>
              <a:rPr sz="3600" dirty="0"/>
              <a:t>the</a:t>
            </a:r>
            <a:r>
              <a:rPr sz="3600" spc="-5" dirty="0"/>
              <a:t> callback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208" y="774700"/>
            <a:ext cx="722884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7710" algn="l"/>
              </a:tabLst>
            </a:pPr>
            <a:r>
              <a:rPr dirty="0"/>
              <a:t>The	</a:t>
            </a:r>
            <a:r>
              <a:rPr spc="-35" dirty="0"/>
              <a:t>Promise</a:t>
            </a:r>
            <a:r>
              <a:rPr spc="-915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4279900"/>
            <a:ext cx="276923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4220" algn="l"/>
              </a:tabLst>
            </a:pPr>
            <a:r>
              <a:rPr sz="2400" b="1" dirty="0">
                <a:latin typeface="Courier New"/>
                <a:cs typeface="Courier New"/>
              </a:rPr>
              <a:t>var	</a:t>
            </a:r>
            <a:r>
              <a:rPr sz="2400" spc="-5" dirty="0">
                <a:latin typeface="Courier New"/>
                <a:cs typeface="Courier New"/>
              </a:rPr>
              <a:t>tShirtOrder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165" y="4279900"/>
            <a:ext cx="258635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latin typeface="Courier New"/>
                <a:cs typeface="Courier New"/>
              </a:rPr>
              <a:t>=	getTShirt();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6004" y="4953000"/>
            <a:ext cx="22205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the</a:t>
            </a:r>
            <a:r>
              <a:rPr sz="2400" spc="-95" dirty="0">
                <a:solidFill>
                  <a:srgbClr val="99998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expected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840" y="4953000"/>
            <a:ext cx="11233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9988"/>
                </a:solidFill>
                <a:latin typeface="Courier New"/>
                <a:cs typeface="Courier New"/>
              </a:rPr>
              <a:t>result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719320"/>
            <a:ext cx="5147310" cy="1299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300"/>
              </a:lnSpc>
            </a:pP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// tShirtOrder will not have  </a:t>
            </a:r>
            <a:r>
              <a:rPr sz="2400" spc="-5" dirty="0">
                <a:latin typeface="Courier New"/>
                <a:cs typeface="Courier New"/>
              </a:rPr>
              <a:t>console.log(tShirtOrder);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208" y="774700"/>
            <a:ext cx="722884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7710" algn="l"/>
              </a:tabLst>
            </a:pPr>
            <a:r>
              <a:rPr dirty="0"/>
              <a:t>The	</a:t>
            </a:r>
            <a:r>
              <a:rPr spc="-35" dirty="0"/>
              <a:t>Promise</a:t>
            </a:r>
            <a:r>
              <a:rPr spc="-915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3213100"/>
            <a:ext cx="5147310" cy="554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getTshirt()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.then(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// on</a:t>
            </a:r>
            <a:r>
              <a:rPr sz="2400" spc="-85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success...</a:t>
            </a:r>
            <a:endParaRPr sz="2400">
              <a:latin typeface="Courier New"/>
              <a:cs typeface="Courier New"/>
            </a:endParaRPr>
          </a:p>
          <a:p>
            <a:pPr marL="744220" marR="736600" indent="-366395">
              <a:lnSpc>
                <a:spcPct val="100699"/>
              </a:lnSpc>
            </a:pP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(result) </a:t>
            </a:r>
            <a:r>
              <a:rPr sz="2400" dirty="0">
                <a:latin typeface="Courier New"/>
                <a:cs typeface="Courier New"/>
              </a:rPr>
              <a:t>{  console.log(result);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// on</a:t>
            </a:r>
            <a:r>
              <a:rPr sz="2400" spc="-85" dirty="0">
                <a:solidFill>
                  <a:srgbClr val="99998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failure</a:t>
            </a:r>
            <a:r>
              <a:rPr sz="2400" dirty="0">
                <a:solidFill>
                  <a:srgbClr val="999988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744220" marR="187960" indent="-366395">
              <a:lnSpc>
                <a:spcPct val="100699"/>
              </a:lnSpc>
            </a:pP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(errorMsg)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console.log(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errorMsg);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//</a:t>
            </a:r>
            <a:r>
              <a:rPr sz="2400" spc="-95" dirty="0">
                <a:solidFill>
                  <a:srgbClr val="99998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999988"/>
                </a:solidFill>
                <a:latin typeface="Courier New"/>
                <a:cs typeface="Courier New"/>
              </a:rPr>
              <a:t>notify...</a:t>
            </a:r>
            <a:endParaRPr sz="2400">
              <a:latin typeface="Courier New"/>
              <a:cs typeface="Courier New"/>
            </a:endParaRPr>
          </a:p>
          <a:p>
            <a:pPr marL="744220" marR="5080" indent="-366395">
              <a:lnSpc>
                <a:spcPct val="100699"/>
              </a:lnSpc>
            </a:pP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(percentage) </a:t>
            </a:r>
            <a:r>
              <a:rPr sz="2400" dirty="0">
                <a:latin typeface="Courier New"/>
                <a:cs typeface="Courier New"/>
              </a:rPr>
              <a:t>{  console.log(percentage);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208" y="774700"/>
            <a:ext cx="722884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7710" algn="l"/>
              </a:tabLst>
            </a:pPr>
            <a:r>
              <a:rPr dirty="0"/>
              <a:t>The	</a:t>
            </a:r>
            <a:r>
              <a:rPr spc="-35" dirty="0"/>
              <a:t>Promise</a:t>
            </a:r>
            <a:r>
              <a:rPr spc="-915" dirty="0"/>
              <a:t> </a:t>
            </a:r>
            <a:r>
              <a:rPr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6200" y="3817734"/>
            <a:ext cx="302260" cy="312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3559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spc="-30" dirty="0"/>
              <a:t>Powerful </a:t>
            </a:r>
            <a:r>
              <a:rPr spc="-15" dirty="0"/>
              <a:t>for </a:t>
            </a:r>
            <a:r>
              <a:rPr spc="-5" dirty="0"/>
              <a:t>chaining </a:t>
            </a:r>
            <a:r>
              <a:rPr spc="-15" dirty="0"/>
              <a:t>promises </a:t>
            </a:r>
            <a:r>
              <a:rPr spc="-5" dirty="0"/>
              <a:t>via</a:t>
            </a:r>
            <a:r>
              <a:rPr spc="90" dirty="0"/>
              <a:t> </a:t>
            </a:r>
            <a:r>
              <a:rPr spc="-5" dirty="0"/>
              <a:t>.then()</a:t>
            </a:r>
          </a:p>
          <a:p>
            <a:pPr marL="274320" marR="400050">
              <a:lnSpc>
                <a:spcPts val="4100"/>
              </a:lnSpc>
              <a:spcBef>
                <a:spcPts val="2500"/>
              </a:spcBef>
            </a:pPr>
            <a:r>
              <a:rPr dirty="0"/>
              <a:t>The </a:t>
            </a:r>
            <a:r>
              <a:rPr spc="-5" dirty="0"/>
              <a:t>ability </a:t>
            </a:r>
            <a:r>
              <a:rPr dirty="0"/>
              <a:t>to </a:t>
            </a:r>
            <a:r>
              <a:rPr spc="-5" dirty="0"/>
              <a:t>handle </a:t>
            </a:r>
            <a:r>
              <a:rPr spc="-10" dirty="0"/>
              <a:t>multiple asynchronous </a:t>
            </a:r>
            <a:r>
              <a:rPr spc="-5" dirty="0"/>
              <a:t>calls  sequentially</a:t>
            </a:r>
          </a:p>
          <a:p>
            <a:pPr marL="274320" marR="5080">
              <a:lnSpc>
                <a:spcPts val="4100"/>
              </a:lnSpc>
              <a:spcBef>
                <a:spcPts val="2400"/>
              </a:spcBef>
            </a:pPr>
            <a:r>
              <a:rPr spc="-5" dirty="0"/>
              <a:t>Especially </a:t>
            </a:r>
            <a:r>
              <a:rPr dirty="0"/>
              <a:t>useful </a:t>
            </a:r>
            <a:r>
              <a:rPr spc="-5" dirty="0"/>
              <a:t>when </a:t>
            </a:r>
            <a:r>
              <a:rPr dirty="0"/>
              <a:t>one </a:t>
            </a:r>
            <a:r>
              <a:rPr spc="-5" dirty="0"/>
              <a:t>operation </a:t>
            </a:r>
            <a:r>
              <a:rPr dirty="0"/>
              <a:t>depends on  </a:t>
            </a:r>
            <a:r>
              <a:rPr spc="-5" dirty="0"/>
              <a:t>information </a:t>
            </a:r>
            <a:r>
              <a:rPr spc="-25" dirty="0"/>
              <a:t>from </a:t>
            </a:r>
            <a:r>
              <a:rPr dirty="0"/>
              <a:t>another </a:t>
            </a:r>
            <a:r>
              <a:rPr spc="-5" dirty="0"/>
              <a:t>operation </a:t>
            </a:r>
            <a:r>
              <a:rPr spc="10" dirty="0"/>
              <a:t>(f.e. </a:t>
            </a:r>
            <a:r>
              <a:rPr dirty="0"/>
              <a:t>a </a:t>
            </a:r>
            <a:r>
              <a:rPr spc="-20" dirty="0"/>
              <a:t>rest</a:t>
            </a:r>
            <a:r>
              <a:rPr spc="-375" dirty="0"/>
              <a:t> </a:t>
            </a:r>
            <a:r>
              <a:rPr spc="-5" dirty="0"/>
              <a:t>call  depending </a:t>
            </a:r>
            <a:r>
              <a:rPr dirty="0"/>
              <a:t>on </a:t>
            </a:r>
            <a:r>
              <a:rPr spc="-5" dirty="0"/>
              <a:t>information </a:t>
            </a:r>
            <a:r>
              <a:rPr spc="-25" dirty="0"/>
              <a:t>from </a:t>
            </a:r>
            <a:r>
              <a:rPr dirty="0"/>
              <a:t>another </a:t>
            </a:r>
            <a:r>
              <a:rPr spc="-20" dirty="0"/>
              <a:t>rest</a:t>
            </a:r>
            <a:r>
              <a:rPr spc="-10" dirty="0"/>
              <a:t> </a:t>
            </a:r>
            <a:r>
              <a:rPr spc="-5" dirty="0"/>
              <a:t>call)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3943350"/>
            <a:ext cx="4781550" cy="799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getTshirt()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281" y="4756150"/>
            <a:ext cx="13061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//</a:t>
            </a:r>
            <a:r>
              <a:rPr sz="2400" spc="-95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f.e.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3565" y="4756150"/>
            <a:ext cx="496443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$scope.orders.push(result);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820" y="5162550"/>
            <a:ext cx="4415790" cy="32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9980">
              <a:lnSpc>
                <a:spcPct val="100000"/>
              </a:lnSpc>
              <a:tabLst>
                <a:tab pos="2390140" algn="l"/>
              </a:tabLst>
            </a:pPr>
            <a:r>
              <a:rPr sz="2400" b="1" dirty="0">
                <a:latin typeface="Courier New"/>
                <a:cs typeface="Courier New"/>
              </a:rPr>
              <a:t>return	</a:t>
            </a:r>
            <a:r>
              <a:rPr sz="2400" dirty="0">
                <a:latin typeface="Courier New"/>
                <a:cs typeface="Courier New"/>
              </a:rPr>
              <a:t>getCd();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19"/>
              </a:spcBef>
              <a:tabLst>
                <a:tab pos="2390140" algn="l"/>
              </a:tabLst>
            </a:pPr>
            <a:r>
              <a:rPr sz="2400" b="1" dirty="0">
                <a:latin typeface="Courier New"/>
                <a:cs typeface="Courier New"/>
              </a:rPr>
              <a:t>return	</a:t>
            </a:r>
            <a:r>
              <a:rPr sz="2400" dirty="0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88208" y="774700"/>
            <a:ext cx="7228840" cy="187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985010" algn="l"/>
              </a:tabLst>
            </a:pPr>
            <a:r>
              <a:rPr dirty="0"/>
              <a:t>The	</a:t>
            </a:r>
            <a:r>
              <a:rPr spc="-35" dirty="0"/>
              <a:t>Promise</a:t>
            </a:r>
            <a:r>
              <a:rPr spc="-915" dirty="0"/>
              <a:t> </a:t>
            </a:r>
            <a:r>
              <a:rPr dirty="0"/>
              <a:t>API</a:t>
            </a:r>
          </a:p>
          <a:p>
            <a:pPr marR="2540" algn="ctr">
              <a:lnSpc>
                <a:spcPct val="100000"/>
              </a:lnSpc>
              <a:spcBef>
                <a:spcPts val="220"/>
              </a:spcBef>
            </a:pPr>
            <a:r>
              <a:rPr sz="3600" dirty="0"/>
              <a:t>Use </a:t>
            </a:r>
            <a:r>
              <a:rPr sz="3600" spc="-5" dirty="0"/>
              <a:t>.then() </a:t>
            </a:r>
            <a:r>
              <a:rPr sz="3600" dirty="0"/>
              <a:t>to </a:t>
            </a:r>
            <a:r>
              <a:rPr sz="3600" spc="-5" dirty="0"/>
              <a:t>chain</a:t>
            </a:r>
            <a:r>
              <a:rPr sz="3600" spc="-35" dirty="0"/>
              <a:t> </a:t>
            </a:r>
            <a:r>
              <a:rPr sz="3600" spc="-15" dirty="0"/>
              <a:t>promises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120" y="3822700"/>
            <a:ext cx="13061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soon</a:t>
            </a:r>
            <a:r>
              <a:rPr sz="2400" spc="-95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as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3822700"/>
            <a:ext cx="386651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// will be called</a:t>
            </a:r>
            <a:r>
              <a:rPr sz="2400" spc="-65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as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// or failure</a:t>
            </a:r>
            <a:r>
              <a:rPr sz="2400" spc="-75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happens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1030" y="4318000"/>
            <a:ext cx="130556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further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404" y="3693221"/>
            <a:ext cx="240347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3515">
              <a:lnSpc>
                <a:spcPct val="135400"/>
              </a:lnSpc>
            </a:pP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an </a:t>
            </a:r>
            <a:r>
              <a:rPr sz="2400" dirty="0">
                <a:solidFill>
                  <a:srgbClr val="606060"/>
                </a:solidFill>
                <a:latin typeface="Courier New"/>
                <a:cs typeface="Courier New"/>
              </a:rPr>
              <a:t>exception  </a:t>
            </a:r>
            <a:r>
              <a:rPr sz="2400" spc="-5" dirty="0">
                <a:solidFill>
                  <a:srgbClr val="606060"/>
                </a:solidFill>
                <a:latin typeface="Courier New"/>
                <a:cs typeface="Courier New"/>
              </a:rPr>
              <a:t>up the</a:t>
            </a:r>
            <a:r>
              <a:rPr sz="2400" spc="-85" dirty="0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606060"/>
                </a:solidFill>
                <a:latin typeface="Courier New"/>
                <a:cs typeface="Courier New"/>
              </a:rPr>
              <a:t>chain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4800600"/>
            <a:ext cx="4964430" cy="761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4220" marR="5080" indent="-732155">
              <a:lnSpc>
                <a:spcPts val="2900"/>
              </a:lnSpc>
              <a:spcBef>
                <a:spcPts val="80"/>
              </a:spcBef>
            </a:pPr>
            <a:r>
              <a:rPr sz="2400" spc="-5" dirty="0">
                <a:latin typeface="Courier New"/>
                <a:cs typeface="Courier New"/>
              </a:rPr>
              <a:t>.catch(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(errorMsg) </a:t>
            </a:r>
            <a:r>
              <a:rPr sz="2400" dirty="0">
                <a:latin typeface="Courier New"/>
                <a:cs typeface="Courier New"/>
              </a:rPr>
              <a:t>{  console.log(errorMsg);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0" y="5537200"/>
            <a:ext cx="3317875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// use for</a:t>
            </a:r>
            <a:r>
              <a:rPr sz="2400" spc="-75" dirty="0">
                <a:solidFill>
                  <a:srgbClr val="99998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99988"/>
                </a:solidFill>
                <a:latin typeface="Courier New"/>
                <a:cs typeface="Courier New"/>
              </a:rPr>
              <a:t>cleanup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6642100"/>
            <a:ext cx="3500754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.finally(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2299" y="6273800"/>
            <a:ext cx="18548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99988"/>
                </a:solidFill>
                <a:latin typeface="Courier New"/>
                <a:cs typeface="Courier New"/>
              </a:rPr>
              <a:t>actions...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639" y="7010400"/>
            <a:ext cx="313436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console.log('This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1028" y="7010400"/>
            <a:ext cx="2037714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will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always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5953" y="7010400"/>
            <a:ext cx="276923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called...');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7000" y="7378700"/>
            <a:ext cx="5746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99615" y="774700"/>
            <a:ext cx="9595485" cy="187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ct val="100000"/>
              </a:lnSpc>
              <a:tabLst>
                <a:tab pos="1995170" algn="l"/>
              </a:tabLst>
            </a:pPr>
            <a:r>
              <a:rPr dirty="0"/>
              <a:t>The	</a:t>
            </a:r>
            <a:r>
              <a:rPr spc="-35" dirty="0"/>
              <a:t>Promise</a:t>
            </a:r>
            <a:r>
              <a:rPr spc="-915" dirty="0"/>
              <a:t> </a:t>
            </a:r>
            <a:r>
              <a:rPr dirty="0"/>
              <a:t>API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3600" dirty="0"/>
              <a:t>Use catch and </a:t>
            </a:r>
            <a:r>
              <a:rPr sz="3600" spc="10" dirty="0"/>
              <a:t>finally </a:t>
            </a:r>
            <a:r>
              <a:rPr sz="3600" dirty="0"/>
              <a:t>to </a:t>
            </a:r>
            <a:r>
              <a:rPr sz="3600" spc="-25" dirty="0"/>
              <a:t>cover </a:t>
            </a:r>
            <a:r>
              <a:rPr sz="3600" spc="-5" dirty="0"/>
              <a:t>all possible</a:t>
            </a:r>
            <a:r>
              <a:rPr sz="3600" spc="-45" dirty="0"/>
              <a:t> </a:t>
            </a:r>
            <a:r>
              <a:rPr sz="3600" dirty="0"/>
              <a:t>outcomes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312" y="4826000"/>
            <a:ext cx="63747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// the callback will be called via the next digest</a:t>
            </a:r>
            <a:r>
              <a:rPr sz="2400" spc="-114" dirty="0">
                <a:solidFill>
                  <a:srgbClr val="7A7A7A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A7A7A"/>
                </a:solidFill>
                <a:latin typeface="Gill Sans MT"/>
                <a:cs typeface="Gill Sans MT"/>
              </a:rPr>
              <a:t>loop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promise.then(callback);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7671" y="774700"/>
            <a:ext cx="8399145" cy="187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ct val="100000"/>
              </a:lnSpc>
              <a:tabLst>
                <a:tab pos="1995170" algn="l"/>
              </a:tabLst>
            </a:pPr>
            <a:r>
              <a:rPr dirty="0"/>
              <a:t>The	</a:t>
            </a:r>
            <a:r>
              <a:rPr spc="-35" dirty="0"/>
              <a:t>Promise</a:t>
            </a:r>
            <a:r>
              <a:rPr spc="-915" dirty="0"/>
              <a:t> </a:t>
            </a:r>
            <a:r>
              <a:rPr dirty="0"/>
              <a:t>API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3600" dirty="0"/>
              <a:t>What </a:t>
            </a:r>
            <a:r>
              <a:rPr sz="3600" spc="-5" dirty="0"/>
              <a:t>if </a:t>
            </a:r>
            <a:r>
              <a:rPr sz="3600" dirty="0"/>
              <a:t>a </a:t>
            </a:r>
            <a:r>
              <a:rPr sz="3600" spc="-15" dirty="0"/>
              <a:t>promise </a:t>
            </a:r>
            <a:r>
              <a:rPr sz="3600" dirty="0"/>
              <a:t>has been </a:t>
            </a:r>
            <a:r>
              <a:rPr sz="3600" spc="-20" dirty="0"/>
              <a:t>resolved</a:t>
            </a:r>
            <a:r>
              <a:rPr sz="3600" spc="-80" dirty="0"/>
              <a:t> </a:t>
            </a:r>
            <a:r>
              <a:rPr sz="3600" spc="-10" dirty="0"/>
              <a:t>already?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0">
              <a:lnSpc>
                <a:spcPct val="100000"/>
              </a:lnSpc>
            </a:pPr>
            <a:r>
              <a:rPr spc="-5" dirty="0"/>
              <a:t>$q.all()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3106536"/>
            <a:ext cx="302260" cy="446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3314700"/>
            <a:ext cx="9047480" cy="460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Gill Sans MT"/>
                <a:cs typeface="Gill Sans MT"/>
              </a:rPr>
              <a:t>Handling </a:t>
            </a:r>
            <a:r>
              <a:rPr sz="3600" spc="-10" dirty="0">
                <a:latin typeface="Gill Sans MT"/>
                <a:cs typeface="Gill Sans MT"/>
              </a:rPr>
              <a:t>multiple </a:t>
            </a:r>
            <a:r>
              <a:rPr sz="3600" spc="-15" dirty="0">
                <a:latin typeface="Gill Sans MT"/>
                <a:cs typeface="Gill Sans MT"/>
              </a:rPr>
              <a:t>promises</a:t>
            </a:r>
            <a:r>
              <a:rPr sz="3600" spc="2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(Parallel)</a:t>
            </a:r>
            <a:endParaRPr sz="3600">
              <a:latin typeface="Gill Sans MT"/>
              <a:cs typeface="Gill Sans MT"/>
            </a:endParaRPr>
          </a:p>
          <a:p>
            <a:pPr marL="12700" marR="998855">
              <a:lnSpc>
                <a:spcPts val="4100"/>
              </a:lnSpc>
              <a:spcBef>
                <a:spcPts val="2500"/>
              </a:spcBef>
            </a:pPr>
            <a:r>
              <a:rPr sz="3600" spc="-5" dirty="0">
                <a:latin typeface="Gill Sans MT"/>
                <a:cs typeface="Gill Sans MT"/>
              </a:rPr>
              <a:t>$q.all </a:t>
            </a:r>
            <a:r>
              <a:rPr sz="3600" spc="-20" dirty="0">
                <a:latin typeface="Gill Sans MT"/>
                <a:cs typeface="Gill Sans MT"/>
              </a:rPr>
              <a:t>resolves </a:t>
            </a:r>
            <a:r>
              <a:rPr sz="3600" spc="-5" dirty="0">
                <a:latin typeface="Gill Sans MT"/>
                <a:cs typeface="Gill Sans MT"/>
              </a:rPr>
              <a:t>when all </a:t>
            </a:r>
            <a:r>
              <a:rPr sz="3600" spc="-15" dirty="0">
                <a:latin typeface="Gill Sans MT"/>
                <a:cs typeface="Gill Sans MT"/>
              </a:rPr>
              <a:t>promises </a:t>
            </a:r>
            <a:r>
              <a:rPr sz="3600" spc="-55" dirty="0">
                <a:latin typeface="Gill Sans MT"/>
                <a:cs typeface="Gill Sans MT"/>
              </a:rPr>
              <a:t>have </a:t>
            </a:r>
            <a:r>
              <a:rPr sz="3600" dirty="0">
                <a:latin typeface="Gill Sans MT"/>
                <a:cs typeface="Gill Sans MT"/>
              </a:rPr>
              <a:t>been  </a:t>
            </a:r>
            <a:r>
              <a:rPr sz="3600" spc="-5" dirty="0">
                <a:latin typeface="Gill Sans MT"/>
                <a:cs typeface="Gill Sans MT"/>
              </a:rPr>
              <a:t>successfully</a:t>
            </a:r>
            <a:r>
              <a:rPr sz="3600" spc="-75" dirty="0">
                <a:latin typeface="Gill Sans MT"/>
                <a:cs typeface="Gill Sans MT"/>
              </a:rPr>
              <a:t> </a:t>
            </a:r>
            <a:r>
              <a:rPr sz="3600" spc="-20" dirty="0">
                <a:latin typeface="Gill Sans MT"/>
                <a:cs typeface="Gill Sans MT"/>
              </a:rPr>
              <a:t>resolved</a:t>
            </a:r>
            <a:endParaRPr sz="3600">
              <a:latin typeface="Gill Sans MT"/>
              <a:cs typeface="Gill Sans MT"/>
            </a:endParaRPr>
          </a:p>
          <a:p>
            <a:pPr marL="12700" marR="455295">
              <a:lnSpc>
                <a:spcPts val="4100"/>
              </a:lnSpc>
              <a:spcBef>
                <a:spcPts val="2400"/>
              </a:spcBef>
            </a:pPr>
            <a:r>
              <a:rPr sz="3600" spc="-5" dirty="0">
                <a:latin typeface="Gill Sans MT"/>
                <a:cs typeface="Gill Sans MT"/>
              </a:rPr>
              <a:t>$q.all </a:t>
            </a:r>
            <a:r>
              <a:rPr sz="3600" spc="-15" dirty="0">
                <a:latin typeface="Gill Sans MT"/>
                <a:cs typeface="Gill Sans MT"/>
              </a:rPr>
              <a:t>rejects </a:t>
            </a:r>
            <a:r>
              <a:rPr sz="3600" dirty="0">
                <a:latin typeface="Gill Sans MT"/>
                <a:cs typeface="Gill Sans MT"/>
              </a:rPr>
              <a:t>as soon as one </a:t>
            </a:r>
            <a:r>
              <a:rPr sz="3600" spc="-15" dirty="0">
                <a:latin typeface="Gill Sans MT"/>
                <a:cs typeface="Gill Sans MT"/>
              </a:rPr>
              <a:t>promise </a:t>
            </a:r>
            <a:r>
              <a:rPr sz="3600" dirty="0">
                <a:latin typeface="Gill Sans MT"/>
                <a:cs typeface="Gill Sans MT"/>
              </a:rPr>
              <a:t>has been  </a:t>
            </a:r>
            <a:r>
              <a:rPr sz="3600" spc="-10" dirty="0">
                <a:latin typeface="Gill Sans MT"/>
                <a:cs typeface="Gill Sans MT"/>
              </a:rPr>
              <a:t>rejected, returning </a:t>
            </a:r>
            <a:r>
              <a:rPr sz="3600" dirty="0">
                <a:latin typeface="Gill Sans MT"/>
                <a:cs typeface="Gill Sans MT"/>
              </a:rPr>
              <a:t>an </a:t>
            </a:r>
            <a:r>
              <a:rPr sz="3600" spc="-30" dirty="0">
                <a:latin typeface="Gill Sans MT"/>
                <a:cs typeface="Gill Sans MT"/>
              </a:rPr>
              <a:t>error</a:t>
            </a:r>
            <a:r>
              <a:rPr sz="3600" spc="-380" dirty="0">
                <a:latin typeface="Gill Sans MT"/>
                <a:cs typeface="Gill Sans MT"/>
              </a:rPr>
              <a:t> </a:t>
            </a:r>
            <a:r>
              <a:rPr sz="3600" spc="5" dirty="0">
                <a:latin typeface="Gill Sans MT"/>
                <a:cs typeface="Gill Sans MT"/>
              </a:rPr>
              <a:t>message.</a:t>
            </a:r>
            <a:endParaRPr sz="3600">
              <a:latin typeface="Gill Sans MT"/>
              <a:cs typeface="Gill Sans MT"/>
            </a:endParaRPr>
          </a:p>
          <a:p>
            <a:pPr marL="12700" marR="5080">
              <a:lnSpc>
                <a:spcPts val="4100"/>
              </a:lnSpc>
              <a:spcBef>
                <a:spcPts val="2400"/>
              </a:spcBef>
            </a:pPr>
            <a:r>
              <a:rPr sz="3600" dirty="0">
                <a:latin typeface="Gill Sans MT"/>
                <a:cs typeface="Gill Sans MT"/>
              </a:rPr>
              <a:t>Instead of </a:t>
            </a:r>
            <a:r>
              <a:rPr sz="3600" spc="-5" dirty="0">
                <a:latin typeface="Gill Sans MT"/>
                <a:cs typeface="Gill Sans MT"/>
              </a:rPr>
              <a:t>using </a:t>
            </a:r>
            <a:r>
              <a:rPr sz="3600" dirty="0">
                <a:latin typeface="Gill Sans MT"/>
                <a:cs typeface="Gill Sans MT"/>
              </a:rPr>
              <a:t>$scope.$watch to </a:t>
            </a:r>
            <a:r>
              <a:rPr sz="3600" spc="25" dirty="0">
                <a:latin typeface="Gill Sans MT"/>
                <a:cs typeface="Gill Sans MT"/>
              </a:rPr>
              <a:t>find </a:t>
            </a:r>
            <a:r>
              <a:rPr sz="3600" dirty="0">
                <a:latin typeface="Gill Sans MT"/>
                <a:cs typeface="Gill Sans MT"/>
              </a:rPr>
              <a:t>out </a:t>
            </a:r>
            <a:r>
              <a:rPr sz="3600" spc="-5" dirty="0">
                <a:latin typeface="Gill Sans MT"/>
                <a:cs typeface="Gill Sans MT"/>
              </a:rPr>
              <a:t>when  information </a:t>
            </a:r>
            <a:r>
              <a:rPr sz="3600" dirty="0">
                <a:latin typeface="Gill Sans MT"/>
                <a:cs typeface="Gill Sans MT"/>
              </a:rPr>
              <a:t>has been</a:t>
            </a:r>
            <a:r>
              <a:rPr sz="3600" spc="-7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loaded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8434" y="3620046"/>
            <a:ext cx="6868159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840"/>
              </a:lnSpc>
            </a:pPr>
            <a:r>
              <a:rPr sz="8400" spc="-25" dirty="0">
                <a:latin typeface="Gill Sans MT"/>
                <a:cs typeface="Gill Sans MT"/>
              </a:rPr>
              <a:t>Promises</a:t>
            </a:r>
            <a:r>
              <a:rPr sz="8400" spc="-25" dirty="0" smtClean="0">
                <a:latin typeface="Gill Sans MT"/>
                <a:cs typeface="Gill Sans MT"/>
              </a:rPr>
              <a:t>?</a:t>
            </a:r>
            <a:endParaRPr sz="84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0">
              <a:lnSpc>
                <a:spcPct val="100000"/>
              </a:lnSpc>
            </a:pPr>
            <a:r>
              <a:rPr spc="-5" dirty="0"/>
              <a:t>$q.all()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8575" y="3846909"/>
          <a:ext cx="7177955" cy="116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410"/>
                <a:gridCol w="1646074"/>
                <a:gridCol w="365939"/>
                <a:gridCol w="4503532"/>
              </a:tblGrid>
              <a:tr h="400050">
                <a:tc>
                  <a:txBody>
                    <a:bodyPr/>
                    <a:lstStyle/>
                    <a:p>
                      <a:pPr marL="22225"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9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promiseA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9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$http.get('path/one');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2222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4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promiseB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4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$http.get('path/two');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2222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4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promiseC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4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$http.get('path/three');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08100" y="5308600"/>
            <a:ext cx="49637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$q.all([promiseA,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promiseB,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9593" y="5308600"/>
            <a:ext cx="185483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promiseC])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6831" y="5674339"/>
            <a:ext cx="5146675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(results)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console.log(results[0],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1235" y="6045200"/>
            <a:ext cx="203708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results[1],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6161" y="6045200"/>
            <a:ext cx="22205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results[2]);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9741" y="6413500"/>
            <a:ext cx="5746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0">
              <a:lnSpc>
                <a:spcPct val="100000"/>
              </a:lnSpc>
            </a:pPr>
            <a:r>
              <a:rPr spc="-5" dirty="0"/>
              <a:t>$q.all()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300" y="3768090"/>
            <a:ext cx="9606280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100"/>
              </a:lnSpc>
            </a:pPr>
            <a:r>
              <a:rPr sz="3600" spc="-10" dirty="0">
                <a:latin typeface="Gill Sans MT"/>
                <a:cs typeface="Gill Sans MT"/>
              </a:rPr>
              <a:t>Alternatively </a:t>
            </a:r>
            <a:r>
              <a:rPr sz="3600" spc="15" dirty="0">
                <a:latin typeface="Gill Sans MT"/>
                <a:cs typeface="Gill Sans MT"/>
              </a:rPr>
              <a:t>define </a:t>
            </a:r>
            <a:r>
              <a:rPr sz="3600" dirty="0">
                <a:latin typeface="Gill Sans MT"/>
                <a:cs typeface="Gill Sans MT"/>
              </a:rPr>
              <a:t>an </a:t>
            </a:r>
            <a:r>
              <a:rPr sz="3600" spc="-5" dirty="0">
                <a:latin typeface="Gill Sans MT"/>
                <a:cs typeface="Gill Sans MT"/>
              </a:rPr>
              <a:t>object </a:t>
            </a:r>
            <a:r>
              <a:rPr sz="3600" dirty="0">
                <a:latin typeface="Gill Sans MT"/>
                <a:cs typeface="Gill Sans MT"/>
              </a:rPr>
              <a:t>and access the </a:t>
            </a:r>
            <a:r>
              <a:rPr sz="3600" spc="-15" dirty="0">
                <a:latin typeface="Gill Sans MT"/>
                <a:cs typeface="Gill Sans MT"/>
              </a:rPr>
              <a:t>results  </a:t>
            </a:r>
            <a:r>
              <a:rPr sz="3600" spc="-5" dirty="0">
                <a:latin typeface="Gill Sans MT"/>
                <a:cs typeface="Gill Sans MT"/>
              </a:rPr>
              <a:t>via</a:t>
            </a:r>
            <a:r>
              <a:rPr sz="3600" spc="-6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properties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6026150"/>
            <a:ext cx="368363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$q.all({a: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promiseA,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5420" y="6026150"/>
            <a:ext cx="22205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b: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promiseB,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3256" y="6026150"/>
            <a:ext cx="24034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c: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promiseC})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500" y="6546850"/>
            <a:ext cx="45986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(results)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520" y="7080250"/>
            <a:ext cx="40493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console.log(results.a,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1461" y="7080250"/>
            <a:ext cx="185420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results.b,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3477" y="7080250"/>
            <a:ext cx="2037714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results.c);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3031" y="7600950"/>
            <a:ext cx="5746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0" y="3677920"/>
            <a:ext cx="6610350" cy="512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300"/>
              </a:lnSpc>
              <a:tabLst>
                <a:tab pos="744220" algn="l"/>
                <a:tab pos="4402455" algn="l"/>
              </a:tabLst>
            </a:pPr>
            <a:r>
              <a:rPr sz="2400" b="1" dirty="0">
                <a:latin typeface="Courier New"/>
                <a:cs typeface="Courier New"/>
              </a:rPr>
              <a:t>var	</a:t>
            </a:r>
            <a:r>
              <a:rPr sz="2400" spc="-5" dirty="0">
                <a:latin typeface="Courier New"/>
                <a:cs typeface="Courier New"/>
              </a:rPr>
              <a:t>promiseCollection</a:t>
            </a:r>
            <a:r>
              <a:rPr sz="2400" dirty="0">
                <a:latin typeface="Courier New"/>
                <a:cs typeface="Courier New"/>
              </a:rPr>
              <a:t> =	[];  promiseCollection.push(getTShirt());  </a:t>
            </a:r>
            <a:r>
              <a:rPr sz="2400" spc="-5" dirty="0">
                <a:latin typeface="Courier New"/>
                <a:cs typeface="Courier New"/>
              </a:rPr>
              <a:t>if (hasCdOrder)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Courier New"/>
                <a:cs typeface="Courier New"/>
              </a:rPr>
              <a:t>promiseCollection.push(getCd());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Courier New"/>
                <a:cs typeface="Courier New"/>
              </a:rPr>
              <a:t>$q.all(promiseCollection)</a:t>
            </a:r>
            <a:endParaRPr sz="2400">
              <a:latin typeface="Courier New"/>
              <a:cs typeface="Courier New"/>
            </a:endParaRPr>
          </a:p>
          <a:p>
            <a:pPr marL="1292860" marR="1468120" indent="-823594">
              <a:lnSpc>
                <a:spcPct val="142400"/>
              </a:lnSpc>
              <a:spcBef>
                <a:spcPts val="95"/>
              </a:spcBef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(results) </a:t>
            </a:r>
            <a:r>
              <a:rPr sz="2400" dirty="0">
                <a:latin typeface="Courier New"/>
                <a:cs typeface="Courier New"/>
              </a:rPr>
              <a:t>{  console.log(results);</a:t>
            </a:r>
            <a:endParaRPr sz="24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$q.all()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3600" spc="-5" dirty="0"/>
              <a:t>Dynamically </a:t>
            </a:r>
            <a:r>
              <a:rPr sz="3600" spc="-15" dirty="0"/>
              <a:t>add </a:t>
            </a:r>
            <a:r>
              <a:rPr sz="3600" dirty="0"/>
              <a:t>a</a:t>
            </a:r>
            <a:r>
              <a:rPr sz="3600" spc="-55" dirty="0"/>
              <a:t> </a:t>
            </a:r>
            <a:r>
              <a:rPr sz="3600" spc="-15" dirty="0"/>
              <a:t>promise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ct val="100000"/>
              </a:lnSpc>
            </a:pPr>
            <a:r>
              <a:rPr spc="-5" dirty="0"/>
              <a:t>$q.when()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3233536"/>
            <a:ext cx="302260" cy="477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5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5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marR="5080">
              <a:lnSpc>
                <a:spcPts val="4100"/>
              </a:lnSpc>
            </a:pPr>
            <a:r>
              <a:rPr dirty="0"/>
              <a:t>When </a:t>
            </a:r>
            <a:r>
              <a:rPr spc="-5" dirty="0"/>
              <a:t>dealing with objects </a:t>
            </a:r>
            <a:r>
              <a:rPr dirty="0"/>
              <a:t>that </a:t>
            </a:r>
            <a:r>
              <a:rPr spc="-5" dirty="0"/>
              <a:t>might </a:t>
            </a:r>
            <a:r>
              <a:rPr dirty="0"/>
              <a:t>or </a:t>
            </a:r>
            <a:r>
              <a:rPr spc="-5" dirty="0"/>
              <a:t>might </a:t>
            </a:r>
            <a:r>
              <a:rPr dirty="0"/>
              <a:t>not  be a</a:t>
            </a:r>
            <a:r>
              <a:rPr spc="-95" dirty="0"/>
              <a:t> </a:t>
            </a:r>
            <a:r>
              <a:rPr spc="-15" dirty="0"/>
              <a:t>promise</a:t>
            </a:r>
          </a:p>
          <a:p>
            <a:pPr marL="248920">
              <a:lnSpc>
                <a:spcPct val="100000"/>
              </a:lnSpc>
              <a:spcBef>
                <a:spcPts val="2080"/>
              </a:spcBef>
            </a:pPr>
            <a:r>
              <a:rPr spc="-15" dirty="0"/>
              <a:t>Third </a:t>
            </a:r>
            <a:r>
              <a:rPr spc="10" dirty="0"/>
              <a:t>party</a:t>
            </a:r>
            <a:r>
              <a:rPr spc="-25" dirty="0"/>
              <a:t> </a:t>
            </a:r>
            <a:r>
              <a:rPr spc="-15" dirty="0"/>
              <a:t>promises</a:t>
            </a:r>
          </a:p>
          <a:p>
            <a:pPr marL="248920" marR="3124835">
              <a:lnSpc>
                <a:spcPts val="6500"/>
              </a:lnSpc>
              <a:spcBef>
                <a:spcPts val="580"/>
              </a:spcBef>
            </a:pPr>
            <a:r>
              <a:rPr spc="-15" dirty="0"/>
              <a:t>Source </a:t>
            </a:r>
            <a:r>
              <a:rPr dirty="0"/>
              <a:t>that can not be trusted  </a:t>
            </a:r>
            <a:r>
              <a:rPr spc="-10" dirty="0"/>
              <a:t>Wraps anything </a:t>
            </a:r>
            <a:r>
              <a:rPr spc="-5" dirty="0"/>
              <a:t>into </a:t>
            </a:r>
            <a:r>
              <a:rPr dirty="0"/>
              <a:t>a $q</a:t>
            </a:r>
            <a:r>
              <a:rPr spc="-45" dirty="0"/>
              <a:t> </a:t>
            </a:r>
            <a:r>
              <a:rPr spc="-15" dirty="0"/>
              <a:t>promise</a:t>
            </a:r>
          </a:p>
          <a:p>
            <a:pPr marL="248920">
              <a:lnSpc>
                <a:spcPct val="100000"/>
              </a:lnSpc>
              <a:spcBef>
                <a:spcPts val="1600"/>
              </a:spcBef>
            </a:pPr>
            <a:r>
              <a:rPr dirty="0"/>
              <a:t>If not a </a:t>
            </a:r>
            <a:r>
              <a:rPr spc="-15" dirty="0"/>
              <a:t>promise </a:t>
            </a:r>
            <a:r>
              <a:rPr spc="-5" dirty="0"/>
              <a:t>it will </a:t>
            </a:r>
            <a:r>
              <a:rPr dirty="0"/>
              <a:t>be </a:t>
            </a:r>
            <a:r>
              <a:rPr spc="-5" dirty="0"/>
              <a:t>automatically</a:t>
            </a:r>
            <a:r>
              <a:rPr spc="-60" dirty="0"/>
              <a:t> </a:t>
            </a:r>
            <a:r>
              <a:rPr spc="-20" dirty="0"/>
              <a:t>resolved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ct val="100000"/>
              </a:lnSpc>
            </a:pPr>
            <a:r>
              <a:rPr spc="-5" dirty="0"/>
              <a:t>$q.when()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522" y="4413250"/>
            <a:ext cx="33178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var </a:t>
            </a:r>
            <a:r>
              <a:rPr sz="2400" spc="-5" dirty="0">
                <a:latin typeface="Courier New"/>
                <a:cs typeface="Courier New"/>
              </a:rPr>
              <a:t>promiseOrNot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7818" y="4413250"/>
            <a:ext cx="45986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$q.when(mightBeAPromise);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2522" y="5149850"/>
            <a:ext cx="62445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$q.all([promiseOrNot,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getTshirt(),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4389" y="5149850"/>
            <a:ext cx="167195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getCd()])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5422" y="5515589"/>
            <a:ext cx="4415790" cy="113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8480" marR="5080" indent="-52641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.then(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(result)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console.log(result);</a:t>
            </a:r>
            <a:endParaRPr sz="24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100" y="393700"/>
            <a:ext cx="9220200" cy="895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166" y="3014979"/>
            <a:ext cx="9627235" cy="219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5700"/>
              </a:lnSpc>
              <a:tabLst>
                <a:tab pos="669925" algn="l"/>
                <a:tab pos="772160" algn="l"/>
                <a:tab pos="4140835" algn="l"/>
                <a:tab pos="5085715" algn="l"/>
              </a:tabLst>
            </a:pPr>
            <a:r>
              <a:rPr sz="4800" b="1" i="1" spc="-355" dirty="0">
                <a:latin typeface="Gill Sans MT"/>
                <a:cs typeface="Gill Sans MT"/>
              </a:rPr>
              <a:t>“A		</a:t>
            </a:r>
            <a:r>
              <a:rPr sz="4800" b="1" i="1" spc="-180" dirty="0">
                <a:latin typeface="Gill Sans MT"/>
                <a:cs typeface="Gill Sans MT"/>
              </a:rPr>
              <a:t>promise</a:t>
            </a:r>
            <a:r>
              <a:rPr sz="4800" b="1" i="1" spc="10" dirty="0">
                <a:latin typeface="Gill Sans MT"/>
                <a:cs typeface="Gill Sans MT"/>
              </a:rPr>
              <a:t> </a:t>
            </a:r>
            <a:r>
              <a:rPr sz="4800" b="1" i="1" spc="-90" dirty="0" smtClean="0">
                <a:latin typeface="Gill Sans MT"/>
                <a:cs typeface="Gill Sans MT"/>
              </a:rPr>
              <a:t>is </a:t>
            </a:r>
            <a:r>
              <a:rPr sz="4800" b="1" i="1" spc="-190" dirty="0">
                <a:latin typeface="Gill Sans MT"/>
                <a:cs typeface="Gill Sans MT"/>
              </a:rPr>
              <a:t>the</a:t>
            </a:r>
            <a:r>
              <a:rPr sz="4800" b="1" i="1" spc="25" dirty="0">
                <a:latin typeface="Gill Sans MT"/>
                <a:cs typeface="Gill Sans MT"/>
              </a:rPr>
              <a:t> </a:t>
            </a:r>
            <a:r>
              <a:rPr sz="4800" b="1" i="1" spc="-185" dirty="0">
                <a:latin typeface="Gill Sans MT"/>
                <a:cs typeface="Gill Sans MT"/>
              </a:rPr>
              <a:t>future</a:t>
            </a:r>
            <a:r>
              <a:rPr sz="4800" b="1" i="1" spc="-30" dirty="0">
                <a:latin typeface="Gill Sans MT"/>
                <a:cs typeface="Gill Sans MT"/>
              </a:rPr>
              <a:t> </a:t>
            </a:r>
            <a:r>
              <a:rPr sz="4800" b="1" i="1" spc="-155" dirty="0">
                <a:latin typeface="Gill Sans MT"/>
                <a:cs typeface="Gill Sans MT"/>
              </a:rPr>
              <a:t>result </a:t>
            </a:r>
            <a:r>
              <a:rPr sz="4800" b="1" i="1" spc="-145" dirty="0">
                <a:latin typeface="Gill Sans MT"/>
                <a:cs typeface="Gill Sans MT"/>
              </a:rPr>
              <a:t> </a:t>
            </a:r>
            <a:r>
              <a:rPr sz="4800" b="1" i="1" spc="-229" dirty="0">
                <a:latin typeface="Gill Sans MT"/>
                <a:cs typeface="Gill Sans MT"/>
              </a:rPr>
              <a:t>of	</a:t>
            </a:r>
            <a:r>
              <a:rPr lang="en-US" sz="4800" b="1" i="1" spc="-229" dirty="0" smtClean="0">
                <a:latin typeface="Gill Sans MT"/>
                <a:cs typeface="Gill Sans MT"/>
              </a:rPr>
              <a:t> </a:t>
            </a:r>
            <a:r>
              <a:rPr sz="4800" b="1" i="1" spc="-204" dirty="0" smtClean="0">
                <a:latin typeface="Gill Sans MT"/>
                <a:cs typeface="Gill Sans MT"/>
              </a:rPr>
              <a:t>an </a:t>
            </a:r>
            <a:r>
              <a:rPr sz="4800" b="1" i="1" spc="-215" dirty="0">
                <a:latin typeface="Gill Sans MT"/>
                <a:cs typeface="Gill Sans MT"/>
              </a:rPr>
              <a:t>operation </a:t>
            </a:r>
            <a:r>
              <a:rPr sz="4800" b="1" i="1" spc="-185" dirty="0">
                <a:latin typeface="Gill Sans MT"/>
                <a:cs typeface="Gill Sans MT"/>
              </a:rPr>
              <a:t>or </a:t>
            </a:r>
            <a:r>
              <a:rPr sz="4800" b="1" i="1" spc="-190" dirty="0">
                <a:latin typeface="Gill Sans MT"/>
                <a:cs typeface="Gill Sans MT"/>
              </a:rPr>
              <a:t>a </a:t>
            </a:r>
            <a:r>
              <a:rPr sz="4800" b="1" i="1" spc="-180" dirty="0">
                <a:latin typeface="Gill Sans MT"/>
                <a:cs typeface="Gill Sans MT"/>
              </a:rPr>
              <a:t>placeholder</a:t>
            </a:r>
            <a:r>
              <a:rPr sz="4800" b="1" i="1" spc="705" dirty="0">
                <a:latin typeface="Gill Sans MT"/>
                <a:cs typeface="Gill Sans MT"/>
              </a:rPr>
              <a:t> </a:t>
            </a:r>
            <a:r>
              <a:rPr sz="4800" b="1" i="1" spc="-165" dirty="0">
                <a:latin typeface="Gill Sans MT"/>
                <a:cs typeface="Gill Sans MT"/>
              </a:rPr>
              <a:t>for</a:t>
            </a:r>
            <a:r>
              <a:rPr sz="4800" b="1" i="1" spc="-20" dirty="0">
                <a:latin typeface="Gill Sans MT"/>
                <a:cs typeface="Gill Sans MT"/>
              </a:rPr>
              <a:t> </a:t>
            </a:r>
            <a:r>
              <a:rPr sz="4800" b="1" i="1" spc="-190" dirty="0">
                <a:latin typeface="Gill Sans MT"/>
                <a:cs typeface="Gill Sans MT"/>
              </a:rPr>
              <a:t>a </a:t>
            </a:r>
            <a:r>
              <a:rPr sz="4800" b="1" i="1" spc="-100" dirty="0">
                <a:latin typeface="Gill Sans MT"/>
                <a:cs typeface="Gill Sans MT"/>
              </a:rPr>
              <a:t> </a:t>
            </a:r>
            <a:r>
              <a:rPr sz="4800" b="1" i="1" spc="-145" dirty="0">
                <a:latin typeface="Gill Sans MT"/>
                <a:cs typeface="Gill Sans MT"/>
              </a:rPr>
              <a:t>successful</a:t>
            </a:r>
            <a:r>
              <a:rPr sz="4800" b="1" i="1" spc="30" dirty="0">
                <a:latin typeface="Gill Sans MT"/>
                <a:cs typeface="Gill Sans MT"/>
              </a:rPr>
              <a:t> </a:t>
            </a:r>
            <a:r>
              <a:rPr sz="4800" b="1" i="1" spc="-155" dirty="0">
                <a:latin typeface="Gill Sans MT"/>
                <a:cs typeface="Gill Sans MT"/>
              </a:rPr>
              <a:t>result	</a:t>
            </a:r>
            <a:r>
              <a:rPr sz="4800" b="1" i="1" spc="-185" dirty="0">
                <a:latin typeface="Gill Sans MT"/>
                <a:cs typeface="Gill Sans MT"/>
              </a:rPr>
              <a:t>or </a:t>
            </a:r>
            <a:r>
              <a:rPr sz="4800" b="1" i="1" spc="-204" dirty="0">
                <a:latin typeface="Gill Sans MT"/>
                <a:cs typeface="Gill Sans MT"/>
              </a:rPr>
              <a:t>an</a:t>
            </a:r>
            <a:r>
              <a:rPr sz="4800" b="1" i="1" spc="90" dirty="0">
                <a:latin typeface="Gill Sans MT"/>
                <a:cs typeface="Gill Sans MT"/>
              </a:rPr>
              <a:t> </a:t>
            </a:r>
            <a:r>
              <a:rPr sz="4800" b="1" i="1" spc="-160" dirty="0">
                <a:latin typeface="Gill Sans MT"/>
                <a:cs typeface="Gill Sans MT"/>
              </a:rPr>
              <a:t>error”</a:t>
            </a:r>
            <a:endParaRPr sz="48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l</a:t>
            </a:r>
            <a:r>
              <a:rPr dirty="0"/>
              <a:t>ass</a:t>
            </a:r>
            <a:r>
              <a:rPr spc="-5" dirty="0"/>
              <a:t>i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9608" y="2870200"/>
            <a:ext cx="55130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8620" algn="l"/>
              </a:tabLst>
            </a:pPr>
            <a:r>
              <a:rPr sz="2400" b="1" dirty="0">
                <a:latin typeface="Courier New"/>
                <a:cs typeface="Courier New"/>
              </a:rPr>
              <a:t>function	</a:t>
            </a:r>
            <a:r>
              <a:rPr sz="2400" spc="-5" dirty="0">
                <a:latin typeface="Courier New"/>
                <a:cs typeface="Courier New"/>
              </a:rPr>
              <a:t>getTShirt(callback)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429" y="3238500"/>
            <a:ext cx="3866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setTimeout(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9442" y="3238500"/>
            <a:ext cx="22205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'superstar',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7296" y="3606800"/>
            <a:ext cx="93980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4759" y="3606800"/>
            <a:ext cx="13061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latin typeface="Courier New"/>
                <a:cs typeface="Courier New"/>
              </a:rPr>
              <a:t>:	20});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429" y="3606800"/>
            <a:ext cx="3866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callback({'title'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},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2000);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608" y="4343400"/>
            <a:ext cx="2089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308" y="5591789"/>
            <a:ext cx="441579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tabLst>
                <a:tab pos="1658620" algn="l"/>
              </a:tabLst>
            </a:pPr>
            <a:r>
              <a:rPr sz="2400" b="1" dirty="0">
                <a:latin typeface="Courier New"/>
                <a:cs typeface="Courier New"/>
              </a:rPr>
              <a:t>function	</a:t>
            </a:r>
            <a:r>
              <a:rPr sz="2400" spc="-5" dirty="0">
                <a:latin typeface="Courier New"/>
                <a:cs typeface="Courier New"/>
              </a:rPr>
              <a:t>getItem(item)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  console.log(item);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9249" y="7067550"/>
            <a:ext cx="24034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a	callback...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2308" y="6330950"/>
            <a:ext cx="4049395" cy="149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// call getTShirt with  </a:t>
            </a:r>
            <a:r>
              <a:rPr sz="2400" dirty="0">
                <a:latin typeface="Courier New"/>
                <a:cs typeface="Courier New"/>
              </a:rPr>
              <a:t>getTShirt(getItem);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l</a:t>
            </a:r>
            <a:r>
              <a:rPr dirty="0"/>
              <a:t>ass</a:t>
            </a:r>
            <a:r>
              <a:rPr spc="-5" dirty="0"/>
              <a:t>i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908" y="2857500"/>
            <a:ext cx="478155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8620" algn="l"/>
              </a:tabLst>
            </a:pPr>
            <a:r>
              <a:rPr sz="2400" b="1" dirty="0">
                <a:latin typeface="Courier New"/>
                <a:cs typeface="Courier New"/>
              </a:rPr>
              <a:t>function	</a:t>
            </a:r>
            <a:r>
              <a:rPr sz="2400" spc="-5" dirty="0">
                <a:latin typeface="Courier New"/>
                <a:cs typeface="Courier New"/>
              </a:rPr>
              <a:t>getCd(callback)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729" y="3225800"/>
            <a:ext cx="3866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setTimeout(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6742" y="3225800"/>
            <a:ext cx="14890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'limited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954" y="3594100"/>
            <a:ext cx="167132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Edition',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2059" y="3594100"/>
            <a:ext cx="93980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9522" y="3594100"/>
            <a:ext cx="13061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latin typeface="Courier New"/>
                <a:cs typeface="Courier New"/>
              </a:rPr>
              <a:t>:	30});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729" y="3594100"/>
            <a:ext cx="3866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callback({'title'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},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4000);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6908" y="4330700"/>
            <a:ext cx="8402955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What </a:t>
            </a:r>
            <a:r>
              <a:rPr sz="3600" spc="-5" dirty="0">
                <a:latin typeface="Gill Sans MT"/>
                <a:cs typeface="Gill Sans MT"/>
              </a:rPr>
              <a:t>if </a:t>
            </a:r>
            <a:r>
              <a:rPr sz="3600" spc="-40" dirty="0">
                <a:latin typeface="Gill Sans MT"/>
                <a:cs typeface="Gill Sans MT"/>
              </a:rPr>
              <a:t>we </a:t>
            </a:r>
            <a:r>
              <a:rPr sz="3600" dirty="0">
                <a:latin typeface="Gill Sans MT"/>
                <a:cs typeface="Gill Sans MT"/>
              </a:rPr>
              <a:t>need to </a:t>
            </a:r>
            <a:r>
              <a:rPr sz="3600" spc="-5" dirty="0">
                <a:latin typeface="Gill Sans MT"/>
                <a:cs typeface="Gill Sans MT"/>
              </a:rPr>
              <a:t>call </a:t>
            </a:r>
            <a:r>
              <a:rPr sz="3600" dirty="0">
                <a:latin typeface="Gill Sans MT"/>
                <a:cs typeface="Gill Sans MT"/>
              </a:rPr>
              <a:t>getCd and</a:t>
            </a:r>
            <a:r>
              <a:rPr sz="3600" spc="-30" dirty="0">
                <a:latin typeface="Gill Sans MT"/>
                <a:cs typeface="Gill Sans MT"/>
              </a:rPr>
              <a:t> </a:t>
            </a:r>
            <a:r>
              <a:rPr sz="3600" spc="5" dirty="0">
                <a:latin typeface="Gill Sans MT"/>
                <a:cs typeface="Gill Sans MT"/>
              </a:rPr>
              <a:t>getTShirt?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0584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l</a:t>
            </a:r>
            <a:r>
              <a:rPr dirty="0"/>
              <a:t>ass</a:t>
            </a:r>
            <a:r>
              <a:rPr spc="-5" dirty="0"/>
              <a:t>i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908" y="2857500"/>
            <a:ext cx="478155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8620" algn="l"/>
              </a:tabLst>
            </a:pPr>
            <a:r>
              <a:rPr sz="2400" b="1" dirty="0">
                <a:latin typeface="Courier New"/>
                <a:cs typeface="Courier New"/>
              </a:rPr>
              <a:t>function	</a:t>
            </a:r>
            <a:r>
              <a:rPr sz="2400" spc="-5" dirty="0">
                <a:latin typeface="Courier New"/>
                <a:cs typeface="Courier New"/>
              </a:rPr>
              <a:t>getCd(callback)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729" y="3225800"/>
            <a:ext cx="3866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setTimeout(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6742" y="3225800"/>
            <a:ext cx="14890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'limited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954" y="3594100"/>
            <a:ext cx="167132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Edition',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2059" y="3594100"/>
            <a:ext cx="93980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price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9522" y="3594100"/>
            <a:ext cx="13061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latin typeface="Courier New"/>
                <a:cs typeface="Courier New"/>
              </a:rPr>
              <a:t>:	30});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729" y="3594100"/>
            <a:ext cx="3866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callback({'title'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},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4000);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4208" y="4330700"/>
            <a:ext cx="9171305" cy="471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What </a:t>
            </a:r>
            <a:r>
              <a:rPr sz="3600" spc="-5" dirty="0">
                <a:latin typeface="Gill Sans MT"/>
                <a:cs typeface="Gill Sans MT"/>
              </a:rPr>
              <a:t>if </a:t>
            </a:r>
            <a:r>
              <a:rPr sz="3600" spc="-40" dirty="0">
                <a:latin typeface="Gill Sans MT"/>
                <a:cs typeface="Gill Sans MT"/>
              </a:rPr>
              <a:t>we </a:t>
            </a:r>
            <a:r>
              <a:rPr sz="3600" dirty="0">
                <a:latin typeface="Gill Sans MT"/>
                <a:cs typeface="Gill Sans MT"/>
              </a:rPr>
              <a:t>need to </a:t>
            </a:r>
            <a:r>
              <a:rPr sz="3600" spc="-5" dirty="0">
                <a:latin typeface="Gill Sans MT"/>
                <a:cs typeface="Gill Sans MT"/>
              </a:rPr>
              <a:t>call </a:t>
            </a:r>
            <a:r>
              <a:rPr sz="3600" dirty="0">
                <a:latin typeface="Gill Sans MT"/>
                <a:cs typeface="Gill Sans MT"/>
              </a:rPr>
              <a:t>getCd and</a:t>
            </a:r>
            <a:r>
              <a:rPr sz="3600" spc="-30" dirty="0">
                <a:latin typeface="Gill Sans MT"/>
                <a:cs typeface="Gill Sans MT"/>
              </a:rPr>
              <a:t> </a:t>
            </a:r>
            <a:r>
              <a:rPr sz="3600" spc="5" dirty="0">
                <a:latin typeface="Gill Sans MT"/>
                <a:cs typeface="Gill Sans MT"/>
              </a:rPr>
              <a:t>getTShirt?</a:t>
            </a:r>
            <a:endParaRPr sz="3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378460" marR="3662679" indent="-3663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getCd(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(cd)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getTShirt(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(tShirt)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getSomeDifferentItem(</a:t>
            </a:r>
            <a:r>
              <a:rPr sz="2400" b="1" spc="-5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(differentItem)</a:t>
            </a:r>
            <a:r>
              <a:rPr sz="2400" spc="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7A7A7A"/>
                </a:solidFill>
                <a:latin typeface="Courier New"/>
                <a:cs typeface="Courier New"/>
              </a:rPr>
              <a:t>// things get</a:t>
            </a:r>
            <a:r>
              <a:rPr sz="2400" spc="-75" dirty="0">
                <a:solidFill>
                  <a:srgbClr val="7A7A7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A7A7A"/>
                </a:solidFill>
                <a:latin typeface="Courier New"/>
                <a:cs typeface="Courier New"/>
              </a:rPr>
              <a:t>complicated...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855" y="4178300"/>
            <a:ext cx="9862820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0004" algn="l"/>
                <a:tab pos="4601845" algn="l"/>
              </a:tabLst>
            </a:pPr>
            <a:r>
              <a:rPr spc="-35" dirty="0"/>
              <a:t>There</a:t>
            </a:r>
            <a:r>
              <a:rPr dirty="0"/>
              <a:t> </a:t>
            </a:r>
            <a:r>
              <a:rPr spc="-5" dirty="0"/>
              <a:t>is	</a:t>
            </a:r>
            <a:r>
              <a:rPr dirty="0"/>
              <a:t>a	better</a:t>
            </a:r>
            <a:r>
              <a:rPr spc="-85" dirty="0"/>
              <a:t> </a:t>
            </a:r>
            <a:r>
              <a:rPr spc="-175" dirty="0"/>
              <a:t>way...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dirty="0"/>
              <a:t>P</a:t>
            </a:r>
            <a:r>
              <a:rPr spc="-210" dirty="0"/>
              <a:t>r</a:t>
            </a:r>
            <a:r>
              <a:rPr dirty="0"/>
              <a:t>om</a:t>
            </a:r>
            <a:r>
              <a:rPr spc="-5" dirty="0"/>
              <a:t>i</a:t>
            </a:r>
            <a:r>
              <a:rPr dirty="0"/>
              <a:t>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3208136"/>
            <a:ext cx="302260" cy="559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  <a:spcBef>
                <a:spcPts val="3219"/>
              </a:spcBef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5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50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  <a:p>
            <a:pPr marL="12700">
              <a:lnSpc>
                <a:spcPts val="6940"/>
              </a:lnSpc>
            </a:pPr>
            <a:r>
              <a:rPr sz="6150" dirty="0">
                <a:latin typeface="Gill Sans MT"/>
                <a:cs typeface="Gill Sans MT"/>
              </a:rPr>
              <a:t>•</a:t>
            </a:r>
            <a:endParaRPr sz="61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300" y="3416300"/>
            <a:ext cx="9299575" cy="521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Gill Sans MT"/>
                <a:cs typeface="Gill Sans MT"/>
              </a:rPr>
              <a:t>No need </a:t>
            </a:r>
            <a:r>
              <a:rPr sz="3600" spc="-15" dirty="0">
                <a:latin typeface="Gill Sans MT"/>
                <a:cs typeface="Gill Sans MT"/>
              </a:rPr>
              <a:t>for </a:t>
            </a:r>
            <a:r>
              <a:rPr sz="3600" spc="-5" dirty="0">
                <a:latin typeface="Gill Sans MT"/>
                <a:cs typeface="Gill Sans MT"/>
              </a:rPr>
              <a:t>Callbacks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5" dirty="0">
                <a:latin typeface="Gill Sans MT"/>
                <a:cs typeface="Gill Sans MT"/>
              </a:rPr>
              <a:t>handle </a:t>
            </a:r>
            <a:r>
              <a:rPr sz="3600" dirty="0">
                <a:latin typeface="Gill Sans MT"/>
                <a:cs typeface="Gill Sans MT"/>
              </a:rPr>
              <a:t>async</a:t>
            </a:r>
            <a:r>
              <a:rPr sz="3600" spc="2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operations</a:t>
            </a:r>
            <a:endParaRPr sz="3600">
              <a:latin typeface="Gill Sans MT"/>
              <a:cs typeface="Gill Sans MT"/>
            </a:endParaRPr>
          </a:p>
          <a:p>
            <a:pPr marL="12700" marR="184785">
              <a:lnSpc>
                <a:spcPts val="4100"/>
              </a:lnSpc>
              <a:spcBef>
                <a:spcPts val="2500"/>
              </a:spcBef>
            </a:pPr>
            <a:r>
              <a:rPr sz="3600" dirty="0">
                <a:latin typeface="Gill Sans MT"/>
                <a:cs typeface="Gill Sans MT"/>
              </a:rPr>
              <a:t>Compose </a:t>
            </a:r>
            <a:r>
              <a:rPr sz="3600" spc="-10" dirty="0">
                <a:latin typeface="Gill Sans MT"/>
                <a:cs typeface="Gill Sans MT"/>
              </a:rPr>
              <a:t>multiple </a:t>
            </a:r>
            <a:r>
              <a:rPr sz="3600" spc="-5" dirty="0">
                <a:latin typeface="Gill Sans MT"/>
                <a:cs typeface="Gill Sans MT"/>
              </a:rPr>
              <a:t>operations </a:t>
            </a:r>
            <a:r>
              <a:rPr sz="3600" dirty="0">
                <a:latin typeface="Gill Sans MT"/>
                <a:cs typeface="Gill Sans MT"/>
              </a:rPr>
              <a:t>and </a:t>
            </a:r>
            <a:r>
              <a:rPr sz="3600" spc="-55" dirty="0">
                <a:latin typeface="Gill Sans MT"/>
                <a:cs typeface="Gill Sans MT"/>
              </a:rPr>
              <a:t>have </a:t>
            </a:r>
            <a:r>
              <a:rPr sz="3600" dirty="0">
                <a:latin typeface="Gill Sans MT"/>
                <a:cs typeface="Gill Sans MT"/>
              </a:rPr>
              <a:t>them run  </a:t>
            </a:r>
            <a:r>
              <a:rPr sz="3600" spc="-5" dirty="0">
                <a:latin typeface="Gill Sans MT"/>
                <a:cs typeface="Gill Sans MT"/>
              </a:rPr>
              <a:t>sequential </a:t>
            </a:r>
            <a:r>
              <a:rPr sz="3600" dirty="0">
                <a:latin typeface="Gill Sans MT"/>
                <a:cs typeface="Gill Sans MT"/>
              </a:rPr>
              <a:t>or </a:t>
            </a:r>
            <a:r>
              <a:rPr sz="3600" spc="-35" dirty="0">
                <a:latin typeface="Gill Sans MT"/>
                <a:cs typeface="Gill Sans MT"/>
              </a:rPr>
              <a:t>even </a:t>
            </a:r>
            <a:r>
              <a:rPr sz="3600" spc="-5" dirty="0">
                <a:latin typeface="Gill Sans MT"/>
                <a:cs typeface="Gill Sans MT"/>
              </a:rPr>
              <a:t>in</a:t>
            </a:r>
            <a:r>
              <a:rPr sz="3600" spc="1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parallel</a:t>
            </a:r>
            <a:endParaRPr sz="3600">
              <a:latin typeface="Gill Sans MT"/>
              <a:cs typeface="Gill Sans MT"/>
            </a:endParaRPr>
          </a:p>
          <a:p>
            <a:pPr marL="12700" marR="4482465">
              <a:lnSpc>
                <a:spcPts val="6500"/>
              </a:lnSpc>
              <a:spcBef>
                <a:spcPts val="480"/>
              </a:spcBef>
            </a:pPr>
            <a:r>
              <a:rPr sz="3600" spc="-5" dirty="0">
                <a:latin typeface="Gill Sans MT"/>
                <a:cs typeface="Gill Sans MT"/>
              </a:rPr>
              <a:t>Dynamically </a:t>
            </a:r>
            <a:r>
              <a:rPr sz="3600" spc="-15" dirty="0">
                <a:latin typeface="Gill Sans MT"/>
                <a:cs typeface="Gill Sans MT"/>
              </a:rPr>
              <a:t>add</a:t>
            </a:r>
            <a:r>
              <a:rPr sz="3600" spc="-55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promises  </a:t>
            </a:r>
            <a:r>
              <a:rPr sz="3600" spc="-10" dirty="0">
                <a:latin typeface="Gill Sans MT"/>
                <a:cs typeface="Gill Sans MT"/>
              </a:rPr>
              <a:t>Simulate </a:t>
            </a:r>
            <a:r>
              <a:rPr sz="3600" spc="10" dirty="0">
                <a:latin typeface="Gill Sans MT"/>
                <a:cs typeface="Gill Sans MT"/>
              </a:rPr>
              <a:t>try/catch  </a:t>
            </a:r>
            <a:r>
              <a:rPr sz="3600" spc="-5" dirty="0">
                <a:latin typeface="Gill Sans MT"/>
                <a:cs typeface="Gill Sans MT"/>
              </a:rPr>
              <a:t>Readable</a:t>
            </a:r>
            <a:r>
              <a:rPr sz="3600" spc="-7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code</a:t>
            </a:r>
            <a:endParaRPr sz="3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3600" spc="-5" dirty="0">
                <a:latin typeface="Gill Sans MT"/>
                <a:cs typeface="Gill Sans MT"/>
              </a:rPr>
              <a:t>Q,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when.js,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spc="-10" dirty="0">
                <a:latin typeface="Gill Sans MT"/>
                <a:cs typeface="Gill Sans MT"/>
              </a:rPr>
              <a:t>Bluebird,</a:t>
            </a:r>
            <a:r>
              <a:rPr sz="3600" spc="-37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ES6</a:t>
            </a:r>
            <a:r>
              <a:rPr sz="3600" spc="-15" dirty="0">
                <a:latin typeface="Gill Sans MT"/>
                <a:cs typeface="Gill Sans MT"/>
              </a:rPr>
              <a:t> promises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8531" y="3568700"/>
            <a:ext cx="7947659" cy="251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840"/>
              </a:lnSpc>
            </a:pPr>
            <a:r>
              <a:rPr sz="8400" spc="-25" dirty="0">
                <a:latin typeface="Gill Sans MT"/>
                <a:cs typeface="Gill Sans MT"/>
              </a:rPr>
              <a:t>Promises...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</a:pPr>
            <a:r>
              <a:rPr sz="8400" dirty="0">
                <a:latin typeface="Gill Sans MT"/>
                <a:cs typeface="Gill Sans MT"/>
              </a:rPr>
              <a:t>The </a:t>
            </a:r>
            <a:r>
              <a:rPr sz="8400" spc="-5" dirty="0">
                <a:latin typeface="Gill Sans MT"/>
                <a:cs typeface="Gill Sans MT"/>
              </a:rPr>
              <a:t>AngularJS</a:t>
            </a:r>
            <a:r>
              <a:rPr sz="8400" spc="-910" dirty="0">
                <a:latin typeface="Gill Sans MT"/>
                <a:cs typeface="Gill Sans MT"/>
              </a:rPr>
              <a:t> </a:t>
            </a:r>
            <a:r>
              <a:rPr sz="8400" spc="-114" dirty="0">
                <a:latin typeface="Gill Sans MT"/>
                <a:cs typeface="Gill Sans MT"/>
              </a:rPr>
              <a:t>way</a:t>
            </a:r>
            <a:endParaRPr sz="8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663</Words>
  <Application>Microsoft Office PowerPoint</Application>
  <PresentationFormat>Custom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Courier New</vt:lpstr>
      <vt:lpstr>Gill Sans MT</vt:lpstr>
      <vt:lpstr>Times New Roman</vt:lpstr>
      <vt:lpstr>Office Theme</vt:lpstr>
      <vt:lpstr>$q and Promises  in AngularJS</vt:lpstr>
      <vt:lpstr>PowerPoint Presentation</vt:lpstr>
      <vt:lpstr>“A  promise is the future result  of  an operation or a placeholder for a  successful result or an error”</vt:lpstr>
      <vt:lpstr>Classic</vt:lpstr>
      <vt:lpstr>Classic</vt:lpstr>
      <vt:lpstr>Classic</vt:lpstr>
      <vt:lpstr>There is a better way...</vt:lpstr>
      <vt:lpstr>Promises</vt:lpstr>
      <vt:lpstr>PowerPoint Presentation</vt:lpstr>
      <vt:lpstr>PowerPoint Presentation</vt:lpstr>
      <vt:lpstr>The Deferred API</vt:lpstr>
      <vt:lpstr>The Deferred API Return a promise - remove the callback</vt:lpstr>
      <vt:lpstr>The Promise API</vt:lpstr>
      <vt:lpstr>The Promise API</vt:lpstr>
      <vt:lpstr>The Promise API</vt:lpstr>
      <vt:lpstr>The Promise API Use .then() to chain promises</vt:lpstr>
      <vt:lpstr>The Promise API Use catch and finally to cover all possible outcomes</vt:lpstr>
      <vt:lpstr>The Promise API What if a promise has been resolved already?</vt:lpstr>
      <vt:lpstr>$q.all()</vt:lpstr>
      <vt:lpstr>$q.all()</vt:lpstr>
      <vt:lpstr>$q.all()</vt:lpstr>
      <vt:lpstr>$q.all() Dynamically add a promise</vt:lpstr>
      <vt:lpstr>$q.when()</vt:lpstr>
      <vt:lpstr>$q.when()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$q and Promises  in AngularJS</dc:title>
  <cp:lastModifiedBy>Prakash Venigandla</cp:lastModifiedBy>
  <cp:revision>3</cp:revision>
  <dcterms:created xsi:type="dcterms:W3CDTF">2017-07-10T05:08:03Z</dcterms:created>
  <dcterms:modified xsi:type="dcterms:W3CDTF">2017-07-10T06:41:09Z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2017-07-10T00:00:00Z</vt:filetime>
  </property>
</Properties>
</file>