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8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39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500" y="7346956"/>
            <a:ext cx="14630400" cy="0"/>
          </a:xfrm>
          <a:custGeom>
            <a:avLst/>
            <a:gdLst/>
            <a:ahLst/>
            <a:cxnLst/>
            <a:rect l="l" t="t" r="r" b="b"/>
            <a:pathLst>
              <a:path w="14630400">
                <a:moveTo>
                  <a:pt x="0" y="0"/>
                </a:moveTo>
                <a:lnTo>
                  <a:pt x="14630352" y="0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500" y="1403350"/>
            <a:ext cx="14630400" cy="0"/>
          </a:xfrm>
          <a:custGeom>
            <a:avLst/>
            <a:gdLst/>
            <a:ahLst/>
            <a:cxnLst/>
            <a:rect l="l" t="t" r="r" b="b"/>
            <a:pathLst>
              <a:path w="14630400">
                <a:moveTo>
                  <a:pt x="0" y="0"/>
                </a:moveTo>
                <a:lnTo>
                  <a:pt x="14630352" y="0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01921" y="3465283"/>
            <a:ext cx="6852157" cy="853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0326" y="775589"/>
            <a:ext cx="7375347" cy="871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80000" y="3623945"/>
            <a:ext cx="6748882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 err="1"/>
              <a:t>AngularJS</a:t>
            </a:r>
            <a:r>
              <a:rPr spc="-80" dirty="0"/>
              <a:t> </a:t>
            </a:r>
            <a:r>
              <a:rPr spc="50" dirty="0" smtClean="0"/>
              <a:t>Testing</a:t>
            </a:r>
            <a:endParaRPr spc="1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00" y="775589"/>
            <a:ext cx="9859873" cy="1233671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1269365">
              <a:lnSpc>
                <a:spcPct val="100000"/>
              </a:lnSpc>
            </a:pPr>
            <a:r>
              <a:rPr spc="50" dirty="0"/>
              <a:t>Testing the </a:t>
            </a:r>
            <a:r>
              <a:rPr spc="125" dirty="0"/>
              <a:t>Angular</a:t>
            </a:r>
            <a:r>
              <a:rPr spc="-375" dirty="0"/>
              <a:t> </a:t>
            </a:r>
            <a:r>
              <a:rPr spc="13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374900"/>
            <a:ext cx="14630400" cy="6057900"/>
          </a:xfrm>
          <a:prstGeom prst="rect">
            <a:avLst/>
          </a:prstGeom>
          <a:solidFill>
            <a:srgbClr val="DEDFE0"/>
          </a:solidFill>
        </p:spPr>
        <p:txBody>
          <a:bodyPr vert="horz" wrap="square" lIns="0" tIns="742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85"/>
              </a:spcBef>
            </a:pP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describe('</a:t>
            </a:r>
            <a:r>
              <a:rPr sz="2800" spc="-5" dirty="0">
                <a:solidFill>
                  <a:srgbClr val="C8531F"/>
                </a:solidFill>
                <a:latin typeface="Courier New"/>
                <a:cs typeface="Courier New"/>
              </a:rPr>
              <a:t>omdb service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', </a:t>
            </a:r>
            <a:r>
              <a:rPr sz="2800" b="1" spc="-5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()</a:t>
            </a:r>
            <a:r>
              <a:rPr sz="2800" spc="50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55675" marR="436245" indent="-440055">
              <a:lnSpc>
                <a:spcPct val="303600"/>
              </a:lnSpc>
              <a:tabLst>
                <a:tab pos="10758805" algn="l"/>
              </a:tabLst>
            </a:pP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it(</a:t>
            </a:r>
            <a:r>
              <a:rPr sz="2800" spc="-5" dirty="0">
                <a:solidFill>
                  <a:srgbClr val="C8531F"/>
                </a:solidFill>
                <a:latin typeface="Courier New"/>
                <a:cs typeface="Courier New"/>
              </a:rPr>
              <a:t>'should return movie data for</a:t>
            </a:r>
            <a:r>
              <a:rPr sz="2800" spc="70" dirty="0">
                <a:solidFill>
                  <a:srgbClr val="C8531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C8531F"/>
                </a:solidFill>
                <a:latin typeface="Courier New"/>
                <a:cs typeface="Courier New"/>
              </a:rPr>
              <a:t>search</a:t>
            </a:r>
            <a:r>
              <a:rPr sz="2800" spc="10" dirty="0">
                <a:solidFill>
                  <a:srgbClr val="C8531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C8531F"/>
                </a:solidFill>
                <a:latin typeface="Courier New"/>
                <a:cs typeface="Courier New"/>
              </a:rPr>
              <a:t>query'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,	</a:t>
            </a:r>
            <a:r>
              <a:rPr sz="2800" b="1" spc="-5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()</a:t>
            </a:r>
            <a:r>
              <a:rPr sz="2800" spc="-55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{  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expect(</a:t>
            </a:r>
            <a:r>
              <a:rPr sz="2800" b="1" spc="-5" dirty="0">
                <a:solidFill>
                  <a:srgbClr val="58595B"/>
                </a:solidFill>
                <a:latin typeface="Courier New"/>
                <a:cs typeface="Courier New"/>
              </a:rPr>
              <a:t>omdbApiFactory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.search(</a:t>
            </a:r>
            <a:r>
              <a:rPr sz="2800" spc="-5" dirty="0">
                <a:solidFill>
                  <a:srgbClr val="C8531F"/>
                </a:solidFill>
                <a:latin typeface="Courier New"/>
                <a:cs typeface="Courier New"/>
              </a:rPr>
              <a:t>‘star</a:t>
            </a:r>
            <a:r>
              <a:rPr sz="2800" spc="45" dirty="0">
                <a:solidFill>
                  <a:srgbClr val="C8531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C8531F"/>
                </a:solidFill>
                <a:latin typeface="Courier New"/>
                <a:cs typeface="Courier New"/>
              </a:rPr>
              <a:t>wars’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)).toEqual(movieData);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});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63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304800"/>
            <a:ext cx="9021673" cy="1233671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1269365">
              <a:lnSpc>
                <a:spcPct val="100000"/>
              </a:lnSpc>
            </a:pPr>
            <a:r>
              <a:rPr spc="50" dirty="0"/>
              <a:t>Testing the </a:t>
            </a:r>
            <a:r>
              <a:rPr spc="125" dirty="0"/>
              <a:t>Angular</a:t>
            </a:r>
            <a:r>
              <a:rPr spc="-375" dirty="0"/>
              <a:t> </a:t>
            </a:r>
            <a:r>
              <a:rPr spc="13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374900"/>
            <a:ext cx="14630400" cy="6057900"/>
          </a:xfrm>
          <a:prstGeom prst="rect">
            <a:avLst/>
          </a:prstGeom>
          <a:solidFill>
            <a:srgbClr val="DEDFE0"/>
          </a:solidFill>
        </p:spPr>
        <p:txBody>
          <a:bodyPr vert="horz" wrap="square" lIns="0" tIns="742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85"/>
              </a:spcBef>
            </a:pP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describe('</a:t>
            </a:r>
            <a:r>
              <a:rPr sz="2800" spc="-5" dirty="0">
                <a:solidFill>
                  <a:srgbClr val="C8531F"/>
                </a:solidFill>
                <a:latin typeface="Courier New"/>
                <a:cs typeface="Courier New"/>
              </a:rPr>
              <a:t>omdb service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', </a:t>
            </a:r>
            <a:r>
              <a:rPr sz="2800" b="1" spc="-5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()</a:t>
            </a:r>
            <a:r>
              <a:rPr sz="2800" spc="50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tabLst>
                <a:tab pos="10758805" algn="l"/>
              </a:tabLst>
            </a:pP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it(</a:t>
            </a:r>
            <a:r>
              <a:rPr sz="2800" spc="-5" dirty="0">
                <a:solidFill>
                  <a:srgbClr val="C8531F"/>
                </a:solidFill>
                <a:latin typeface="Courier New"/>
                <a:cs typeface="Courier New"/>
              </a:rPr>
              <a:t>'should return movie data for</a:t>
            </a:r>
            <a:r>
              <a:rPr sz="2800" spc="70" dirty="0">
                <a:solidFill>
                  <a:srgbClr val="C8531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C8531F"/>
                </a:solidFill>
                <a:latin typeface="Courier New"/>
                <a:cs typeface="Courier New"/>
              </a:rPr>
              <a:t>search</a:t>
            </a:r>
            <a:r>
              <a:rPr sz="2800" spc="10" dirty="0">
                <a:solidFill>
                  <a:srgbClr val="C8531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C8531F"/>
                </a:solidFill>
                <a:latin typeface="Courier New"/>
                <a:cs typeface="Courier New"/>
              </a:rPr>
              <a:t>query'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,	</a:t>
            </a:r>
            <a:r>
              <a:rPr sz="2800" b="1" spc="-5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()</a:t>
            </a:r>
            <a:r>
              <a:rPr sz="2800" spc="-55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29640">
              <a:lnSpc>
                <a:spcPct val="100000"/>
              </a:lnSpc>
              <a:spcBef>
                <a:spcPts val="1740"/>
              </a:spcBef>
              <a:tabLst>
                <a:tab pos="1783080" algn="l"/>
                <a:tab pos="4984115" algn="l"/>
                <a:tab pos="5410835" algn="l"/>
              </a:tabLst>
            </a:pPr>
            <a:r>
              <a:rPr sz="2800" b="1" dirty="0">
                <a:solidFill>
                  <a:srgbClr val="79A14C"/>
                </a:solidFill>
                <a:latin typeface="Courier New"/>
                <a:cs typeface="Courier New"/>
              </a:rPr>
              <a:t>var	</a:t>
            </a:r>
            <a:r>
              <a:rPr sz="2800" b="1" dirty="0">
                <a:solidFill>
                  <a:srgbClr val="58595B"/>
                </a:solidFill>
                <a:latin typeface="Courier New"/>
                <a:cs typeface="Courier New"/>
              </a:rPr>
              <a:t>omdbApiFactory	=	</a:t>
            </a:r>
            <a:r>
              <a:rPr sz="2800" b="1" dirty="0">
                <a:solidFill>
                  <a:srgbClr val="FF2600"/>
                </a:solidFill>
                <a:latin typeface="Courier New"/>
                <a:cs typeface="Courier New"/>
              </a:rPr>
              <a:t>???</a:t>
            </a:r>
            <a:r>
              <a:rPr sz="2800" b="1" dirty="0">
                <a:solidFill>
                  <a:srgbClr val="58595B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1740"/>
              </a:spcBef>
            </a:pP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expect(</a:t>
            </a:r>
            <a:r>
              <a:rPr sz="2800" b="1" spc="-5" dirty="0">
                <a:solidFill>
                  <a:srgbClr val="58595B"/>
                </a:solidFill>
                <a:latin typeface="Courier New"/>
                <a:cs typeface="Courier New"/>
              </a:rPr>
              <a:t>omdbApiFactory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.search(</a:t>
            </a:r>
            <a:r>
              <a:rPr sz="2800" spc="-5" dirty="0">
                <a:solidFill>
                  <a:srgbClr val="C8531F"/>
                </a:solidFill>
                <a:latin typeface="Courier New"/>
                <a:cs typeface="Courier New"/>
              </a:rPr>
              <a:t>‘star</a:t>
            </a:r>
            <a:r>
              <a:rPr sz="2800" spc="45" dirty="0">
                <a:solidFill>
                  <a:srgbClr val="C8531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C8531F"/>
                </a:solidFill>
                <a:latin typeface="Courier New"/>
                <a:cs typeface="Courier New"/>
              </a:rPr>
              <a:t>wars’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)).toEqual(movieData);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});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92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806" y="3124314"/>
            <a:ext cx="2930525" cy="254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0200" algn="r">
              <a:lnSpc>
                <a:spcPts val="6700"/>
              </a:lnSpc>
            </a:pPr>
            <a:r>
              <a:rPr spc="50" dirty="0">
                <a:solidFill>
                  <a:srgbClr val="548C94"/>
                </a:solidFill>
              </a:rPr>
              <a:t>Esse</a:t>
            </a:r>
            <a:r>
              <a:rPr spc="30" dirty="0">
                <a:solidFill>
                  <a:srgbClr val="548C94"/>
                </a:solidFill>
              </a:rPr>
              <a:t>n</a:t>
            </a:r>
            <a:r>
              <a:rPr spc="10" dirty="0">
                <a:solidFill>
                  <a:srgbClr val="548C94"/>
                </a:solidFill>
              </a:rPr>
              <a:t>tial  </a:t>
            </a:r>
            <a:r>
              <a:rPr spc="100" dirty="0">
                <a:solidFill>
                  <a:srgbClr val="548C94"/>
                </a:solidFill>
              </a:rPr>
              <a:t>ng</a:t>
            </a:r>
            <a:r>
              <a:rPr spc="200" dirty="0">
                <a:solidFill>
                  <a:srgbClr val="548C94"/>
                </a:solidFill>
              </a:rPr>
              <a:t>M</a:t>
            </a:r>
            <a:r>
              <a:rPr spc="90" dirty="0">
                <a:solidFill>
                  <a:srgbClr val="548C94"/>
                </a:solidFill>
              </a:rPr>
              <a:t>ock  </a:t>
            </a:r>
            <a:r>
              <a:rPr spc="-50" dirty="0">
                <a:solidFill>
                  <a:srgbClr val="548C94"/>
                </a:solidFill>
              </a:rPr>
              <a:t>F</a:t>
            </a:r>
            <a:r>
              <a:rPr spc="160" dirty="0">
                <a:solidFill>
                  <a:srgbClr val="548C94"/>
                </a:solidFill>
              </a:rPr>
              <a:t>un</a:t>
            </a:r>
            <a:r>
              <a:rPr spc="195" dirty="0">
                <a:solidFill>
                  <a:srgbClr val="548C94"/>
                </a:solidFill>
              </a:rPr>
              <a:t>c</a:t>
            </a:r>
            <a:r>
              <a:rPr spc="60" dirty="0">
                <a:solidFill>
                  <a:srgbClr val="548C94"/>
                </a:solidFill>
              </a:rPr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9048" y="3838219"/>
            <a:ext cx="3893820" cy="116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85" dirty="0">
                <a:solidFill>
                  <a:srgbClr val="58595B"/>
                </a:solidFill>
                <a:latin typeface="Calibri"/>
                <a:cs typeface="Calibri"/>
              </a:rPr>
              <a:t>module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700" spc="30" dirty="0">
                <a:solidFill>
                  <a:srgbClr val="548C94"/>
                </a:solidFill>
                <a:latin typeface="Calibri"/>
                <a:cs typeface="Calibri"/>
              </a:rPr>
              <a:t>Used </a:t>
            </a:r>
            <a:r>
              <a:rPr sz="2700" spc="10" dirty="0">
                <a:solidFill>
                  <a:srgbClr val="548C94"/>
                </a:solidFill>
                <a:latin typeface="Calibri"/>
                <a:cs typeface="Calibri"/>
              </a:rPr>
              <a:t>to </a:t>
            </a:r>
            <a:r>
              <a:rPr sz="2700" spc="45" dirty="0">
                <a:solidFill>
                  <a:srgbClr val="548C94"/>
                </a:solidFill>
                <a:latin typeface="Calibri"/>
                <a:cs typeface="Calibri"/>
              </a:rPr>
              <a:t>load </a:t>
            </a:r>
            <a:r>
              <a:rPr sz="2700" spc="20" dirty="0">
                <a:solidFill>
                  <a:srgbClr val="548C94"/>
                </a:solidFill>
                <a:latin typeface="Calibri"/>
                <a:cs typeface="Calibri"/>
              </a:rPr>
              <a:t>our</a:t>
            </a:r>
            <a:r>
              <a:rPr sz="2700" spc="-280" dirty="0">
                <a:solidFill>
                  <a:srgbClr val="548C94"/>
                </a:solidFill>
                <a:latin typeface="Calibri"/>
                <a:cs typeface="Calibri"/>
              </a:rPr>
              <a:t> </a:t>
            </a:r>
            <a:r>
              <a:rPr sz="2700" spc="25" dirty="0">
                <a:solidFill>
                  <a:srgbClr val="548C94"/>
                </a:solidFill>
                <a:latin typeface="Calibri"/>
                <a:cs typeface="Calibri"/>
              </a:rPr>
              <a:t>module(s)</a:t>
            </a:r>
            <a:endParaRPr sz="2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51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8764" y="4174159"/>
            <a:ext cx="0" cy="1493520"/>
          </a:xfrm>
          <a:custGeom>
            <a:avLst/>
            <a:gdLst/>
            <a:ahLst/>
            <a:cxnLst/>
            <a:rect l="l" t="t" r="r" b="b"/>
            <a:pathLst>
              <a:path h="1493520">
                <a:moveTo>
                  <a:pt x="0" y="0"/>
                </a:moveTo>
                <a:lnTo>
                  <a:pt x="1" y="149318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93133" y="4174159"/>
            <a:ext cx="0" cy="1493520"/>
          </a:xfrm>
          <a:custGeom>
            <a:avLst/>
            <a:gdLst/>
            <a:ahLst/>
            <a:cxnLst/>
            <a:rect l="l" t="t" r="r" b="b"/>
            <a:pathLst>
              <a:path h="1493520">
                <a:moveTo>
                  <a:pt x="0" y="0"/>
                </a:moveTo>
                <a:lnTo>
                  <a:pt x="1" y="149318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6702" y="775589"/>
            <a:ext cx="10401300" cy="87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>
                <a:solidFill>
                  <a:srgbClr val="F26722"/>
                </a:solidFill>
              </a:rPr>
              <a:t>3 </a:t>
            </a:r>
            <a:r>
              <a:rPr i="1" spc="-105" dirty="0">
                <a:solidFill>
                  <a:srgbClr val="F26722"/>
                </a:solidFill>
                <a:latin typeface="Calibri"/>
                <a:cs typeface="Calibri"/>
              </a:rPr>
              <a:t>module </a:t>
            </a:r>
            <a:r>
              <a:rPr spc="95" dirty="0">
                <a:solidFill>
                  <a:srgbClr val="F26722"/>
                </a:solidFill>
              </a:rPr>
              <a:t>Function </a:t>
            </a:r>
            <a:r>
              <a:rPr spc="120" dirty="0">
                <a:solidFill>
                  <a:srgbClr val="F26722"/>
                </a:solidFill>
              </a:rPr>
              <a:t>Argument</a:t>
            </a:r>
            <a:r>
              <a:rPr spc="-600" dirty="0">
                <a:solidFill>
                  <a:srgbClr val="F26722"/>
                </a:solidFill>
              </a:rPr>
              <a:t> </a:t>
            </a:r>
            <a:r>
              <a:rPr spc="40" dirty="0">
                <a:solidFill>
                  <a:srgbClr val="F26722"/>
                </a:solidFill>
              </a:rPr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1851" y="4572673"/>
            <a:ext cx="1186815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30" dirty="0">
                <a:solidFill>
                  <a:srgbClr val="58595B"/>
                </a:solidFill>
                <a:latin typeface="Calibri"/>
                <a:cs typeface="Calibri"/>
              </a:rPr>
              <a:t>st</a:t>
            </a:r>
            <a:r>
              <a:rPr sz="3800" spc="-15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3800" spc="155" dirty="0">
                <a:solidFill>
                  <a:srgbClr val="58595B"/>
                </a:solidFill>
                <a:latin typeface="Calibri"/>
                <a:cs typeface="Calibri"/>
              </a:rPr>
              <a:t>ing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641" y="4572673"/>
            <a:ext cx="1728470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60" dirty="0">
                <a:solidFill>
                  <a:srgbClr val="58595B"/>
                </a:solidFill>
                <a:latin typeface="Calibri"/>
                <a:cs typeface="Calibri"/>
              </a:rPr>
              <a:t>fun</a:t>
            </a:r>
            <a:r>
              <a:rPr sz="3800" spc="10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3800" spc="45" dirty="0">
                <a:solidFill>
                  <a:srgbClr val="58595B"/>
                </a:solidFill>
                <a:latin typeface="Calibri"/>
                <a:cs typeface="Calibri"/>
              </a:rPr>
              <a:t>tion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9222" y="4559973"/>
            <a:ext cx="1306830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75" dirty="0">
                <a:solidFill>
                  <a:srgbClr val="58595B"/>
                </a:solidFill>
                <a:latin typeface="Calibri"/>
                <a:cs typeface="Calibri"/>
              </a:rPr>
              <a:t>obje</a:t>
            </a:r>
            <a:r>
              <a:rPr sz="3800" spc="110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3800" spc="-1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endParaRPr sz="3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1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400" y="457200"/>
            <a:ext cx="10393273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ct val="100000"/>
              </a:lnSpc>
            </a:pPr>
            <a:r>
              <a:rPr spc="95" dirty="0"/>
              <a:t>Registering </a:t>
            </a:r>
            <a:r>
              <a:rPr spc="40" dirty="0"/>
              <a:t>Modules </a:t>
            </a:r>
            <a:r>
              <a:rPr spc="95" dirty="0"/>
              <a:t>in </a:t>
            </a:r>
            <a:r>
              <a:rPr spc="45" dirty="0"/>
              <a:t>Unit</a:t>
            </a:r>
            <a:r>
              <a:rPr spc="-805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6810" y="1752600"/>
            <a:ext cx="239776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85" dirty="0">
                <a:solidFill>
                  <a:srgbClr val="C8531F"/>
                </a:solidFill>
                <a:latin typeface="Calibri"/>
                <a:cs typeface="Calibri"/>
              </a:rPr>
              <a:t>String</a:t>
            </a:r>
            <a:r>
              <a:rPr sz="4000" spc="-130" dirty="0">
                <a:solidFill>
                  <a:srgbClr val="C8531F"/>
                </a:solidFill>
                <a:latin typeface="Calibri"/>
                <a:cs typeface="Calibri"/>
              </a:rPr>
              <a:t> </a:t>
            </a:r>
            <a:r>
              <a:rPr sz="4000" spc="35" dirty="0">
                <a:solidFill>
                  <a:srgbClr val="C8531F"/>
                </a:solidFill>
                <a:latin typeface="Calibri"/>
                <a:cs typeface="Calibri"/>
              </a:rPr>
              <a:t>Alias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2374900"/>
            <a:ext cx="14630400" cy="6057900"/>
          </a:xfrm>
          <a:prstGeom prst="rect">
            <a:avLst/>
          </a:prstGeom>
          <a:solidFill>
            <a:srgbClr val="DEDFE0"/>
          </a:solidFill>
        </p:spPr>
        <p:txBody>
          <a:bodyPr vert="horz" wrap="square" lIns="0" tIns="742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85"/>
              </a:spcBef>
            </a:pPr>
            <a:r>
              <a:rPr sz="2800" spc="-5" dirty="0" err="1" smtClean="0">
                <a:solidFill>
                  <a:srgbClr val="58595B"/>
                </a:solidFill>
                <a:latin typeface="Courier New"/>
                <a:cs typeface="Courier New"/>
              </a:rPr>
              <a:t>angular.</a:t>
            </a:r>
            <a:r>
              <a:rPr sz="2800" b="1" spc="-5" dirty="0" err="1" smtClean="0">
                <a:solidFill>
                  <a:srgbClr val="58595B"/>
                </a:solidFill>
                <a:latin typeface="Courier New"/>
                <a:cs typeface="Courier New"/>
              </a:rPr>
              <a:t>mock.module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C8531F"/>
                </a:solidFill>
                <a:latin typeface="Courier New"/>
                <a:cs typeface="Courier New"/>
              </a:rPr>
              <a:t>‘omdbModule’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);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88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400" y="194945"/>
            <a:ext cx="10393273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ct val="100000"/>
              </a:lnSpc>
            </a:pPr>
            <a:r>
              <a:rPr spc="95" dirty="0"/>
              <a:t>Registering </a:t>
            </a:r>
            <a:r>
              <a:rPr spc="40" dirty="0"/>
              <a:t>Modules </a:t>
            </a:r>
            <a:r>
              <a:rPr spc="95" dirty="0"/>
              <a:t>in </a:t>
            </a:r>
            <a:r>
              <a:rPr spc="45" dirty="0"/>
              <a:t>Unit</a:t>
            </a:r>
            <a:r>
              <a:rPr spc="-805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7912" y="1752600"/>
            <a:ext cx="45751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90" dirty="0">
                <a:solidFill>
                  <a:srgbClr val="C8531F"/>
                </a:solidFill>
                <a:latin typeface="Calibri"/>
                <a:cs typeface="Calibri"/>
              </a:rPr>
              <a:t>Anonymous</a:t>
            </a:r>
            <a:r>
              <a:rPr sz="4000" spc="-135" dirty="0">
                <a:solidFill>
                  <a:srgbClr val="C8531F"/>
                </a:solidFill>
                <a:latin typeface="Calibri"/>
                <a:cs typeface="Calibri"/>
              </a:rPr>
              <a:t> </a:t>
            </a:r>
            <a:r>
              <a:rPr sz="4000" spc="65" dirty="0">
                <a:solidFill>
                  <a:srgbClr val="C8531F"/>
                </a:solidFill>
                <a:latin typeface="Calibri"/>
                <a:cs typeface="Calibri"/>
              </a:rPr>
              <a:t>Function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2374900"/>
            <a:ext cx="14630400" cy="6057900"/>
          </a:xfrm>
          <a:prstGeom prst="rect">
            <a:avLst/>
          </a:prstGeom>
          <a:solidFill>
            <a:srgbClr val="DEDFE0"/>
          </a:solidFill>
        </p:spPr>
        <p:txBody>
          <a:bodyPr vert="horz" wrap="square" lIns="0" tIns="742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85"/>
              </a:spcBef>
              <a:tabLst>
                <a:tab pos="8398510" algn="l"/>
              </a:tabLst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angular.</a:t>
            </a:r>
            <a:r>
              <a:rPr sz="2800" b="1" dirty="0">
                <a:solidFill>
                  <a:srgbClr val="58595B"/>
                </a:solidFill>
                <a:latin typeface="Courier New"/>
                <a:cs typeface="Courier New"/>
              </a:rPr>
              <a:t>mock.module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(</a:t>
            </a:r>
            <a:r>
              <a:rPr sz="2800" b="1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(</a:t>
            </a:r>
            <a:r>
              <a:rPr sz="2800" b="1" dirty="0">
                <a:solidFill>
                  <a:srgbClr val="58595B"/>
                </a:solidFill>
                <a:latin typeface="Courier New"/>
                <a:cs typeface="Courier New"/>
              </a:rPr>
              <a:t>$provide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)	{</a:t>
            </a:r>
            <a:endParaRPr sz="2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1740"/>
              </a:spcBef>
              <a:tabLst>
                <a:tab pos="6490970" algn="l"/>
              </a:tabLst>
            </a:pPr>
            <a:r>
              <a:rPr sz="2800" b="1" spc="-5" dirty="0">
                <a:solidFill>
                  <a:srgbClr val="58595B"/>
                </a:solidFill>
                <a:latin typeface="Courier New"/>
                <a:cs typeface="Courier New"/>
              </a:rPr>
              <a:t>$provide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.factory(</a:t>
            </a:r>
            <a:r>
              <a:rPr sz="2800" b="1" spc="-5" dirty="0">
                <a:solidFill>
                  <a:srgbClr val="C8531F"/>
                </a:solidFill>
                <a:latin typeface="Courier New"/>
                <a:cs typeface="Courier New"/>
              </a:rPr>
              <a:t>‘omdbApi’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,	</a:t>
            </a:r>
            <a:r>
              <a:rPr sz="2800" b="1" spc="-5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()</a:t>
            </a:r>
            <a:r>
              <a:rPr sz="2800" spc="-60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1740"/>
              </a:spcBef>
              <a:tabLst>
                <a:tab pos="2449195" algn="l"/>
              </a:tabLst>
            </a:pPr>
            <a:r>
              <a:rPr sz="2800" b="1" dirty="0">
                <a:solidFill>
                  <a:srgbClr val="79A14C"/>
                </a:solidFill>
                <a:latin typeface="Courier New"/>
                <a:cs typeface="Courier New"/>
              </a:rPr>
              <a:t>return	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395095">
              <a:lnSpc>
                <a:spcPct val="100000"/>
              </a:lnSpc>
              <a:spcBef>
                <a:spcPts val="1740"/>
              </a:spcBef>
              <a:tabLst>
                <a:tab pos="3101975" algn="l"/>
              </a:tabLst>
            </a:pPr>
            <a:r>
              <a:rPr sz="2800" b="1" dirty="0">
                <a:solidFill>
                  <a:srgbClr val="548C94"/>
                </a:solidFill>
                <a:latin typeface="Courier New"/>
                <a:cs typeface="Courier New"/>
              </a:rPr>
              <a:t>search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:	</a:t>
            </a:r>
            <a:r>
              <a:rPr sz="2800" b="1" spc="-5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(query)</a:t>
            </a:r>
            <a:r>
              <a:rPr sz="2800" spc="-55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834514">
              <a:lnSpc>
                <a:spcPct val="100000"/>
              </a:lnSpc>
              <a:spcBef>
                <a:spcPts val="1740"/>
              </a:spcBef>
              <a:tabLst>
                <a:tab pos="3328035" algn="l"/>
              </a:tabLst>
            </a:pPr>
            <a:r>
              <a:rPr sz="2800" b="1" dirty="0">
                <a:solidFill>
                  <a:srgbClr val="79A14C"/>
                </a:solidFill>
                <a:latin typeface="Courier New"/>
                <a:cs typeface="Courier New"/>
              </a:rPr>
              <a:t>return	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movieData;</a:t>
            </a:r>
            <a:endParaRPr sz="2800">
              <a:latin typeface="Courier New"/>
              <a:cs typeface="Courier New"/>
            </a:endParaRPr>
          </a:p>
          <a:p>
            <a:pPr marL="1395095">
              <a:lnSpc>
                <a:spcPct val="100000"/>
              </a:lnSpc>
              <a:spcBef>
                <a:spcPts val="1740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1739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1739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739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});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74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ct val="100000"/>
              </a:lnSpc>
            </a:pPr>
            <a:r>
              <a:rPr spc="95" dirty="0"/>
              <a:t>Registering </a:t>
            </a:r>
            <a:r>
              <a:rPr spc="40" dirty="0"/>
              <a:t>Modules </a:t>
            </a:r>
            <a:r>
              <a:rPr spc="95" dirty="0"/>
              <a:t>in </a:t>
            </a:r>
            <a:r>
              <a:rPr spc="45" dirty="0"/>
              <a:t>Unit</a:t>
            </a:r>
            <a:r>
              <a:rPr spc="-805" dirty="0"/>
              <a:t> </a:t>
            </a:r>
            <a:r>
              <a:rPr spc="-60" dirty="0"/>
              <a:t>Tests</a:t>
            </a:r>
          </a:p>
          <a:p>
            <a:pPr marL="2258060">
              <a:lnSpc>
                <a:spcPct val="100000"/>
              </a:lnSpc>
              <a:spcBef>
                <a:spcPts val="1100"/>
              </a:spcBef>
            </a:pPr>
            <a:r>
              <a:rPr sz="4000" spc="90" dirty="0">
                <a:solidFill>
                  <a:srgbClr val="C8531F"/>
                </a:solidFill>
              </a:rPr>
              <a:t>Anonymous </a:t>
            </a:r>
            <a:r>
              <a:rPr sz="4000" spc="70" dirty="0">
                <a:solidFill>
                  <a:srgbClr val="C8531F"/>
                </a:solidFill>
              </a:rPr>
              <a:t>Object</a:t>
            </a:r>
            <a:r>
              <a:rPr sz="4000" spc="-265" dirty="0">
                <a:solidFill>
                  <a:srgbClr val="C8531F"/>
                </a:solidFill>
              </a:rPr>
              <a:t> </a:t>
            </a:r>
            <a:r>
              <a:rPr sz="4000" spc="15" dirty="0">
                <a:solidFill>
                  <a:srgbClr val="C8531F"/>
                </a:solidFill>
              </a:rPr>
              <a:t>Literal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2800" y="2374900"/>
            <a:ext cx="14630400" cy="6057900"/>
          </a:xfrm>
          <a:prstGeom prst="rect">
            <a:avLst/>
          </a:prstGeom>
          <a:solidFill>
            <a:srgbClr val="DEDFE0"/>
          </a:solidFill>
        </p:spPr>
        <p:txBody>
          <a:bodyPr vert="horz" wrap="square" lIns="0" tIns="742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85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angular.</a:t>
            </a:r>
            <a:r>
              <a:rPr sz="2800" b="1" dirty="0">
                <a:solidFill>
                  <a:srgbClr val="58595B"/>
                </a:solidFill>
                <a:latin typeface="Courier New"/>
                <a:cs typeface="Courier New"/>
              </a:rPr>
              <a:t>mock.module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({</a:t>
            </a:r>
            <a:endParaRPr sz="2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1740"/>
              </a:spcBef>
              <a:tabLst>
                <a:tab pos="2863215" algn="l"/>
              </a:tabLst>
            </a:pPr>
            <a:r>
              <a:rPr sz="2800" dirty="0">
                <a:solidFill>
                  <a:srgbClr val="C8531F"/>
                </a:solidFill>
                <a:latin typeface="Courier New"/>
                <a:cs typeface="Courier New"/>
              </a:rPr>
              <a:t>‘omdbApi’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:	{</a:t>
            </a:r>
            <a:endParaRPr sz="28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1740"/>
              </a:spcBef>
              <a:tabLst>
                <a:tab pos="2662555" algn="l"/>
              </a:tabLst>
            </a:pPr>
            <a:r>
              <a:rPr sz="2800" b="1" dirty="0">
                <a:solidFill>
                  <a:srgbClr val="548C94"/>
                </a:solidFill>
                <a:latin typeface="Courier New"/>
                <a:cs typeface="Courier New"/>
              </a:rPr>
              <a:t>search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:	</a:t>
            </a:r>
            <a:r>
              <a:rPr sz="2800" b="1" spc="-5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(query)</a:t>
            </a:r>
            <a:r>
              <a:rPr sz="2800" spc="-55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395095">
              <a:lnSpc>
                <a:spcPct val="100000"/>
              </a:lnSpc>
              <a:spcBef>
                <a:spcPts val="1740"/>
              </a:spcBef>
              <a:tabLst>
                <a:tab pos="2888615" algn="l"/>
              </a:tabLst>
            </a:pPr>
            <a:r>
              <a:rPr sz="2800" b="1" dirty="0">
                <a:solidFill>
                  <a:srgbClr val="79A14C"/>
                </a:solidFill>
                <a:latin typeface="Courier New"/>
                <a:cs typeface="Courier New"/>
              </a:rPr>
              <a:t>return	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movieData;</a:t>
            </a:r>
            <a:endParaRPr sz="28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1740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1740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739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});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71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95" dirty="0"/>
              <a:t>Function </a:t>
            </a:r>
            <a:r>
              <a:rPr spc="-55" dirty="0"/>
              <a:t>vs. </a:t>
            </a:r>
            <a:r>
              <a:rPr spc="100" dirty="0"/>
              <a:t>Object</a:t>
            </a:r>
            <a:r>
              <a:rPr spc="-340" dirty="0"/>
              <a:t> </a:t>
            </a:r>
            <a:r>
              <a:rPr spc="120" dirty="0"/>
              <a:t>Argument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971800"/>
            <a:ext cx="14630400" cy="6057900"/>
          </a:xfrm>
          <a:prstGeom prst="rect">
            <a:avLst/>
          </a:prstGeom>
          <a:solidFill>
            <a:srgbClr val="DEDFE0"/>
          </a:solidFill>
        </p:spPr>
        <p:txBody>
          <a:bodyPr vert="horz" wrap="square" lIns="0" tIns="742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85"/>
              </a:spcBef>
              <a:tabLst>
                <a:tab pos="9892030" algn="l"/>
              </a:tabLst>
            </a:pP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angular.</a:t>
            </a:r>
            <a:r>
              <a:rPr sz="2800" b="1" spc="-5" dirty="0">
                <a:solidFill>
                  <a:srgbClr val="58595B"/>
                </a:solidFill>
                <a:latin typeface="Courier New"/>
                <a:cs typeface="Courier New"/>
              </a:rPr>
              <a:t>mock.module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($provide,</a:t>
            </a:r>
            <a:r>
              <a:rPr sz="2800" spc="70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58595B"/>
                </a:solidFill>
                <a:latin typeface="Courier New"/>
                <a:cs typeface="Courier New"/>
              </a:rPr>
              <a:t>$http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)	{</a:t>
            </a:r>
            <a:endParaRPr sz="2800" dirty="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1740"/>
              </a:spcBef>
              <a:tabLst>
                <a:tab pos="6490970" algn="l"/>
              </a:tabLst>
            </a:pP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$provide.factory(</a:t>
            </a:r>
            <a:r>
              <a:rPr sz="2800" b="1" spc="-5" dirty="0">
                <a:solidFill>
                  <a:srgbClr val="C8531F"/>
                </a:solidFill>
                <a:latin typeface="Courier New"/>
                <a:cs typeface="Courier New"/>
              </a:rPr>
              <a:t>‘omdbApi’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,	</a:t>
            </a:r>
            <a:r>
              <a:rPr sz="2800" b="1" spc="-5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()</a:t>
            </a:r>
            <a:r>
              <a:rPr sz="2800" spc="-60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1740"/>
              </a:spcBef>
              <a:tabLst>
                <a:tab pos="2449195" algn="l"/>
              </a:tabLst>
            </a:pPr>
            <a:r>
              <a:rPr sz="2800" b="1" dirty="0">
                <a:solidFill>
                  <a:srgbClr val="79A14C"/>
                </a:solidFill>
                <a:latin typeface="Courier New"/>
                <a:cs typeface="Courier New"/>
              </a:rPr>
              <a:t>return	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  <a:p>
            <a:pPr marL="1395095">
              <a:lnSpc>
                <a:spcPct val="100000"/>
              </a:lnSpc>
              <a:spcBef>
                <a:spcPts val="1740"/>
              </a:spcBef>
              <a:tabLst>
                <a:tab pos="3101975" algn="l"/>
              </a:tabLst>
            </a:pPr>
            <a:r>
              <a:rPr sz="2800" b="1" dirty="0">
                <a:solidFill>
                  <a:srgbClr val="548C94"/>
                </a:solidFill>
                <a:latin typeface="Courier New"/>
                <a:cs typeface="Courier New"/>
              </a:rPr>
              <a:t>search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:	</a:t>
            </a:r>
            <a:r>
              <a:rPr sz="2800" b="1" spc="-5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2800" spc="-5" dirty="0">
                <a:solidFill>
                  <a:srgbClr val="58595B"/>
                </a:solidFill>
                <a:latin typeface="Courier New"/>
                <a:cs typeface="Courier New"/>
              </a:rPr>
              <a:t>(query)</a:t>
            </a:r>
            <a:r>
              <a:rPr sz="2800" spc="-55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  <a:p>
            <a:pPr marL="1834514">
              <a:lnSpc>
                <a:spcPct val="100000"/>
              </a:lnSpc>
              <a:spcBef>
                <a:spcPts val="1740"/>
              </a:spcBef>
              <a:tabLst>
                <a:tab pos="3328035" algn="l"/>
              </a:tabLst>
            </a:pPr>
            <a:r>
              <a:rPr sz="2800" b="1" dirty="0">
                <a:solidFill>
                  <a:srgbClr val="79A14C"/>
                </a:solidFill>
                <a:latin typeface="Courier New"/>
                <a:cs typeface="Courier New"/>
              </a:rPr>
              <a:t>return	</a:t>
            </a: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movieData;</a:t>
            </a:r>
            <a:endParaRPr sz="2800" dirty="0">
              <a:latin typeface="Courier New"/>
              <a:cs typeface="Courier New"/>
            </a:endParaRPr>
          </a:p>
          <a:p>
            <a:pPr marL="1395095">
              <a:lnSpc>
                <a:spcPct val="100000"/>
              </a:lnSpc>
              <a:spcBef>
                <a:spcPts val="1740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1739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1739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739"/>
              </a:spcBef>
            </a:pPr>
            <a:r>
              <a:rPr sz="2800" dirty="0">
                <a:solidFill>
                  <a:srgbClr val="58595B"/>
                </a:solidFill>
                <a:latin typeface="Courier New"/>
                <a:cs typeface="Courier New"/>
              </a:rPr>
              <a:t>});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5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pc="95" dirty="0"/>
              <a:t>Registering </a:t>
            </a:r>
            <a:r>
              <a:rPr spc="25" dirty="0"/>
              <a:t>Multiple</a:t>
            </a:r>
            <a:r>
              <a:rPr spc="-290" dirty="0"/>
              <a:t> </a:t>
            </a:r>
            <a:r>
              <a:rPr spc="40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374900"/>
            <a:ext cx="14630400" cy="6057900"/>
          </a:xfrm>
          <a:prstGeom prst="rect">
            <a:avLst/>
          </a:prstGeom>
          <a:solidFill>
            <a:srgbClr val="DEDFE0"/>
          </a:solidFill>
        </p:spPr>
        <p:txBody>
          <a:bodyPr vert="horz" wrap="square" lIns="0" tIns="6858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40"/>
              </a:spcBef>
              <a:tabLst>
                <a:tab pos="1112520" algn="l"/>
                <a:tab pos="3185795" algn="l"/>
              </a:tabLst>
            </a:pP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var	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alias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 =	</a:t>
            </a:r>
            <a:r>
              <a:rPr sz="3400" dirty="0">
                <a:solidFill>
                  <a:srgbClr val="C8531F"/>
                </a:solidFill>
                <a:latin typeface="Courier New"/>
                <a:cs typeface="Courier New"/>
              </a:rPr>
              <a:t>‘omdb’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;</a:t>
            </a:r>
            <a:endParaRPr sz="3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30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200" y="775589"/>
            <a:ext cx="10088473" cy="1233671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664845">
              <a:lnSpc>
                <a:spcPct val="100000"/>
              </a:lnSpc>
            </a:pPr>
            <a:r>
              <a:rPr spc="95" dirty="0"/>
              <a:t>Registering </a:t>
            </a:r>
            <a:r>
              <a:rPr spc="25" dirty="0"/>
              <a:t>Multiple</a:t>
            </a:r>
            <a:r>
              <a:rPr spc="-290" dirty="0"/>
              <a:t> </a:t>
            </a:r>
            <a:r>
              <a:rPr spc="40" dirty="0"/>
              <a:t>Modules</a:t>
            </a:r>
          </a:p>
        </p:txBody>
      </p:sp>
      <p:sp>
        <p:nvSpPr>
          <p:cNvPr id="3" name="object 3"/>
          <p:cNvSpPr/>
          <p:nvPr/>
        </p:nvSpPr>
        <p:spPr>
          <a:xfrm>
            <a:off x="812800" y="2374900"/>
            <a:ext cx="14630400" cy="6057900"/>
          </a:xfrm>
          <a:custGeom>
            <a:avLst/>
            <a:gdLst/>
            <a:ahLst/>
            <a:cxnLst/>
            <a:rect l="l" t="t" r="r" b="b"/>
            <a:pathLst>
              <a:path w="14630400" h="6057900">
                <a:moveTo>
                  <a:pt x="0" y="0"/>
                </a:moveTo>
                <a:lnTo>
                  <a:pt x="14630400" y="0"/>
                </a:lnTo>
                <a:lnTo>
                  <a:pt x="14630400" y="6057900"/>
                </a:lnTo>
                <a:lnTo>
                  <a:pt x="0" y="6057900"/>
                </a:lnTo>
                <a:lnTo>
                  <a:pt x="0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8785" y="2443518"/>
            <a:ext cx="181419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C8531F"/>
                </a:solidFill>
                <a:latin typeface="Courier New"/>
                <a:cs typeface="Courier New"/>
              </a:rPr>
              <a:t>‘omdb’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317" y="2443518"/>
            <a:ext cx="3109595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036319" algn="l"/>
              </a:tabLst>
            </a:pP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var	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alias</a:t>
            </a:r>
            <a:r>
              <a:rPr sz="3400" spc="-95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=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70"/>
              </a:spcBef>
              <a:tabLst>
                <a:tab pos="1036319" algn="l"/>
              </a:tabLst>
            </a:pP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var	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anonFunc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7916" y="3224568"/>
            <a:ext cx="466471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518159" algn="l"/>
                <a:tab pos="3886200" algn="l"/>
                <a:tab pos="4404995" algn="l"/>
              </a:tabLst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=	</a:t>
            </a: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functio</a:t>
            </a:r>
            <a:r>
              <a:rPr sz="3400" b="1" spc="-5" dirty="0">
                <a:solidFill>
                  <a:srgbClr val="79A14C"/>
                </a:solidFill>
                <a:latin typeface="Courier New"/>
                <a:cs typeface="Courier New"/>
              </a:rPr>
              <a:t>n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(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) {	…	}</a:t>
            </a:r>
            <a:endParaRPr sz="3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22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ct val="100000"/>
              </a:lnSpc>
            </a:pPr>
            <a:r>
              <a:rPr spc="45" dirty="0">
                <a:solidFill>
                  <a:srgbClr val="58595B"/>
                </a:solidFill>
              </a:rPr>
              <a:t>Unit </a:t>
            </a:r>
            <a:r>
              <a:rPr spc="-60" dirty="0">
                <a:solidFill>
                  <a:srgbClr val="58595B"/>
                </a:solidFill>
              </a:rPr>
              <a:t>Tests </a:t>
            </a:r>
            <a:r>
              <a:rPr spc="130" dirty="0">
                <a:solidFill>
                  <a:srgbClr val="58595B"/>
                </a:solidFill>
              </a:rPr>
              <a:t>and</a:t>
            </a:r>
            <a:r>
              <a:rPr spc="-495" dirty="0">
                <a:solidFill>
                  <a:srgbClr val="58595B"/>
                </a:solidFill>
              </a:rPr>
              <a:t> </a:t>
            </a:r>
            <a:r>
              <a:rPr spc="150" dirty="0">
                <a:solidFill>
                  <a:srgbClr val="58595B"/>
                </a:solidFill>
              </a:rPr>
              <a:t>AngularJS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7700" y="2565400"/>
            <a:ext cx="4826000" cy="2641600"/>
          </a:xfrm>
          <a:prstGeom prst="rect">
            <a:avLst/>
          </a:prstGeom>
          <a:solidFill>
            <a:srgbClr val="F45D00"/>
          </a:solidFill>
        </p:spPr>
        <p:txBody>
          <a:bodyPr vert="horz" wrap="square" lIns="0" tIns="220345" rIns="0" bIns="0" rtlCol="0">
            <a:spAutoFit/>
          </a:bodyPr>
          <a:lstStyle/>
          <a:p>
            <a:pPr marL="1402080" marR="786765" indent="-584835">
              <a:lnSpc>
                <a:spcPct val="100400"/>
              </a:lnSpc>
              <a:spcBef>
                <a:spcPts val="1735"/>
              </a:spcBef>
            </a:pPr>
            <a:r>
              <a:rPr sz="4400" spc="70" dirty="0">
                <a:solidFill>
                  <a:srgbClr val="FFFFFF"/>
                </a:solidFill>
                <a:latin typeface="Calibri"/>
                <a:cs typeface="Calibri"/>
              </a:rPr>
              <a:t>JavaScript </a:t>
            </a:r>
            <a:r>
              <a:rPr sz="4400" spc="2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4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1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4400" spc="110" dirty="0">
                <a:solidFill>
                  <a:srgbClr val="FFFFFF"/>
                </a:solidFill>
                <a:latin typeface="Calibri"/>
                <a:cs typeface="Calibri"/>
              </a:rPr>
              <a:t>Dynamic  </a:t>
            </a:r>
            <a:r>
              <a:rPr sz="4400" spc="16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3100" y="2565400"/>
            <a:ext cx="4826000" cy="2641600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marL="1266190" marR="204470" indent="-1042035">
              <a:lnSpc>
                <a:spcPct val="100400"/>
              </a:lnSpc>
              <a:spcBef>
                <a:spcPts val="5"/>
              </a:spcBef>
            </a:pP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Part </a:t>
            </a:r>
            <a:r>
              <a:rPr sz="4400" spc="1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4400" spc="4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4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100" dirty="0">
                <a:solidFill>
                  <a:srgbClr val="FFFFFF"/>
                </a:solidFill>
                <a:latin typeface="Calibri"/>
                <a:cs typeface="Calibri"/>
              </a:rPr>
              <a:t>Angular  </a:t>
            </a:r>
            <a:r>
              <a:rPr sz="4400" spc="75" dirty="0">
                <a:solidFill>
                  <a:srgbClr val="FFFFFF"/>
                </a:solidFill>
                <a:latin typeface="Calibri"/>
                <a:cs typeface="Calibri"/>
              </a:rPr>
              <a:t>Philosophy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7700" y="5422900"/>
            <a:ext cx="4826000" cy="2654300"/>
          </a:xfrm>
          <a:prstGeom prst="rect">
            <a:avLst/>
          </a:prstGeom>
          <a:solidFill>
            <a:srgbClr val="58595B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510665" marR="1096010" indent="-384175">
              <a:lnSpc>
                <a:spcPct val="100400"/>
              </a:lnSpc>
            </a:pPr>
            <a:r>
              <a:rPr sz="4400" spc="-50" dirty="0">
                <a:solidFill>
                  <a:srgbClr val="FFFFFF"/>
                </a:solidFill>
                <a:latin typeface="Calibri"/>
                <a:cs typeface="Calibri"/>
              </a:rPr>
              <a:t>Tests</a:t>
            </a:r>
            <a:r>
              <a:rPr sz="4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70" dirty="0">
                <a:solidFill>
                  <a:srgbClr val="FFFFFF"/>
                </a:solidFill>
                <a:latin typeface="Calibri"/>
                <a:cs typeface="Calibri"/>
              </a:rPr>
              <a:t>Likely  </a:t>
            </a:r>
            <a:r>
              <a:rPr sz="4400" spc="4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3100" y="5422900"/>
            <a:ext cx="4826000" cy="2654300"/>
          </a:xfrm>
          <a:prstGeom prst="rect">
            <a:avLst/>
          </a:prstGeom>
          <a:solidFill>
            <a:srgbClr val="66AEBA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242695" marR="469900" indent="-753110">
              <a:lnSpc>
                <a:spcPct val="100400"/>
              </a:lnSpc>
            </a:pPr>
            <a:r>
              <a:rPr sz="4400" spc="4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4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85" dirty="0">
                <a:solidFill>
                  <a:srgbClr val="FFFFFF"/>
                </a:solidFill>
                <a:latin typeface="Calibri"/>
                <a:cs typeface="Calibri"/>
              </a:rPr>
              <a:t>Growing  </a:t>
            </a:r>
            <a:r>
              <a:rPr sz="4400" spc="10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44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10" dirty="0">
                <a:solidFill>
                  <a:srgbClr val="FFFFFF"/>
                </a:solidFill>
                <a:latin typeface="Calibri"/>
                <a:cs typeface="Calibri"/>
              </a:rPr>
              <a:t>Bases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400" y="775589"/>
            <a:ext cx="9631273" cy="1233671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664845">
              <a:lnSpc>
                <a:spcPct val="100000"/>
              </a:lnSpc>
            </a:pPr>
            <a:r>
              <a:rPr spc="95" dirty="0"/>
              <a:t>Registering </a:t>
            </a:r>
            <a:r>
              <a:rPr spc="25" dirty="0"/>
              <a:t>Multiple</a:t>
            </a:r>
            <a:r>
              <a:rPr spc="-290" dirty="0"/>
              <a:t> </a:t>
            </a:r>
            <a:r>
              <a:rPr spc="40" dirty="0"/>
              <a:t>Modules</a:t>
            </a:r>
          </a:p>
        </p:txBody>
      </p:sp>
      <p:sp>
        <p:nvSpPr>
          <p:cNvPr id="3" name="object 3"/>
          <p:cNvSpPr/>
          <p:nvPr/>
        </p:nvSpPr>
        <p:spPr>
          <a:xfrm>
            <a:off x="812800" y="2374900"/>
            <a:ext cx="14630400" cy="6057900"/>
          </a:xfrm>
          <a:custGeom>
            <a:avLst/>
            <a:gdLst/>
            <a:ahLst/>
            <a:cxnLst/>
            <a:rect l="l" t="t" r="r" b="b"/>
            <a:pathLst>
              <a:path w="14630400" h="6057900">
                <a:moveTo>
                  <a:pt x="0" y="0"/>
                </a:moveTo>
                <a:lnTo>
                  <a:pt x="14630400" y="0"/>
                </a:lnTo>
                <a:lnTo>
                  <a:pt x="14630400" y="6057900"/>
                </a:lnTo>
                <a:lnTo>
                  <a:pt x="0" y="6057900"/>
                </a:lnTo>
                <a:lnTo>
                  <a:pt x="0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8785" y="2443518"/>
            <a:ext cx="181419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C8531F"/>
                </a:solidFill>
                <a:latin typeface="Courier New"/>
                <a:cs typeface="Courier New"/>
              </a:rPr>
              <a:t>‘omdb’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317" y="2180811"/>
            <a:ext cx="3109595" cy="236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700"/>
              </a:lnSpc>
              <a:tabLst>
                <a:tab pos="1036319" algn="l"/>
              </a:tabLst>
            </a:pP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var	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alias</a:t>
            </a:r>
            <a:r>
              <a:rPr sz="3400" spc="-95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=  </a:t>
            </a: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var	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anonFunc  </a:t>
            </a: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var	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anonObj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8793" y="3224568"/>
            <a:ext cx="4923790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>
              <a:lnSpc>
                <a:spcPct val="100000"/>
              </a:lnSpc>
              <a:tabLst>
                <a:tab pos="777240" algn="l"/>
                <a:tab pos="4145279" algn="l"/>
                <a:tab pos="4664075" algn="l"/>
              </a:tabLst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=	</a:t>
            </a: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functio</a:t>
            </a:r>
            <a:r>
              <a:rPr sz="3400" b="1" spc="-5" dirty="0">
                <a:solidFill>
                  <a:srgbClr val="79A14C"/>
                </a:solidFill>
                <a:latin typeface="Courier New"/>
                <a:cs typeface="Courier New"/>
              </a:rPr>
              <a:t>n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(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) {	…	}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70"/>
              </a:spcBef>
              <a:tabLst>
                <a:tab pos="518159" algn="l"/>
              </a:tabLst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=	{};</a:t>
            </a:r>
            <a:endParaRPr sz="3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34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0" y="775589"/>
            <a:ext cx="10545673" cy="1233671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664845">
              <a:lnSpc>
                <a:spcPct val="100000"/>
              </a:lnSpc>
            </a:pPr>
            <a:r>
              <a:rPr spc="95" dirty="0"/>
              <a:t>Registering </a:t>
            </a:r>
            <a:r>
              <a:rPr spc="25" dirty="0"/>
              <a:t>Multiple</a:t>
            </a:r>
            <a:r>
              <a:rPr spc="-290" dirty="0"/>
              <a:t> </a:t>
            </a:r>
            <a:r>
              <a:rPr spc="40" dirty="0"/>
              <a:t>Modules</a:t>
            </a:r>
          </a:p>
        </p:txBody>
      </p:sp>
      <p:sp>
        <p:nvSpPr>
          <p:cNvPr id="3" name="object 3"/>
          <p:cNvSpPr/>
          <p:nvPr/>
        </p:nvSpPr>
        <p:spPr>
          <a:xfrm>
            <a:off x="812800" y="2374900"/>
            <a:ext cx="14630400" cy="6057900"/>
          </a:xfrm>
          <a:custGeom>
            <a:avLst/>
            <a:gdLst/>
            <a:ahLst/>
            <a:cxnLst/>
            <a:rect l="l" t="t" r="r" b="b"/>
            <a:pathLst>
              <a:path w="14630400" h="6057900">
                <a:moveTo>
                  <a:pt x="0" y="0"/>
                </a:moveTo>
                <a:lnTo>
                  <a:pt x="14630400" y="0"/>
                </a:lnTo>
                <a:lnTo>
                  <a:pt x="14630400" y="6057900"/>
                </a:lnTo>
                <a:lnTo>
                  <a:pt x="0" y="6057900"/>
                </a:lnTo>
                <a:lnTo>
                  <a:pt x="0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8785" y="2443518"/>
            <a:ext cx="181419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C8531F"/>
                </a:solidFill>
                <a:latin typeface="Courier New"/>
                <a:cs typeface="Courier New"/>
              </a:rPr>
              <a:t>‘omdb’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317" y="2180811"/>
            <a:ext cx="3109595" cy="236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700"/>
              </a:lnSpc>
              <a:tabLst>
                <a:tab pos="1036319" algn="l"/>
              </a:tabLst>
            </a:pP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var	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alias</a:t>
            </a:r>
            <a:r>
              <a:rPr sz="3400" spc="-95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=  </a:t>
            </a: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var	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anonFunc  </a:t>
            </a: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var	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anonObj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8793" y="3224568"/>
            <a:ext cx="4923790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>
              <a:lnSpc>
                <a:spcPct val="100000"/>
              </a:lnSpc>
              <a:tabLst>
                <a:tab pos="777240" algn="l"/>
                <a:tab pos="4145279" algn="l"/>
                <a:tab pos="4664075" algn="l"/>
              </a:tabLst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=	</a:t>
            </a:r>
            <a:r>
              <a:rPr sz="3400" b="1" dirty="0">
                <a:solidFill>
                  <a:srgbClr val="79A14C"/>
                </a:solidFill>
                <a:latin typeface="Courier New"/>
                <a:cs typeface="Courier New"/>
              </a:rPr>
              <a:t>functio</a:t>
            </a:r>
            <a:r>
              <a:rPr sz="3400" b="1" spc="-5" dirty="0">
                <a:solidFill>
                  <a:srgbClr val="79A14C"/>
                </a:solidFill>
                <a:latin typeface="Courier New"/>
                <a:cs typeface="Courier New"/>
              </a:rPr>
              <a:t>n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(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) {	…	}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70"/>
              </a:spcBef>
              <a:tabLst>
                <a:tab pos="518159" algn="l"/>
              </a:tabLst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=	{};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317" y="5567718"/>
            <a:ext cx="673735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angular.</a:t>
            </a:r>
            <a:r>
              <a:rPr sz="3400" b="1" spc="-5" dirty="0">
                <a:solidFill>
                  <a:srgbClr val="58595B"/>
                </a:solidFill>
                <a:latin typeface="Courier New"/>
                <a:cs typeface="Courier New"/>
              </a:rPr>
              <a:t>mock.module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(alias,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5623" y="5567718"/>
            <a:ext cx="233172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anonFunc,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76855" y="5567718"/>
            <a:ext cx="233235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anonOb</a:t>
            </a: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j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);</a:t>
            </a:r>
            <a:endParaRPr sz="3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54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806" y="3124314"/>
            <a:ext cx="2930525" cy="254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0200" algn="r">
              <a:lnSpc>
                <a:spcPts val="6700"/>
              </a:lnSpc>
            </a:pPr>
            <a:r>
              <a:rPr spc="50" dirty="0">
                <a:solidFill>
                  <a:srgbClr val="548C94"/>
                </a:solidFill>
              </a:rPr>
              <a:t>Esse</a:t>
            </a:r>
            <a:r>
              <a:rPr spc="30" dirty="0">
                <a:solidFill>
                  <a:srgbClr val="548C94"/>
                </a:solidFill>
              </a:rPr>
              <a:t>n</a:t>
            </a:r>
            <a:r>
              <a:rPr spc="10" dirty="0">
                <a:solidFill>
                  <a:srgbClr val="548C94"/>
                </a:solidFill>
              </a:rPr>
              <a:t>tial  </a:t>
            </a:r>
            <a:r>
              <a:rPr spc="100" dirty="0">
                <a:solidFill>
                  <a:srgbClr val="548C94"/>
                </a:solidFill>
              </a:rPr>
              <a:t>ng</a:t>
            </a:r>
            <a:r>
              <a:rPr spc="200" dirty="0">
                <a:solidFill>
                  <a:srgbClr val="548C94"/>
                </a:solidFill>
              </a:rPr>
              <a:t>M</a:t>
            </a:r>
            <a:r>
              <a:rPr spc="90" dirty="0">
                <a:solidFill>
                  <a:srgbClr val="548C94"/>
                </a:solidFill>
              </a:rPr>
              <a:t>ock  </a:t>
            </a:r>
            <a:r>
              <a:rPr spc="-50" dirty="0">
                <a:solidFill>
                  <a:srgbClr val="548C94"/>
                </a:solidFill>
              </a:rPr>
              <a:t>F</a:t>
            </a:r>
            <a:r>
              <a:rPr spc="160" dirty="0">
                <a:solidFill>
                  <a:srgbClr val="548C94"/>
                </a:solidFill>
              </a:rPr>
              <a:t>un</a:t>
            </a:r>
            <a:r>
              <a:rPr spc="195" dirty="0">
                <a:solidFill>
                  <a:srgbClr val="548C94"/>
                </a:solidFill>
              </a:rPr>
              <a:t>c</a:t>
            </a:r>
            <a:r>
              <a:rPr spc="60" dirty="0">
                <a:solidFill>
                  <a:srgbClr val="548C94"/>
                </a:solidFill>
              </a:rPr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9048" y="3838219"/>
            <a:ext cx="7392670" cy="116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50" dirty="0">
                <a:solidFill>
                  <a:srgbClr val="58595B"/>
                </a:solidFill>
                <a:latin typeface="Calibri"/>
                <a:cs typeface="Calibri"/>
              </a:rPr>
              <a:t>inject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700" spc="30" dirty="0">
                <a:solidFill>
                  <a:srgbClr val="548C94"/>
                </a:solidFill>
                <a:latin typeface="Calibri"/>
                <a:cs typeface="Calibri"/>
              </a:rPr>
              <a:t>Used </a:t>
            </a:r>
            <a:r>
              <a:rPr sz="2700" spc="10" dirty="0">
                <a:solidFill>
                  <a:srgbClr val="548C94"/>
                </a:solidFill>
                <a:latin typeface="Calibri"/>
                <a:cs typeface="Calibri"/>
              </a:rPr>
              <a:t>to </a:t>
            </a:r>
            <a:r>
              <a:rPr sz="2700" spc="75" dirty="0">
                <a:solidFill>
                  <a:srgbClr val="548C94"/>
                </a:solidFill>
                <a:latin typeface="Calibri"/>
                <a:cs typeface="Calibri"/>
              </a:rPr>
              <a:t>get</a:t>
            </a:r>
            <a:r>
              <a:rPr sz="2700" spc="-400" dirty="0">
                <a:solidFill>
                  <a:srgbClr val="548C94"/>
                </a:solidFill>
                <a:latin typeface="Calibri"/>
                <a:cs typeface="Calibri"/>
              </a:rPr>
              <a:t> </a:t>
            </a:r>
            <a:r>
              <a:rPr sz="2700" spc="25" dirty="0">
                <a:solidFill>
                  <a:srgbClr val="548C94"/>
                </a:solidFill>
                <a:latin typeface="Calibri"/>
                <a:cs typeface="Calibri"/>
              </a:rPr>
              <a:t>instances </a:t>
            </a:r>
            <a:r>
              <a:rPr sz="2700" spc="10" dirty="0">
                <a:solidFill>
                  <a:srgbClr val="548C94"/>
                </a:solidFill>
                <a:latin typeface="Calibri"/>
                <a:cs typeface="Calibri"/>
              </a:rPr>
              <a:t>of </a:t>
            </a:r>
            <a:r>
              <a:rPr sz="2700" spc="50" dirty="0">
                <a:solidFill>
                  <a:srgbClr val="548C94"/>
                </a:solidFill>
                <a:latin typeface="Calibri"/>
                <a:cs typeface="Calibri"/>
              </a:rPr>
              <a:t>components </a:t>
            </a:r>
            <a:r>
              <a:rPr sz="2700" spc="5" dirty="0">
                <a:solidFill>
                  <a:srgbClr val="548C94"/>
                </a:solidFill>
                <a:latin typeface="Calibri"/>
                <a:cs typeface="Calibri"/>
              </a:rPr>
              <a:t>from </a:t>
            </a:r>
            <a:r>
              <a:rPr sz="2700" spc="50" dirty="0">
                <a:solidFill>
                  <a:srgbClr val="548C94"/>
                </a:solidFill>
                <a:latin typeface="Calibri"/>
                <a:cs typeface="Calibri"/>
              </a:rPr>
              <a:t>modules</a:t>
            </a:r>
            <a:endParaRPr sz="2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1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3100" y="5283200"/>
            <a:ext cx="4749800" cy="1092200"/>
          </a:xfrm>
          <a:prstGeom prst="rect">
            <a:avLst/>
          </a:prstGeom>
          <a:solidFill>
            <a:srgbClr val="72984B"/>
          </a:solidFill>
        </p:spPr>
        <p:txBody>
          <a:bodyPr vert="horz" wrap="square" lIns="0" tIns="238125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875"/>
              </a:spcBef>
            </a:pP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someModule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3504" y="4483097"/>
            <a:ext cx="5969000" cy="3594100"/>
          </a:xfrm>
          <a:prstGeom prst="rect">
            <a:avLst/>
          </a:prstGeom>
          <a:ln w="25400">
            <a:solidFill>
              <a:srgbClr val="DEDFE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240"/>
              </a:spcBef>
            </a:pPr>
            <a:r>
              <a:rPr sz="2400" b="1" spc="45" dirty="0">
                <a:solidFill>
                  <a:srgbClr val="58595B"/>
                </a:solidFill>
                <a:latin typeface="Calibri"/>
                <a:cs typeface="Calibri"/>
              </a:rPr>
              <a:t>angular.mock.module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3100" y="6629400"/>
            <a:ext cx="4749800" cy="1104900"/>
          </a:xfrm>
          <a:prstGeom prst="rect">
            <a:avLst/>
          </a:prstGeom>
          <a:solidFill>
            <a:srgbClr val="72984B"/>
          </a:solidFill>
        </p:spPr>
        <p:txBody>
          <a:bodyPr vert="horz" wrap="square" lIns="0" tIns="244475" rIns="0" bIns="0" rtlCol="0">
            <a:spAutoFit/>
          </a:bodyPr>
          <a:lstStyle/>
          <a:p>
            <a:pPr marL="1210945">
              <a:lnSpc>
                <a:spcPct val="100000"/>
              </a:lnSpc>
              <a:spcBef>
                <a:spcPts val="1925"/>
              </a:spcBef>
            </a:pPr>
            <a:r>
              <a:rPr sz="3200" spc="60" dirty="0">
                <a:solidFill>
                  <a:srgbClr val="FFFFFF"/>
                </a:solidFill>
                <a:latin typeface="Calibri"/>
                <a:cs typeface="Calibri"/>
              </a:rPr>
              <a:t>omdbModule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6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1" y="749294"/>
            <a:ext cx="7493000" cy="7975600"/>
          </a:xfrm>
          <a:custGeom>
            <a:avLst/>
            <a:gdLst/>
            <a:ahLst/>
            <a:cxnLst/>
            <a:rect l="l" t="t" r="r" b="b"/>
            <a:pathLst>
              <a:path w="7493000" h="7975600">
                <a:moveTo>
                  <a:pt x="0" y="0"/>
                </a:moveTo>
                <a:lnTo>
                  <a:pt x="7492998" y="0"/>
                </a:lnTo>
                <a:lnTo>
                  <a:pt x="7492998" y="7975605"/>
                </a:lnTo>
                <a:lnTo>
                  <a:pt x="0" y="797560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DED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53100" y="5283200"/>
            <a:ext cx="4749800" cy="1092200"/>
          </a:xfrm>
          <a:prstGeom prst="rect">
            <a:avLst/>
          </a:prstGeom>
          <a:solidFill>
            <a:srgbClr val="72984B"/>
          </a:solidFill>
        </p:spPr>
        <p:txBody>
          <a:bodyPr vert="horz" wrap="square" lIns="0" tIns="238125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875"/>
              </a:spcBef>
            </a:pP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someModule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3504" y="4483097"/>
            <a:ext cx="5969000" cy="3594100"/>
          </a:xfrm>
          <a:prstGeom prst="rect">
            <a:avLst/>
          </a:prstGeom>
          <a:ln w="25400">
            <a:solidFill>
              <a:srgbClr val="DEDFE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240"/>
              </a:spcBef>
            </a:pPr>
            <a:r>
              <a:rPr sz="2400" b="1" spc="45" dirty="0">
                <a:solidFill>
                  <a:srgbClr val="58595B"/>
                </a:solidFill>
                <a:latin typeface="Calibri"/>
                <a:cs typeface="Calibri"/>
              </a:rPr>
              <a:t>angular.mock.module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3100" y="6629400"/>
            <a:ext cx="4749800" cy="1104900"/>
          </a:xfrm>
          <a:prstGeom prst="rect">
            <a:avLst/>
          </a:prstGeom>
          <a:solidFill>
            <a:srgbClr val="72984B"/>
          </a:solidFill>
        </p:spPr>
        <p:txBody>
          <a:bodyPr vert="horz" wrap="square" lIns="0" tIns="244475" rIns="0" bIns="0" rtlCol="0">
            <a:spAutoFit/>
          </a:bodyPr>
          <a:lstStyle/>
          <a:p>
            <a:pPr marL="1210945">
              <a:lnSpc>
                <a:spcPct val="100000"/>
              </a:lnSpc>
              <a:spcBef>
                <a:spcPts val="1925"/>
              </a:spcBef>
            </a:pPr>
            <a:r>
              <a:rPr sz="3200" spc="60" dirty="0">
                <a:solidFill>
                  <a:srgbClr val="FFFFFF"/>
                </a:solidFill>
                <a:latin typeface="Calibri"/>
                <a:cs typeface="Calibri"/>
              </a:rPr>
              <a:t>omdbModule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3100" y="2933700"/>
            <a:ext cx="4749800" cy="1104900"/>
          </a:xfrm>
          <a:prstGeom prst="rect">
            <a:avLst/>
          </a:prstGeom>
          <a:solidFill>
            <a:srgbClr val="548C94"/>
          </a:solidFill>
        </p:spPr>
        <p:txBody>
          <a:bodyPr vert="horz" wrap="square" lIns="0" tIns="244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sz="3200" spc="70" dirty="0">
                <a:solidFill>
                  <a:srgbClr val="FFFFFF"/>
                </a:solidFill>
                <a:latin typeface="Calibri"/>
                <a:cs typeface="Calibri"/>
              </a:rPr>
              <a:t>ngMock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53100" y="1600200"/>
            <a:ext cx="4749800" cy="1092200"/>
          </a:xfrm>
          <a:prstGeom prst="rect">
            <a:avLst/>
          </a:prstGeom>
          <a:solidFill>
            <a:srgbClr val="C8531F"/>
          </a:solidFill>
        </p:spPr>
        <p:txBody>
          <a:bodyPr vert="horz" wrap="square" lIns="0" tIns="236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0"/>
              </a:spcBef>
            </a:pPr>
            <a:r>
              <a:rPr sz="3200" spc="60" dirty="0">
                <a:solidFill>
                  <a:srgbClr val="FFFFFF"/>
                </a:solidFill>
              </a:rPr>
              <a:t>angular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510239" y="811860"/>
            <a:ext cx="263588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0" dirty="0">
                <a:solidFill>
                  <a:srgbClr val="58595B"/>
                </a:solidFill>
                <a:latin typeface="Calibri"/>
                <a:cs typeface="Calibri"/>
              </a:rPr>
              <a:t>angular.mock.inject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19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1" y="749294"/>
            <a:ext cx="7493000" cy="7975600"/>
          </a:xfrm>
          <a:custGeom>
            <a:avLst/>
            <a:gdLst/>
            <a:ahLst/>
            <a:cxnLst/>
            <a:rect l="l" t="t" r="r" b="b"/>
            <a:pathLst>
              <a:path w="7493000" h="7975600">
                <a:moveTo>
                  <a:pt x="0" y="0"/>
                </a:moveTo>
                <a:lnTo>
                  <a:pt x="7492998" y="0"/>
                </a:lnTo>
                <a:lnTo>
                  <a:pt x="7492998" y="7975605"/>
                </a:lnTo>
                <a:lnTo>
                  <a:pt x="0" y="797560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4" y="4483097"/>
            <a:ext cx="5969000" cy="3594100"/>
          </a:xfrm>
          <a:custGeom>
            <a:avLst/>
            <a:gdLst/>
            <a:ahLst/>
            <a:cxnLst/>
            <a:rect l="l" t="t" r="r" b="b"/>
            <a:pathLst>
              <a:path w="5969000" h="3594100">
                <a:moveTo>
                  <a:pt x="0" y="0"/>
                </a:moveTo>
                <a:lnTo>
                  <a:pt x="5968995" y="0"/>
                </a:lnTo>
                <a:lnTo>
                  <a:pt x="5968995" y="3594102"/>
                </a:lnTo>
                <a:lnTo>
                  <a:pt x="0" y="359410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EDF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53100" y="5283200"/>
            <a:ext cx="4749800" cy="1092200"/>
          </a:xfrm>
          <a:prstGeom prst="rect">
            <a:avLst/>
          </a:prstGeom>
          <a:solidFill>
            <a:srgbClr val="72984B"/>
          </a:solidFill>
        </p:spPr>
        <p:txBody>
          <a:bodyPr vert="horz" wrap="square" lIns="0" tIns="238125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875"/>
              </a:spcBef>
            </a:pP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someModule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8010" y="4526279"/>
            <a:ext cx="291211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5" dirty="0">
                <a:solidFill>
                  <a:srgbClr val="58595B"/>
                </a:solidFill>
                <a:latin typeface="Calibri"/>
                <a:cs typeface="Calibri"/>
              </a:rPr>
              <a:t>angular.mock.module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3100" y="6629400"/>
            <a:ext cx="4749800" cy="1104900"/>
          </a:xfrm>
          <a:prstGeom prst="rect">
            <a:avLst/>
          </a:prstGeom>
          <a:solidFill>
            <a:srgbClr val="72984B"/>
          </a:solidFill>
        </p:spPr>
        <p:txBody>
          <a:bodyPr vert="horz" wrap="square" lIns="0" tIns="244475" rIns="0" bIns="0" rtlCol="0">
            <a:spAutoFit/>
          </a:bodyPr>
          <a:lstStyle/>
          <a:p>
            <a:pPr marL="1210945">
              <a:lnSpc>
                <a:spcPct val="100000"/>
              </a:lnSpc>
              <a:spcBef>
                <a:spcPts val="1925"/>
              </a:spcBef>
            </a:pPr>
            <a:r>
              <a:rPr sz="3200" spc="60" dirty="0">
                <a:solidFill>
                  <a:srgbClr val="FFFFFF"/>
                </a:solidFill>
                <a:latin typeface="Calibri"/>
                <a:cs typeface="Calibri"/>
              </a:rPr>
              <a:t>omdbModule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3100" y="2933700"/>
            <a:ext cx="4749800" cy="1104900"/>
          </a:xfrm>
          <a:prstGeom prst="rect">
            <a:avLst/>
          </a:prstGeom>
          <a:solidFill>
            <a:srgbClr val="548C94"/>
          </a:solidFill>
        </p:spPr>
        <p:txBody>
          <a:bodyPr vert="horz" wrap="square" lIns="0" tIns="244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sz="3200" spc="70" dirty="0">
                <a:solidFill>
                  <a:srgbClr val="FFFFFF"/>
                </a:solidFill>
                <a:latin typeface="Calibri"/>
                <a:cs typeface="Calibri"/>
              </a:rPr>
              <a:t>ngMock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3100" y="1600200"/>
            <a:ext cx="4749800" cy="1092200"/>
          </a:xfrm>
          <a:prstGeom prst="rect">
            <a:avLst/>
          </a:prstGeom>
          <a:solidFill>
            <a:srgbClr val="C8531F"/>
          </a:solidFill>
        </p:spPr>
        <p:txBody>
          <a:bodyPr vert="horz" wrap="square" lIns="0" tIns="236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0"/>
              </a:spcBef>
            </a:pPr>
            <a:r>
              <a:rPr sz="3200" spc="60" dirty="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0239" y="811860"/>
            <a:ext cx="263588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0" dirty="0">
                <a:solidFill>
                  <a:srgbClr val="58595B"/>
                </a:solidFill>
                <a:latin typeface="Calibri"/>
                <a:cs typeface="Calibri"/>
              </a:rPr>
              <a:t>angular.mock.inject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93412" y="2171699"/>
            <a:ext cx="3746500" cy="0"/>
          </a:xfrm>
          <a:custGeom>
            <a:avLst/>
            <a:gdLst/>
            <a:ahLst/>
            <a:cxnLst/>
            <a:rect l="l" t="t" r="r" b="b"/>
            <a:pathLst>
              <a:path w="3746500">
                <a:moveTo>
                  <a:pt x="3746501" y="0"/>
                </a:moveTo>
                <a:lnTo>
                  <a:pt x="23190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DEDFE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05440" y="20650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213359" y="0"/>
                </a:moveTo>
                <a:lnTo>
                  <a:pt x="0" y="106679"/>
                </a:lnTo>
                <a:lnTo>
                  <a:pt x="213359" y="213359"/>
                </a:lnTo>
                <a:lnTo>
                  <a:pt x="213359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792964" y="1576489"/>
            <a:ext cx="1532890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5" dirty="0"/>
              <a:t>$inje</a:t>
            </a:r>
            <a:r>
              <a:rPr sz="3200" spc="75" dirty="0"/>
              <a:t>c</a:t>
            </a:r>
            <a:r>
              <a:rPr sz="3200" spc="-35" dirty="0"/>
              <a:t>t</a:t>
            </a:r>
            <a:r>
              <a:rPr sz="3200" dirty="0"/>
              <a:t>or</a:t>
            </a:r>
            <a:endParaRPr sz="3200"/>
          </a:p>
        </p:txBody>
      </p:sp>
      <p:sp>
        <p:nvSpPr>
          <p:cNvPr id="13" name="object 13"/>
          <p:cNvSpPr/>
          <p:nvPr/>
        </p:nvSpPr>
        <p:spPr>
          <a:xfrm>
            <a:off x="10706062" y="3479798"/>
            <a:ext cx="3746500" cy="0"/>
          </a:xfrm>
          <a:custGeom>
            <a:avLst/>
            <a:gdLst/>
            <a:ahLst/>
            <a:cxnLst/>
            <a:rect l="l" t="t" r="r" b="b"/>
            <a:pathLst>
              <a:path w="3746500">
                <a:moveTo>
                  <a:pt x="3746502" y="0"/>
                </a:moveTo>
                <a:lnTo>
                  <a:pt x="29337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DEDFE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18140" y="33731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213359" y="0"/>
                </a:moveTo>
                <a:lnTo>
                  <a:pt x="0" y="106679"/>
                </a:lnTo>
                <a:lnTo>
                  <a:pt x="213359" y="213359"/>
                </a:lnTo>
                <a:lnTo>
                  <a:pt x="213359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00609" y="2884589"/>
            <a:ext cx="1875789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50" dirty="0">
                <a:solidFill>
                  <a:srgbClr val="58595B"/>
                </a:solidFill>
                <a:latin typeface="Calibri"/>
                <a:cs typeface="Calibri"/>
              </a:rPr>
              <a:t>$</a:t>
            </a:r>
            <a:r>
              <a:rPr sz="3200" spc="25" dirty="0">
                <a:solidFill>
                  <a:srgbClr val="58595B"/>
                </a:solidFill>
                <a:latin typeface="Calibri"/>
                <a:cs typeface="Calibri"/>
              </a:rPr>
              <a:t>c</a:t>
            </a:r>
            <a:r>
              <a:rPr sz="3200" spc="80" dirty="0">
                <a:solidFill>
                  <a:srgbClr val="58595B"/>
                </a:solidFill>
                <a:latin typeface="Calibri"/>
                <a:cs typeface="Calibri"/>
              </a:rPr>
              <a:t>o</a:t>
            </a:r>
            <a:r>
              <a:rPr sz="3200" spc="65" dirty="0">
                <a:solidFill>
                  <a:srgbClr val="58595B"/>
                </a:solidFill>
                <a:latin typeface="Calibri"/>
                <a:cs typeface="Calibri"/>
              </a:rPr>
              <a:t>n</a:t>
            </a:r>
            <a:r>
              <a:rPr sz="3200" spc="-45" dirty="0">
                <a:solidFill>
                  <a:srgbClr val="58595B"/>
                </a:solidFill>
                <a:latin typeface="Calibri"/>
                <a:cs typeface="Calibri"/>
              </a:rPr>
              <a:t>t</a:t>
            </a:r>
            <a:r>
              <a:rPr sz="3200" spc="-80" dirty="0">
                <a:solidFill>
                  <a:srgbClr val="58595B"/>
                </a:solidFill>
                <a:latin typeface="Calibri"/>
                <a:cs typeface="Calibri"/>
              </a:rPr>
              <a:t>r</a:t>
            </a:r>
            <a:r>
              <a:rPr sz="3200" spc="10" dirty="0">
                <a:solidFill>
                  <a:srgbClr val="58595B"/>
                </a:solidFill>
                <a:latin typeface="Calibri"/>
                <a:cs typeface="Calibri"/>
              </a:rPr>
              <a:t>oller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93374" y="5867394"/>
            <a:ext cx="3746500" cy="0"/>
          </a:xfrm>
          <a:custGeom>
            <a:avLst/>
            <a:gdLst/>
            <a:ahLst/>
            <a:cxnLst/>
            <a:rect l="l" t="t" r="r" b="b"/>
            <a:pathLst>
              <a:path w="3746500">
                <a:moveTo>
                  <a:pt x="3746504" y="0"/>
                </a:moveTo>
                <a:lnTo>
                  <a:pt x="20180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DEDFE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05440" y="57607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213359" y="0"/>
                </a:moveTo>
                <a:lnTo>
                  <a:pt x="0" y="106679"/>
                </a:lnTo>
                <a:lnTo>
                  <a:pt x="213359" y="213359"/>
                </a:lnTo>
                <a:lnTo>
                  <a:pt x="213359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184583" y="5263731"/>
            <a:ext cx="2175510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5" dirty="0">
                <a:solidFill>
                  <a:srgbClr val="58595B"/>
                </a:solidFill>
                <a:latin typeface="Calibri"/>
                <a:cs typeface="Calibri"/>
              </a:rPr>
              <a:t>someService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693412" y="7175503"/>
            <a:ext cx="3746500" cy="0"/>
          </a:xfrm>
          <a:custGeom>
            <a:avLst/>
            <a:gdLst/>
            <a:ahLst/>
            <a:cxnLst/>
            <a:rect l="l" t="t" r="r" b="b"/>
            <a:pathLst>
              <a:path w="3746500">
                <a:moveTo>
                  <a:pt x="3746501" y="0"/>
                </a:moveTo>
                <a:lnTo>
                  <a:pt x="23190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DEDFE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05440" y="706881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59" y="0"/>
                </a:moveTo>
                <a:lnTo>
                  <a:pt x="0" y="106679"/>
                </a:lnTo>
                <a:lnTo>
                  <a:pt x="213359" y="213359"/>
                </a:lnTo>
                <a:lnTo>
                  <a:pt x="213359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716256" y="6571830"/>
            <a:ext cx="1621790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10" dirty="0">
                <a:solidFill>
                  <a:srgbClr val="58595B"/>
                </a:solidFill>
                <a:latin typeface="Calibri"/>
                <a:cs typeface="Calibri"/>
              </a:rPr>
              <a:t>omdb</a:t>
            </a:r>
            <a:r>
              <a:rPr sz="3200" spc="9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3200" spc="75" dirty="0">
                <a:solidFill>
                  <a:srgbClr val="58595B"/>
                </a:solidFill>
                <a:latin typeface="Calibri"/>
                <a:cs typeface="Calibri"/>
              </a:rPr>
              <a:t>pi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4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5" y="3136902"/>
            <a:ext cx="0" cy="2679700"/>
          </a:xfrm>
          <a:custGeom>
            <a:avLst/>
            <a:gdLst/>
            <a:ahLst/>
            <a:cxnLst/>
            <a:rect l="l" t="t" r="r" b="b"/>
            <a:pathLst>
              <a:path h="2679700">
                <a:moveTo>
                  <a:pt x="0" y="0"/>
                </a:moveTo>
                <a:lnTo>
                  <a:pt x="0" y="2679697"/>
                </a:lnTo>
              </a:path>
            </a:pathLst>
          </a:custGeom>
          <a:ln w="25400">
            <a:solidFill>
              <a:srgbClr val="4C8D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4806" y="3124314"/>
            <a:ext cx="2930525" cy="254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93395" algn="r">
              <a:lnSpc>
                <a:spcPts val="6700"/>
              </a:lnSpc>
            </a:pPr>
            <a:r>
              <a:rPr sz="5600" spc="100" dirty="0">
                <a:solidFill>
                  <a:srgbClr val="548C94"/>
                </a:solidFill>
                <a:latin typeface="Calibri"/>
                <a:cs typeface="Calibri"/>
              </a:rPr>
              <a:t>ng</a:t>
            </a:r>
            <a:r>
              <a:rPr sz="5600" spc="200" dirty="0">
                <a:solidFill>
                  <a:srgbClr val="548C94"/>
                </a:solidFill>
                <a:latin typeface="Calibri"/>
                <a:cs typeface="Calibri"/>
              </a:rPr>
              <a:t>M</a:t>
            </a:r>
            <a:r>
              <a:rPr sz="5600" spc="90" dirty="0">
                <a:solidFill>
                  <a:srgbClr val="548C94"/>
                </a:solidFill>
                <a:latin typeface="Calibri"/>
                <a:cs typeface="Calibri"/>
              </a:rPr>
              <a:t>ock  </a:t>
            </a:r>
            <a:r>
              <a:rPr sz="5600" dirty="0">
                <a:solidFill>
                  <a:srgbClr val="548C94"/>
                </a:solidFill>
                <a:latin typeface="Calibri"/>
                <a:cs typeface="Calibri"/>
              </a:rPr>
              <a:t>P</a:t>
            </a:r>
            <a:r>
              <a:rPr sz="5600" spc="100" dirty="0">
                <a:solidFill>
                  <a:srgbClr val="548C94"/>
                </a:solidFill>
                <a:latin typeface="Calibri"/>
                <a:cs typeface="Calibri"/>
              </a:rPr>
              <a:t>ublic  </a:t>
            </a:r>
            <a:r>
              <a:rPr sz="5600" spc="-50" dirty="0">
                <a:solidFill>
                  <a:srgbClr val="548C94"/>
                </a:solidFill>
                <a:latin typeface="Calibri"/>
                <a:cs typeface="Calibri"/>
              </a:rPr>
              <a:t>F</a:t>
            </a:r>
            <a:r>
              <a:rPr sz="5600" spc="160" dirty="0">
                <a:solidFill>
                  <a:srgbClr val="548C94"/>
                </a:solidFill>
                <a:latin typeface="Calibri"/>
                <a:cs typeface="Calibri"/>
              </a:rPr>
              <a:t>un</a:t>
            </a:r>
            <a:r>
              <a:rPr sz="5600" spc="195" dirty="0">
                <a:solidFill>
                  <a:srgbClr val="548C94"/>
                </a:solidFill>
                <a:latin typeface="Calibri"/>
                <a:cs typeface="Calibri"/>
              </a:rPr>
              <a:t>c</a:t>
            </a:r>
            <a:r>
              <a:rPr sz="5600" spc="60" dirty="0">
                <a:solidFill>
                  <a:srgbClr val="548C94"/>
                </a:solidFill>
                <a:latin typeface="Calibri"/>
                <a:cs typeface="Calibri"/>
              </a:rPr>
              <a:t>tions</a:t>
            </a:r>
            <a:endParaRPr sz="5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49048" y="2732189"/>
            <a:ext cx="16687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85" dirty="0"/>
              <a:t>module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2800" y="3293824"/>
            <a:ext cx="14630400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565" lvl="6"/>
            <a:r>
              <a:rPr spc="30" dirty="0"/>
              <a:t>Used </a:t>
            </a:r>
            <a:r>
              <a:rPr spc="10" dirty="0"/>
              <a:t>to </a:t>
            </a:r>
            <a:r>
              <a:rPr spc="45" dirty="0"/>
              <a:t>load </a:t>
            </a:r>
            <a:r>
              <a:rPr spc="20" dirty="0"/>
              <a:t>our</a:t>
            </a:r>
            <a:r>
              <a:rPr spc="-280" dirty="0"/>
              <a:t> </a:t>
            </a:r>
            <a:r>
              <a:rPr spc="25" dirty="0"/>
              <a:t>module(s)</a:t>
            </a:r>
          </a:p>
          <a:p>
            <a:pPr marL="5790565" lvl="6">
              <a:spcBef>
                <a:spcPts val="375"/>
              </a:spcBef>
            </a:pPr>
            <a:r>
              <a:rPr sz="4000" spc="50" dirty="0">
                <a:solidFill>
                  <a:srgbClr val="58595B"/>
                </a:solidFill>
              </a:rPr>
              <a:t>inject</a:t>
            </a:r>
            <a:endParaRPr sz="4000" dirty="0"/>
          </a:p>
          <a:p>
            <a:pPr marL="5790565" lvl="6">
              <a:spcBef>
                <a:spcPts val="985"/>
              </a:spcBef>
            </a:pPr>
            <a:r>
              <a:rPr spc="30" dirty="0"/>
              <a:t>Used </a:t>
            </a:r>
            <a:r>
              <a:rPr spc="10" dirty="0"/>
              <a:t>to </a:t>
            </a:r>
            <a:r>
              <a:rPr spc="75" dirty="0"/>
              <a:t>get</a:t>
            </a:r>
            <a:r>
              <a:rPr spc="-400" dirty="0"/>
              <a:t> </a:t>
            </a:r>
            <a:r>
              <a:rPr spc="25" dirty="0"/>
              <a:t>instances </a:t>
            </a:r>
            <a:r>
              <a:rPr spc="10" dirty="0"/>
              <a:t>of </a:t>
            </a:r>
            <a:r>
              <a:rPr spc="50" dirty="0"/>
              <a:t>components </a:t>
            </a:r>
            <a:r>
              <a:rPr spc="5" dirty="0"/>
              <a:t>from </a:t>
            </a:r>
            <a:r>
              <a:rPr spc="50" dirty="0"/>
              <a:t>modules</a:t>
            </a:r>
          </a:p>
          <a:p>
            <a:pPr marL="5790565" lvl="6">
              <a:spcBef>
                <a:spcPts val="375"/>
              </a:spcBef>
            </a:pPr>
            <a:r>
              <a:rPr sz="4000" spc="140" dirty="0">
                <a:solidFill>
                  <a:srgbClr val="58595B"/>
                </a:solidFill>
              </a:rPr>
              <a:t>dump</a:t>
            </a:r>
            <a:endParaRPr sz="4000" dirty="0"/>
          </a:p>
          <a:p>
            <a:pPr marL="5790565" lvl="6">
              <a:spcBef>
                <a:spcPts val="985"/>
              </a:spcBef>
            </a:pPr>
            <a:r>
              <a:rPr spc="20" dirty="0"/>
              <a:t>Serializes </a:t>
            </a:r>
            <a:r>
              <a:rPr spc="70" dirty="0"/>
              <a:t>common </a:t>
            </a:r>
            <a:r>
              <a:rPr spc="40" dirty="0"/>
              <a:t>objects </a:t>
            </a:r>
            <a:r>
              <a:rPr spc="-25" dirty="0"/>
              <a:t>for</a:t>
            </a:r>
            <a:r>
              <a:rPr spc="-335" dirty="0"/>
              <a:t> </a:t>
            </a:r>
            <a:r>
              <a:rPr spc="12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036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8764" y="4174159"/>
            <a:ext cx="0" cy="1493520"/>
          </a:xfrm>
          <a:custGeom>
            <a:avLst/>
            <a:gdLst/>
            <a:ahLst/>
            <a:cxnLst/>
            <a:rect l="l" t="t" r="r" b="b"/>
            <a:pathLst>
              <a:path h="1493520">
                <a:moveTo>
                  <a:pt x="0" y="0"/>
                </a:moveTo>
                <a:lnTo>
                  <a:pt x="1" y="149318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93133" y="4174159"/>
            <a:ext cx="0" cy="1493520"/>
          </a:xfrm>
          <a:custGeom>
            <a:avLst/>
            <a:gdLst/>
            <a:ahLst/>
            <a:cxnLst/>
            <a:rect l="l" t="t" r="r" b="b"/>
            <a:pathLst>
              <a:path h="1493520">
                <a:moveTo>
                  <a:pt x="0" y="0"/>
                </a:moveTo>
                <a:lnTo>
                  <a:pt x="1" y="149318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7425">
              <a:lnSpc>
                <a:spcPct val="100000"/>
              </a:lnSpc>
            </a:pPr>
            <a:r>
              <a:rPr spc="40" dirty="0"/>
              <a:t>Libraries</a:t>
            </a:r>
            <a:r>
              <a:rPr spc="-135" dirty="0"/>
              <a:t> </a:t>
            </a:r>
            <a:r>
              <a:rPr spc="8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936" y="4091063"/>
            <a:ext cx="3693160" cy="155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3980">
              <a:lnSpc>
                <a:spcPct val="100000"/>
              </a:lnSpc>
            </a:pPr>
            <a:r>
              <a:rPr sz="3100" b="1" spc="85" dirty="0">
                <a:solidFill>
                  <a:srgbClr val="58595B"/>
                </a:solidFill>
                <a:latin typeface="Calibri"/>
                <a:cs typeface="Calibri"/>
              </a:rPr>
              <a:t>Jasmine</a:t>
            </a:r>
            <a:endParaRPr sz="3100">
              <a:latin typeface="Calibri"/>
              <a:cs typeface="Calibri"/>
            </a:endParaRPr>
          </a:p>
          <a:p>
            <a:pPr marL="910590" indent="-897890">
              <a:lnSpc>
                <a:spcPct val="100000"/>
              </a:lnSpc>
              <a:spcBef>
                <a:spcPts val="470"/>
              </a:spcBef>
              <a:buChar char="•"/>
              <a:tabLst>
                <a:tab pos="910590" algn="l"/>
                <a:tab pos="911225" algn="l"/>
              </a:tabLst>
            </a:pPr>
            <a:r>
              <a:rPr sz="3100" dirty="0">
                <a:solidFill>
                  <a:srgbClr val="58595B"/>
                </a:solidFill>
                <a:latin typeface="Calibri"/>
                <a:cs typeface="Calibri"/>
              </a:rPr>
              <a:t>test</a:t>
            </a:r>
            <a:r>
              <a:rPr sz="3100" spc="-114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100" spc="15" dirty="0">
                <a:solidFill>
                  <a:srgbClr val="58595B"/>
                </a:solidFill>
                <a:latin typeface="Calibri"/>
                <a:cs typeface="Calibri"/>
              </a:rPr>
              <a:t>framework</a:t>
            </a:r>
            <a:endParaRPr sz="3100">
              <a:latin typeface="Calibri"/>
              <a:cs typeface="Calibri"/>
            </a:endParaRPr>
          </a:p>
          <a:p>
            <a:pPr marL="622935" indent="-610235">
              <a:lnSpc>
                <a:spcPct val="100000"/>
              </a:lnSpc>
              <a:spcBef>
                <a:spcPts val="470"/>
              </a:spcBef>
              <a:buChar char="•"/>
              <a:tabLst>
                <a:tab pos="622935" algn="l"/>
                <a:tab pos="623570" algn="l"/>
              </a:tabLst>
            </a:pPr>
            <a:r>
              <a:rPr sz="3100" spc="65" dirty="0">
                <a:solidFill>
                  <a:srgbClr val="58595B"/>
                </a:solidFill>
                <a:latin typeface="Calibri"/>
                <a:cs typeface="Calibri"/>
              </a:rPr>
              <a:t>can </a:t>
            </a:r>
            <a:r>
              <a:rPr sz="3100" spc="40" dirty="0">
                <a:solidFill>
                  <a:srgbClr val="58595B"/>
                </a:solidFill>
                <a:latin typeface="Calibri"/>
                <a:cs typeface="Calibri"/>
              </a:rPr>
              <a:t>run </a:t>
            </a:r>
            <a:r>
              <a:rPr sz="3100" spc="55" dirty="0">
                <a:solidFill>
                  <a:srgbClr val="58595B"/>
                </a:solidFill>
                <a:latin typeface="Calibri"/>
                <a:cs typeface="Calibri"/>
              </a:rPr>
              <a:t>in</a:t>
            </a:r>
            <a:r>
              <a:rPr sz="3100" spc="-29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100" spc="15" dirty="0">
                <a:solidFill>
                  <a:srgbClr val="58595B"/>
                </a:solidFill>
                <a:latin typeface="Calibri"/>
                <a:cs typeface="Calibri"/>
              </a:rPr>
              <a:t>browser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8961" y="4091063"/>
            <a:ext cx="4127500" cy="155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3705">
              <a:lnSpc>
                <a:spcPct val="100000"/>
              </a:lnSpc>
            </a:pPr>
            <a:r>
              <a:rPr sz="3100" b="1" spc="70" dirty="0">
                <a:solidFill>
                  <a:srgbClr val="58595B"/>
                </a:solidFill>
                <a:latin typeface="Calibri"/>
                <a:cs typeface="Calibri"/>
              </a:rPr>
              <a:t>Karma</a:t>
            </a:r>
            <a:endParaRPr sz="3100">
              <a:latin typeface="Calibri"/>
              <a:cs typeface="Calibri"/>
            </a:endParaRPr>
          </a:p>
          <a:p>
            <a:pPr marL="591820" indent="-579120">
              <a:lnSpc>
                <a:spcPct val="100000"/>
              </a:lnSpc>
              <a:spcBef>
                <a:spcPts val="470"/>
              </a:spcBef>
              <a:buChar char="•"/>
              <a:tabLst>
                <a:tab pos="591820" algn="l"/>
                <a:tab pos="592455" algn="l"/>
              </a:tabLst>
            </a:pPr>
            <a:r>
              <a:rPr sz="3100" spc="40" dirty="0">
                <a:solidFill>
                  <a:srgbClr val="58595B"/>
                </a:solidFill>
                <a:latin typeface="Calibri"/>
                <a:cs typeface="Calibri"/>
              </a:rPr>
              <a:t>run </a:t>
            </a:r>
            <a:r>
              <a:rPr sz="3100" spc="5" dirty="0">
                <a:solidFill>
                  <a:srgbClr val="58595B"/>
                </a:solidFill>
                <a:latin typeface="Calibri"/>
                <a:cs typeface="Calibri"/>
              </a:rPr>
              <a:t>tests </a:t>
            </a:r>
            <a:r>
              <a:rPr sz="3100" spc="15" dirty="0">
                <a:solidFill>
                  <a:srgbClr val="58595B"/>
                </a:solidFill>
                <a:latin typeface="Calibri"/>
                <a:cs typeface="Calibri"/>
              </a:rPr>
              <a:t>from </a:t>
            </a:r>
            <a:r>
              <a:rPr sz="3100" spc="35" dirty="0">
                <a:solidFill>
                  <a:srgbClr val="58595B"/>
                </a:solidFill>
                <a:latin typeface="Calibri"/>
                <a:cs typeface="Calibri"/>
              </a:rPr>
              <a:t>the</a:t>
            </a:r>
            <a:r>
              <a:rPr sz="3100" spc="-32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100" spc="95" dirty="0">
                <a:solidFill>
                  <a:srgbClr val="58595B"/>
                </a:solidFill>
                <a:latin typeface="Calibri"/>
                <a:cs typeface="Calibri"/>
              </a:rPr>
              <a:t>CLI</a:t>
            </a:r>
            <a:endParaRPr sz="3100">
              <a:latin typeface="Calibri"/>
              <a:cs typeface="Calibri"/>
            </a:endParaRPr>
          </a:p>
          <a:p>
            <a:pPr marL="793115" indent="-780415">
              <a:lnSpc>
                <a:spcPct val="100000"/>
              </a:lnSpc>
              <a:spcBef>
                <a:spcPts val="470"/>
              </a:spcBef>
              <a:buChar char="•"/>
              <a:tabLst>
                <a:tab pos="793115" algn="l"/>
                <a:tab pos="793750" algn="l"/>
              </a:tabLst>
            </a:pPr>
            <a:r>
              <a:rPr sz="3100" spc="25" dirty="0">
                <a:solidFill>
                  <a:srgbClr val="58595B"/>
                </a:solidFill>
                <a:latin typeface="Calibri"/>
                <a:cs typeface="Calibri"/>
              </a:rPr>
              <a:t>works </a:t>
            </a:r>
            <a:r>
              <a:rPr sz="3100" spc="45" dirty="0">
                <a:solidFill>
                  <a:srgbClr val="58595B"/>
                </a:solidFill>
                <a:latin typeface="Calibri"/>
                <a:cs typeface="Calibri"/>
              </a:rPr>
              <a:t>with</a:t>
            </a:r>
            <a:r>
              <a:rPr sz="3100" spc="-18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100" i="1" spc="-40" dirty="0">
                <a:solidFill>
                  <a:srgbClr val="58595B"/>
                </a:solidFill>
                <a:latin typeface="Calibri"/>
                <a:cs typeface="Calibri"/>
              </a:rPr>
              <a:t>Jasmine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4145" y="4078363"/>
            <a:ext cx="4072254" cy="155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0">
              <a:lnSpc>
                <a:spcPct val="100000"/>
              </a:lnSpc>
            </a:pPr>
            <a:r>
              <a:rPr sz="3100" b="1" spc="100" dirty="0">
                <a:solidFill>
                  <a:srgbClr val="58595B"/>
                </a:solidFill>
                <a:latin typeface="Calibri"/>
                <a:cs typeface="Calibri"/>
              </a:rPr>
              <a:t>ngMock</a:t>
            </a:r>
            <a:endParaRPr sz="3100">
              <a:latin typeface="Calibri"/>
              <a:cs typeface="Calibri"/>
            </a:endParaRPr>
          </a:p>
          <a:p>
            <a:pPr marL="244475" indent="-231775">
              <a:lnSpc>
                <a:spcPct val="100000"/>
              </a:lnSpc>
              <a:spcBef>
                <a:spcPts val="470"/>
              </a:spcBef>
              <a:buChar char="•"/>
              <a:tabLst>
                <a:tab pos="245110" algn="l"/>
              </a:tabLst>
            </a:pPr>
            <a:r>
              <a:rPr sz="3100" spc="45" dirty="0">
                <a:solidFill>
                  <a:srgbClr val="58595B"/>
                </a:solidFill>
                <a:latin typeface="Calibri"/>
                <a:cs typeface="Calibri"/>
              </a:rPr>
              <a:t>makes </a:t>
            </a:r>
            <a:r>
              <a:rPr sz="3100" spc="65" dirty="0">
                <a:solidFill>
                  <a:srgbClr val="58595B"/>
                </a:solidFill>
                <a:latin typeface="Calibri"/>
                <a:cs typeface="Calibri"/>
              </a:rPr>
              <a:t>angular</a:t>
            </a:r>
            <a:r>
              <a:rPr sz="3100" spc="-21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100" spc="25" dirty="0">
                <a:solidFill>
                  <a:srgbClr val="58595B"/>
                </a:solidFill>
                <a:latin typeface="Calibri"/>
                <a:cs typeface="Calibri"/>
              </a:rPr>
              <a:t>testable</a:t>
            </a:r>
            <a:endParaRPr sz="3100">
              <a:latin typeface="Calibri"/>
              <a:cs typeface="Calibri"/>
            </a:endParaRPr>
          </a:p>
          <a:p>
            <a:pPr marL="591820" indent="-579120">
              <a:lnSpc>
                <a:spcPct val="100000"/>
              </a:lnSpc>
              <a:spcBef>
                <a:spcPts val="470"/>
              </a:spcBef>
              <a:buChar char="•"/>
              <a:tabLst>
                <a:tab pos="591820" algn="l"/>
                <a:tab pos="592455" algn="l"/>
              </a:tabLst>
            </a:pPr>
            <a:r>
              <a:rPr sz="3100" spc="25" dirty="0">
                <a:solidFill>
                  <a:srgbClr val="58595B"/>
                </a:solidFill>
                <a:latin typeface="Calibri"/>
                <a:cs typeface="Calibri"/>
              </a:rPr>
              <a:t>works </a:t>
            </a:r>
            <a:r>
              <a:rPr sz="3100" spc="45" dirty="0">
                <a:solidFill>
                  <a:srgbClr val="58595B"/>
                </a:solidFill>
                <a:latin typeface="Calibri"/>
                <a:cs typeface="Calibri"/>
              </a:rPr>
              <a:t>with</a:t>
            </a:r>
            <a:r>
              <a:rPr sz="3100" spc="-18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100" i="1" spc="-40" dirty="0">
                <a:solidFill>
                  <a:srgbClr val="58595B"/>
                </a:solidFill>
                <a:latin typeface="Calibri"/>
                <a:cs typeface="Calibri"/>
              </a:rPr>
              <a:t>Jasmine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54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9405" y="3463074"/>
            <a:ext cx="8114030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584" marR="5080" indent="-477520">
              <a:lnSpc>
                <a:spcPct val="102000"/>
              </a:lnSpc>
            </a:pPr>
            <a:r>
              <a:rPr sz="4250" spc="90" dirty="0">
                <a:solidFill>
                  <a:srgbClr val="FFFFFF"/>
                </a:solidFill>
              </a:rPr>
              <a:t>How </a:t>
            </a:r>
            <a:r>
              <a:rPr sz="4250" spc="125" dirty="0">
                <a:solidFill>
                  <a:srgbClr val="FFFFFF"/>
                </a:solidFill>
              </a:rPr>
              <a:t>do </a:t>
            </a:r>
            <a:r>
              <a:rPr sz="4250" spc="25" dirty="0">
                <a:solidFill>
                  <a:srgbClr val="FFFFFF"/>
                </a:solidFill>
              </a:rPr>
              <a:t>we </a:t>
            </a:r>
            <a:r>
              <a:rPr sz="4250" spc="120" dirty="0">
                <a:solidFill>
                  <a:srgbClr val="FFFFFF"/>
                </a:solidFill>
              </a:rPr>
              <a:t>get</a:t>
            </a:r>
            <a:r>
              <a:rPr sz="4250" spc="-655" dirty="0">
                <a:solidFill>
                  <a:srgbClr val="FFFFFF"/>
                </a:solidFill>
              </a:rPr>
              <a:t> </a:t>
            </a:r>
            <a:r>
              <a:rPr sz="4250" spc="40" dirty="0">
                <a:solidFill>
                  <a:srgbClr val="FFFFFF"/>
                </a:solidFill>
              </a:rPr>
              <a:t>instances </a:t>
            </a:r>
            <a:r>
              <a:rPr sz="4250" spc="15" dirty="0">
                <a:solidFill>
                  <a:srgbClr val="FFFFFF"/>
                </a:solidFill>
              </a:rPr>
              <a:t>of </a:t>
            </a:r>
            <a:r>
              <a:rPr sz="4250" spc="95" dirty="0">
                <a:solidFill>
                  <a:srgbClr val="FFFFFF"/>
                </a:solidFill>
              </a:rPr>
              <a:t>Angular  </a:t>
            </a:r>
            <a:r>
              <a:rPr sz="4250" spc="80" dirty="0">
                <a:solidFill>
                  <a:srgbClr val="FFFFFF"/>
                </a:solidFill>
              </a:rPr>
              <a:t>components </a:t>
            </a:r>
            <a:r>
              <a:rPr sz="4250" spc="40" dirty="0">
                <a:solidFill>
                  <a:srgbClr val="FFFFFF"/>
                </a:solidFill>
              </a:rPr>
              <a:t>into </a:t>
            </a:r>
            <a:r>
              <a:rPr sz="4250" spc="35" dirty="0">
                <a:solidFill>
                  <a:srgbClr val="FFFFFF"/>
                </a:solidFill>
              </a:rPr>
              <a:t>our </a:t>
            </a:r>
            <a:r>
              <a:rPr sz="4250" spc="55" dirty="0">
                <a:solidFill>
                  <a:srgbClr val="FFFFFF"/>
                </a:solidFill>
              </a:rPr>
              <a:t>unit</a:t>
            </a:r>
            <a:r>
              <a:rPr sz="4250" spc="-400" dirty="0">
                <a:solidFill>
                  <a:srgbClr val="FFFFFF"/>
                </a:solidFill>
              </a:rPr>
              <a:t> </a:t>
            </a:r>
            <a:r>
              <a:rPr sz="4250" spc="-45" dirty="0">
                <a:solidFill>
                  <a:srgbClr val="FFFFFF"/>
                </a:solidFill>
              </a:rPr>
              <a:t>tests?</a:t>
            </a:r>
            <a:endParaRPr sz="4250"/>
          </a:p>
        </p:txBody>
      </p:sp>
    </p:spTree>
    <p:extLst>
      <p:ext uri="{BB962C8B-B14F-4D97-AF65-F5344CB8AC3E}">
        <p14:creationId xmlns:p14="http://schemas.microsoft.com/office/powerpoint/2010/main" val="743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806" y="3124314"/>
            <a:ext cx="2930525" cy="254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0200" algn="r">
              <a:lnSpc>
                <a:spcPts val="6700"/>
              </a:lnSpc>
            </a:pPr>
            <a:r>
              <a:rPr spc="50" dirty="0">
                <a:solidFill>
                  <a:srgbClr val="548C94"/>
                </a:solidFill>
              </a:rPr>
              <a:t>Esse</a:t>
            </a:r>
            <a:r>
              <a:rPr spc="30" dirty="0">
                <a:solidFill>
                  <a:srgbClr val="548C94"/>
                </a:solidFill>
              </a:rPr>
              <a:t>n</a:t>
            </a:r>
            <a:r>
              <a:rPr spc="10" dirty="0">
                <a:solidFill>
                  <a:srgbClr val="548C94"/>
                </a:solidFill>
              </a:rPr>
              <a:t>tial  </a:t>
            </a:r>
            <a:r>
              <a:rPr spc="100" dirty="0">
                <a:solidFill>
                  <a:srgbClr val="548C94"/>
                </a:solidFill>
              </a:rPr>
              <a:t>ng</a:t>
            </a:r>
            <a:r>
              <a:rPr spc="200" dirty="0">
                <a:solidFill>
                  <a:srgbClr val="548C94"/>
                </a:solidFill>
              </a:rPr>
              <a:t>M</a:t>
            </a:r>
            <a:r>
              <a:rPr spc="90" dirty="0">
                <a:solidFill>
                  <a:srgbClr val="548C94"/>
                </a:solidFill>
              </a:rPr>
              <a:t>ock  </a:t>
            </a:r>
            <a:r>
              <a:rPr spc="-50" dirty="0">
                <a:solidFill>
                  <a:srgbClr val="548C94"/>
                </a:solidFill>
              </a:rPr>
              <a:t>F</a:t>
            </a:r>
            <a:r>
              <a:rPr spc="160" dirty="0">
                <a:solidFill>
                  <a:srgbClr val="548C94"/>
                </a:solidFill>
              </a:rPr>
              <a:t>un</a:t>
            </a:r>
            <a:r>
              <a:rPr spc="195" dirty="0">
                <a:solidFill>
                  <a:srgbClr val="548C94"/>
                </a:solidFill>
              </a:rPr>
              <a:t>c</a:t>
            </a:r>
            <a:r>
              <a:rPr spc="60" dirty="0">
                <a:solidFill>
                  <a:srgbClr val="548C94"/>
                </a:solidFill>
              </a:rPr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9048" y="3241319"/>
            <a:ext cx="7392670" cy="235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85" dirty="0">
                <a:solidFill>
                  <a:srgbClr val="58595B"/>
                </a:solidFill>
                <a:latin typeface="Calibri"/>
                <a:cs typeface="Calibri"/>
              </a:rPr>
              <a:t>module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700" spc="30" dirty="0">
                <a:solidFill>
                  <a:srgbClr val="548C94"/>
                </a:solidFill>
                <a:latin typeface="Calibri"/>
                <a:cs typeface="Calibri"/>
              </a:rPr>
              <a:t>Used </a:t>
            </a:r>
            <a:r>
              <a:rPr sz="2700" spc="10" dirty="0">
                <a:solidFill>
                  <a:srgbClr val="548C94"/>
                </a:solidFill>
                <a:latin typeface="Calibri"/>
                <a:cs typeface="Calibri"/>
              </a:rPr>
              <a:t>to </a:t>
            </a:r>
            <a:r>
              <a:rPr sz="2700" spc="45" dirty="0">
                <a:solidFill>
                  <a:srgbClr val="548C94"/>
                </a:solidFill>
                <a:latin typeface="Calibri"/>
                <a:cs typeface="Calibri"/>
              </a:rPr>
              <a:t>load </a:t>
            </a:r>
            <a:r>
              <a:rPr sz="2700" spc="20" dirty="0">
                <a:solidFill>
                  <a:srgbClr val="548C94"/>
                </a:solidFill>
                <a:latin typeface="Calibri"/>
                <a:cs typeface="Calibri"/>
              </a:rPr>
              <a:t>our</a:t>
            </a:r>
            <a:r>
              <a:rPr sz="2700" spc="-280" dirty="0">
                <a:solidFill>
                  <a:srgbClr val="548C94"/>
                </a:solidFill>
                <a:latin typeface="Calibri"/>
                <a:cs typeface="Calibri"/>
              </a:rPr>
              <a:t> </a:t>
            </a:r>
            <a:r>
              <a:rPr sz="2700" spc="25" dirty="0">
                <a:solidFill>
                  <a:srgbClr val="548C94"/>
                </a:solidFill>
                <a:latin typeface="Calibri"/>
                <a:cs typeface="Calibri"/>
              </a:rPr>
              <a:t>module(s)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4000" spc="50" dirty="0">
                <a:solidFill>
                  <a:srgbClr val="58595B"/>
                </a:solidFill>
                <a:latin typeface="Calibri"/>
                <a:cs typeface="Calibri"/>
              </a:rPr>
              <a:t>inject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700" spc="30" dirty="0">
                <a:solidFill>
                  <a:srgbClr val="548C94"/>
                </a:solidFill>
                <a:latin typeface="Calibri"/>
                <a:cs typeface="Calibri"/>
              </a:rPr>
              <a:t>Used </a:t>
            </a:r>
            <a:r>
              <a:rPr sz="2700" spc="10" dirty="0">
                <a:solidFill>
                  <a:srgbClr val="548C94"/>
                </a:solidFill>
                <a:latin typeface="Calibri"/>
                <a:cs typeface="Calibri"/>
              </a:rPr>
              <a:t>to </a:t>
            </a:r>
            <a:r>
              <a:rPr sz="2700" spc="75" dirty="0">
                <a:solidFill>
                  <a:srgbClr val="548C94"/>
                </a:solidFill>
                <a:latin typeface="Calibri"/>
                <a:cs typeface="Calibri"/>
              </a:rPr>
              <a:t>get</a:t>
            </a:r>
            <a:r>
              <a:rPr sz="2700" spc="-400" dirty="0">
                <a:solidFill>
                  <a:srgbClr val="548C94"/>
                </a:solidFill>
                <a:latin typeface="Calibri"/>
                <a:cs typeface="Calibri"/>
              </a:rPr>
              <a:t> </a:t>
            </a:r>
            <a:r>
              <a:rPr sz="2700" spc="25" dirty="0">
                <a:solidFill>
                  <a:srgbClr val="548C94"/>
                </a:solidFill>
                <a:latin typeface="Calibri"/>
                <a:cs typeface="Calibri"/>
              </a:rPr>
              <a:t>instances </a:t>
            </a:r>
            <a:r>
              <a:rPr sz="2700" spc="10" dirty="0">
                <a:solidFill>
                  <a:srgbClr val="548C94"/>
                </a:solidFill>
                <a:latin typeface="Calibri"/>
                <a:cs typeface="Calibri"/>
              </a:rPr>
              <a:t>of </a:t>
            </a:r>
            <a:r>
              <a:rPr sz="2700" spc="50" dirty="0">
                <a:solidFill>
                  <a:srgbClr val="548C94"/>
                </a:solidFill>
                <a:latin typeface="Calibri"/>
                <a:cs typeface="Calibri"/>
              </a:rPr>
              <a:t>components </a:t>
            </a:r>
            <a:r>
              <a:rPr sz="2700" spc="5" dirty="0">
                <a:solidFill>
                  <a:srgbClr val="548C94"/>
                </a:solidFill>
                <a:latin typeface="Calibri"/>
                <a:cs typeface="Calibri"/>
              </a:rPr>
              <a:t>from </a:t>
            </a:r>
            <a:r>
              <a:rPr sz="2700" spc="50" dirty="0">
                <a:solidFill>
                  <a:srgbClr val="548C94"/>
                </a:solidFill>
                <a:latin typeface="Calibri"/>
                <a:cs typeface="Calibri"/>
              </a:rPr>
              <a:t>modules</a:t>
            </a:r>
            <a:endParaRPr sz="2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9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565">
              <a:lnSpc>
                <a:spcPct val="100000"/>
              </a:lnSpc>
            </a:pPr>
            <a:r>
              <a:rPr spc="90" dirty="0"/>
              <a:t>Creating </a:t>
            </a:r>
            <a:r>
              <a:rPr spc="50" dirty="0"/>
              <a:t>the </a:t>
            </a:r>
            <a:r>
              <a:rPr spc="125" dirty="0"/>
              <a:t>Angular</a:t>
            </a:r>
            <a:r>
              <a:rPr spc="-415" dirty="0"/>
              <a:t> </a:t>
            </a:r>
            <a:r>
              <a:rPr spc="13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374900"/>
            <a:ext cx="14630400" cy="6057900"/>
          </a:xfrm>
          <a:prstGeom prst="rect">
            <a:avLst/>
          </a:prstGeom>
          <a:solidFill>
            <a:srgbClr val="DEDFE0"/>
          </a:solidFill>
        </p:spPr>
        <p:txBody>
          <a:bodyPr vert="horz" wrap="square" lIns="0" tIns="62229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89"/>
              </a:spcBef>
              <a:tabLst>
                <a:tab pos="7148830" algn="l"/>
              </a:tabLst>
            </a:pPr>
            <a:r>
              <a:rPr sz="3200" spc="-5" dirty="0">
                <a:solidFill>
                  <a:srgbClr val="58595B"/>
                </a:solidFill>
                <a:latin typeface="Courier New"/>
                <a:cs typeface="Courier New"/>
              </a:rPr>
              <a:t>angular.</a:t>
            </a:r>
            <a:r>
              <a:rPr sz="3200" b="1" spc="-5" dirty="0">
                <a:solidFill>
                  <a:srgbClr val="58595B"/>
                </a:solidFill>
                <a:latin typeface="Courier New"/>
                <a:cs typeface="Courier New"/>
              </a:rPr>
              <a:t>module</a:t>
            </a:r>
            <a:r>
              <a:rPr sz="3200" spc="-5" dirty="0">
                <a:solidFill>
                  <a:srgbClr val="58595B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C8531F"/>
                </a:solidFill>
                <a:latin typeface="Courier New"/>
                <a:cs typeface="Courier New"/>
              </a:rPr>
              <a:t>‘omdbModule’</a:t>
            </a:r>
            <a:r>
              <a:rPr sz="3200" spc="-5" dirty="0">
                <a:solidFill>
                  <a:srgbClr val="58595B"/>
                </a:solidFill>
                <a:latin typeface="Courier New"/>
                <a:cs typeface="Courier New"/>
              </a:rPr>
              <a:t>,	</a:t>
            </a:r>
            <a:r>
              <a:rPr sz="3200" dirty="0">
                <a:solidFill>
                  <a:srgbClr val="58595B"/>
                </a:solidFill>
                <a:latin typeface="Courier New"/>
                <a:cs typeface="Courier New"/>
              </a:rPr>
              <a:t>[])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27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775589"/>
            <a:ext cx="9250273" cy="1233671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1073785">
              <a:lnSpc>
                <a:spcPct val="100000"/>
              </a:lnSpc>
            </a:pPr>
            <a:r>
              <a:rPr spc="90" dirty="0"/>
              <a:t>Creating </a:t>
            </a:r>
            <a:r>
              <a:rPr spc="50" dirty="0"/>
              <a:t>the </a:t>
            </a:r>
            <a:r>
              <a:rPr spc="125" dirty="0"/>
              <a:t>Angular</a:t>
            </a:r>
            <a:r>
              <a:rPr spc="-415" dirty="0"/>
              <a:t> </a:t>
            </a:r>
            <a:r>
              <a:rPr spc="135"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812800" y="2374900"/>
            <a:ext cx="14630400" cy="6057900"/>
          </a:xfrm>
          <a:custGeom>
            <a:avLst/>
            <a:gdLst/>
            <a:ahLst/>
            <a:cxnLst/>
            <a:rect l="l" t="t" r="r" b="b"/>
            <a:pathLst>
              <a:path w="14630400" h="6057900">
                <a:moveTo>
                  <a:pt x="0" y="0"/>
                </a:moveTo>
                <a:lnTo>
                  <a:pt x="14630400" y="0"/>
                </a:lnTo>
                <a:lnTo>
                  <a:pt x="14630400" y="6057900"/>
                </a:lnTo>
                <a:lnTo>
                  <a:pt x="0" y="6057900"/>
                </a:lnTo>
                <a:lnTo>
                  <a:pt x="0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317" y="2437066"/>
            <a:ext cx="13169900" cy="195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071995" algn="l"/>
              </a:tabLst>
            </a:pPr>
            <a:r>
              <a:rPr sz="3200" spc="-5" dirty="0">
                <a:solidFill>
                  <a:srgbClr val="58595B"/>
                </a:solidFill>
                <a:latin typeface="Courier New"/>
                <a:cs typeface="Courier New"/>
              </a:rPr>
              <a:t>angular.</a:t>
            </a:r>
            <a:r>
              <a:rPr sz="3200" b="1" spc="-5" dirty="0">
                <a:solidFill>
                  <a:srgbClr val="58595B"/>
                </a:solidFill>
                <a:latin typeface="Courier New"/>
                <a:cs typeface="Courier New"/>
              </a:rPr>
              <a:t>module</a:t>
            </a:r>
            <a:r>
              <a:rPr sz="3200" spc="-5" dirty="0">
                <a:solidFill>
                  <a:srgbClr val="58595B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C8531F"/>
                </a:solidFill>
                <a:latin typeface="Courier New"/>
                <a:cs typeface="Courier New"/>
              </a:rPr>
              <a:t>‘omdbModule’</a:t>
            </a:r>
            <a:r>
              <a:rPr sz="3200" spc="-5" dirty="0">
                <a:solidFill>
                  <a:srgbClr val="58595B"/>
                </a:solidFill>
                <a:latin typeface="Courier New"/>
                <a:cs typeface="Courier New"/>
              </a:rPr>
              <a:t>,	</a:t>
            </a:r>
            <a:r>
              <a:rPr sz="3200" dirty="0">
                <a:solidFill>
                  <a:srgbClr val="58595B"/>
                </a:solidFill>
                <a:latin typeface="Courier New"/>
                <a:cs typeface="Courier New"/>
              </a:rPr>
              <a:t>[])</a:t>
            </a:r>
            <a:endParaRPr sz="3200">
              <a:latin typeface="Courier New"/>
              <a:cs typeface="Courier New"/>
            </a:endParaRPr>
          </a:p>
          <a:p>
            <a:pPr marL="1706880">
              <a:lnSpc>
                <a:spcPct val="100000"/>
              </a:lnSpc>
              <a:spcBef>
                <a:spcPts val="1860"/>
              </a:spcBef>
              <a:tabLst>
                <a:tab pos="6584315" algn="l"/>
                <a:tab pos="8779510" algn="l"/>
              </a:tabLst>
            </a:pPr>
            <a:r>
              <a:rPr sz="3200" dirty="0">
                <a:solidFill>
                  <a:srgbClr val="58595B"/>
                </a:solidFill>
                <a:latin typeface="Courier New"/>
                <a:cs typeface="Courier New"/>
              </a:rPr>
              <a:t>.</a:t>
            </a:r>
            <a:r>
              <a:rPr sz="3200" b="1" dirty="0">
                <a:solidFill>
                  <a:srgbClr val="58595B"/>
                </a:solidFill>
                <a:latin typeface="Courier New"/>
                <a:cs typeface="Courier New"/>
              </a:rPr>
              <a:t>factory</a:t>
            </a:r>
            <a:r>
              <a:rPr sz="3200" dirty="0">
                <a:solidFill>
                  <a:srgbClr val="58595B"/>
                </a:solidFill>
                <a:latin typeface="Courier New"/>
                <a:cs typeface="Courier New"/>
              </a:rPr>
              <a:t>(</a:t>
            </a:r>
            <a:r>
              <a:rPr sz="3200" dirty="0">
                <a:solidFill>
                  <a:srgbClr val="C8531F"/>
                </a:solidFill>
                <a:latin typeface="Courier New"/>
                <a:cs typeface="Courier New"/>
              </a:rPr>
              <a:t>‘omdbApi’</a:t>
            </a:r>
            <a:r>
              <a:rPr sz="3200" dirty="0">
                <a:solidFill>
                  <a:srgbClr val="58595B"/>
                </a:solidFill>
                <a:latin typeface="Courier New"/>
                <a:cs typeface="Courier New"/>
              </a:rPr>
              <a:t>,	</a:t>
            </a:r>
            <a:r>
              <a:rPr sz="3200" b="1" dirty="0">
                <a:solidFill>
                  <a:srgbClr val="79A14C"/>
                </a:solidFill>
                <a:latin typeface="Courier New"/>
                <a:cs typeface="Courier New"/>
              </a:rPr>
              <a:t>function	</a:t>
            </a:r>
            <a:r>
              <a:rPr sz="3200" spc="-5" dirty="0">
                <a:solidFill>
                  <a:srgbClr val="C8531F"/>
                </a:solidFill>
                <a:latin typeface="Courier New"/>
                <a:cs typeface="Courier New"/>
              </a:rPr>
              <a:t>omdbApiFactory</a:t>
            </a:r>
            <a:r>
              <a:rPr sz="3200" spc="-5" dirty="0">
                <a:solidFill>
                  <a:srgbClr val="58595B"/>
                </a:solidFill>
                <a:latin typeface="Courier New"/>
                <a:cs typeface="Courier New"/>
              </a:rPr>
              <a:t>()</a:t>
            </a:r>
            <a:r>
              <a:rPr sz="3200" spc="-25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2637155">
              <a:lnSpc>
                <a:spcPct val="100000"/>
              </a:lnSpc>
              <a:spcBef>
                <a:spcPts val="1860"/>
              </a:spcBef>
              <a:tabLst>
                <a:tab pos="4344670" algn="l"/>
              </a:tabLst>
            </a:pPr>
            <a:r>
              <a:rPr sz="3200" b="1" dirty="0">
                <a:solidFill>
                  <a:srgbClr val="79A14C"/>
                </a:solidFill>
                <a:latin typeface="Courier New"/>
                <a:cs typeface="Courier New"/>
              </a:rPr>
              <a:t>return	</a:t>
            </a:r>
            <a:r>
              <a:rPr sz="32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4263" y="5332666"/>
            <a:ext cx="365823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-5" dirty="0">
                <a:solidFill>
                  <a:srgbClr val="548C94"/>
                </a:solidFill>
                <a:latin typeface="Courier New"/>
                <a:cs typeface="Courier New"/>
              </a:rPr>
              <a:t>// logic to</a:t>
            </a:r>
            <a:r>
              <a:rPr sz="3200" spc="-75" dirty="0">
                <a:solidFill>
                  <a:srgbClr val="548C94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48C94"/>
                </a:solidFill>
                <a:latin typeface="Courier New"/>
                <a:cs typeface="Courier New"/>
              </a:rPr>
              <a:t>get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6502" y="4608766"/>
            <a:ext cx="5365750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-5" dirty="0">
                <a:solidFill>
                  <a:srgbClr val="58595B"/>
                </a:solidFill>
                <a:latin typeface="Courier New"/>
                <a:cs typeface="Courier New"/>
              </a:rPr>
              <a:t>search: </a:t>
            </a:r>
            <a:r>
              <a:rPr sz="3200" b="1" spc="-5" dirty="0">
                <a:solidFill>
                  <a:srgbClr val="79A14C"/>
                </a:solidFill>
                <a:latin typeface="Courier New"/>
                <a:cs typeface="Courier New"/>
              </a:rPr>
              <a:t>function</a:t>
            </a:r>
            <a:r>
              <a:rPr sz="3200" spc="-5" dirty="0">
                <a:solidFill>
                  <a:srgbClr val="58595B"/>
                </a:solidFill>
                <a:latin typeface="Courier New"/>
                <a:cs typeface="Courier New"/>
              </a:rPr>
              <a:t>()</a:t>
            </a:r>
            <a:r>
              <a:rPr sz="3200" spc="-45" dirty="0">
                <a:solidFill>
                  <a:srgbClr val="58595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8595B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1860"/>
              </a:spcBef>
            </a:pPr>
            <a:r>
              <a:rPr sz="3200" dirty="0">
                <a:solidFill>
                  <a:srgbClr val="548C94"/>
                </a:solidFill>
                <a:latin typeface="Courier New"/>
                <a:cs typeface="Courier New"/>
              </a:rPr>
              <a:t>data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6904" y="6056566"/>
            <a:ext cx="5024755" cy="195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8840">
              <a:lnSpc>
                <a:spcPct val="100000"/>
              </a:lnSpc>
              <a:tabLst>
                <a:tab pos="2585720" algn="l"/>
              </a:tabLst>
            </a:pPr>
            <a:r>
              <a:rPr sz="3200" b="1" dirty="0">
                <a:solidFill>
                  <a:srgbClr val="79A14C"/>
                </a:solidFill>
                <a:latin typeface="Courier New"/>
                <a:cs typeface="Courier New"/>
              </a:rPr>
              <a:t>return	</a:t>
            </a:r>
            <a:r>
              <a:rPr sz="3200" spc="-5" dirty="0">
                <a:solidFill>
                  <a:srgbClr val="58595B"/>
                </a:solidFill>
                <a:latin typeface="Courier New"/>
                <a:cs typeface="Courier New"/>
              </a:rPr>
              <a:t>movieData;</a:t>
            </a:r>
            <a:endParaRPr sz="32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860"/>
              </a:spcBef>
            </a:pPr>
            <a:r>
              <a:rPr sz="3200" dirty="0">
                <a:solidFill>
                  <a:srgbClr val="58595B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r>
              <a:rPr sz="3200" dirty="0">
                <a:solidFill>
                  <a:srgbClr val="58595B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80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775589"/>
            <a:ext cx="8793073" cy="1723549"/>
          </a:xfrm>
        </p:spPr>
        <p:txBody>
          <a:bodyPr/>
          <a:lstStyle/>
          <a:p>
            <a:r>
              <a:rPr lang="en-US" dirty="0" err="1" smtClean="0"/>
              <a:t>beforeEach</a:t>
            </a:r>
            <a:r>
              <a:rPr lang="en-US" dirty="0" smtClean="0"/>
              <a:t> and </a:t>
            </a:r>
            <a:r>
              <a:rPr lang="en-US" dirty="0" err="1" smtClean="0"/>
              <a:t>afterEach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600" y="2103120"/>
            <a:ext cx="13944600" cy="3447098"/>
          </a:xfrm>
        </p:spPr>
        <p:txBody>
          <a:bodyPr/>
          <a:lstStyle/>
          <a:p>
            <a:r>
              <a:rPr lang="en-US" sz="3200" dirty="0"/>
              <a:t>To help a test suite DRY up any duplicated setup and teardown code, </a:t>
            </a:r>
            <a:endParaRPr lang="en-US" sz="3200" dirty="0" smtClean="0"/>
          </a:p>
          <a:p>
            <a:r>
              <a:rPr lang="en-US" sz="3200" b="1" dirty="0" smtClean="0"/>
              <a:t>Jasmine </a:t>
            </a:r>
            <a:r>
              <a:rPr lang="en-US" sz="3200" dirty="0" smtClean="0"/>
              <a:t>provides </a:t>
            </a:r>
            <a:r>
              <a:rPr lang="en-US" sz="3200" dirty="0"/>
              <a:t>the global </a:t>
            </a:r>
            <a:r>
              <a:rPr lang="en-US" sz="3200" b="1" dirty="0" err="1"/>
              <a:t>beforeEach</a:t>
            </a:r>
            <a:r>
              <a:rPr lang="en-US" sz="3200" dirty="0"/>
              <a:t> and </a:t>
            </a:r>
            <a:r>
              <a:rPr lang="en-US" sz="3200" dirty="0" err="1"/>
              <a:t>afterEach</a:t>
            </a:r>
            <a:r>
              <a:rPr lang="en-US" sz="3200" dirty="0"/>
              <a:t> functions. 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b="1" dirty="0" err="1" smtClean="0"/>
              <a:t>beforeEach</a:t>
            </a:r>
            <a:r>
              <a:rPr lang="en-US" sz="3200" dirty="0"/>
              <a:t> function is called once </a:t>
            </a:r>
            <a:r>
              <a:rPr lang="en-US" sz="3200" b="1" dirty="0"/>
              <a:t>before each</a:t>
            </a:r>
            <a:r>
              <a:rPr lang="en-US" sz="3200" dirty="0"/>
              <a:t> spec in the describe in which it is </a:t>
            </a:r>
            <a:r>
              <a:rPr lang="en-US" sz="3200" dirty="0" smtClean="0"/>
              <a:t>called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b="1" dirty="0" err="1"/>
              <a:t>afterEach</a:t>
            </a:r>
            <a:r>
              <a:rPr lang="en-US" sz="3200" dirty="0" smtClean="0"/>
              <a:t> </a:t>
            </a:r>
            <a:r>
              <a:rPr lang="en-US" sz="3200" dirty="0"/>
              <a:t>function is called once after each spec.</a:t>
            </a:r>
          </a:p>
        </p:txBody>
      </p:sp>
    </p:spTree>
    <p:extLst>
      <p:ext uri="{BB962C8B-B14F-4D97-AF65-F5344CB8AC3E}">
        <p14:creationId xmlns:p14="http://schemas.microsoft.com/office/powerpoint/2010/main" val="327316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057" y="792784"/>
            <a:ext cx="10333990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Loading </a:t>
            </a:r>
            <a:r>
              <a:rPr spc="40" dirty="0"/>
              <a:t>Modules </a:t>
            </a:r>
            <a:r>
              <a:rPr spc="95" dirty="0"/>
              <a:t>in </a:t>
            </a:r>
            <a:r>
              <a:rPr spc="90" dirty="0"/>
              <a:t>an</a:t>
            </a:r>
            <a:r>
              <a:rPr spc="-635" dirty="0"/>
              <a:t> </a:t>
            </a:r>
            <a:r>
              <a:rPr spc="100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12800" y="2374900"/>
            <a:ext cx="14630400" cy="6057900"/>
          </a:xfrm>
          <a:custGeom>
            <a:avLst/>
            <a:gdLst/>
            <a:ahLst/>
            <a:cxnLst/>
            <a:rect l="l" t="t" r="r" b="b"/>
            <a:pathLst>
              <a:path w="14630400" h="6057900">
                <a:moveTo>
                  <a:pt x="0" y="0"/>
                </a:moveTo>
                <a:lnTo>
                  <a:pt x="14630400" y="0"/>
                </a:lnTo>
                <a:lnTo>
                  <a:pt x="14630400" y="6057900"/>
                </a:lnTo>
                <a:lnTo>
                  <a:pt x="0" y="6057900"/>
                </a:lnTo>
                <a:lnTo>
                  <a:pt x="0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317" y="2443518"/>
            <a:ext cx="233172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&lt;!doctype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549" y="2443518"/>
            <a:ext cx="129603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html&gt;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317" y="3224568"/>
            <a:ext cx="129540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&lt;html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4051" y="3224568"/>
            <a:ext cx="518287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b="1" dirty="0">
                <a:solidFill>
                  <a:srgbClr val="58595B"/>
                </a:solidFill>
                <a:latin typeface="Courier New"/>
                <a:cs typeface="Courier New"/>
              </a:rPr>
              <a:t>ng-app=</a:t>
            </a:r>
            <a:r>
              <a:rPr sz="3400" b="1" dirty="0">
                <a:solidFill>
                  <a:srgbClr val="C8531F"/>
                </a:solidFill>
                <a:latin typeface="Courier New"/>
                <a:cs typeface="Courier New"/>
              </a:rPr>
              <a:t>“omdbModule"</a:t>
            </a: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&gt;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8795" y="5567718"/>
            <a:ext cx="673735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src="angular.js"&gt;&lt;/script&gt;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317" y="4005618"/>
            <a:ext cx="2850515" cy="3662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159">
              <a:lnSpc>
                <a:spcPct val="100000"/>
              </a:lnSpc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&lt;body&gt;</a:t>
            </a:r>
            <a:endParaRPr sz="3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...</a:t>
            </a:r>
            <a:endParaRPr sz="3400">
              <a:latin typeface="Courier New"/>
              <a:cs typeface="Courier New"/>
            </a:endParaRPr>
          </a:p>
          <a:p>
            <a:pPr marL="1036319">
              <a:lnSpc>
                <a:spcPct val="100000"/>
              </a:lnSpc>
              <a:spcBef>
                <a:spcPts val="2070"/>
              </a:spcBef>
            </a:pPr>
            <a:r>
              <a:rPr sz="3400" spc="-5" dirty="0">
                <a:solidFill>
                  <a:srgbClr val="58595B"/>
                </a:solidFill>
                <a:latin typeface="Courier New"/>
                <a:cs typeface="Courier New"/>
              </a:rPr>
              <a:t>&lt;script</a:t>
            </a:r>
            <a:endParaRPr sz="3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&lt;/body&gt;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70"/>
              </a:spcBef>
            </a:pPr>
            <a:r>
              <a:rPr sz="3400" dirty="0">
                <a:solidFill>
                  <a:srgbClr val="58595B"/>
                </a:solidFill>
                <a:latin typeface="Courier New"/>
                <a:cs typeface="Courier New"/>
              </a:rPr>
              <a:t>&lt;/html&gt;</a:t>
            </a:r>
            <a:endParaRPr sz="3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34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C8D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358</Words>
  <Application>Microsoft Office PowerPoint</Application>
  <PresentationFormat>Custom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Courier New</vt:lpstr>
      <vt:lpstr>Times New Roman</vt:lpstr>
      <vt:lpstr>Wingdings</vt:lpstr>
      <vt:lpstr>Office Theme</vt:lpstr>
      <vt:lpstr>AngularJS Testing</vt:lpstr>
      <vt:lpstr>Unit Tests and AngularJS</vt:lpstr>
      <vt:lpstr>Libraries Overview</vt:lpstr>
      <vt:lpstr>How do we get instances of Angular  components into our unit tests?</vt:lpstr>
      <vt:lpstr>Essential  ngMock  Functions</vt:lpstr>
      <vt:lpstr>Creating the Angular Code</vt:lpstr>
      <vt:lpstr>Creating the Angular Code</vt:lpstr>
      <vt:lpstr>beforeEach and afterEach</vt:lpstr>
      <vt:lpstr>Loading Modules in an Application</vt:lpstr>
      <vt:lpstr>Testing the Angular Code</vt:lpstr>
      <vt:lpstr>Testing the Angular Code</vt:lpstr>
      <vt:lpstr>Essential  ngMock  Functions</vt:lpstr>
      <vt:lpstr>3 module Function Argument Types</vt:lpstr>
      <vt:lpstr>Registering Modules in Unit Tests</vt:lpstr>
      <vt:lpstr>Registering Modules in Unit Tests</vt:lpstr>
      <vt:lpstr>Registering Modules in Unit Tests Anonymous Object Literal</vt:lpstr>
      <vt:lpstr>Function vs. Object Argument</vt:lpstr>
      <vt:lpstr>Registering Multiple Modules</vt:lpstr>
      <vt:lpstr>Registering Multiple Modules</vt:lpstr>
      <vt:lpstr>Registering Multiple Modules</vt:lpstr>
      <vt:lpstr>Registering Multiple Modules</vt:lpstr>
      <vt:lpstr>Essential  ngMock  Functions</vt:lpstr>
      <vt:lpstr>PowerPoint Presentation</vt:lpstr>
      <vt:lpstr>angular</vt:lpstr>
      <vt:lpstr>$injector</vt:lpstr>
      <vt:lpstr>module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Unit Testing</dc:title>
  <cp:lastModifiedBy>Prakash Venigandla</cp:lastModifiedBy>
  <cp:revision>5</cp:revision>
  <dcterms:created xsi:type="dcterms:W3CDTF">2017-03-22T05:04:48Z</dcterms:created>
  <dcterms:modified xsi:type="dcterms:W3CDTF">2017-03-22T06:01:16Z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2017-03-22T00:00:00Z</vt:filetime>
  </property>
</Properties>
</file>