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Rectangle 11"/>
          <p:cNvSpPr/>
          <p:nvPr/>
        </p:nvSpPr>
        <p:spPr>
          <a:xfrm>
            <a:off x="1219200" y="228600"/>
            <a:ext cx="8458200" cy="523220"/>
          </a:xfrm>
          <a:prstGeom prst="rect">
            <a:avLst/>
          </a:prstGeom>
        </p:spPr>
        <p:txBody>
          <a:bodyPr wrap="square">
            <a:spAutoFit/>
          </a:bodyPr>
          <a:lstStyle/>
          <a:p>
            <a:r>
              <a:rPr lang="en-US" sz="2800" dirty="0">
                <a:solidFill>
                  <a:schemeClr val="accent1"/>
                </a:solidFill>
              </a:rPr>
              <a:t>AGE DETECTION </a:t>
            </a:r>
            <a:r>
              <a:rPr lang="en-US" sz="2800" dirty="0" err="1">
                <a:solidFill>
                  <a:schemeClr val="accent1"/>
                </a:solidFill>
              </a:rPr>
              <a:t>DETECTION</a:t>
            </a:r>
            <a:r>
              <a:rPr lang="en-US" sz="2800" dirty="0">
                <a:solidFill>
                  <a:schemeClr val="accent1"/>
                </a:solidFill>
              </a:rPr>
              <a:t> USING CNN WITH KERAS</a:t>
            </a:r>
          </a:p>
        </p:txBody>
      </p:sp>
      <p:sp>
        <p:nvSpPr>
          <p:cNvPr id="13" name="object 7"/>
          <p:cNvSpPr txBox="1">
            <a:spLocks noGrp="1"/>
          </p:cNvSpPr>
          <p:nvPr>
            <p:ph type="ctrTitle"/>
          </p:nvPr>
        </p:nvSpPr>
        <p:spPr>
          <a:xfrm>
            <a:off x="-609600" y="2905124"/>
            <a:ext cx="11353800" cy="2232662"/>
          </a:xfrm>
          <a:prstGeom prst="rect">
            <a:avLst/>
          </a:prstGeom>
        </p:spPr>
        <p:txBody>
          <a:bodyPr vert="horz" wrap="square" lIns="0" tIns="16510" rIns="0" bIns="0" rtlCol="0">
            <a:spAutoFit/>
          </a:bodyPr>
          <a:lstStyle/>
          <a:p>
            <a:pPr marL="3213735">
              <a:lnSpc>
                <a:spcPct val="100000"/>
              </a:lnSpc>
              <a:spcBef>
                <a:spcPts val="130"/>
              </a:spcBef>
            </a:pPr>
            <a:r>
              <a:rPr lang="en-US" sz="2400" spc="15" dirty="0"/>
              <a:t>Presented </a:t>
            </a:r>
            <a:r>
              <a:rPr lang="en-US" sz="2400" spc="15" dirty="0" err="1"/>
              <a:t>By:Chennammal</a:t>
            </a:r>
            <a:r>
              <a:rPr lang="en-US" sz="2400" spc="15" dirty="0"/>
              <a:t> S</a:t>
            </a:r>
            <a:br>
              <a:rPr lang="en-US" sz="2400" spc="15" dirty="0"/>
            </a:br>
            <a:r>
              <a:rPr lang="en-US" sz="2400" spc="15" dirty="0"/>
              <a:t>Register No:711721243018</a:t>
            </a:r>
            <a:br>
              <a:rPr lang="en-US" sz="2400" spc="15" dirty="0"/>
            </a:br>
            <a:r>
              <a:rPr lang="en-US" sz="2400" spc="15" dirty="0" err="1"/>
              <a:t>Department:B.techArtificial</a:t>
            </a:r>
            <a:r>
              <a:rPr lang="en-US" sz="2400" spc="15" dirty="0"/>
              <a:t> Intelligence and Data Science</a:t>
            </a:r>
            <a:br>
              <a:rPr lang="en-US" sz="2400" spc="15" dirty="0"/>
            </a:br>
            <a:br>
              <a:rPr lang="en-US" sz="2400" spc="15" dirty="0"/>
            </a:br>
            <a:br>
              <a:rPr lang="en-US" sz="2400" spc="15" dirty="0"/>
            </a:br>
            <a:endParaRPr sz="2400" spc="1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3" name="TextBox 12">
            <a:extLst>
              <a:ext uri="{FF2B5EF4-FFF2-40B4-BE49-F238E27FC236}">
                <a16:creationId xmlns:a16="http://schemas.microsoft.com/office/drawing/2014/main" id="{A40696CB-EF1F-EE95-E1D8-7282D3941F9C}"/>
              </a:ext>
            </a:extLst>
          </p:cNvPr>
          <p:cNvSpPr txBox="1"/>
          <p:nvPr/>
        </p:nvSpPr>
        <p:spPr>
          <a:xfrm>
            <a:off x="755332" y="1219200"/>
            <a:ext cx="8393240" cy="1200329"/>
          </a:xfrm>
          <a:prstGeom prst="rect">
            <a:avLst/>
          </a:prstGeom>
          <a:noFill/>
        </p:spPr>
        <p:txBody>
          <a:bodyPr wrap="square">
            <a:spAutoFit/>
          </a:bodyPr>
          <a:lstStyle/>
          <a:p>
            <a:r>
              <a:rPr lang="en-US" dirty="0"/>
              <a:t>The Convolutional Neural Network (CNN) model achieved a Mean Absolute Error (MAE) of 3.2 years on the test dataset, demonstrating high accuracy in age prediction tasks. Rigorous training and optimization ensured robust performance, instilling confidence in its reliability for deployment.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607"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r>
              <a:rPr lang="en-US" sz="2800" dirty="0">
                <a:solidFill>
                  <a:schemeClr val="accent1"/>
                </a:solidFill>
              </a:rPr>
              <a:t>               AGE DETECTION </a:t>
            </a:r>
            <a:r>
              <a:rPr lang="en-US" sz="2800" dirty="0" err="1">
                <a:solidFill>
                  <a:schemeClr val="accent1"/>
                </a:solidFill>
              </a:rPr>
              <a:t>DETECTION</a:t>
            </a:r>
            <a:r>
              <a:rPr lang="en-US" sz="2800" dirty="0">
                <a:solidFill>
                  <a:schemeClr val="accent1"/>
                </a:solidFill>
              </a:rPr>
              <a:t> USING CNN WITH KERAS</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Rectangle 22"/>
          <p:cNvSpPr/>
          <p:nvPr/>
        </p:nvSpPr>
        <p:spPr>
          <a:xfrm>
            <a:off x="1781175" y="1629014"/>
            <a:ext cx="7662862" cy="2031325"/>
          </a:xfrm>
          <a:prstGeom prst="rect">
            <a:avLst/>
          </a:prstGeom>
        </p:spPr>
        <p:txBody>
          <a:bodyPr wrap="square">
            <a:spAutoFit/>
          </a:bodyPr>
          <a:lstStyle/>
          <a:p>
            <a:pPr marL="285750" indent="-285750">
              <a:buFont typeface="Wingdings" panose="05000000000000000000" pitchFamily="2" charset="2"/>
              <a:buChar char="q"/>
            </a:pPr>
            <a:r>
              <a:rPr lang="en-US" dirty="0"/>
              <a:t>Problem Statement</a:t>
            </a:r>
          </a:p>
          <a:p>
            <a:pPr marL="285750" indent="-285750">
              <a:buFont typeface="Wingdings" panose="05000000000000000000" pitchFamily="2" charset="2"/>
              <a:buChar char="q"/>
            </a:pPr>
            <a:r>
              <a:rPr lang="en-US" dirty="0"/>
              <a:t>Project Overview</a:t>
            </a:r>
          </a:p>
          <a:p>
            <a:pPr marL="285750" indent="-285750">
              <a:buFont typeface="Wingdings" panose="05000000000000000000" pitchFamily="2" charset="2"/>
              <a:buChar char="q"/>
            </a:pPr>
            <a:r>
              <a:rPr lang="en-US" dirty="0"/>
              <a:t>Who Are the End Users?</a:t>
            </a:r>
          </a:p>
          <a:p>
            <a:pPr marL="285750" indent="-285750">
              <a:buFont typeface="Wingdings" panose="05000000000000000000" pitchFamily="2" charset="2"/>
              <a:buChar char="q"/>
            </a:pPr>
            <a:r>
              <a:rPr lang="en-US" dirty="0"/>
              <a:t>Solutions And Its Value Proposition</a:t>
            </a:r>
          </a:p>
          <a:p>
            <a:pPr marL="285750" indent="-285750">
              <a:buFont typeface="Wingdings" panose="05000000000000000000" pitchFamily="2" charset="2"/>
              <a:buChar char="q"/>
            </a:pPr>
            <a:r>
              <a:rPr lang="en-US" dirty="0"/>
              <a:t>Wow in the Solution </a:t>
            </a:r>
          </a:p>
          <a:p>
            <a:pPr marL="285750" indent="-285750">
              <a:buFont typeface="Wingdings" panose="05000000000000000000" pitchFamily="2" charset="2"/>
              <a:buChar char="q"/>
            </a:pPr>
            <a:r>
              <a:rPr lang="en-US" dirty="0"/>
              <a:t>Modelling</a:t>
            </a:r>
          </a:p>
          <a:p>
            <a:pPr marL="285750" indent="-285750">
              <a:buFont typeface="Wingdings" panose="05000000000000000000" pitchFamily="2" charset="2"/>
              <a:buChar char="q"/>
            </a:pPr>
            <a:r>
              <a:rPr lang="en-US"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29944" y="575054"/>
            <a:ext cx="564102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Rectangle 11"/>
          <p:cNvSpPr/>
          <p:nvPr/>
        </p:nvSpPr>
        <p:spPr>
          <a:xfrm>
            <a:off x="829944" y="2286000"/>
            <a:ext cx="7157403" cy="1754326"/>
          </a:xfrm>
          <a:prstGeom prst="rect">
            <a:avLst/>
          </a:prstGeom>
        </p:spPr>
        <p:txBody>
          <a:bodyPr wrap="square">
            <a:spAutoFit/>
          </a:bodyPr>
          <a:lstStyle/>
          <a:p>
            <a:r>
              <a:rPr lang="en-IN" dirty="0"/>
              <a:t>Creating an </a:t>
            </a:r>
            <a:r>
              <a:rPr lang="en-IN" dirty="0">
                <a:solidFill>
                  <a:schemeClr val="accent1"/>
                </a:solidFill>
              </a:rPr>
              <a:t>Age Detection system</a:t>
            </a:r>
            <a:r>
              <a:rPr lang="en-IN" dirty="0"/>
              <a:t> using </a:t>
            </a:r>
            <a:r>
              <a:rPr lang="en-IN" dirty="0">
                <a:solidFill>
                  <a:schemeClr val="accent1"/>
                </a:solidFill>
              </a:rPr>
              <a:t>Convolutional Neural Networks (CNN) </a:t>
            </a:r>
            <a:r>
              <a:rPr lang="en-IN" dirty="0"/>
              <a:t>With  Keras for precise age group classification from  facial images entails tackling data pre-processing, model optimization, and deployment challenges. The project aims to develop a robust solution capable of accurately discerning age groups while addressing complexities in real-world implementation.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Rectangle 11"/>
          <p:cNvSpPr/>
          <p:nvPr/>
        </p:nvSpPr>
        <p:spPr>
          <a:xfrm>
            <a:off x="1524000" y="2413338"/>
            <a:ext cx="7620000" cy="2862322"/>
          </a:xfrm>
          <a:prstGeom prst="rect">
            <a:avLst/>
          </a:prstGeom>
        </p:spPr>
        <p:txBody>
          <a:bodyPr wrap="square">
            <a:spAutoFit/>
          </a:bodyPr>
          <a:lstStyle/>
          <a:p>
            <a:pPr marL="285750" indent="-285750">
              <a:buFont typeface="Courier New" panose="02070309020205020404" pitchFamily="49" charset="0"/>
              <a:buChar char="o"/>
            </a:pPr>
            <a:r>
              <a:rPr lang="en-US" dirty="0"/>
              <a:t>Import Library</a:t>
            </a:r>
          </a:p>
          <a:p>
            <a:pPr marL="285750" indent="-285750">
              <a:buFont typeface="Courier New" panose="02070309020205020404" pitchFamily="49" charset="0"/>
              <a:buChar char="o"/>
            </a:pPr>
            <a:r>
              <a:rPr lang="en-US" dirty="0"/>
              <a:t>Dataset Preparation</a:t>
            </a:r>
          </a:p>
          <a:p>
            <a:pPr marL="285750" indent="-285750">
              <a:buFont typeface="Courier New" panose="02070309020205020404" pitchFamily="49" charset="0"/>
              <a:buChar char="o"/>
            </a:pPr>
            <a:r>
              <a:rPr lang="en-US" dirty="0"/>
              <a:t>Building the CNN Model</a:t>
            </a:r>
          </a:p>
          <a:p>
            <a:pPr marL="285750" indent="-285750">
              <a:buFont typeface="Courier New" panose="02070309020205020404" pitchFamily="49" charset="0"/>
              <a:buChar char="o"/>
            </a:pPr>
            <a:r>
              <a:rPr lang="en-US" dirty="0"/>
              <a:t>Training The model</a:t>
            </a:r>
          </a:p>
          <a:p>
            <a:pPr marL="285750" indent="-285750">
              <a:buFont typeface="Courier New" panose="02070309020205020404" pitchFamily="49" charset="0"/>
              <a:buChar char="o"/>
            </a:pPr>
            <a:r>
              <a:rPr lang="en-US" dirty="0"/>
              <a:t>Model Evaluation</a:t>
            </a:r>
          </a:p>
          <a:p>
            <a:pPr marL="285750" indent="-285750">
              <a:buFont typeface="Courier New" panose="02070309020205020404" pitchFamily="49" charset="0"/>
              <a:buChar char="o"/>
            </a:pPr>
            <a:r>
              <a:rPr lang="en-US" dirty="0"/>
              <a:t>Model Deployment</a:t>
            </a:r>
          </a:p>
          <a:p>
            <a:pPr marL="285750" indent="-285750">
              <a:buFont typeface="Courier New" panose="02070309020205020404" pitchFamily="49" charset="0"/>
              <a:buChar char="o"/>
            </a:pPr>
            <a:r>
              <a:rPr lang="en-US" dirty="0"/>
              <a:t>Fine –tuning and optimization</a:t>
            </a:r>
          </a:p>
          <a:p>
            <a:pPr marL="285750" indent="-285750">
              <a:buFont typeface="Courier New" panose="02070309020205020404" pitchFamily="49" charset="0"/>
              <a:buChar char="o"/>
            </a:pPr>
            <a:r>
              <a:rPr lang="en-US" dirty="0"/>
              <a:t>conclusion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9"/>
          <p:cNvSpPr/>
          <p:nvPr/>
        </p:nvSpPr>
        <p:spPr>
          <a:xfrm>
            <a:off x="1124857" y="2063875"/>
            <a:ext cx="8404225" cy="2031325"/>
          </a:xfrm>
          <a:prstGeom prst="rect">
            <a:avLst/>
          </a:prstGeom>
        </p:spPr>
        <p:txBody>
          <a:bodyPr wrap="square">
            <a:spAutoFit/>
          </a:bodyPr>
          <a:lstStyle/>
          <a:p>
            <a:pPr marL="285750" indent="-285750">
              <a:buFont typeface="Wingdings" panose="05000000000000000000" pitchFamily="2" charset="2"/>
              <a:buChar char="§"/>
            </a:pPr>
            <a:r>
              <a:rPr lang="en-US" dirty="0"/>
              <a:t>Retailers </a:t>
            </a:r>
          </a:p>
          <a:p>
            <a:pPr marL="285750" indent="-285750">
              <a:buFont typeface="Wingdings" panose="05000000000000000000" pitchFamily="2" charset="2"/>
              <a:buChar char="§"/>
            </a:pPr>
            <a:r>
              <a:rPr lang="en-US" dirty="0"/>
              <a:t>Biometric</a:t>
            </a:r>
          </a:p>
          <a:p>
            <a:pPr marL="285750" indent="-285750">
              <a:buFont typeface="Wingdings" panose="05000000000000000000" pitchFamily="2" charset="2"/>
              <a:buChar char="§"/>
            </a:pPr>
            <a:r>
              <a:rPr lang="en-US" dirty="0"/>
              <a:t>Healthcare</a:t>
            </a:r>
          </a:p>
          <a:p>
            <a:pPr marL="285750" indent="-285750">
              <a:buFont typeface="Wingdings" panose="05000000000000000000" pitchFamily="2" charset="2"/>
              <a:buChar char="§"/>
            </a:pPr>
            <a:r>
              <a:rPr lang="en-US" dirty="0"/>
              <a:t>Social Media Platforms</a:t>
            </a:r>
          </a:p>
          <a:p>
            <a:pPr marL="285750" indent="-285750">
              <a:buFont typeface="Wingdings" panose="05000000000000000000" pitchFamily="2" charset="2"/>
              <a:buChar char="§"/>
            </a:pPr>
            <a:r>
              <a:rPr lang="en-US" dirty="0"/>
              <a:t>Educational </a:t>
            </a:r>
            <a:r>
              <a:rPr lang="en-US" dirty="0" err="1"/>
              <a:t>Institiutions</a:t>
            </a:r>
            <a:r>
              <a:rPr lang="en-US" dirty="0"/>
              <a:t> and E-learning Platform</a:t>
            </a:r>
          </a:p>
          <a:p>
            <a:pPr marL="285750" indent="-285750">
              <a:buFont typeface="Wingdings" panose="05000000000000000000" pitchFamily="2" charset="2"/>
              <a:buChar char="§"/>
            </a:pPr>
            <a:r>
              <a:rPr lang="en-US" dirty="0"/>
              <a:t>Government Agencies For Demographic and </a:t>
            </a:r>
            <a:r>
              <a:rPr lang="en-US"/>
              <a:t>Policy making</a:t>
            </a:r>
          </a:p>
          <a:p>
            <a:pPr marL="285750" indent="-285750">
              <a:buFont typeface="Wingdings" panose="05000000000000000000" pitchFamily="2" charset="2"/>
              <a:buChar cha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29F98B63-048C-FD37-0065-E761EE355D90}"/>
              </a:ext>
            </a:extLst>
          </p:cNvPr>
          <p:cNvSpPr txBox="1"/>
          <p:nvPr/>
        </p:nvSpPr>
        <p:spPr>
          <a:xfrm>
            <a:off x="3049524" y="2140911"/>
            <a:ext cx="6099048" cy="2031325"/>
          </a:xfrm>
          <a:prstGeom prst="rect">
            <a:avLst/>
          </a:prstGeom>
          <a:noFill/>
        </p:spPr>
        <p:txBody>
          <a:bodyPr wrap="square">
            <a:spAutoFit/>
          </a:bodyPr>
          <a:lstStyle/>
          <a:p>
            <a:r>
              <a:rPr lang="en-US" dirty="0"/>
              <a:t>Solution utilizes a </a:t>
            </a:r>
            <a:r>
              <a:rPr lang="en-US" dirty="0">
                <a:solidFill>
                  <a:schemeClr val="accent1"/>
                </a:solidFill>
              </a:rPr>
              <a:t>customized Convolutional Neural Network (CNN) </a:t>
            </a:r>
            <a:r>
              <a:rPr lang="en-US" dirty="0"/>
              <a:t>model for accurate age detection from facial images, ensuring reliability through </a:t>
            </a:r>
            <a:r>
              <a:rPr lang="en-US" dirty="0">
                <a:solidFill>
                  <a:schemeClr val="accent1"/>
                </a:solidFill>
              </a:rPr>
              <a:t>rigorous training and optimization</a:t>
            </a:r>
            <a:r>
              <a:rPr lang="en-US" dirty="0"/>
              <a:t>. Fine-tuning model parameters and integrating seamlessly into real-world applications enhance </a:t>
            </a:r>
            <a:r>
              <a:rPr lang="en-US" dirty="0">
                <a:solidFill>
                  <a:schemeClr val="accent1"/>
                </a:solidFill>
              </a:rPr>
              <a:t>decision-making</a:t>
            </a:r>
            <a:r>
              <a:rPr lang="en-US" dirty="0"/>
              <a:t> processes and user experiences, showcasing its technical prowess and practical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8B71CF70-A5F1-9C75-FE19-8C5BF5A1F605}"/>
              </a:ext>
            </a:extLst>
          </p:cNvPr>
          <p:cNvSpPr txBox="1"/>
          <p:nvPr/>
        </p:nvSpPr>
        <p:spPr>
          <a:xfrm>
            <a:off x="2526030" y="2286000"/>
            <a:ext cx="6622542" cy="1754326"/>
          </a:xfrm>
          <a:prstGeom prst="rect">
            <a:avLst/>
          </a:prstGeom>
          <a:noFill/>
        </p:spPr>
        <p:txBody>
          <a:bodyPr wrap="square">
            <a:spAutoFit/>
          </a:bodyPr>
          <a:lstStyle/>
          <a:p>
            <a:pPr marL="285750" indent="-285750">
              <a:buFont typeface="Arial" panose="020B0604020202020204" pitchFamily="34" charset="0"/>
              <a:buChar char="•"/>
            </a:pPr>
            <a:r>
              <a:rPr lang="en-US" dirty="0"/>
              <a:t>accurate age detection from facial images, demonstrating exceptional precision and reliability. </a:t>
            </a:r>
          </a:p>
          <a:p>
            <a:pPr marL="285750" indent="-285750">
              <a:buFont typeface="Arial" panose="020B0604020202020204" pitchFamily="34" charset="0"/>
              <a:buChar char="•"/>
            </a:pPr>
            <a:r>
              <a:rPr lang="en-US" dirty="0"/>
              <a:t>rigorous training and optimization, </a:t>
            </a:r>
          </a:p>
          <a:p>
            <a:pPr marL="285750" indent="-285750">
              <a:buFont typeface="Arial" panose="020B0604020202020204" pitchFamily="34" charset="0"/>
              <a:buChar char="•"/>
            </a:pPr>
            <a:r>
              <a:rPr lang="en-US" dirty="0"/>
              <a:t>high accuracy in age prediction</a:t>
            </a:r>
          </a:p>
          <a:p>
            <a:pPr marL="285750" indent="-285750">
              <a:buFont typeface="Arial" panose="020B0604020202020204" pitchFamily="34" charset="0"/>
              <a:buChar char="•"/>
            </a:pPr>
            <a:r>
              <a:rPr lang="en-US" dirty="0"/>
              <a:t>instilling confidence in its effectiveness. </a:t>
            </a:r>
          </a:p>
          <a:p>
            <a:pPr marL="285750" indent="-285750">
              <a:buFont typeface="Arial" panose="020B0604020202020204" pitchFamily="34" charset="0"/>
              <a:buChar char="•"/>
            </a:pPr>
            <a:r>
              <a:rPr lang="en-US" dirty="0"/>
              <a:t>Seamlessly integrating into real-world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3" name="TextBox 12">
            <a:extLst>
              <a:ext uri="{FF2B5EF4-FFF2-40B4-BE49-F238E27FC236}">
                <a16:creationId xmlns:a16="http://schemas.microsoft.com/office/drawing/2014/main" id="{1D153088-6625-5B97-D56A-59DBA8334F2D}"/>
              </a:ext>
            </a:extLst>
          </p:cNvPr>
          <p:cNvSpPr txBox="1"/>
          <p:nvPr/>
        </p:nvSpPr>
        <p:spPr>
          <a:xfrm>
            <a:off x="457200" y="2140911"/>
            <a:ext cx="8691372" cy="2031325"/>
          </a:xfrm>
          <a:prstGeom prst="rect">
            <a:avLst/>
          </a:prstGeom>
          <a:noFill/>
        </p:spPr>
        <p:txBody>
          <a:bodyPr wrap="square">
            <a:spAutoFit/>
          </a:bodyPr>
          <a:lstStyle/>
          <a:p>
            <a:pPr marL="285750" indent="-285750">
              <a:buFont typeface="Arial" panose="020B0604020202020204" pitchFamily="34" charset="0"/>
              <a:buChar char="•"/>
            </a:pPr>
            <a:r>
              <a:rPr lang="en-US" dirty="0"/>
              <a:t>Utilize a customized Convolutional Neural Network (CNN) model optimized for precise age detection from facial images, ensuring reliability through meticulous parameter tuning. </a:t>
            </a:r>
          </a:p>
          <a:p>
            <a:pPr marL="285750" indent="-285750">
              <a:buFont typeface="Arial" panose="020B0604020202020204" pitchFamily="34" charset="0"/>
              <a:buChar char="•"/>
            </a:pPr>
            <a:r>
              <a:rPr lang="en-US" dirty="0"/>
              <a:t>Seamlessly integrate the model into diverse real-world applications, enhancing decision-making processes and elevating user experiences. </a:t>
            </a:r>
          </a:p>
          <a:p>
            <a:pPr marL="285750" indent="-285750">
              <a:buFont typeface="Arial" panose="020B0604020202020204" pitchFamily="34" charset="0"/>
              <a:buChar char="•"/>
            </a:pPr>
            <a:r>
              <a:rPr lang="en-US" dirty="0"/>
              <a:t>Fine-tune hyperparameters to guarantee robustness and high accuracy in age prediction tasks, demonstrating technical sophistication and delivering tangible value.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377</TotalTime>
  <Words>417</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Trebuchet MS</vt:lpstr>
      <vt:lpstr>Wingdings</vt:lpstr>
      <vt:lpstr>Office Theme</vt:lpstr>
      <vt:lpstr>Presented By:Chennammal S Register No:711721243018 Department:B.techArtificial Intelligence and Data Science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KITE STUDENT</dc:creator>
  <cp:lastModifiedBy>rajendirabalaji1@outlook.com</cp:lastModifiedBy>
  <cp:revision>7</cp:revision>
  <dcterms:created xsi:type="dcterms:W3CDTF">2024-04-03T03:59:50Z</dcterms:created>
  <dcterms:modified xsi:type="dcterms:W3CDTF">2024-04-10T08:41:17Z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