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61" r:id="rId2"/>
    <p:sldId id="262" r:id="rId3"/>
    <p:sldId id="264" r:id="rId4"/>
    <p:sldId id="263" r:id="rId5"/>
    <p:sldId id="266" r:id="rId6"/>
    <p:sldId id="267" r:id="rId7"/>
    <p:sldId id="265" r:id="rId8"/>
    <p:sldId id="268" r:id="rId9"/>
    <p:sldId id="271" r:id="rId10"/>
    <p:sldId id="272" r:id="rId11"/>
    <p:sldId id="273" r:id="rId12"/>
    <p:sldId id="274" r:id="rId13"/>
    <p:sldId id="275" r:id="rId14"/>
    <p:sldId id="276" r:id="rId15"/>
    <p:sldId id="278" r:id="rId16"/>
    <p:sldId id="280" r:id="rId17"/>
    <p:sldId id="279" r:id="rId18"/>
    <p:sldId id="281" r:id="rId19"/>
    <p:sldId id="269" r:id="rId20"/>
    <p:sldId id="283" r:id="rId21"/>
  </p:sldIdLst>
  <p:sldSz cx="9144000" cy="6858000" type="screen4x3"/>
  <p:notesSz cx="6761163" cy="9942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N CHEN" initials="NC" lastIdx="1" clrIdx="0">
    <p:extLst>
      <p:ext uri="{19B8F6BF-5375-455C-9EA6-DF929625EA0E}">
        <p15:presenceInfo xmlns:p15="http://schemas.microsoft.com/office/powerpoint/2012/main" userId="NAN CH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075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799" autoAdjust="0"/>
  </p:normalViewPr>
  <p:slideViewPr>
    <p:cSldViewPr>
      <p:cViewPr varScale="1">
        <p:scale>
          <a:sx n="62" d="100"/>
          <a:sy n="62" d="100"/>
        </p:scale>
        <p:origin x="2050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D:\Thesis\experiment_new\distanceExperimen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A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Lit>
              <c:ptCount val="5"/>
              <c:pt idx="0">
                <c:v>0m</c:v>
              </c:pt>
              <c:pt idx="1">
                <c:v>5m</c:v>
              </c:pt>
              <c:pt idx="2">
                <c:v>10m</c:v>
              </c:pt>
              <c:pt idx="3">
                <c:v>15m</c:v>
              </c:pt>
              <c:pt idx="4">
                <c:v>20m</c:v>
              </c:pt>
            </c:strLit>
          </c:cat>
          <c:val>
            <c:numRef>
              <c:f>(Sheet1!$D$1,Sheet1!$D$9,Sheet1!$D$16,Sheet1!$D$23,Sheet1!$D$29)</c:f>
              <c:numCache>
                <c:formatCode>General</c:formatCode>
                <c:ptCount val="5"/>
                <c:pt idx="0">
                  <c:v>107.8916201171875</c:v>
                </c:pt>
                <c:pt idx="1">
                  <c:v>108.85838037109374</c:v>
                </c:pt>
                <c:pt idx="2">
                  <c:v>104.47852001953125</c:v>
                </c:pt>
                <c:pt idx="3">
                  <c:v>136.38235937499999</c:v>
                </c:pt>
                <c:pt idx="4">
                  <c:v>165.10006152343749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36-4317-A185-1E71F64528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97271928"/>
        <c:axId val="497272912"/>
      </c:lineChart>
      <c:catAx>
        <c:axId val="497271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7272912"/>
        <c:crosses val="autoZero"/>
        <c:auto val="1"/>
        <c:lblAlgn val="ctr"/>
        <c:lblOffset val="100"/>
        <c:noMultiLvlLbl val="0"/>
      </c:catAx>
      <c:valAx>
        <c:axId val="497272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7271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9837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1326" y="0"/>
            <a:ext cx="2929837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5387"/>
            <a:ext cx="2929837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1326" y="9445387"/>
            <a:ext cx="2929837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22DCB0A-603E-EF4B-B6F5-61B4CE671D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46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9837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1326" y="0"/>
            <a:ext cx="2929837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489" y="4722694"/>
            <a:ext cx="4958186" cy="4474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387"/>
            <a:ext cx="2929837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1326" y="9445387"/>
            <a:ext cx="2929837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508EDAF-2046-0C41-8DCB-CB2CB6C57C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766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8" charset="0"/>
        <a:ea typeface="ＭＳ Ｐゴシック" pitchFamily="-108" charset="-128"/>
        <a:cs typeface="ＭＳ Ｐゴシック" pitchFamily="-10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8" charset="0"/>
        <a:ea typeface="ＭＳ Ｐゴシック" pitchFamily="-10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8" charset="0"/>
        <a:ea typeface="ＭＳ Ｐゴシック" pitchFamily="-10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8" charset="0"/>
        <a:ea typeface="ＭＳ Ｐゴシック" pitchFamily="-10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8" charset="0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Pv6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Personal_area_network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FB2692EE-8EC2-3F4E-AAB0-13B348E0E263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Architecture of CoAPNonIP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41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20</a:t>
            </a:r>
            <a:r>
              <a:rPr lang="en-CA" baseline="0" dirty="0"/>
              <a:t> bytes available.</a:t>
            </a:r>
          </a:p>
          <a:p>
            <a:endParaRPr lang="en-CA" baseline="0" dirty="0"/>
          </a:p>
          <a:p>
            <a:r>
              <a:rPr lang="en-CA" baseline="0" dirty="0"/>
              <a:t>4 bytes header: 2+14+16=32 bits</a:t>
            </a:r>
          </a:p>
          <a:p>
            <a:r>
              <a:rPr lang="en-CA" baseline="0" dirty="0"/>
              <a:t>Payload: 16 bytes</a:t>
            </a:r>
          </a:p>
          <a:p>
            <a:r>
              <a:rPr lang="en-CA" baseline="0" dirty="0"/>
              <a:t>CoAP header: 4 bytes and 1 byte indicate payload. 1024 bytes for payload maximum</a:t>
            </a:r>
          </a:p>
          <a:p>
            <a:endParaRPr lang="en-CA" baseline="0" dirty="0"/>
          </a:p>
          <a:p>
            <a:r>
              <a:rPr lang="en-CA" baseline="0" dirty="0"/>
              <a:t>For first BLE packet we have 20-4-5=11 bytes to carry payload.</a:t>
            </a:r>
          </a:p>
          <a:p>
            <a:endParaRPr lang="en-CA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593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Who</a:t>
            </a:r>
            <a:r>
              <a:rPr lang="en-CA" baseline="0" dirty="0"/>
              <a:t> searching nodes to connect with is Client.</a:t>
            </a:r>
          </a:p>
          <a:p>
            <a:r>
              <a:rPr lang="en-CA" baseline="0" dirty="0"/>
              <a:t>Who waiting connection is Server.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893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dirty="0"/>
              <a:t>Two</a:t>
            </a:r>
            <a:r>
              <a:rPr lang="en-CA" sz="1200" baseline="0" dirty="0"/>
              <a:t> tablets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070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dirty="0"/>
              <a:t>1.Start sample program scan and create connection between two devices.</a:t>
            </a:r>
          </a:p>
          <a:p>
            <a:r>
              <a:rPr lang="en-CA" sz="1200" b="1" dirty="0">
                <a:solidFill>
                  <a:srgbClr val="FF0000"/>
                </a:solidFill>
              </a:rPr>
              <a:t>2.Send CoAP message with payload 4 (1 packet), 12 (2 packets),28 (3 packets), 44 (4 packets), 60(5 packets), 76 (6 packets) and 92(7 packets) 100 times respectively (0 interval time).</a:t>
            </a:r>
          </a:p>
          <a:p>
            <a:r>
              <a:rPr lang="en-CA" sz="1200" dirty="0"/>
              <a:t>3.Record receive time when received response from connected device.</a:t>
            </a:r>
          </a:p>
          <a:p>
            <a:r>
              <a:rPr lang="en-CA" sz="1200" dirty="0"/>
              <a:t>4.Calculate transfer time according to time gap between message been received.</a:t>
            </a:r>
          </a:p>
          <a:p>
            <a:pPr marL="0" indent="0">
              <a:buNone/>
            </a:pPr>
            <a:r>
              <a:rPr lang="en-CA" sz="1200" dirty="0"/>
              <a:t> 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540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CA" sz="1200" dirty="0"/>
          </a:p>
          <a:p>
            <a:pPr lvl="0"/>
            <a:r>
              <a:rPr lang="en-CA" sz="1200" dirty="0"/>
              <a:t>Connection</a:t>
            </a:r>
            <a:r>
              <a:rPr lang="en-CA" sz="1200" baseline="0" dirty="0"/>
              <a:t> interval,</a:t>
            </a:r>
          </a:p>
          <a:p>
            <a:pPr lvl="0"/>
            <a:r>
              <a:rPr lang="en-CA" sz="1200" baseline="0" dirty="0"/>
              <a:t>BLE</a:t>
            </a:r>
            <a:endParaRPr lang="en-CA" sz="1200" dirty="0"/>
          </a:p>
          <a:p>
            <a:pPr lvl="0"/>
            <a:endParaRPr lang="en-CA" sz="1200" dirty="0"/>
          </a:p>
          <a:p>
            <a:pPr lvl="0"/>
            <a:endParaRPr lang="en-CA" sz="1200" dirty="0"/>
          </a:p>
          <a:p>
            <a:pPr lvl="0"/>
            <a:r>
              <a:rPr lang="en-CA" sz="1200" dirty="0"/>
              <a:t>Start sample program scan and create connection between two devices.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Record received time at sender side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1" dirty="0"/>
              <a:t>Send 4-bytesheader 100 times to remote device with 0,50,100,150,200,250,300,350,400,450ms interval respectively.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sz="12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1" dirty="0"/>
              <a:t>(because of</a:t>
            </a:r>
            <a:r>
              <a:rPr lang="en-CA" sz="1200" b="1" baseline="0" dirty="0"/>
              <a:t> data send queue, the first 3 lines are at 100ms</a:t>
            </a:r>
            <a:r>
              <a:rPr lang="en-CA" sz="1200" b="1" dirty="0"/>
              <a:t>)</a:t>
            </a:r>
          </a:p>
          <a:p>
            <a:pPr lvl="0"/>
            <a:endParaRPr lang="en-CA" sz="1200" dirty="0"/>
          </a:p>
          <a:p>
            <a:pPr lvl="0"/>
            <a:r>
              <a:rPr lang="en-CA" sz="1200" dirty="0"/>
              <a:t>Calculate transfer time according to time gap between message been received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65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Send 4</a:t>
            </a:r>
            <a:r>
              <a:rPr lang="en-CA" baseline="0" dirty="0"/>
              <a:t> bytes header CoAP message and receive callback from remote device(100 times to calculate average) with different distance.</a:t>
            </a:r>
          </a:p>
          <a:p>
            <a:endParaRPr lang="en-CA" baseline="0" dirty="0"/>
          </a:p>
          <a:p>
            <a:r>
              <a:rPr lang="en-CA" dirty="0"/>
              <a:t>dotted line</a:t>
            </a:r>
            <a:r>
              <a:rPr lang="en-CA" baseline="0" dirty="0"/>
              <a:t> is tread.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555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513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sz="1200" b="0" i="0" kern="1200" dirty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44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74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CoAP is designed to easily interface with HTTP for integration with the Web while meeting specialized requirements such as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Constrained Application Protocol </a:t>
            </a:r>
            <a:endParaRPr lang="en-CA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CoAP is naturally</a:t>
            </a:r>
            <a:r>
              <a:rPr lang="en-CA" baseline="0" dirty="0"/>
              <a:t> RESTful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baseline="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baseline="0" dirty="0"/>
              <a:t>ARM(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British multinational semiconductor and software design company </a:t>
            </a:r>
            <a:r>
              <a:rPr lang="en-CA" baseline="0" dirty="0"/>
              <a:t>)</a:t>
            </a:r>
            <a:endParaRPr lang="en-CA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//multicast support,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//very low overhead,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//simplicity for constrained environments.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//Payload</a:t>
            </a:r>
            <a:r>
              <a:rPr lang="en-CA" baseline="0" dirty="0"/>
              <a:t> size limited to 1024 bytes. </a:t>
            </a:r>
            <a:endParaRPr lang="en-CA" sz="1200" dirty="0"/>
          </a:p>
          <a:p>
            <a:r>
              <a:rPr lang="en-CA" dirty="0"/>
              <a:t> </a:t>
            </a:r>
            <a:endParaRPr lang="en-CA" sz="1200" b="0" i="0" kern="1200" dirty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</a:endParaRPr>
          </a:p>
          <a:p>
            <a:r>
              <a:rPr lang="en-CA" sz="1200" b="0" i="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Multicast: send (data) across a computer network to several users at the same time.</a:t>
            </a:r>
          </a:p>
          <a:p>
            <a:endParaRPr lang="en-CA" sz="1200" b="0" i="0" kern="1200" dirty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</a:endParaRPr>
          </a:p>
          <a:p>
            <a:endParaRPr lang="en-CA" sz="1200" b="0" i="0" kern="1200" dirty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</a:endParaRPr>
          </a:p>
          <a:p>
            <a:endParaRPr lang="en-CA" sz="1200" b="0" i="0" kern="1200" dirty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4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Traditional</a:t>
            </a:r>
            <a:r>
              <a:rPr lang="en-CA" baseline="0" dirty="0"/>
              <a:t> Bluetooth use 20byte characteristics to transfer data. No format has been defined.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49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We want</a:t>
            </a:r>
            <a:r>
              <a:rPr lang="en-CA" baseline="0" dirty="0"/>
              <a:t> to introduce CoAP in BLE to simplify the process of merge edge nodes (sensors) into IoT.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70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1200" dirty="0"/>
              <a:t>sensor cloud ---- None-IP</a:t>
            </a:r>
            <a:r>
              <a:rPr lang="en-CA" sz="1200" baseline="0" dirty="0"/>
              <a:t> based environment</a:t>
            </a:r>
            <a:endParaRPr lang="en-CA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11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sz="1200" b="0" i="0" kern="1200" dirty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acronym[</a:t>
            </a:r>
            <a:r>
              <a:rPr lang="en-CA" sz="1200" b="1" i="0" kern="1200" dirty="0" err="1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ak</a:t>
            </a:r>
            <a:r>
              <a:rPr lang="en-CA" sz="1200" b="0" i="0" kern="1200" dirty="0" err="1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-r</a:t>
            </a:r>
            <a:r>
              <a:rPr lang="en-CA" sz="1200" b="0" i="1" kern="1200" dirty="0" err="1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uh</a:t>
            </a:r>
            <a:r>
              <a:rPr lang="en-CA" sz="1200" b="0" i="0" kern="1200" dirty="0" err="1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-nim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]  </a:t>
            </a:r>
            <a:r>
              <a:rPr lang="en-CA" sz="1200" b="0" i="1" u="none" strike="noStrike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  <a:hlinkClick r:id="rId3" tooltip="IPv6"/>
              </a:rPr>
              <a:t>IPv6</a:t>
            </a:r>
            <a:r>
              <a:rPr lang="en-CA" sz="1200" b="0" i="1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 over Low power Wireless </a:t>
            </a:r>
            <a:r>
              <a:rPr lang="en-CA" sz="1200" b="0" i="1" u="none" strike="noStrike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  <a:hlinkClick r:id="rId4" tooltip="Personal area network"/>
              </a:rPr>
              <a:t>Personal Area Networks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.</a:t>
            </a:r>
            <a:endParaRPr lang="en-CA" sz="1200" b="0" i="0" kern="1200" dirty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</a:endParaRPr>
          </a:p>
          <a:p>
            <a:endParaRPr lang="en-CA" sz="1200" b="0" i="0" kern="1200" dirty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sz="1200" b="0" i="0" kern="1200" baseline="0" dirty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1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Bluetooth 4.2. 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IoT capability(</a:t>
            </a:r>
            <a:r>
              <a:rPr lang="en-CA" sz="1200" dirty="0"/>
              <a:t>IP(6LoWPAN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),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Security(LE Privacy 1.2 to prevent Bluetooth smart device being tracked by untrusted devices)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speed. </a:t>
            </a:r>
            <a:endParaRPr lang="en-CA" sz="1200" b="0" i="0" kern="1200" baseline="0" dirty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sz="1200" b="0" i="0" kern="1200" baseline="0" dirty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sz="1200" b="0" i="0" kern="1200" dirty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16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dirty="0"/>
              <a:t>It provides instructions and URI format for SMS, </a:t>
            </a:r>
            <a:r>
              <a:rPr lang="en-CA" sz="1200" dirty="0" err="1"/>
              <a:t>Websocket</a:t>
            </a:r>
            <a:r>
              <a:rPr lang="en-CA" sz="1200" dirty="0"/>
              <a:t> and  TCP. </a:t>
            </a:r>
          </a:p>
          <a:p>
            <a:endParaRPr lang="en-CA" sz="1200" dirty="0"/>
          </a:p>
          <a:p>
            <a:r>
              <a:rPr lang="en-CA" dirty="0" err="1"/>
              <a:t>CoRE</a:t>
            </a:r>
            <a:r>
              <a:rPr lang="en-CA" dirty="0"/>
              <a:t> Working Group(Informational document) Internet-Draft </a:t>
            </a:r>
            <a:endParaRPr lang="en-CA" sz="1200" dirty="0"/>
          </a:p>
          <a:p>
            <a:endParaRPr lang="en-CA" sz="1200" dirty="0"/>
          </a:p>
          <a:p>
            <a:endParaRPr lang="en-CA" sz="12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28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Aims</a:t>
            </a:r>
            <a:r>
              <a:rPr lang="en-CA" baseline="0" dirty="0"/>
              <a:t> to make the CoAP been able to server one or more applications.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66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lower_img_Cov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0513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8494713" y="53181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pic>
        <p:nvPicPr>
          <p:cNvPr id="6" name="Picture 11" descr="Usask-Logo-70K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676400"/>
            <a:ext cx="18288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2362200"/>
            <a:ext cx="8027988" cy="990600"/>
          </a:xfrm>
          <a:effectLst/>
        </p:spPr>
        <p:txBody>
          <a:bodyPr/>
          <a:lstStyle>
            <a:lvl1pPr algn="l">
              <a:defRPr sz="4800" b="1" i="0">
                <a:solidFill>
                  <a:schemeClr val="accent4">
                    <a:lumMod val="65000"/>
                    <a:lumOff val="3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CA" dirty="0"/>
              <a:t>Click to edit Master 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200400"/>
            <a:ext cx="8032750" cy="685800"/>
          </a:xfrm>
          <a:effectLst/>
        </p:spPr>
        <p:txBody>
          <a:bodyPr/>
          <a:lstStyle>
            <a:lvl1pPr marL="0" indent="0" algn="l">
              <a:buFont typeface="Wingdings" pitchFamily="-108" charset="2"/>
              <a:buNone/>
              <a:defRPr sz="240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CA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96806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35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8800" y="1066800"/>
            <a:ext cx="1946275" cy="5181600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1066800"/>
            <a:ext cx="5689600" cy="5181600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75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550275" cy="4495800"/>
          </a:xfrm>
        </p:spPr>
        <p:txBody>
          <a:bodyPr/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38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740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1662" y="1524000"/>
            <a:ext cx="3817938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685800"/>
          </a:xfrm>
        </p:spPr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07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685800"/>
          </a:xfrm>
        </p:spPr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28750"/>
            <a:ext cx="4040188" cy="4762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050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28750"/>
            <a:ext cx="4041775" cy="4762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161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18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90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920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914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0"/>
            <a:ext cx="5111750" cy="5364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4497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5269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4424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lower_img_Blank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43575"/>
            <a:ext cx="9180513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7" descr="upper_img_Blank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14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838200"/>
            <a:ext cx="85502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600200"/>
            <a:ext cx="85502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 txBox="1">
            <a:spLocks noChangeArrowheads="1"/>
          </p:cNvSpPr>
          <p:nvPr userDrawn="1"/>
        </p:nvSpPr>
        <p:spPr bwMode="auto">
          <a:xfrm>
            <a:off x="3505200" y="6011863"/>
            <a:ext cx="53498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r>
              <a:rPr lang="en-US" sz="2000" dirty="0" err="1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www.usask.ca</a:t>
            </a:r>
            <a:endParaRPr lang="en-US" sz="20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031" name="Picture 13" descr="Usask-Logo-70K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8438"/>
            <a:ext cx="16764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Calibri"/>
          <a:ea typeface="ＭＳ Ｐゴシック" pitchFamily="-108" charset="-128"/>
          <a:cs typeface="Calibri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Calibri" pitchFamily="-108" charset="0"/>
          <a:ea typeface="ＭＳ Ｐゴシック" pitchFamily="-108" charset="-128"/>
          <a:cs typeface="ＭＳ Ｐゴシック" pitchFamily="-10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Calibri" pitchFamily="-108" charset="0"/>
          <a:ea typeface="ＭＳ Ｐゴシック" pitchFamily="-108" charset="-128"/>
          <a:cs typeface="ＭＳ Ｐゴシック" pitchFamily="-10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Calibri" pitchFamily="-108" charset="0"/>
          <a:ea typeface="ＭＳ Ｐゴシック" pitchFamily="-108" charset="-128"/>
          <a:cs typeface="ＭＳ Ｐゴシック" pitchFamily="-10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Calibri" pitchFamily="-108" charset="0"/>
          <a:ea typeface="ＭＳ Ｐゴシック" pitchFamily="-108" charset="-128"/>
          <a:cs typeface="ＭＳ Ｐゴシック" pitchFamily="-108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 Black" pitchFamily="-10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 Black" pitchFamily="-10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 Black" pitchFamily="-10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 Black" pitchFamily="-108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SzPct val="75000"/>
        <a:buFont typeface="Wingdings" charset="0"/>
        <a:buChar char="§"/>
        <a:defRPr sz="3200">
          <a:solidFill>
            <a:srgbClr val="000000"/>
          </a:solidFill>
          <a:latin typeface="Calibri"/>
          <a:ea typeface="ＭＳ Ｐゴシック" pitchFamily="-108" charset="-128"/>
          <a:cs typeface="Calibri"/>
        </a:defRPr>
      </a:lvl1pPr>
      <a:lvl2pPr marL="914400" indent="-457200" algn="l" rtl="0" eaLnBrk="0" fontAlgn="base" hangingPunct="0">
        <a:spcBef>
          <a:spcPct val="20000"/>
        </a:spcBef>
        <a:spcAft>
          <a:spcPct val="0"/>
        </a:spcAft>
        <a:buClrTx/>
        <a:buSzPct val="100000"/>
        <a:buFont typeface="Arial"/>
        <a:buChar char="•"/>
        <a:defRPr sz="2800">
          <a:solidFill>
            <a:srgbClr val="000000"/>
          </a:solidFill>
          <a:latin typeface="Calibri"/>
          <a:ea typeface="ＭＳ Ｐゴシック" pitchFamily="-108" charset="-128"/>
          <a:cs typeface="Calibri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Tx/>
        <a:buSzPct val="100000"/>
        <a:buFont typeface="Arial"/>
        <a:buChar char="•"/>
        <a:defRPr sz="2400">
          <a:solidFill>
            <a:srgbClr val="000000"/>
          </a:solidFill>
          <a:latin typeface="Calibri"/>
          <a:ea typeface="ＭＳ Ｐゴシック" pitchFamily="-108" charset="-128"/>
          <a:cs typeface="Calibri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Tx/>
        <a:buSzPct val="100000"/>
        <a:buFont typeface="Arial"/>
        <a:buChar char="•"/>
        <a:defRPr sz="2000">
          <a:solidFill>
            <a:srgbClr val="000000"/>
          </a:solidFill>
          <a:latin typeface="Calibri"/>
          <a:ea typeface="ＭＳ Ｐゴシック" pitchFamily="-108" charset="-128"/>
          <a:cs typeface="Calibri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Tx/>
        <a:buSzPct val="100000"/>
        <a:buFont typeface="Arial"/>
        <a:buChar char="•"/>
        <a:defRPr sz="1800">
          <a:solidFill>
            <a:srgbClr val="000000"/>
          </a:solidFill>
          <a:latin typeface="Calibri"/>
          <a:ea typeface="ＭＳ Ｐゴシック" pitchFamily="-108" charset="-128"/>
          <a:cs typeface="Calibri"/>
        </a:defRPr>
      </a:lvl5pPr>
      <a:lvl6pPr marL="2667000" indent="-381000" algn="l" rtl="0" fontAlgn="base">
        <a:spcBef>
          <a:spcPct val="20000"/>
        </a:spcBef>
        <a:spcAft>
          <a:spcPct val="0"/>
        </a:spcAft>
        <a:buFont typeface="Times" pitchFamily="-108" charset="0"/>
        <a:buChar char="•"/>
        <a:defRPr sz="2000">
          <a:solidFill>
            <a:srgbClr val="FFFFFF"/>
          </a:solidFill>
          <a:latin typeface="Georgia" pitchFamily="-108" charset="0"/>
          <a:ea typeface="ＭＳ Ｐゴシック" pitchFamily="-108" charset="-128"/>
        </a:defRPr>
      </a:lvl6pPr>
      <a:lvl7pPr marL="3124200" indent="-381000" algn="l" rtl="0" fontAlgn="base">
        <a:spcBef>
          <a:spcPct val="20000"/>
        </a:spcBef>
        <a:spcAft>
          <a:spcPct val="0"/>
        </a:spcAft>
        <a:buFont typeface="Times" pitchFamily="-108" charset="0"/>
        <a:buChar char="•"/>
        <a:defRPr sz="2000">
          <a:solidFill>
            <a:srgbClr val="FFFFFF"/>
          </a:solidFill>
          <a:latin typeface="Georgia" pitchFamily="-108" charset="0"/>
          <a:ea typeface="ＭＳ Ｐゴシック" pitchFamily="-108" charset="-128"/>
        </a:defRPr>
      </a:lvl7pPr>
      <a:lvl8pPr marL="3581400" indent="-381000" algn="l" rtl="0" fontAlgn="base">
        <a:spcBef>
          <a:spcPct val="20000"/>
        </a:spcBef>
        <a:spcAft>
          <a:spcPct val="0"/>
        </a:spcAft>
        <a:buFont typeface="Times" pitchFamily="-108" charset="0"/>
        <a:buChar char="•"/>
        <a:defRPr sz="2000">
          <a:solidFill>
            <a:srgbClr val="FFFFFF"/>
          </a:solidFill>
          <a:latin typeface="Georgia" pitchFamily="-108" charset="0"/>
          <a:ea typeface="ＭＳ Ｐゴシック" pitchFamily="-108" charset="-128"/>
        </a:defRPr>
      </a:lvl8pPr>
      <a:lvl9pPr marL="4038600" indent="-381000" algn="l" rtl="0" fontAlgn="base">
        <a:spcBef>
          <a:spcPct val="20000"/>
        </a:spcBef>
        <a:spcAft>
          <a:spcPct val="0"/>
        </a:spcAft>
        <a:buFont typeface="Times" pitchFamily="-108" charset="0"/>
        <a:buChar char="•"/>
        <a:defRPr sz="2000">
          <a:solidFill>
            <a:srgbClr val="FFFFFF"/>
          </a:solidFill>
          <a:latin typeface="Georgia" pitchFamily="-108" charset="0"/>
          <a:ea typeface="ＭＳ Ｐゴシック" pitchFamily="-108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ChangeArrowheads="1"/>
          </p:cNvSpPr>
          <p:nvPr/>
        </p:nvSpPr>
        <p:spPr bwMode="auto">
          <a:xfrm>
            <a:off x="2405063" y="34385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7" name="Title 7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CA" sz="3600" dirty="0"/>
              <a:t>Bluetooth Low Energy Based CoAP Communication in IoT</a:t>
            </a:r>
            <a:endParaRPr lang="en-US" sz="3600" dirty="0"/>
          </a:p>
        </p:txBody>
      </p:sp>
      <p:sp>
        <p:nvSpPr>
          <p:cNvPr id="15364" name="Subtitle 77"/>
          <p:cNvSpPr>
            <a:spLocks noGrp="1"/>
          </p:cNvSpPr>
          <p:nvPr>
            <p:ph type="subTitle" idx="1"/>
          </p:nvPr>
        </p:nvSpPr>
        <p:spPr>
          <a:xfrm>
            <a:off x="747078" y="3324225"/>
            <a:ext cx="8032750" cy="685800"/>
          </a:xfrm>
        </p:spPr>
        <p:txBody>
          <a:bodyPr/>
          <a:lstStyle/>
          <a:p>
            <a:r>
              <a:rPr lang="en-CA" dirty="0">
                <a:latin typeface="Calibri" charset="0"/>
                <a:ea typeface="ＭＳ Ｐゴシック" charset="0"/>
              </a:rPr>
              <a:t>---- CoAPNonIP: An Architecture Grants CoAP in WPAN 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8550275" cy="609600"/>
          </a:xfrm>
        </p:spPr>
        <p:txBody>
          <a:bodyPr/>
          <a:lstStyle/>
          <a:p>
            <a:r>
              <a:rPr lang="en-CA" dirty="0"/>
              <a:t>Architecture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601791" y="5457903"/>
            <a:ext cx="2199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Figure 6 : Architecture overview</a:t>
            </a:r>
            <a:endParaRPr lang="en-CA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3628530" y="2991186"/>
            <a:ext cx="2207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CoAP over BLE</a:t>
            </a:r>
          </a:p>
        </p:txBody>
      </p:sp>
    </p:spTree>
    <p:extLst>
      <p:ext uri="{BB962C8B-B14F-4D97-AF65-F5344CB8AC3E}">
        <p14:creationId xmlns:p14="http://schemas.microsoft.com/office/powerpoint/2010/main" val="2846918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8550275" cy="609600"/>
          </a:xfrm>
        </p:spPr>
        <p:txBody>
          <a:bodyPr/>
          <a:lstStyle/>
          <a:p>
            <a:r>
              <a:rPr lang="en-CA" dirty="0"/>
              <a:t>Architecture </a:t>
            </a:r>
          </a:p>
        </p:txBody>
      </p:sp>
      <p:sp>
        <p:nvSpPr>
          <p:cNvPr id="27" name="矩形 2"/>
          <p:cNvSpPr/>
          <p:nvPr/>
        </p:nvSpPr>
        <p:spPr>
          <a:xfrm>
            <a:off x="3209930" y="1905000"/>
            <a:ext cx="2362200" cy="3069828"/>
          </a:xfrm>
          <a:prstGeom prst="rect">
            <a:avLst/>
          </a:pr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9218" y="2903217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Application Layer</a:t>
            </a:r>
            <a:endParaRPr lang="en-CA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1087338" y="4218756"/>
            <a:ext cx="1897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Transport  Layer</a:t>
            </a:r>
            <a:endParaRPr lang="en-CA" sz="2000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3209930" y="3679427"/>
            <a:ext cx="1476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3433765" y="3679427"/>
            <a:ext cx="1476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>
            <a:off x="3662365" y="3679427"/>
            <a:ext cx="1476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>
            <a:off x="3890965" y="3679427"/>
            <a:ext cx="1476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4124330" y="3679427"/>
            <a:ext cx="1476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4348165" y="3679427"/>
            <a:ext cx="1476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4576765" y="3679427"/>
            <a:ext cx="1476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4805365" y="3679427"/>
            <a:ext cx="1476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2305886" y="3679427"/>
            <a:ext cx="1476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2529721" y="3679427"/>
            <a:ext cx="1476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>
            <a:off x="2758321" y="3679427"/>
            <a:ext cx="1476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>
            <a:off x="2986921" y="3679427"/>
            <a:ext cx="1476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>
            <a:off x="1388750" y="3679427"/>
            <a:ext cx="1476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>
            <a:off x="1612585" y="3679427"/>
            <a:ext cx="1476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>
            <a:off x="1841185" y="3679427"/>
            <a:ext cx="1476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>
            <a:off x="2069785" y="3679427"/>
            <a:ext cx="1476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>
            <a:off x="1154912" y="3679427"/>
            <a:ext cx="1476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5041112" y="3679427"/>
            <a:ext cx="1476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/>
          <p:cNvCxnSpPr/>
          <p:nvPr/>
        </p:nvCxnSpPr>
        <p:spPr bwMode="auto">
          <a:xfrm>
            <a:off x="5269712" y="3679427"/>
            <a:ext cx="1476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>
            <a:off x="5498312" y="3679427"/>
            <a:ext cx="1476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5719765" y="3679427"/>
            <a:ext cx="1476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>
            <a:off x="5948365" y="3679427"/>
            <a:ext cx="1476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>
            <a:off x="6176965" y="3679427"/>
            <a:ext cx="1476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>
            <a:off x="6405565" y="3679427"/>
            <a:ext cx="1476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>
            <a:off x="6634165" y="3679427"/>
            <a:ext cx="1476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>
            <a:off x="6862765" y="3679427"/>
            <a:ext cx="1476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>
            <a:off x="7091365" y="3679427"/>
            <a:ext cx="1476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7319965" y="3679427"/>
            <a:ext cx="1476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>
            <a:off x="7548565" y="3679427"/>
            <a:ext cx="1476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>
            <a:off x="7777165" y="3679427"/>
            <a:ext cx="1476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/>
          <p:nvPr/>
        </p:nvCxnSpPr>
        <p:spPr bwMode="auto">
          <a:xfrm>
            <a:off x="8005765" y="3679427"/>
            <a:ext cx="1476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/>
          <p:cNvCxnSpPr/>
          <p:nvPr/>
        </p:nvCxnSpPr>
        <p:spPr bwMode="auto">
          <a:xfrm>
            <a:off x="8234365" y="3679427"/>
            <a:ext cx="1476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/>
          <p:nvPr/>
        </p:nvCxnSpPr>
        <p:spPr bwMode="auto">
          <a:xfrm>
            <a:off x="939703" y="3679427"/>
            <a:ext cx="1476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矩形 2"/>
          <p:cNvSpPr/>
          <p:nvPr/>
        </p:nvSpPr>
        <p:spPr>
          <a:xfrm>
            <a:off x="3571870" y="2155317"/>
            <a:ext cx="1616877" cy="533510"/>
          </a:xfrm>
          <a:prstGeom prst="rect">
            <a:avLst/>
          </a:pr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Process Component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4" name="矩形 2"/>
          <p:cNvSpPr/>
          <p:nvPr/>
        </p:nvSpPr>
        <p:spPr>
          <a:xfrm>
            <a:off x="3571870" y="2991819"/>
            <a:ext cx="1616877" cy="533510"/>
          </a:xfrm>
          <a:prstGeom prst="rect">
            <a:avLst/>
          </a:pr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Interpret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Component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5" name="矩形 2"/>
          <p:cNvSpPr/>
          <p:nvPr/>
        </p:nvSpPr>
        <p:spPr>
          <a:xfrm>
            <a:off x="3571870" y="4121703"/>
            <a:ext cx="1616877" cy="533510"/>
          </a:xfrm>
          <a:prstGeom prst="rect">
            <a:avLst/>
          </a:pr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Communication 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Component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28274" y="2268183"/>
            <a:ext cx="2506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Message management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728274" y="3015595"/>
            <a:ext cx="2506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Interpret actions to lower level function call 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728274" y="4264922"/>
            <a:ext cx="2506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BLE communication management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420169" y="5303502"/>
            <a:ext cx="2003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Figure 7 : Architecture Detail</a:t>
            </a:r>
            <a:endParaRPr lang="en-CA" sz="1200" dirty="0"/>
          </a:p>
        </p:txBody>
      </p: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228599" y="1416311"/>
            <a:ext cx="8550275" cy="314616"/>
          </a:xfrm>
        </p:spPr>
        <p:txBody>
          <a:bodyPr/>
          <a:lstStyle/>
          <a:p>
            <a:pPr marL="0" indent="0">
              <a:buNone/>
            </a:pPr>
            <a:r>
              <a:rPr lang="en-CA" sz="2000" dirty="0"/>
              <a:t>2.Detail </a:t>
            </a:r>
          </a:p>
        </p:txBody>
      </p:sp>
    </p:spTree>
    <p:extLst>
      <p:ext uri="{BB962C8B-B14F-4D97-AF65-F5344CB8AC3E}">
        <p14:creationId xmlns:p14="http://schemas.microsoft.com/office/powerpoint/2010/main" val="2814249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8550275" cy="609600"/>
          </a:xfrm>
        </p:spPr>
        <p:txBody>
          <a:bodyPr/>
          <a:lstStyle/>
          <a:p>
            <a:r>
              <a:rPr lang="en-CA" dirty="0"/>
              <a:t>Architecture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730926"/>
            <a:ext cx="8550275" cy="4365073"/>
          </a:xfrm>
        </p:spPr>
        <p:txBody>
          <a:bodyPr/>
          <a:lstStyle/>
          <a:p>
            <a:pPr marL="0" indent="0">
              <a:buNone/>
            </a:pPr>
            <a:r>
              <a:rPr lang="en-CA" sz="2000" dirty="0"/>
              <a:t>MTU(maximum transmission unit) of BLE is 23 by default and only 20 bytes are available to carry payload, we proposed a 20 bytes protocol to support proposed architecture.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743200"/>
            <a:ext cx="6629400" cy="23431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61198" y="5314175"/>
            <a:ext cx="1685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Figure 8 : Packet format</a:t>
            </a:r>
            <a:endParaRPr lang="en-CA" sz="12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28599" y="1416311"/>
            <a:ext cx="8550275" cy="31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charset="0"/>
              <a:buChar char="§"/>
              <a:defRPr sz="32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2pPr>
            <a:lvl3pPr marL="13716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3pPr>
            <a:lvl4pPr marL="1752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4pPr>
            <a:lvl5pPr marL="22098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5pPr>
            <a:lvl6pPr marL="26670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6pPr>
            <a:lvl7pPr marL="31242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7pPr>
            <a:lvl8pPr marL="35814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8pPr>
            <a:lvl9pPr marL="40386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CA" sz="2000" kern="0" dirty="0"/>
              <a:t>3.Packet format</a:t>
            </a:r>
          </a:p>
        </p:txBody>
      </p:sp>
    </p:spTree>
    <p:extLst>
      <p:ext uri="{BB962C8B-B14F-4D97-AF65-F5344CB8AC3E}">
        <p14:creationId xmlns:p14="http://schemas.microsoft.com/office/powerpoint/2010/main" val="1283363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8550275" cy="609600"/>
          </a:xfrm>
        </p:spPr>
        <p:txBody>
          <a:bodyPr/>
          <a:lstStyle/>
          <a:p>
            <a:r>
              <a:rPr lang="en-CA" dirty="0"/>
              <a:t>Architecture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136" y="1526027"/>
            <a:ext cx="5791200" cy="40573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23579" y="5378469"/>
            <a:ext cx="2560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Figure 9 : Communication mechanism</a:t>
            </a:r>
            <a:endParaRPr lang="en-CA" sz="12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28599" y="1416311"/>
            <a:ext cx="8550275" cy="31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charset="0"/>
              <a:buChar char="§"/>
              <a:defRPr sz="32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2pPr>
            <a:lvl3pPr marL="13716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3pPr>
            <a:lvl4pPr marL="1752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4pPr>
            <a:lvl5pPr marL="22098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5pPr>
            <a:lvl6pPr marL="26670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6pPr>
            <a:lvl7pPr marL="31242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7pPr>
            <a:lvl8pPr marL="35814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8pPr>
            <a:lvl9pPr marL="40386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CA" sz="2000" kern="0" dirty="0"/>
              <a:t>4.Communication mechanism</a:t>
            </a:r>
          </a:p>
        </p:txBody>
      </p:sp>
    </p:spTree>
    <p:extLst>
      <p:ext uri="{BB962C8B-B14F-4D97-AF65-F5344CB8AC3E}">
        <p14:creationId xmlns:p14="http://schemas.microsoft.com/office/powerpoint/2010/main" val="1974433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8550275" cy="609600"/>
          </a:xfrm>
        </p:spPr>
        <p:txBody>
          <a:bodyPr/>
          <a:lstStyle/>
          <a:p>
            <a:r>
              <a:rPr lang="en-CA" dirty="0"/>
              <a:t>Experiment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550275" cy="762000"/>
          </a:xfrm>
        </p:spPr>
        <p:txBody>
          <a:bodyPr/>
          <a:lstStyle/>
          <a:p>
            <a:pPr marL="0" indent="0">
              <a:buNone/>
            </a:pPr>
            <a:r>
              <a:rPr lang="en-CA" altLang="zh-CN" sz="2000" dirty="0"/>
              <a:t>1.Experiment Setup:</a:t>
            </a:r>
          </a:p>
          <a:p>
            <a:pPr marL="0" indent="0">
              <a:buNone/>
            </a:pPr>
            <a:r>
              <a:rPr lang="en-CA" sz="2000" dirty="0"/>
              <a:t>We use two HTC Nexus 9 to do experiments.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445464"/>
              </p:ext>
            </p:extLst>
          </p:nvPr>
        </p:nvGraphicFramePr>
        <p:xfrm>
          <a:off x="1865312" y="2638425"/>
          <a:ext cx="5276850" cy="203835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38425">
                  <a:extLst>
                    <a:ext uri="{9D8B030D-6E8A-4147-A177-3AD203B41FA5}">
                      <a16:colId xmlns:a16="http://schemas.microsoft.com/office/drawing/2014/main" val="1592229635"/>
                    </a:ext>
                  </a:extLst>
                </a:gridCol>
                <a:gridCol w="2638425">
                  <a:extLst>
                    <a:ext uri="{9D8B030D-6E8A-4147-A177-3AD203B41FA5}">
                      <a16:colId xmlns:a16="http://schemas.microsoft.com/office/drawing/2014/main" val="36060032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Hardware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Details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42461854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OS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Android OS, v5.1.1(Lollipop)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2390859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CPU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Dual-core 2.3 GHz Denver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4016895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Memory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16GB/2GB RAM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41451759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Bluetooth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v4.1, A2DP, apt-X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336194225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661198" y="5314175"/>
            <a:ext cx="1808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Table 1 :Experiment setup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2428930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8550275" cy="609600"/>
          </a:xfrm>
        </p:spPr>
        <p:txBody>
          <a:bodyPr/>
          <a:lstStyle/>
          <a:p>
            <a:r>
              <a:rPr lang="en-CA" dirty="0"/>
              <a:t>Experiment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237309" y="5257800"/>
            <a:ext cx="76102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CA" sz="2000" dirty="0"/>
              <a:t>Result: We have 10*20=200 byte/s data rate (1 BLE packet per 100ms). </a:t>
            </a:r>
            <a:endParaRPr lang="en-CA" sz="2000" dirty="0">
              <a:latin typeface="Calibri" panose="020F0502020204030204" pitchFamily="34" charset="0"/>
            </a:endParaRPr>
          </a:p>
        </p:txBody>
      </p:sp>
      <p:pic>
        <p:nvPicPr>
          <p:cNvPr id="8" name="Picture 7" descr="https://lh5.googleusercontent.com/kGEl7c2TWu31mW6f_7zFWFgXkocgS_iVpDVVxoNTlyLIIjIceRsgYxXl5V37LzTzOiYSmNhQm9xfz9jVSg05iqn29Sm53rax9lOZrjwcgV0t4gMf-pUhky1OUDtR0-loy8XlCdxI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2106930"/>
            <a:ext cx="4686300" cy="264414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550275" cy="506730"/>
          </a:xfrm>
        </p:spPr>
        <p:txBody>
          <a:bodyPr/>
          <a:lstStyle/>
          <a:p>
            <a:pPr marL="0" indent="0">
              <a:buNone/>
            </a:pPr>
            <a:r>
              <a:rPr lang="en-CA" sz="2000" dirty="0"/>
              <a:t>2.Data Rate</a:t>
            </a:r>
          </a:p>
          <a:p>
            <a:pPr marL="0" indent="0">
              <a:buNone/>
            </a:pPr>
            <a:endParaRPr lang="en-CA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368786" y="4980801"/>
            <a:ext cx="2355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Figure 11 : Experiment of data rate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3909219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8550275" cy="609600"/>
          </a:xfrm>
        </p:spPr>
        <p:txBody>
          <a:bodyPr/>
          <a:lstStyle/>
          <a:p>
            <a:r>
              <a:rPr lang="en-CA" dirty="0"/>
              <a:t>Experiment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237309" y="5257800"/>
            <a:ext cx="57953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CA" sz="2000" dirty="0"/>
              <a:t>Result: </a:t>
            </a:r>
            <a:r>
              <a:rPr lang="en-CA" sz="2000" dirty="0">
                <a:latin typeface="Calibri" panose="020F0502020204030204" pitchFamily="34" charset="0"/>
              </a:rPr>
              <a:t>H</a:t>
            </a:r>
            <a:r>
              <a:rPr lang="en-CA" altLang="zh-CN" sz="2000" dirty="0">
                <a:latin typeface="Calibri" panose="020F0502020204030204" pitchFamily="34" charset="0"/>
              </a:rPr>
              <a:t>eartbeat-like pattern and random fluctuation</a:t>
            </a:r>
            <a:endParaRPr lang="en-CA" sz="2000" dirty="0">
              <a:latin typeface="Calibri" panose="020F0502020204030204" pitchFamily="34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550275" cy="506730"/>
          </a:xfrm>
        </p:spPr>
        <p:txBody>
          <a:bodyPr/>
          <a:lstStyle/>
          <a:p>
            <a:pPr marL="0" indent="0">
              <a:buNone/>
            </a:pPr>
            <a:r>
              <a:rPr lang="en-CA" sz="2000" dirty="0"/>
              <a:t>3.Latency</a:t>
            </a:r>
          </a:p>
          <a:p>
            <a:pPr marL="0" indent="0">
              <a:buNone/>
            </a:pPr>
            <a:endParaRPr lang="en-CA" sz="2000" dirty="0"/>
          </a:p>
        </p:txBody>
      </p:sp>
      <p:pic>
        <p:nvPicPr>
          <p:cNvPr id="7" name="Picture 6" descr="https://lh3.googleusercontent.com/ivlnImfMqUrdkYUmKbO74gVXTZ0y07MW58vks_QWiMFE0WWiV481I8wQjLjvH4GhVVMYmCOBHI3KRcXe6y4Z4TRx-JFqJdKnZkWb7Zf6V5SBDl_-jHTzlTtaOdnIY3mfFC_DdfBO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089513"/>
            <a:ext cx="4579620" cy="275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3368786" y="4980801"/>
            <a:ext cx="2267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Figure 12 : Experiment of latency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2492234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8550275" cy="609600"/>
          </a:xfrm>
        </p:spPr>
        <p:txBody>
          <a:bodyPr/>
          <a:lstStyle/>
          <a:p>
            <a:r>
              <a:rPr lang="en-CA" dirty="0"/>
              <a:t>Experiment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5231172"/>
            <a:ext cx="57554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CA" sz="2000" dirty="0">
                <a:latin typeface="Calibri" panose="020F0502020204030204" pitchFamily="34" charset="0"/>
              </a:rPr>
              <a:t>Result: </a:t>
            </a:r>
            <a:r>
              <a:rPr lang="en-CA" sz="2000" dirty="0"/>
              <a:t>Performance only guaranteed within 10 meters</a:t>
            </a:r>
            <a:endParaRPr lang="en-CA" sz="2000" dirty="0">
              <a:latin typeface="Calibri" panose="020F0502020204030204" pitchFamily="34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550275" cy="457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4.Performance with different distance</a:t>
            </a:r>
            <a:endParaRPr lang="en-CA" sz="2000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2182116"/>
              </p:ext>
            </p:extLst>
          </p:nvPr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368786" y="4980801"/>
            <a:ext cx="23269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Figure 13 : Experiment of distance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483630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598" y="838200"/>
            <a:ext cx="8550275" cy="609600"/>
          </a:xfrm>
        </p:spPr>
        <p:txBody>
          <a:bodyPr/>
          <a:lstStyle/>
          <a:p>
            <a:r>
              <a:rPr lang="en-CA" dirty="0"/>
              <a:t>Future Work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550275" cy="1219200"/>
          </a:xfrm>
        </p:spPr>
        <p:txBody>
          <a:bodyPr/>
          <a:lstStyle/>
          <a:p>
            <a:pPr marL="0" indent="0">
              <a:buNone/>
            </a:pPr>
            <a:r>
              <a:rPr lang="en-CA" sz="2000" dirty="0"/>
              <a:t>1. Improve performance.</a:t>
            </a:r>
          </a:p>
          <a:p>
            <a:pPr marL="0" indent="0">
              <a:buNone/>
            </a:pPr>
            <a:r>
              <a:rPr lang="en-CA" sz="2000" dirty="0"/>
              <a:t>2. Explore Solution for multi-node communication.</a:t>
            </a:r>
          </a:p>
          <a:p>
            <a:pPr marL="0" indent="0">
              <a:buNone/>
            </a:pPr>
            <a:r>
              <a:rPr lang="en-CA" sz="2000" dirty="0"/>
              <a:t>3. Implement other wireless protocols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599" y="3200400"/>
            <a:ext cx="85502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Calibri" pitchFamily="-108" charset="0"/>
                <a:ea typeface="ＭＳ Ｐゴシック" pitchFamily="-108" charset="-128"/>
                <a:cs typeface="ＭＳ Ｐゴシック" pitchFamily="-108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Calibri" pitchFamily="-108" charset="0"/>
                <a:ea typeface="ＭＳ Ｐゴシック" pitchFamily="-108" charset="-128"/>
                <a:cs typeface="ＭＳ Ｐゴシック" pitchFamily="-108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Calibri" pitchFamily="-108" charset="0"/>
                <a:ea typeface="ＭＳ Ｐゴシック" pitchFamily="-108" charset="-128"/>
                <a:cs typeface="ＭＳ Ｐゴシック" pitchFamily="-108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Calibri" pitchFamily="-108" charset="0"/>
                <a:ea typeface="ＭＳ Ｐゴシック" pitchFamily="-108" charset="-128"/>
                <a:cs typeface="ＭＳ Ｐゴシック" pitchFamily="-108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 Black" pitchFamily="-10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 Black" pitchFamily="-10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 Black" pitchFamily="-10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 Black" pitchFamily="-108" charset="0"/>
              </a:defRPr>
            </a:lvl9pPr>
          </a:lstStyle>
          <a:p>
            <a:r>
              <a:rPr lang="en-CA" kern="0" dirty="0"/>
              <a:t>Summary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3962400"/>
            <a:ext cx="85502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charset="0"/>
              <a:buChar char="§"/>
              <a:defRPr sz="32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2pPr>
            <a:lvl3pPr marL="13716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3pPr>
            <a:lvl4pPr marL="1752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4pPr>
            <a:lvl5pPr marL="22098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5pPr>
            <a:lvl6pPr marL="26670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6pPr>
            <a:lvl7pPr marL="31242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7pPr>
            <a:lvl8pPr marL="35814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8pPr>
            <a:lvl9pPr marL="40386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CA" sz="2000" kern="0" dirty="0"/>
              <a:t>We successfully implemented the proposed architecture in Android. Meanwhile, there is great room to improve our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4033478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550275" cy="4495800"/>
          </a:xfrm>
        </p:spPr>
        <p:txBody>
          <a:bodyPr/>
          <a:lstStyle/>
          <a:p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[1]Barrett J, (2012, Oct 5). The Internet of </a:t>
            </a:r>
            <a:r>
              <a:rPr lang="en-C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Things.Youtube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2016.URL: https://www.youtube.com/watch?v=QaTIt1C5R-M</a:t>
            </a:r>
          </a:p>
          <a:p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[2]Shelby, Z., </a:t>
            </a:r>
            <a:r>
              <a:rPr lang="en-C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Hartke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K., &amp; Bormann, C. (2014). The Constrained Application Protocol (CoAP)(RFC 7252).</a:t>
            </a:r>
          </a:p>
          <a:p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[3]Shelby, Z, (2014, April 30). CoAP: The Web of Things Protocol [</a:t>
            </a:r>
            <a:r>
              <a:rPr lang="en-C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Powerpoint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slides]. Retrieved from http://www.slideshare.net/zdshelby/coap-tutorial</a:t>
            </a:r>
          </a:p>
          <a:p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</a:t>
            </a:r>
            <a:r>
              <a:rPr lang="en-C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Isomäki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M., </a:t>
            </a:r>
            <a:r>
              <a:rPr lang="en-C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Kerai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K., &amp; </a:t>
            </a:r>
            <a:r>
              <a:rPr lang="en-C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Mutikainen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 (2011). Connecting BT-LE sensors to the Internet using Ipv6.</a:t>
            </a:r>
          </a:p>
          <a:p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[5]Internet WG, (2014, Dec 16). Internet Protocol Support Profile</a:t>
            </a:r>
          </a:p>
          <a:p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</a:t>
            </a:r>
            <a:r>
              <a:rPr lang="en-C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Silverajan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B., &amp; </a:t>
            </a:r>
            <a:r>
              <a:rPr lang="en-C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Savolainen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 (2013). CoAP Communication with Alternative Transports. ID: draft-silverajan-core-coap-alternative-transports-01.</a:t>
            </a:r>
          </a:p>
        </p:txBody>
      </p:sp>
    </p:spTree>
    <p:extLst>
      <p:ext uri="{BB962C8B-B14F-4D97-AF65-F5344CB8AC3E}">
        <p14:creationId xmlns:p14="http://schemas.microsoft.com/office/powerpoint/2010/main" val="940823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Content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  <a:p>
            <a:r>
              <a:rPr lang="en-CA" dirty="0"/>
              <a:t>Problem Definition</a:t>
            </a:r>
          </a:p>
          <a:p>
            <a:r>
              <a:rPr lang="en-CA" dirty="0"/>
              <a:t>Related Work</a:t>
            </a:r>
          </a:p>
          <a:p>
            <a:r>
              <a:rPr lang="en-CA" dirty="0"/>
              <a:t>Architecture </a:t>
            </a:r>
          </a:p>
          <a:p>
            <a:r>
              <a:rPr lang="en-CA" dirty="0"/>
              <a:t>Experiment</a:t>
            </a:r>
          </a:p>
          <a:p>
            <a:r>
              <a:rPr lang="en-CA" dirty="0"/>
              <a:t>Future Work</a:t>
            </a:r>
          </a:p>
          <a:p>
            <a:r>
              <a:rPr lang="en-CA" dirty="0"/>
              <a:t>Summary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200" y="3124200"/>
            <a:ext cx="1508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73679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9466" y="1752600"/>
            <a:ext cx="2407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IoT is connecting.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75745" y="5334092"/>
            <a:ext cx="2364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Figure 1 [1]: 4 steps towards CoAP</a:t>
            </a:r>
            <a:endParaRPr lang="en-CA" sz="1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599" y="1416311"/>
            <a:ext cx="8550275" cy="31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charset="0"/>
              <a:buChar char="§"/>
              <a:defRPr sz="32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2pPr>
            <a:lvl3pPr marL="13716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3pPr>
            <a:lvl4pPr marL="1752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4pPr>
            <a:lvl5pPr marL="22098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5pPr>
            <a:lvl6pPr marL="26670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6pPr>
            <a:lvl7pPr marL="31242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7pPr>
            <a:lvl8pPr marL="35814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8pPr>
            <a:lvl9pPr marL="40386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CA" sz="2000" kern="0" dirty="0"/>
              <a:t>1.IoT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235938"/>
            <a:ext cx="5438775" cy="345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812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9466" y="1752600"/>
            <a:ext cx="8579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CoAP[2] is designed for constrained networks under the concept of IoT.</a:t>
            </a:r>
          </a:p>
        </p:txBody>
      </p:sp>
      <p:pic>
        <p:nvPicPr>
          <p:cNvPr id="5" name="Picture 4" descr="https://lh5.googleusercontent.com/YQIUIZ_piXi1-i94aTKUOf1MlpLs0LdvFjdXgTO_J4gfJYuJXspP50FnjxrX6fVdrk2E4WBCLEjNizBmc7FO9-mTs46XjeWlMTG34-aBRTrMF1uD6U74rVKEQKtF7LCxrkopwjkypUAQHHui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840" y="2537936"/>
            <a:ext cx="5451793" cy="273427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3468036" y="5410200"/>
            <a:ext cx="2476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Figure 2 [3]: Using Context of CoAP</a:t>
            </a:r>
            <a:endParaRPr lang="en-CA" sz="12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28599" y="1416311"/>
            <a:ext cx="8550275" cy="31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charset="0"/>
              <a:buChar char="§"/>
              <a:defRPr sz="32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2pPr>
            <a:lvl3pPr marL="13716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3pPr>
            <a:lvl4pPr marL="1752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4pPr>
            <a:lvl5pPr marL="22098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5pPr>
            <a:lvl6pPr marL="26670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6pPr>
            <a:lvl7pPr marL="31242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7pPr>
            <a:lvl8pPr marL="35814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8pPr>
            <a:lvl9pPr marL="40386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CA" sz="2000" kern="0" dirty="0"/>
              <a:t>2.CoAP </a:t>
            </a:r>
          </a:p>
        </p:txBody>
      </p:sp>
    </p:spTree>
    <p:extLst>
      <p:ext uri="{BB962C8B-B14F-4D97-AF65-F5344CB8AC3E}">
        <p14:creationId xmlns:p14="http://schemas.microsoft.com/office/powerpoint/2010/main" val="397097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228599" y="1416311"/>
            <a:ext cx="8550275" cy="31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charset="0"/>
              <a:buChar char="§"/>
              <a:defRPr sz="32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2pPr>
            <a:lvl3pPr marL="13716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3pPr>
            <a:lvl4pPr marL="1752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4pPr>
            <a:lvl5pPr marL="22098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5pPr>
            <a:lvl6pPr marL="26670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6pPr>
            <a:lvl7pPr marL="31242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7pPr>
            <a:lvl8pPr marL="35814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8pPr>
            <a:lvl9pPr marL="40386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CA" sz="2000" kern="0" dirty="0"/>
              <a:t>3.BLE </a:t>
            </a:r>
          </a:p>
        </p:txBody>
      </p:sp>
    </p:spTree>
    <p:extLst>
      <p:ext uri="{BB962C8B-B14F-4D97-AF65-F5344CB8AC3E}">
        <p14:creationId xmlns:p14="http://schemas.microsoft.com/office/powerpoint/2010/main" val="751490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 Definition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82251" y="4898072"/>
            <a:ext cx="2911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Figure 4: Standard way of sending message </a:t>
            </a:r>
            <a:endParaRPr lang="en-CA" sz="1200" dirty="0"/>
          </a:p>
        </p:txBody>
      </p:sp>
      <p:sp>
        <p:nvSpPr>
          <p:cNvPr id="5" name="矩形 2"/>
          <p:cNvSpPr/>
          <p:nvPr/>
        </p:nvSpPr>
        <p:spPr>
          <a:xfrm>
            <a:off x="3980738" y="3031123"/>
            <a:ext cx="914400" cy="1447800"/>
          </a:xfrm>
          <a:prstGeom prst="rect">
            <a:avLst/>
          </a:pr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CoAP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Proxy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grpSp>
        <p:nvGrpSpPr>
          <p:cNvPr id="8" name="组合 11"/>
          <p:cNvGrpSpPr/>
          <p:nvPr/>
        </p:nvGrpSpPr>
        <p:grpSpPr>
          <a:xfrm>
            <a:off x="970040" y="3398627"/>
            <a:ext cx="143670" cy="714380"/>
            <a:chOff x="1070744" y="643712"/>
            <a:chExt cx="143670" cy="714380"/>
          </a:xfrm>
        </p:grpSpPr>
        <p:cxnSp>
          <p:nvCxnSpPr>
            <p:cNvPr id="9" name="直接连接符 6"/>
            <p:cNvCxnSpPr/>
            <p:nvPr/>
          </p:nvCxnSpPr>
          <p:spPr>
            <a:xfrm rot="5400000">
              <a:off x="714348" y="1000108"/>
              <a:ext cx="714380" cy="1588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流程图: 延期 10"/>
            <p:cNvSpPr/>
            <p:nvPr/>
          </p:nvSpPr>
          <p:spPr>
            <a:xfrm>
              <a:off x="1071538" y="857232"/>
              <a:ext cx="142876" cy="285752"/>
            </a:xfrm>
            <a:prstGeom prst="flowChartDelay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11" name="直接箭头连接符 49"/>
          <p:cNvCxnSpPr/>
          <p:nvPr/>
        </p:nvCxnSpPr>
        <p:spPr>
          <a:xfrm>
            <a:off x="1542338" y="3755023"/>
            <a:ext cx="2286000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50"/>
          <p:cNvCxnSpPr/>
          <p:nvPr/>
        </p:nvCxnSpPr>
        <p:spPr>
          <a:xfrm flipH="1">
            <a:off x="1470900" y="3897899"/>
            <a:ext cx="2357438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7907" y="4309646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Sensor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51497" y="3299464"/>
            <a:ext cx="1508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BLE based CoAP communication</a:t>
            </a:r>
          </a:p>
        </p:txBody>
      </p:sp>
      <p:grpSp>
        <p:nvGrpSpPr>
          <p:cNvPr id="15" name="组合 29"/>
          <p:cNvGrpSpPr/>
          <p:nvPr/>
        </p:nvGrpSpPr>
        <p:grpSpPr>
          <a:xfrm>
            <a:off x="7333538" y="3233491"/>
            <a:ext cx="1353262" cy="1000132"/>
            <a:chOff x="6408300" y="1071546"/>
            <a:chExt cx="1353262" cy="1000132"/>
          </a:xfrm>
        </p:grpSpPr>
        <p:grpSp>
          <p:nvGrpSpPr>
            <p:cNvPr id="16" name="组合 25"/>
            <p:cNvGrpSpPr/>
            <p:nvPr/>
          </p:nvGrpSpPr>
          <p:grpSpPr>
            <a:xfrm>
              <a:off x="6441484" y="1071546"/>
              <a:ext cx="1320078" cy="1000132"/>
              <a:chOff x="6441484" y="1071546"/>
              <a:chExt cx="1320078" cy="1000132"/>
            </a:xfrm>
          </p:grpSpPr>
          <p:sp>
            <p:nvSpPr>
              <p:cNvPr id="18" name="椭圆 22"/>
              <p:cNvSpPr/>
              <p:nvPr/>
            </p:nvSpPr>
            <p:spPr>
              <a:xfrm>
                <a:off x="6572264" y="1071546"/>
                <a:ext cx="1071570" cy="1000132"/>
              </a:xfrm>
              <a:prstGeom prst="ellipse">
                <a:avLst/>
              </a:prstGeom>
              <a:solidFill>
                <a:srgbClr val="1F497D">
                  <a:lumMod val="60000"/>
                  <a:lumOff val="40000"/>
                </a:srgbClr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Internet</a:t>
                </a:r>
                <a:endParaRPr kumimoji="0" lang="en-CA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" name="椭圆 23"/>
              <p:cNvSpPr/>
              <p:nvPr/>
            </p:nvSpPr>
            <p:spPr>
              <a:xfrm rot="1551524">
                <a:off x="6441484" y="1253638"/>
                <a:ext cx="1320078" cy="686101"/>
              </a:xfrm>
              <a:prstGeom prst="ellipse">
                <a:avLst/>
              </a:prstGeom>
              <a:noFill/>
              <a:ln w="254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7" name="椭圆 24"/>
            <p:cNvSpPr/>
            <p:nvPr/>
          </p:nvSpPr>
          <p:spPr>
            <a:xfrm rot="18916957">
              <a:off x="6408300" y="1222359"/>
              <a:ext cx="1320078" cy="686101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20" name="直接箭头连接符 49"/>
          <p:cNvCxnSpPr/>
          <p:nvPr/>
        </p:nvCxnSpPr>
        <p:spPr>
          <a:xfrm>
            <a:off x="5047538" y="3733557"/>
            <a:ext cx="2286000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50"/>
          <p:cNvCxnSpPr/>
          <p:nvPr/>
        </p:nvCxnSpPr>
        <p:spPr>
          <a:xfrm flipH="1">
            <a:off x="4976100" y="3876433"/>
            <a:ext cx="2357438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62600" y="3471113"/>
            <a:ext cx="1529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HTTP Request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9466" y="1752600"/>
            <a:ext cx="8579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Sine CoAP is a widely adopted HTTP like protocol. We want to explore the possibility of using CoAP in BLE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228599" y="1416311"/>
            <a:ext cx="8550275" cy="31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charset="0"/>
              <a:buChar char="§"/>
              <a:defRPr sz="32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2pPr>
            <a:lvl3pPr marL="13716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3pPr>
            <a:lvl4pPr marL="1752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4pPr>
            <a:lvl5pPr marL="22098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5pPr>
            <a:lvl6pPr marL="26670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6pPr>
            <a:lvl7pPr marL="31242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7pPr>
            <a:lvl8pPr marL="35814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8pPr>
            <a:lvl9pPr marL="40386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CA" sz="2000" kern="0" dirty="0"/>
              <a:t>1.Summary </a:t>
            </a:r>
          </a:p>
        </p:txBody>
      </p:sp>
    </p:spTree>
    <p:extLst>
      <p:ext uri="{BB962C8B-B14F-4D97-AF65-F5344CB8AC3E}">
        <p14:creationId xmlns:p14="http://schemas.microsoft.com/office/powerpoint/2010/main" val="2659086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 Definition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598" y="1730927"/>
            <a:ext cx="8550275" cy="4495800"/>
          </a:xfrm>
        </p:spPr>
        <p:txBody>
          <a:bodyPr/>
          <a:lstStyle/>
          <a:p>
            <a:r>
              <a:rPr lang="en-CA" sz="2400" dirty="0"/>
              <a:t>Construct an architecture to supports data communication in sensor cloud.</a:t>
            </a:r>
          </a:p>
          <a:p>
            <a:pPr marL="0" indent="0">
              <a:buNone/>
            </a:pPr>
            <a:endParaRPr lang="en-CA" sz="2400" dirty="0"/>
          </a:p>
          <a:p>
            <a:r>
              <a:rPr lang="en-CA" sz="2400" dirty="0"/>
              <a:t>Overcome limitations of  BLE</a:t>
            </a:r>
          </a:p>
          <a:p>
            <a:pPr marL="0" indent="0">
              <a:buNone/>
            </a:pPr>
            <a:endParaRPr lang="en-CA" sz="2400" dirty="0"/>
          </a:p>
          <a:p>
            <a:r>
              <a:rPr lang="en-CA" sz="2400" dirty="0"/>
              <a:t>Multiple app support on single device</a:t>
            </a:r>
          </a:p>
          <a:p>
            <a:endParaRPr lang="en-CA" sz="2400" dirty="0"/>
          </a:p>
          <a:p>
            <a:r>
              <a:rPr lang="en-CA" sz="2400" dirty="0"/>
              <a:t>Common interface</a:t>
            </a:r>
          </a:p>
          <a:p>
            <a:endParaRPr lang="en-CA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28599" y="1416311"/>
            <a:ext cx="8550275" cy="31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charset="0"/>
              <a:buChar char="§"/>
              <a:defRPr sz="32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2pPr>
            <a:lvl3pPr marL="13716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3pPr>
            <a:lvl4pPr marL="1752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4pPr>
            <a:lvl5pPr marL="22098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5pPr>
            <a:lvl6pPr marL="26670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6pPr>
            <a:lvl7pPr marL="31242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7pPr>
            <a:lvl8pPr marL="35814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8pPr>
            <a:lvl9pPr marL="40386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CA" sz="2000" kern="0" dirty="0"/>
              <a:t>2.Detail </a:t>
            </a:r>
          </a:p>
        </p:txBody>
      </p:sp>
    </p:spTree>
    <p:extLst>
      <p:ext uri="{BB962C8B-B14F-4D97-AF65-F5344CB8AC3E}">
        <p14:creationId xmlns:p14="http://schemas.microsoft.com/office/powerpoint/2010/main" val="2465990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Related Work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48919" y="1905000"/>
            <a:ext cx="8550275" cy="4495800"/>
          </a:xfrm>
        </p:spPr>
        <p:txBody>
          <a:bodyPr/>
          <a:lstStyle/>
          <a:p>
            <a:pPr marL="0" indent="0">
              <a:buNone/>
            </a:pPr>
            <a:r>
              <a:rPr lang="en-CA" sz="2400" dirty="0"/>
              <a:t>In December 2014, Low-power IP(6LoWPAN[4]) is adopted by Bluetooth4.2 which provides another way to achieve CoAP in BLE.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28599" y="1416311"/>
            <a:ext cx="8550275" cy="31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charset="0"/>
              <a:buChar char="§"/>
              <a:defRPr sz="32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2pPr>
            <a:lvl3pPr marL="13716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3pPr>
            <a:lvl4pPr marL="1752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4pPr>
            <a:lvl5pPr marL="22098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5pPr>
            <a:lvl6pPr marL="26670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6pPr>
            <a:lvl7pPr marL="31242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7pPr>
            <a:lvl8pPr marL="35814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8pPr>
            <a:lvl9pPr marL="40386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CA" sz="2000" kern="0" dirty="0"/>
              <a:t>1.6LoWPAN</a:t>
            </a:r>
          </a:p>
        </p:txBody>
      </p:sp>
    </p:spTree>
    <p:extLst>
      <p:ext uri="{BB962C8B-B14F-4D97-AF65-F5344CB8AC3E}">
        <p14:creationId xmlns:p14="http://schemas.microsoft.com/office/powerpoint/2010/main" val="2208395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Related work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8598" y="1828800"/>
            <a:ext cx="8550275" cy="4495800"/>
          </a:xfrm>
        </p:spPr>
        <p:txBody>
          <a:bodyPr/>
          <a:lstStyle/>
          <a:p>
            <a:pPr marL="0" indent="0">
              <a:buNone/>
            </a:pPr>
            <a:r>
              <a:rPr lang="en-CA" sz="2400" dirty="0"/>
              <a:t>Since 2013[6], </a:t>
            </a:r>
            <a:r>
              <a:rPr lang="en-CA" sz="2400" dirty="0" err="1"/>
              <a:t>CoRE</a:t>
            </a:r>
            <a:r>
              <a:rPr lang="en-CA" sz="2400" dirty="0"/>
              <a:t> working group maintains a Internet-Draft: CoAP Communication with Alternative Transports.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28599" y="1416311"/>
            <a:ext cx="8550275" cy="31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charset="0"/>
              <a:buChar char="§"/>
              <a:defRPr sz="32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2pPr>
            <a:lvl3pPr marL="13716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3pPr>
            <a:lvl4pPr marL="1752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4pPr>
            <a:lvl5pPr marL="22098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5pPr>
            <a:lvl6pPr marL="26670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6pPr>
            <a:lvl7pPr marL="31242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7pPr>
            <a:lvl8pPr marL="35814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8pPr>
            <a:lvl9pPr marL="40386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CA" sz="2000" kern="0" dirty="0"/>
              <a:t>2.Alternative transports</a:t>
            </a:r>
          </a:p>
        </p:txBody>
      </p:sp>
    </p:spTree>
    <p:extLst>
      <p:ext uri="{BB962C8B-B14F-4D97-AF65-F5344CB8AC3E}">
        <p14:creationId xmlns:p14="http://schemas.microsoft.com/office/powerpoint/2010/main" val="371543826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Custom 1">
      <a:dk1>
        <a:srgbClr val="000000"/>
      </a:dk1>
      <a:lt1>
        <a:srgbClr val="797979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BEBEBE"/>
      </a:accent3>
      <a:accent4>
        <a:srgbClr val="000000"/>
      </a:accent4>
      <a:accent5>
        <a:srgbClr val="DAEDEF"/>
      </a:accent5>
      <a:accent6>
        <a:srgbClr val="2D2D8A"/>
      </a:accent6>
      <a:hlink>
        <a:srgbClr val="008000"/>
      </a:hlink>
      <a:folHlink>
        <a:srgbClr val="99CC00"/>
      </a:folHlink>
    </a:clrScheme>
    <a:fontScheme name="Blank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2194</TotalTime>
  <Words>900</Words>
  <Application>Microsoft Office PowerPoint</Application>
  <PresentationFormat>On-screen Show (4:3)</PresentationFormat>
  <Paragraphs>190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ＭＳ Ｐゴシック</vt:lpstr>
      <vt:lpstr>宋体</vt:lpstr>
      <vt:lpstr>DengXian</vt:lpstr>
      <vt:lpstr>Arial</vt:lpstr>
      <vt:lpstr>Arial Black</vt:lpstr>
      <vt:lpstr>Calibri</vt:lpstr>
      <vt:lpstr>Georgia</vt:lpstr>
      <vt:lpstr>Times</vt:lpstr>
      <vt:lpstr>Times New Roman</vt:lpstr>
      <vt:lpstr>Wingdings</vt:lpstr>
      <vt:lpstr>Blank</vt:lpstr>
      <vt:lpstr>Bluetooth Low Energy Based CoAP Communication in IoT</vt:lpstr>
      <vt:lpstr>Content</vt:lpstr>
      <vt:lpstr>Introduction</vt:lpstr>
      <vt:lpstr>Introduction</vt:lpstr>
      <vt:lpstr>Introduction</vt:lpstr>
      <vt:lpstr>Problem Definition</vt:lpstr>
      <vt:lpstr>Problem Definition</vt:lpstr>
      <vt:lpstr>Related Work</vt:lpstr>
      <vt:lpstr>Related work</vt:lpstr>
      <vt:lpstr>Architecture</vt:lpstr>
      <vt:lpstr>Architecture </vt:lpstr>
      <vt:lpstr>Architecture</vt:lpstr>
      <vt:lpstr>Architecture</vt:lpstr>
      <vt:lpstr>Experiment</vt:lpstr>
      <vt:lpstr>Experiment</vt:lpstr>
      <vt:lpstr>Experiment</vt:lpstr>
      <vt:lpstr>Experiment</vt:lpstr>
      <vt:lpstr>Future Work</vt:lpstr>
      <vt:lpstr>Reference</vt:lpstr>
      <vt:lpstr>PowerPoint Presentation</vt:lpstr>
    </vt:vector>
  </TitlesOfParts>
  <Company>Division of Media and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W. David Snell</dc:creator>
  <cp:lastModifiedBy>NAN CHEN</cp:lastModifiedBy>
  <cp:revision>348</cp:revision>
  <cp:lastPrinted>2016-02-10T17:34:05Z</cp:lastPrinted>
  <dcterms:created xsi:type="dcterms:W3CDTF">2010-08-15T00:58:23Z</dcterms:created>
  <dcterms:modified xsi:type="dcterms:W3CDTF">2016-05-01T02:58:25Z</dcterms:modified>
</cp:coreProperties>
</file>