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78" r:id="rId1"/>
  </p:sldMasterIdLst>
  <p:notesMasterIdLst>
    <p:notesMasterId r:id="rId31"/>
  </p:notesMasterIdLst>
  <p:handoutMasterIdLst>
    <p:handoutMasterId r:id="rId32"/>
  </p:handoutMasterIdLst>
  <p:sldIdLst>
    <p:sldId id="261" r:id="rId2"/>
    <p:sldId id="262" r:id="rId3"/>
    <p:sldId id="264" r:id="rId4"/>
    <p:sldId id="263" r:id="rId5"/>
    <p:sldId id="267" r:id="rId6"/>
    <p:sldId id="265" r:id="rId7"/>
    <p:sldId id="286" r:id="rId8"/>
    <p:sldId id="287" r:id="rId9"/>
    <p:sldId id="306" r:id="rId10"/>
    <p:sldId id="284" r:id="rId11"/>
    <p:sldId id="288" r:id="rId12"/>
    <p:sldId id="290" r:id="rId13"/>
    <p:sldId id="294" r:id="rId14"/>
    <p:sldId id="295" r:id="rId15"/>
    <p:sldId id="305" r:id="rId16"/>
    <p:sldId id="296" r:id="rId17"/>
    <p:sldId id="297" r:id="rId18"/>
    <p:sldId id="299" r:id="rId19"/>
    <p:sldId id="298" r:id="rId20"/>
    <p:sldId id="300" r:id="rId21"/>
    <p:sldId id="302" r:id="rId22"/>
    <p:sldId id="301" r:id="rId23"/>
    <p:sldId id="303" r:id="rId24"/>
    <p:sldId id="304" r:id="rId25"/>
    <p:sldId id="283" r:id="rId26"/>
    <p:sldId id="307" r:id="rId27"/>
    <p:sldId id="310" r:id="rId28"/>
    <p:sldId id="309" r:id="rId29"/>
    <p:sldId id="308" r:id="rId30"/>
  </p:sldIdLst>
  <p:sldSz cx="9144000" cy="6858000" type="screen4x3"/>
  <p:notesSz cx="6761163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N CHEN" initials="NC" lastIdx="1" clrIdx="0">
    <p:extLst>
      <p:ext uri="{19B8F6BF-5375-455C-9EA6-DF929625EA0E}">
        <p15:presenceInfo xmlns:p15="http://schemas.microsoft.com/office/powerpoint/2012/main" userId="NAN CH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3BA40"/>
    <a:srgbClr val="2075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2" autoAdjust="0"/>
    <p:restoredTop sz="55628" autoAdjust="0"/>
  </p:normalViewPr>
  <p:slideViewPr>
    <p:cSldViewPr>
      <p:cViewPr varScale="1">
        <p:scale>
          <a:sx n="45" d="100"/>
          <a:sy n="45" d="100"/>
        </p:scale>
        <p:origin x="2549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hesis\experiment_new\multiappExperimen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 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Major App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Sheet1!$D$3:$D$12</c:f>
              <c:numCache>
                <c:formatCode>General</c:formatCode>
                <c:ptCount val="10"/>
                <c:pt idx="0">
                  <c:v>197.64419921875</c:v>
                </c:pt>
                <c:pt idx="1">
                  <c:v>196.71780029296875</c:v>
                </c:pt>
                <c:pt idx="2">
                  <c:v>204.63649902343749</c:v>
                </c:pt>
                <c:pt idx="3">
                  <c:v>202.02260009765624</c:v>
                </c:pt>
                <c:pt idx="4">
                  <c:v>201.43540039062501</c:v>
                </c:pt>
                <c:pt idx="5">
                  <c:v>200.44260009765625</c:v>
                </c:pt>
                <c:pt idx="6">
                  <c:v>197.23930175781251</c:v>
                </c:pt>
                <c:pt idx="7">
                  <c:v>198.07129882812501</c:v>
                </c:pt>
                <c:pt idx="8">
                  <c:v>197.8522998046875</c:v>
                </c:pt>
                <c:pt idx="9">
                  <c:v>198.88339843750001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13-4A9D-9DC0-C02E42FE973A}"/>
            </c:ext>
          </c:extLst>
        </c:ser>
        <c:ser>
          <c:idx val="1"/>
          <c:order val="1"/>
          <c:tx>
            <c:v>Trigger App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Sheet1!$H$3:$H$12</c:f>
              <c:numCache>
                <c:formatCode>General</c:formatCode>
                <c:ptCount val="10"/>
                <c:pt idx="0">
                  <c:v>112.58889892578125</c:v>
                </c:pt>
                <c:pt idx="1">
                  <c:v>132.62300048828126</c:v>
                </c:pt>
                <c:pt idx="2">
                  <c:v>122.31600097656251</c:v>
                </c:pt>
                <c:pt idx="3">
                  <c:v>138.75209960937499</c:v>
                </c:pt>
                <c:pt idx="4">
                  <c:v>114.7</c:v>
                </c:pt>
                <c:pt idx="5">
                  <c:v>123.93239990234375</c:v>
                </c:pt>
                <c:pt idx="6">
                  <c:v>181.11849853515625</c:v>
                </c:pt>
                <c:pt idx="7">
                  <c:v>113.3039990234375</c:v>
                </c:pt>
                <c:pt idx="8">
                  <c:v>114.16389892578125</c:v>
                </c:pt>
                <c:pt idx="9">
                  <c:v>116.33949951171876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13-4A9D-9DC0-C02E42FE97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5327072"/>
        <c:axId val="585325760"/>
      </c:barChart>
      <c:catAx>
        <c:axId val="5853270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Attempts</a:t>
                </a:r>
                <a:r>
                  <a:rPr lang="en-CA" baseline="0"/>
                  <a:t> of Sending 100 Data From Apps </a:t>
                </a:r>
                <a:endParaRPr lang="en-CA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_);\(#,##0\)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5325760"/>
        <c:crosses val="autoZero"/>
        <c:auto val="1"/>
        <c:lblAlgn val="ctr"/>
        <c:lblOffset val="100"/>
        <c:noMultiLvlLbl val="0"/>
      </c:catAx>
      <c:valAx>
        <c:axId val="585325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Average</a:t>
                </a:r>
                <a:r>
                  <a:rPr lang="en-CA" baseline="0"/>
                  <a:t> Time Cost of Roound Trip</a:t>
                </a:r>
                <a:endParaRPr lang="en-CA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0&quot;ms&quot;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5327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9837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1326" y="0"/>
            <a:ext cx="2929837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5387"/>
            <a:ext cx="2929837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1326" y="9445387"/>
            <a:ext cx="2929837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22DCB0A-603E-EF4B-B6F5-61B4CE671DD7}" type="slidenum">
              <a:rPr lang="en-US"/>
              <a:pPr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46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9837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1326" y="0"/>
            <a:ext cx="2929837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489" y="4722694"/>
            <a:ext cx="4958186" cy="4474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387"/>
            <a:ext cx="2929837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1326" y="9445387"/>
            <a:ext cx="2929837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508EDAF-2046-0C41-8DCB-CB2CB6C57C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766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8" charset="0"/>
        <a:ea typeface="ＭＳ Ｐゴシック" pitchFamily="-108" charset="-128"/>
        <a:cs typeface="ＭＳ Ｐゴシック" pitchFamily="-10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8" charset="0"/>
        <a:ea typeface="ＭＳ Ｐゴシック" pitchFamily="-10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8" charset="0"/>
        <a:ea typeface="ＭＳ Ｐゴシック" pitchFamily="-10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8" charset="0"/>
        <a:ea typeface="ＭＳ Ｐゴシック" pitchFamily="-10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8" charset="0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iversal_Plug_and_Play" TargetMode="External"/><Relationship Id="rId7" Type="http://schemas.openxmlformats.org/officeDocument/2006/relationships/hyperlink" Target="https://en.wikipedia.org/wiki/SCADA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Data_acquisition" TargetMode="External"/><Relationship Id="rId5" Type="http://schemas.openxmlformats.org/officeDocument/2006/relationships/hyperlink" Target="https://en.wikipedia.org/wiki/Process_automation" TargetMode="External"/><Relationship Id="rId4" Type="http://schemas.openxmlformats.org/officeDocument/2006/relationships/hyperlink" Target="https://en.wikipedia.org/wiki/Communications_protocol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FB2692EE-8EC2-3F4E-AAB0-13B348E0E263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CA" dirty="0">
                <a:latin typeface="Times" charset="0"/>
                <a:ea typeface="ＭＳ Ｐゴシック" charset="0"/>
                <a:cs typeface="ＭＳ Ｐゴシック" charset="0"/>
              </a:rPr>
              <a:t>The</a:t>
            </a:r>
            <a:r>
              <a:rPr lang="en-CA" baseline="0" dirty="0">
                <a:latin typeface="Times" charset="0"/>
                <a:ea typeface="ＭＳ Ｐゴシック" charset="0"/>
                <a:cs typeface="ＭＳ Ｐゴシック" charset="0"/>
              </a:rPr>
              <a:t> topic of my thesis is ********************</a:t>
            </a:r>
            <a:endParaRPr lang="en-US" dirty="0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you can see,</a:t>
            </a:r>
            <a:r>
              <a:rPr lang="en-CA" sz="12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brief, the </a:t>
            </a:r>
            <a:r>
              <a:rPr lang="en-CA" sz="1200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archictrue</a:t>
            </a:r>
            <a:r>
              <a:rPr lang="en-CA" sz="12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consists of application layer &amp; network layer. The application layer provides </a:t>
            </a:r>
            <a:r>
              <a:rPr lang="en-CA" sz="1200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management &amp; </a:t>
            </a:r>
            <a:r>
              <a:rPr lang="en-CA" sz="1200" b="1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userfriendly</a:t>
            </a:r>
            <a:r>
              <a:rPr lang="en-CA" sz="1200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to hide the detail implementation of network layer</a:t>
            </a:r>
            <a:r>
              <a:rPr lang="en-CA" sz="12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And, it includes process </a:t>
            </a:r>
            <a:r>
              <a:rPr lang="en-CA" sz="1200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compoennet</a:t>
            </a:r>
            <a:r>
              <a:rPr lang="en-CA" sz="12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communication component.</a:t>
            </a:r>
            <a:endParaRPr lang="en-CA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42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fontAlgn="base"/>
            <a:r>
              <a:rPr lang="en-CA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Ｐゴシック" pitchFamily="-108" charset="-128"/>
                <a:cs typeface="Times New Roman" panose="02020603050405020304" pitchFamily="18" charset="0"/>
              </a:rPr>
              <a:t>As</a:t>
            </a:r>
            <a:r>
              <a:rPr lang="en-CA" sz="1200" kern="1200" baseline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Ｐゴシック" pitchFamily="-108" charset="-128"/>
                <a:cs typeface="Times New Roman" panose="02020603050405020304" pitchFamily="18" charset="0"/>
              </a:rPr>
              <a:t> shown in the list </a:t>
            </a:r>
          </a:p>
          <a:p>
            <a:pPr lvl="0" fontAlgn="base"/>
            <a:r>
              <a:rPr lang="en-CA" sz="1200" kern="1200" baseline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Ｐゴシック" pitchFamily="-108" charset="-128"/>
                <a:cs typeface="Times New Roman" panose="02020603050405020304" pitchFamily="18" charset="0"/>
              </a:rPr>
              <a:t>We have </a:t>
            </a:r>
            <a:endParaRPr lang="en-CA" sz="1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ＭＳ Ｐゴシック" pitchFamily="-108" charset="-128"/>
              <a:cs typeface="Times New Roman" panose="02020603050405020304" pitchFamily="18" charset="0"/>
            </a:endParaRPr>
          </a:p>
          <a:p>
            <a:pPr lvl="0" fontAlgn="base"/>
            <a:r>
              <a:rPr lang="en-CA" sz="120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Ｐゴシック" pitchFamily="-108" charset="-128"/>
                <a:cs typeface="Times New Roman" panose="02020603050405020304" pitchFamily="18" charset="0"/>
              </a:rPr>
              <a:t>Procesers</a:t>
            </a:r>
            <a:r>
              <a:rPr lang="en-CA" sz="1200" kern="1200" baseline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Ｐゴシック" pitchFamily="-108" charset="-128"/>
                <a:cs typeface="Times New Roman" panose="02020603050405020304" pitchFamily="18" charset="0"/>
              </a:rPr>
              <a:t> to handle request &amp; senders to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Ｐゴシック" pitchFamily="-108" charset="-128"/>
                <a:cs typeface="Times New Roman" panose="02020603050405020304" pitchFamily="18" charset="0"/>
              </a:rPr>
              <a:t> send data</a:t>
            </a:r>
            <a:r>
              <a:rPr lang="en-CA" sz="1200" kern="1200" baseline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Ｐゴシック" pitchFamily="-108" charset="-128"/>
                <a:cs typeface="Times New Roman" panose="02020603050405020304" pitchFamily="18" charset="0"/>
              </a:rPr>
              <a:t>.</a:t>
            </a:r>
          </a:p>
          <a:p>
            <a:pPr lvl="0" fontAlgn="base"/>
            <a:endParaRPr lang="en-CA" sz="1200" kern="1200" baseline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ＭＳ Ｐゴシック" pitchFamily="-108" charset="-128"/>
              <a:cs typeface="Times New Roman" panose="02020603050405020304" pitchFamily="18" charset="0"/>
            </a:endParaRPr>
          </a:p>
          <a:p>
            <a:pPr lvl="0" fontAlgn="base"/>
            <a:r>
              <a:rPr lang="en-CA" sz="1200" kern="1200" baseline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Ｐゴシック" pitchFamily="-108" charset="-128"/>
                <a:cs typeface="Times New Roman" panose="02020603050405020304" pitchFamily="18" charset="0"/>
              </a:rPr>
              <a:t>In the communication component, 5 basic operations for a WPAN protocol are defined.</a:t>
            </a:r>
          </a:p>
          <a:p>
            <a:pPr lvl="0" fontAlgn="base"/>
            <a:endParaRPr lang="en-CA" sz="1200" kern="1200" baseline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ＭＳ Ｐゴシック" pitchFamily="-108" charset="-128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05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fontAlgn="base"/>
            <a:r>
              <a:rPr lang="en-CA" sz="120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In the network layer,</a:t>
            </a:r>
            <a:r>
              <a:rPr lang="en-CA" sz="1200" kern="1200" baseline="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 there are two roles in communication. Servers are those who broadcast itself &amp; client are those who try to find devices to connect with.</a:t>
            </a:r>
          </a:p>
          <a:p>
            <a:pPr lvl="0" fontAlgn="base"/>
            <a:endParaRPr lang="en-CA" sz="1200" kern="1200" baseline="0" dirty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251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fontAlgn="base"/>
            <a:r>
              <a:rPr lang="en-CA" sz="120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10min</a:t>
            </a:r>
          </a:p>
          <a:p>
            <a:pPr lvl="0" fontAlgn="base"/>
            <a:endParaRPr lang="en-CA" sz="1200" kern="1200" dirty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lvl="0" fontAlgn="base"/>
            <a:r>
              <a:rPr lang="en-CA" sz="120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Because</a:t>
            </a:r>
            <a:r>
              <a:rPr lang="en-CA" sz="1200" kern="1200" baseline="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 of the packet size limitation of BLE &amp; I proposed a protocol to support chop and a</a:t>
            </a:r>
            <a:r>
              <a:rPr lang="en-CA" dirty="0"/>
              <a:t>ssemble </a:t>
            </a:r>
            <a:r>
              <a:rPr lang="en-CA" sz="1200" kern="1200" baseline="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CoAP message.</a:t>
            </a:r>
            <a:endParaRPr lang="en-CA" sz="1200" kern="1200" dirty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769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After deigned</a:t>
            </a:r>
            <a:r>
              <a:rPr lang="en-CA" baseline="0" dirty="0"/>
              <a:t> the architecture, I implemented it and designed some experiments to test the </a:t>
            </a:r>
            <a:r>
              <a:rPr lang="en-CA" baseline="0" dirty="0" err="1"/>
              <a:t>perforamce</a:t>
            </a:r>
            <a:r>
              <a:rPr lang="en-CA" baseline="0" dirty="0"/>
              <a:t> of it.</a:t>
            </a:r>
          </a:p>
          <a:p>
            <a:endParaRPr lang="en-CA" baseline="0" dirty="0"/>
          </a:p>
          <a:p>
            <a:r>
              <a:rPr lang="en-CA" baseline="0" dirty="0"/>
              <a:t>As shown in the table.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00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t" latinLnBrk="0" hangingPunct="1"/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This</a:t>
            </a:r>
            <a:r>
              <a:rPr lang="en-CA" sz="1200" b="0" i="0" u="none" strike="noStrike" kern="1200" baseline="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 is a picture of two nexus9 running the experiment program.</a:t>
            </a:r>
            <a:endParaRPr lang="en-CA" sz="1200" b="0" i="0" u="none" strike="noStrike" kern="1200" dirty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rtl="0" eaLnBrk="1" fontAlgn="t" latinLnBrk="0" hangingPunct="1"/>
            <a:endParaRPr lang="en-CA" sz="1200" b="0" i="0" u="none" strike="noStrike" kern="1200" dirty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rtl="0" eaLnBrk="1" fontAlgn="t" latinLnBrk="0" hangingPunct="1"/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In order to do</a:t>
            </a:r>
            <a:r>
              <a:rPr lang="en-CA" sz="1200" b="0" i="0" u="none" strike="noStrike" kern="1200" baseline="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 the experiment, I </a:t>
            </a:r>
            <a:r>
              <a:rPr lang="en-CA" sz="1200" b="0" i="0" u="none" strike="noStrike" kern="1200" baseline="0" dirty="0" err="1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implemted</a:t>
            </a:r>
            <a:r>
              <a:rPr lang="en-CA" sz="1200" b="0" i="0" u="none" strike="noStrike" kern="1200" baseline="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 the architecture in </a:t>
            </a:r>
            <a:r>
              <a:rPr lang="en-CA" sz="1200" b="0" i="0" u="none" strike="noStrike" kern="1200" baseline="0" dirty="0" err="1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Andorid</a:t>
            </a:r>
            <a:r>
              <a:rPr lang="en-CA" sz="1200" b="0" i="0" u="none" strike="noStrike" kern="1200" baseline="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. </a:t>
            </a:r>
          </a:p>
          <a:p>
            <a:pPr rtl="0" eaLnBrk="1" fontAlgn="t" latinLnBrk="0" hangingPunct="1"/>
            <a:endParaRPr lang="en-CA" sz="1200" b="0" i="0" u="none" strike="noStrike" kern="1200" baseline="0" dirty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rtl="0" eaLnBrk="1" fontAlgn="t" latinLnBrk="0" hangingPunct="1"/>
            <a:r>
              <a:rPr lang="en-CA" sz="1200" b="0" i="0" u="none" strike="noStrike" kern="1200" baseline="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Both of the devices are running Android version 5 with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Bluetooth </a:t>
            </a: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v4.1</a:t>
            </a:r>
          </a:p>
          <a:p>
            <a:pPr rtl="0" eaLnBrk="1" fontAlgn="t" latinLnBrk="0" hangingPunct="1"/>
            <a:endParaRPr lang="en-CA" sz="1200" b="0" i="0" u="none" strike="noStrike" kern="1200" dirty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rtl="0" eaLnBrk="1" fontAlgn="t" latinLnBrk="0" hangingPunct="1"/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Dual-core 2.3 GHz Denver</a:t>
            </a:r>
          </a:p>
          <a:p>
            <a:pPr rtl="0" eaLnBrk="1" fontAlgn="t" latinLnBrk="0" hangingPunct="1"/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16GB/2GB RAM</a:t>
            </a:r>
          </a:p>
          <a:p>
            <a:pPr rtl="0" eaLnBrk="1" fontAlgn="t" latinLnBrk="0" hangingPunct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Bluetooth </a:t>
            </a: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v4.1, A2DP, apt-X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89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0" i="0" kern="120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the connection interval is the amount of time between two connection events.</a:t>
            </a:r>
            <a:r>
              <a:rPr lang="en-CA" sz="1200" b="0" i="0" kern="1200" baseline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 The device has a minimum and a maximum value for it. Which Android API does not provide.</a:t>
            </a:r>
          </a:p>
          <a:p>
            <a:endParaRPr lang="en-CA" sz="1200" b="0" i="0" kern="120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r>
              <a:rPr lang="en-CA" sz="1200" b="0" i="0" kern="120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//</a:t>
            </a:r>
            <a:r>
              <a:rPr lang="en-CA" sz="1200" b="0" i="0" kern="1200" baseline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 1. The time cost of sending a BLE packet is around 100ms. (in android)</a:t>
            </a:r>
          </a:p>
          <a:p>
            <a:r>
              <a:rPr lang="en-CA" sz="1200" b="0" i="0" kern="1200" baseline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// 2. With the increase of interval the heart-beat like pattern appears more frequently. (Due to BLE’s strategies for saving energy)</a:t>
            </a:r>
          </a:p>
          <a:p>
            <a:r>
              <a:rPr lang="en-CA" sz="1200" b="0" i="0" kern="1200" baseline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// 3. There are some random fluctuation (Android’s BLE implementation)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59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</a:t>
            </a:r>
            <a:r>
              <a:rPr lang="en-CA" baseline="0" dirty="0"/>
              <a:t> implementation used a synchronized way to exchange data.  </a:t>
            </a:r>
          </a:p>
          <a:p>
            <a:endParaRPr lang="en-CA" baseline="0" dirty="0"/>
          </a:p>
          <a:p>
            <a:r>
              <a:rPr lang="en-CA" baseline="0" dirty="0"/>
              <a:t>As shown in the chart, when sending a long CoAP message, it may needs be chop into different BLE packets.</a:t>
            </a:r>
          </a:p>
          <a:p>
            <a:endParaRPr lang="en-CA" baseline="0" dirty="0"/>
          </a:p>
          <a:p>
            <a:r>
              <a:rPr lang="en-CA" b="1" baseline="0" dirty="0"/>
              <a:t>We can find heart beat like </a:t>
            </a:r>
            <a:r>
              <a:rPr lang="en-CA" b="1" baseline="0" dirty="0" err="1"/>
              <a:t>parrterns</a:t>
            </a:r>
            <a:r>
              <a:rPr lang="en-CA" b="1" baseline="0" dirty="0"/>
              <a:t> which are not </a:t>
            </a:r>
            <a:r>
              <a:rPr lang="en-US" altLang="zh-CN" b="1" baseline="0" dirty="0"/>
              <a:t>obvious</a:t>
            </a:r>
            <a:r>
              <a:rPr lang="en-CA" altLang="zh-CN" b="1" baseline="0" dirty="0"/>
              <a:t> here. Also </a:t>
            </a:r>
            <a:r>
              <a:rPr lang="en-CA" altLang="zh-CN" b="1" baseline="0" dirty="0" err="1"/>
              <a:t>randon</a:t>
            </a:r>
            <a:r>
              <a:rPr lang="en-CA" altLang="zh-CN" b="1" baseline="0" dirty="0"/>
              <a:t> fluctuations are detected.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461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From</a:t>
            </a:r>
            <a:r>
              <a:rPr lang="en-CA" baseline="0" dirty="0"/>
              <a:t> this experiment we find that the </a:t>
            </a:r>
            <a:r>
              <a:rPr lang="en-CA" b="1" baseline="0" dirty="0"/>
              <a:t>time cost of 4 bytes round trip are roughly the same as send data</a:t>
            </a:r>
            <a:r>
              <a:rPr lang="en-CA" baseline="0" dirty="0"/>
              <a:t>.</a:t>
            </a:r>
          </a:p>
          <a:p>
            <a:endParaRPr lang="en-CA" baseline="0" dirty="0"/>
          </a:p>
          <a:p>
            <a:r>
              <a:rPr lang="en-CA" baseline="0" dirty="0"/>
              <a:t>This is because we adopt reliable communication where each request will always wait for a acknowledgement.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072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In</a:t>
            </a:r>
            <a:r>
              <a:rPr lang="en-CA" baseline="0" dirty="0"/>
              <a:t> the fourth experiment, I tested the performance of the architecture when two apps try to send 100 times of 4 bytes </a:t>
            </a:r>
            <a:r>
              <a:rPr lang="en-CA" baseline="0" dirty="0" err="1"/>
              <a:t>coap</a:t>
            </a:r>
            <a:r>
              <a:rPr lang="en-CA" baseline="0"/>
              <a:t> header </a:t>
            </a:r>
            <a:r>
              <a:rPr lang="en-CA" baseline="0" dirty="0"/>
              <a:t>at the same time. As shown above, the red bar is the average send time of the trigger app which always faster than the major app because it start earlier.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73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In</a:t>
            </a:r>
            <a:r>
              <a:rPr lang="en-CA" baseline="0" dirty="0"/>
              <a:t> term of content, </a:t>
            </a:r>
          </a:p>
          <a:p>
            <a:r>
              <a:rPr lang="en-CA" baseline="0" dirty="0"/>
              <a:t>First, I will introduce the trend of IoT and the importance of CoAP.</a:t>
            </a:r>
          </a:p>
          <a:p>
            <a:r>
              <a:rPr lang="en-CA" baseline="0" dirty="0"/>
              <a:t>Then, I will </a:t>
            </a:r>
            <a:r>
              <a:rPr lang="en-CA" baseline="0" dirty="0" err="1"/>
              <a:t>discuess</a:t>
            </a:r>
            <a:r>
              <a:rPr lang="en-CA" baseline="0" dirty="0"/>
              <a:t> related works before dive deep into architecture &amp; experiment.</a:t>
            </a:r>
          </a:p>
          <a:p>
            <a:r>
              <a:rPr lang="en-CA" baseline="0" dirty="0"/>
              <a:t>Last, I will make conclusion &amp; discuss future works.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424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“Connection interval” 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can be any value between 7.5ms and 4s.</a:t>
            </a:r>
          </a:p>
          <a:p>
            <a:endParaRPr lang="en-CA" sz="1200" kern="1200" dirty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Kilobit</a:t>
            </a:r>
            <a:r>
              <a:rPr lang="en-CA" sz="1200" b="0" i="0" kern="1200" baseline="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 per second </a:t>
            </a:r>
            <a:r>
              <a:rPr lang="en-CA" sz="1200" b="0" i="0" kern="1200" baseline="0" dirty="0" err="1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asd</a:t>
            </a:r>
            <a:endParaRPr lang="en-CA" sz="1200" kern="1200" dirty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endParaRPr lang="en-CA" sz="1200" kern="1200" dirty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CA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ata rate is 160 byte/s.</a:t>
            </a:r>
            <a:r>
              <a:rPr lang="en-CA" sz="1200" baseline="0" dirty="0">
                <a:latin typeface="Times" pitchFamily="-108" charset="0"/>
                <a:cs typeface="Times New Roman" panose="02020603050405020304" pitchFamily="18" charset="0"/>
              </a:rPr>
              <a:t> due to wait ACK</a:t>
            </a:r>
            <a:endParaRPr lang="en-CA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609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1200">
                <a:latin typeface="Times New Roman" panose="02020603050405020304" pitchFamily="18" charset="0"/>
                <a:cs typeface="Times New Roman" panose="02020603050405020304" pitchFamily="18" charset="0"/>
              </a:rPr>
              <a:t>A general method to identify Non-IP based devices.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1200">
                <a:latin typeface="Times New Roman" panose="02020603050405020304" pitchFamily="18" charset="0"/>
                <a:cs typeface="Times New Roman" panose="02020603050405020304" pitchFamily="18" charset="0"/>
              </a:rPr>
              <a:t>An architecture to support CoAP communication in BLE.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1200">
                <a:latin typeface="Times New Roman" panose="02020603050405020304" pitchFamily="18" charset="0"/>
                <a:cs typeface="Times New Roman" panose="02020603050405020304" pitchFamily="18" charset="0"/>
              </a:rPr>
              <a:t>A background service to support multiple apps.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1200">
                <a:latin typeface="Times New Roman" panose="02020603050405020304" pitchFamily="18" charset="0"/>
                <a:cs typeface="Times New Roman" panose="02020603050405020304" pitchFamily="18" charset="0"/>
              </a:rPr>
              <a:t>An interface to support other WPAN technologies.</a:t>
            </a:r>
          </a:p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178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920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/>
              <a:t>[5] </a:t>
            </a:r>
            <a:r>
              <a:rPr lang="de-DE">
                <a:latin typeface="Times New Roman" panose="02020603050405020304" pitchFamily="18" charset="0"/>
                <a:cs typeface="Times New Roman" panose="02020603050405020304" pitchFamily="18" charset="0"/>
              </a:rPr>
              <a:t>Bergmann, O., Hillmann, K. T., &amp; Gerdes, S. , 2012</a:t>
            </a:r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CA">
                <a:latin typeface="Times New Roman" panose="02020603050405020304" pitchFamily="18" charset="0"/>
                <a:cs typeface="Times New Roman" panose="02020603050405020304" pitchFamily="18" charset="0"/>
              </a:rPr>
              <a:t>[6] Shin, I. J., </a:t>
            </a:r>
            <a:r>
              <a:rPr lang="en-CA" err="1">
                <a:latin typeface="Times New Roman" panose="02020603050405020304" pitchFamily="18" charset="0"/>
                <a:cs typeface="Times New Roman" panose="02020603050405020304" pitchFamily="18" charset="0"/>
              </a:rPr>
              <a:t>Eom</a:t>
            </a:r>
            <a:r>
              <a:rPr lang="en-CA">
                <a:latin typeface="Times New Roman" panose="02020603050405020304" pitchFamily="18" charset="0"/>
                <a:cs typeface="Times New Roman" panose="02020603050405020304" pitchFamily="18" charset="0"/>
              </a:rPr>
              <a:t>, D. S., &amp; Song, B. K., 2015</a:t>
            </a:r>
          </a:p>
          <a:p>
            <a:pPr algn="l"/>
            <a:r>
              <a:rPr lang="en-CA">
                <a:latin typeface="Times New Roman" panose="02020603050405020304" pitchFamily="18" charset="0"/>
                <a:cs typeface="Times New Roman" panose="02020603050405020304" pitchFamily="18" charset="0"/>
              </a:rPr>
              <a:t>[7] </a:t>
            </a:r>
            <a:r>
              <a:rPr lang="en-CA" err="1">
                <a:latin typeface="Times New Roman" panose="02020603050405020304" pitchFamily="18" charset="0"/>
                <a:cs typeface="Times New Roman" panose="02020603050405020304" pitchFamily="18" charset="0"/>
              </a:rPr>
              <a:t>Mitsugi</a:t>
            </a:r>
            <a:r>
              <a:rPr lang="en-CA">
                <a:latin typeface="Times New Roman" panose="02020603050405020304" pitchFamily="18" charset="0"/>
                <a:cs typeface="Times New Roman" panose="02020603050405020304" pitchFamily="18" charset="0"/>
              </a:rPr>
              <a:t>, J., </a:t>
            </a:r>
            <a:r>
              <a:rPr lang="en-CA" err="1">
                <a:latin typeface="Times New Roman" panose="02020603050405020304" pitchFamily="18" charset="0"/>
                <a:cs typeface="Times New Roman" panose="02020603050405020304" pitchFamily="18" charset="0"/>
              </a:rPr>
              <a:t>Yonemura</a:t>
            </a:r>
            <a:r>
              <a:rPr lang="en-CA">
                <a:latin typeface="Times New Roman" panose="02020603050405020304" pitchFamily="18" charset="0"/>
                <a:cs typeface="Times New Roman" panose="02020603050405020304" pitchFamily="18" charset="0"/>
              </a:rPr>
              <a:t>, S., </a:t>
            </a:r>
            <a:r>
              <a:rPr lang="en-CA" err="1">
                <a:latin typeface="Times New Roman" panose="02020603050405020304" pitchFamily="18" charset="0"/>
                <a:cs typeface="Times New Roman" panose="02020603050405020304" pitchFamily="18" charset="0"/>
              </a:rPr>
              <a:t>Hada</a:t>
            </a:r>
            <a:r>
              <a:rPr lang="en-CA">
                <a:latin typeface="Times New Roman" panose="02020603050405020304" pitchFamily="18" charset="0"/>
                <a:cs typeface="Times New Roman" panose="02020603050405020304" pitchFamily="18" charset="0"/>
              </a:rPr>
              <a:t>, H., &amp; </a:t>
            </a:r>
            <a:r>
              <a:rPr lang="en-CA" err="1">
                <a:latin typeface="Times New Roman" panose="02020603050405020304" pitchFamily="18" charset="0"/>
                <a:cs typeface="Times New Roman" panose="02020603050405020304" pitchFamily="18" charset="0"/>
              </a:rPr>
              <a:t>Inaba</a:t>
            </a:r>
            <a:r>
              <a:rPr lang="en-CA">
                <a:latin typeface="Times New Roman" panose="02020603050405020304" pitchFamily="18" charset="0"/>
                <a:cs typeface="Times New Roman" panose="02020603050405020304" pitchFamily="18" charset="0"/>
              </a:rPr>
              <a:t>, T., 2011</a:t>
            </a:r>
            <a:endParaRPr lang="en-US"/>
          </a:p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876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/>
              <a:t>[5] </a:t>
            </a:r>
            <a:r>
              <a:rPr lang="de-DE">
                <a:latin typeface="Times New Roman" panose="02020603050405020304" pitchFamily="18" charset="0"/>
                <a:cs typeface="Times New Roman" panose="02020603050405020304" pitchFamily="18" charset="0"/>
              </a:rPr>
              <a:t>Bergmann, O., Hillmann, K. T., &amp; Gerdes, S. , 2012</a:t>
            </a:r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CA">
                <a:latin typeface="Times New Roman" panose="02020603050405020304" pitchFamily="18" charset="0"/>
                <a:cs typeface="Times New Roman" panose="02020603050405020304" pitchFamily="18" charset="0"/>
              </a:rPr>
              <a:t>[6] Shin, I. J., </a:t>
            </a:r>
            <a:r>
              <a:rPr lang="en-CA" err="1">
                <a:latin typeface="Times New Roman" panose="02020603050405020304" pitchFamily="18" charset="0"/>
                <a:cs typeface="Times New Roman" panose="02020603050405020304" pitchFamily="18" charset="0"/>
              </a:rPr>
              <a:t>Eom</a:t>
            </a:r>
            <a:r>
              <a:rPr lang="en-CA">
                <a:latin typeface="Times New Roman" panose="02020603050405020304" pitchFamily="18" charset="0"/>
                <a:cs typeface="Times New Roman" panose="02020603050405020304" pitchFamily="18" charset="0"/>
              </a:rPr>
              <a:t>, D. S., &amp; Song, B. K., 2015</a:t>
            </a:r>
          </a:p>
          <a:p>
            <a:pPr algn="l"/>
            <a:r>
              <a:rPr lang="en-CA">
                <a:latin typeface="Times New Roman" panose="02020603050405020304" pitchFamily="18" charset="0"/>
                <a:cs typeface="Times New Roman" panose="02020603050405020304" pitchFamily="18" charset="0"/>
              </a:rPr>
              <a:t>[7] </a:t>
            </a:r>
            <a:r>
              <a:rPr lang="en-CA" err="1">
                <a:latin typeface="Times New Roman" panose="02020603050405020304" pitchFamily="18" charset="0"/>
                <a:cs typeface="Times New Roman" panose="02020603050405020304" pitchFamily="18" charset="0"/>
              </a:rPr>
              <a:t>Mitsugi</a:t>
            </a:r>
            <a:r>
              <a:rPr lang="en-CA">
                <a:latin typeface="Times New Roman" panose="02020603050405020304" pitchFamily="18" charset="0"/>
                <a:cs typeface="Times New Roman" panose="02020603050405020304" pitchFamily="18" charset="0"/>
              </a:rPr>
              <a:t>, J., </a:t>
            </a:r>
            <a:r>
              <a:rPr lang="en-CA" err="1">
                <a:latin typeface="Times New Roman" panose="02020603050405020304" pitchFamily="18" charset="0"/>
                <a:cs typeface="Times New Roman" panose="02020603050405020304" pitchFamily="18" charset="0"/>
              </a:rPr>
              <a:t>Yonemura</a:t>
            </a:r>
            <a:r>
              <a:rPr lang="en-CA">
                <a:latin typeface="Times New Roman" panose="02020603050405020304" pitchFamily="18" charset="0"/>
                <a:cs typeface="Times New Roman" panose="02020603050405020304" pitchFamily="18" charset="0"/>
              </a:rPr>
              <a:t>, S., </a:t>
            </a:r>
            <a:r>
              <a:rPr lang="en-CA" err="1">
                <a:latin typeface="Times New Roman" panose="02020603050405020304" pitchFamily="18" charset="0"/>
                <a:cs typeface="Times New Roman" panose="02020603050405020304" pitchFamily="18" charset="0"/>
              </a:rPr>
              <a:t>Hada</a:t>
            </a:r>
            <a:r>
              <a:rPr lang="en-CA">
                <a:latin typeface="Times New Roman" panose="02020603050405020304" pitchFamily="18" charset="0"/>
                <a:cs typeface="Times New Roman" panose="02020603050405020304" pitchFamily="18" charset="0"/>
              </a:rPr>
              <a:t>, H., &amp; </a:t>
            </a:r>
            <a:r>
              <a:rPr lang="en-CA" err="1">
                <a:latin typeface="Times New Roman" panose="02020603050405020304" pitchFamily="18" charset="0"/>
                <a:cs typeface="Times New Roman" panose="02020603050405020304" pitchFamily="18" charset="0"/>
              </a:rPr>
              <a:t>Inaba</a:t>
            </a:r>
            <a:r>
              <a:rPr lang="en-CA">
                <a:latin typeface="Times New Roman" panose="02020603050405020304" pitchFamily="18" charset="0"/>
                <a:cs typeface="Times New Roman" panose="02020603050405020304" pitchFamily="18" charset="0"/>
              </a:rPr>
              <a:t>, T., 2011</a:t>
            </a:r>
            <a:endParaRPr lang="en-US"/>
          </a:p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030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293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solidFill>
                  <a:srgbClr val="4B4B4B"/>
                </a:solidFill>
                <a:latin typeface="Trebuchet MS" panose="020B0603020202020204" pitchFamily="34" charset="0"/>
              </a:rPr>
              <a:t>Determines how often the Central will ask for data from the Peripheral. When the Peripheral requests an update, it supplies a maximum and a minimum wanted interval. </a:t>
            </a:r>
          </a:p>
          <a:p>
            <a:endParaRPr lang="en-CA" dirty="0">
              <a:solidFill>
                <a:srgbClr val="4B4B4B"/>
              </a:solidFill>
              <a:latin typeface="Trebuchet MS" panose="020B0603020202020204" pitchFamily="34" charset="0"/>
            </a:endParaRPr>
          </a:p>
          <a:p>
            <a:endParaRPr lang="en-CA" dirty="0">
              <a:solidFill>
                <a:srgbClr val="4B4B4B"/>
              </a:solidFill>
              <a:latin typeface="Trebuchet MS" panose="020B0603020202020204" pitchFamily="34" charset="0"/>
            </a:endParaRPr>
          </a:p>
          <a:p>
            <a:r>
              <a:rPr lang="en-CA" sz="1200" b="0" i="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DEFAULT_DESIRED_MIN_CONN_INTERVAL 32; // 40ms</a:t>
            </a:r>
          </a:p>
          <a:p>
            <a:r>
              <a:rPr lang="en-CA" sz="1200" b="0" i="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DEFAULT_DESIRED_MAX_CONN_INTERVAL 64; //80ms</a:t>
            </a:r>
          </a:p>
          <a:p>
            <a:endParaRPr lang="en-CA" sz="1200" b="0" i="0" kern="1200" dirty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endParaRPr lang="en-CA" sz="1200" b="0" i="0" kern="1200" dirty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r>
              <a:rPr lang="en-CA" sz="1200" b="0" i="0" kern="1200" dirty="0" err="1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Advertizer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 is the peripheral.</a:t>
            </a:r>
          </a:p>
          <a:p>
            <a:endParaRPr lang="en-CA" sz="1200" b="0" i="0" kern="1200" dirty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r>
              <a:rPr lang="en-CA" dirty="0">
                <a:effectLst/>
              </a:rPr>
              <a:t>Over the air data rate</a:t>
            </a:r>
            <a:r>
              <a:rPr lang="en-CA" baseline="0" dirty="0">
                <a:effectLst/>
              </a:rPr>
              <a:t> </a:t>
            </a:r>
            <a:r>
              <a:rPr lang="en-CA" dirty="0">
                <a:effectLst/>
              </a:rPr>
              <a:t>1 Mb/s</a:t>
            </a:r>
          </a:p>
          <a:p>
            <a:r>
              <a:rPr lang="en-CA" dirty="0">
                <a:effectLst/>
              </a:rPr>
              <a:t>Application throughput</a:t>
            </a:r>
            <a:r>
              <a:rPr lang="en-CA" baseline="0" dirty="0">
                <a:effectLst/>
              </a:rPr>
              <a:t> </a:t>
            </a:r>
            <a:r>
              <a:rPr lang="en-CA" dirty="0">
                <a:effectLst/>
              </a:rPr>
              <a:t>206 Kb/s</a:t>
            </a:r>
            <a:endParaRPr lang="en-CA" sz="1200" b="0" i="0" kern="1200" dirty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418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16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41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According</a:t>
            </a:r>
            <a:r>
              <a:rPr lang="en-CA" baseline="0" dirty="0"/>
              <a:t> to Howard in 2015, the number of devices in IoT has exceed the </a:t>
            </a:r>
            <a:r>
              <a:rPr lang="en-CA" baseline="0" dirty="0" err="1"/>
              <a:t>polulation</a:t>
            </a:r>
            <a:r>
              <a:rPr lang="en-CA" baseline="0" dirty="0"/>
              <a:t> of human being before 2015. And the most predictions expect the exponential growth will keep in the next 2 decades.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74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In terms of</a:t>
            </a:r>
            <a:r>
              <a:rPr lang="en-CA" sz="1200" b="0" i="0" kern="1200" baseline="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 CoAP, </a:t>
            </a:r>
            <a:r>
              <a:rPr lang="en-CA" sz="1200" b="1" i="0" kern="1200" baseline="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CoAP is a light version of HTTP</a:t>
            </a:r>
            <a:r>
              <a:rPr lang="en-CA" sz="1200" b="0" i="0" kern="1200" baseline="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. 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It</a:t>
            </a:r>
            <a:r>
              <a:rPr lang="en-CA" sz="1200" b="0" i="0" kern="1200" baseline="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 has inherent many </a:t>
            </a:r>
            <a:r>
              <a:rPr lang="en-CA" dirty="0"/>
              <a:t>characteristic</a:t>
            </a:r>
            <a:r>
              <a:rPr lang="en-US" altLang="zh-CN" dirty="0"/>
              <a:t>s</a:t>
            </a:r>
            <a:r>
              <a:rPr lang="en-CA" sz="1200" b="0" i="0" kern="1200" baseline="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 from 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HTTP</a:t>
            </a:r>
            <a:r>
              <a:rPr lang="en-CA" altLang="zh-CN" sz="1200" b="0" i="0" kern="1200" baseline="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. Like http verbs and attributes of HTTP header.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altLang="zh-CN" sz="1200" b="0" i="0" kern="1200" baseline="0" dirty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b="0" i="0" kern="1200" baseline="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By default it adopt the UDP in transport layer &amp; 6lowpan in network layer.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altLang="zh-CN" sz="1200" b="0" i="0" kern="1200" baseline="0" dirty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kern="1200" baseline="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The 6lowpan is an alternative of IPv6 in constrained networks.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sz="1200" b="0" i="0" kern="1200" baseline="0" dirty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kern="1200" baseline="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IPv6 in low power wireless personal area networks.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sz="1200" b="0" i="0" kern="1200" baseline="0" dirty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sz="1200" b="0" i="0" kern="1200" baseline="0" dirty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//multicast support,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//very low overhead,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//simplicity for constrained environments.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//Payload</a:t>
            </a:r>
            <a:r>
              <a:rPr lang="en-CA" baseline="0" dirty="0"/>
              <a:t> size limited to 1024 bytes. </a:t>
            </a:r>
            <a:endParaRPr lang="en-CA" sz="120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sz="1200" b="0" i="0" kern="1200" baseline="0" dirty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sz="1200" b="0" i="0" kern="1200" dirty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Constrained Application Protocol </a:t>
            </a:r>
            <a:endParaRPr lang="en-CA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fontAlgn="base"/>
            <a:r>
              <a:rPr lang="en-CA" sz="1200" b="1" i="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Header compression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, which compresses the 40-byte IPv6 and 8-byte UDP headers by assuming the usage of common fields.</a:t>
            </a:r>
          </a:p>
          <a:p>
            <a:pPr fontAlgn="base"/>
            <a:r>
              <a:rPr lang="en-CA" sz="1200" b="1" i="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Fragmentation and reassembly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, as the data link of IEEE 802.15.4 with a frame length of max 127 bytes does not match the MTU of IPv6, which is 1280 bytes.</a:t>
            </a:r>
          </a:p>
          <a:p>
            <a:pPr fontAlgn="base"/>
            <a:r>
              <a:rPr lang="en-CA" sz="1200" b="1" i="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Stateless auto configuration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, the process where devices inside the 6LoWPAN network automatically generate their own IPv6 address.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 </a:t>
            </a:r>
            <a:endParaRPr lang="en-CA" baseline="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baseline="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baseline="0" dirty="0"/>
              <a:t>ARM(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British multinational semiconductor and software design company </a:t>
            </a:r>
            <a:r>
              <a:rPr lang="en-CA" baseline="0" dirty="0"/>
              <a:t>)</a:t>
            </a:r>
            <a:endParaRPr lang="en-CA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r>
              <a:rPr lang="en-CA" dirty="0"/>
              <a:t> </a:t>
            </a:r>
            <a:endParaRPr lang="en-CA" sz="1200" b="0" i="0" kern="1200" dirty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</a:endParaRPr>
          </a:p>
          <a:p>
            <a:r>
              <a:rPr lang="en-CA" sz="1200" b="0" i="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Multicast: send (data) across a computer network to several users at the same time.</a:t>
            </a:r>
          </a:p>
          <a:p>
            <a:endParaRPr lang="en-CA" sz="1200" b="0" i="0" kern="1200" dirty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</a:endParaRPr>
          </a:p>
          <a:p>
            <a:endParaRPr lang="en-CA" sz="1200" b="0" i="0" kern="1200" dirty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</a:endParaRPr>
          </a:p>
          <a:p>
            <a:endParaRPr lang="en-CA" sz="1200" b="0" i="0" kern="1200" dirty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4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2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review the characteristics of CoAP, I was thinking why we can’t make CoAP get ride of the constrains of IP protocols &amp; make it works on wireless technology like BLE.</a:t>
            </a:r>
            <a:endParaRPr lang="en-CA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70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1. A general method to identify Non-IP based devices.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2. An architecture to support CoAP communication in BLE.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3. A background service to support multiple apps.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4. An interface to support other WPAN technologies.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2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200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propoed</a:t>
            </a:r>
            <a:r>
              <a:rPr lang="en-CA" sz="12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those 4 questions I go to review relative works.</a:t>
            </a:r>
            <a:endParaRPr lang="en-CA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11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December 2014, IPv6 over Low power Wireless Personal Area Networks (6LoWPAN) is supported by BLE 4.2</a:t>
            </a:r>
            <a:r>
              <a:rPr lang="en-CA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CA" sz="1200" dirty="0"/>
          </a:p>
          <a:p>
            <a:r>
              <a:rPr lang="en-CA" dirty="0" err="1"/>
              <a:t>Isomaki</a:t>
            </a:r>
            <a:endParaRPr lang="en-CA" sz="1200" dirty="0"/>
          </a:p>
          <a:p>
            <a:endParaRPr lang="en-CA" sz="1200" dirty="0"/>
          </a:p>
          <a:p>
            <a:r>
              <a:rPr lang="en-CA" sz="1200" dirty="0"/>
              <a:t>As</a:t>
            </a:r>
            <a:r>
              <a:rPr lang="en-CA" sz="1200" baseline="0" dirty="0"/>
              <a:t> shown in this chart besides the traditional “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Generic Attribute Profile</a:t>
            </a:r>
            <a:r>
              <a:rPr lang="en-CA" sz="1200" baseline="0" dirty="0"/>
              <a:t>” protocol stacks. The new architecture of BLE adopt 6lowpan upon </a:t>
            </a:r>
            <a:endParaRPr lang="en-CA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The </a:t>
            </a:r>
            <a:r>
              <a:rPr lang="en-CA" sz="1200" b="1" i="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Logical Link Control and Adaptation.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sz="1200" b="1" i="0" kern="1200" dirty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</a:rPr>
              <a:t>In</a:t>
            </a:r>
            <a:r>
              <a:rPr lang="en-CA" sz="1200" b="0" i="0" kern="1200" baseline="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</a:rPr>
              <a:t> this way, by adding new hardware, the CoAP can be used in BLE.</a:t>
            </a:r>
            <a:endParaRPr lang="en-CA" sz="1200" b="0" dirty="0"/>
          </a:p>
          <a:p>
            <a:endParaRPr lang="en-CA" sz="1200" dirty="0"/>
          </a:p>
          <a:p>
            <a:endParaRPr lang="en-CA" sz="1200" dirty="0"/>
          </a:p>
          <a:p>
            <a:endParaRPr lang="en-CA" sz="1200" dirty="0"/>
          </a:p>
          <a:p>
            <a:endParaRPr lang="en-CA" sz="1200" dirty="0"/>
          </a:p>
          <a:p>
            <a:endParaRPr lang="en-CA" sz="1200" dirty="0"/>
          </a:p>
          <a:p>
            <a:r>
              <a:rPr lang="en-CA" sz="1200" dirty="0"/>
              <a:t>It provides instructions and URI format for SMS, </a:t>
            </a:r>
            <a:r>
              <a:rPr lang="en-CA" sz="1200" dirty="0" err="1"/>
              <a:t>Websocket</a:t>
            </a:r>
            <a:r>
              <a:rPr lang="en-CA" sz="1200" dirty="0"/>
              <a:t> and  TCP. </a:t>
            </a:r>
          </a:p>
          <a:p>
            <a:r>
              <a:rPr lang="en-CA" dirty="0" err="1"/>
              <a:t>CoRE</a:t>
            </a:r>
            <a:r>
              <a:rPr lang="en-CA" dirty="0"/>
              <a:t> Working Group(Informational document) Internet-Draft </a:t>
            </a:r>
            <a:endParaRPr lang="en-CA" sz="1200" dirty="0"/>
          </a:p>
          <a:p>
            <a:r>
              <a:rPr lang="en-CA" sz="1200" b="0" i="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ATT (page 2160): "This specification defines the Attribute Protocol; a protocol for discovering, reading, and writing attributes on a peer device."</a:t>
            </a:r>
          </a:p>
          <a:p>
            <a:r>
              <a:rPr lang="en-CA" sz="1200" b="0" i="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GATT (page 2207): "This specification defines the Generic Attribute Profile that describes a service framework </a:t>
            </a:r>
            <a:r>
              <a:rPr lang="en-CA" sz="1200" b="1" i="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using the Attribute Protocol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 for discovering services, and for reading and writing characteristic values on a peer device."</a:t>
            </a:r>
          </a:p>
          <a:p>
            <a:endParaRPr lang="en-CA" sz="1200" dirty="0"/>
          </a:p>
          <a:p>
            <a:endParaRPr lang="en-CA" sz="1200" dirty="0"/>
          </a:p>
          <a:p>
            <a:endParaRPr lang="en-CA" sz="12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19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lang="en-CA" sz="12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see the CoAP are used as a gateway protocol between contained </a:t>
            </a:r>
            <a:r>
              <a:rPr lang="en-CA" sz="1200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netoworks</a:t>
            </a:r>
            <a:r>
              <a:rPr lang="en-CA" sz="12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Internet. As shown here, </a:t>
            </a:r>
            <a:r>
              <a:rPr lang="en-CA" sz="1200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Iisted</a:t>
            </a:r>
            <a:r>
              <a:rPr lang="en-CA" sz="12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three resent researches which are all using CoAP at the </a:t>
            </a:r>
            <a:r>
              <a:rPr lang="en-CA" sz="1200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GateWay</a:t>
            </a:r>
            <a:r>
              <a:rPr lang="en-CA" sz="12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CA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lang="en-CA" sz="12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CoAP gateways are used</a:t>
            </a:r>
            <a:r>
              <a:rPr lang="en-CA" sz="12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make protocol translation between CoAP network and WPAN. Here I list three</a:t>
            </a:r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related</a:t>
            </a:r>
            <a:r>
              <a:rPr lang="en-CA" sz="12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researches. </a:t>
            </a:r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CA" sz="1200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Extended CoAP Codes to incorporate UPnP(</a:t>
            </a: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  <a:hlinkClick r:id="rId3"/>
              </a:rPr>
              <a:t>Universal Plug and Play</a:t>
            </a:r>
            <a:endParaRPr lang="en-CA" sz="1200" b="0" i="0" kern="1200" dirty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r>
              <a:rPr lang="en-CA" dirty="0"/>
              <a:t>) controls. Leave is issued by a sensor device when it leaves UPnP. Alive, Ping and </a:t>
            </a:r>
            <a:r>
              <a:rPr lang="en-CA" dirty="0" err="1"/>
              <a:t>CollectAll</a:t>
            </a:r>
            <a:r>
              <a:rPr lang="en-CA" dirty="0"/>
              <a:t> are for management of UPnP. </a:t>
            </a:r>
          </a:p>
          <a:p>
            <a:endParaRPr lang="en-CA" sz="1200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June</a:t>
            </a:r>
            <a:r>
              <a:rPr lang="en-CA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8,2016, </a:t>
            </a:r>
            <a:r>
              <a:rPr lang="en-CA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JupiterMesh</a:t>
            </a:r>
            <a:r>
              <a:rPr lang="en-CA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® Neighborhood Area Network (NAN) Announced</a:t>
            </a:r>
            <a:endParaRPr lang="en-CA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sz="1200" dirty="0"/>
          </a:p>
          <a:p>
            <a:r>
              <a:rPr lang="en-CA" sz="1200" b="1" i="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DNP3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 (Distributed Network Protocol) is a set of </a:t>
            </a: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  <a:hlinkClick r:id="rId4" tooltip="Communications protocol"/>
              </a:rPr>
              <a:t>communications protocols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 used between components in </a:t>
            </a: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  <a:hlinkClick r:id="rId5" tooltip="Process automation"/>
              </a:rPr>
              <a:t>process automation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 systems. Its main use is in utilities such as electric and water companies. Usage in other industries is not common. It was developed for communications between various types of </a:t>
            </a: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  <a:hlinkClick r:id="rId6" tooltip="Data acquisition"/>
              </a:rPr>
              <a:t>data acquisition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 and control equipment. It plays a crucial role in </a:t>
            </a: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  <a:hlinkClick r:id="rId7" tooltip="SCADA"/>
              </a:rPr>
              <a:t>SCADA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 systems, </a:t>
            </a:r>
            <a:endParaRPr lang="en-CA" sz="1200" dirty="0"/>
          </a:p>
          <a:p>
            <a:endParaRPr lang="en-CA" sz="12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70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CA" sz="12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review the use of CoAP in IoT. My conclusion is there is not software architecture for CoAP communication in BLE </a:t>
            </a:r>
            <a:r>
              <a:rPr lang="en-CA" sz="1200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netowork</a:t>
            </a:r>
            <a:r>
              <a:rPr lang="en-CA" sz="12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CA" sz="1200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12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Then, I turn to design the software solution.</a:t>
            </a:r>
            <a:endParaRPr lang="en-CA" sz="1200" dirty="0"/>
          </a:p>
          <a:p>
            <a:endParaRPr lang="en-CA" sz="12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06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CE9DE-217C-4929-9B77-D6BAD878ADBA}" type="datetime1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9" descr="lower_img_Cov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513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8494713" y="53181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pic>
        <p:nvPicPr>
          <p:cNvPr id="9" name="Picture 11" descr="Usask-Logo-70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676400"/>
            <a:ext cx="18288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354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B00B-A5B9-4879-8062-00E5D38B1482}" type="datetime1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12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1895-F5C2-47E6-BBD1-1B50C4E5E2F6}" type="datetime1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33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lower_img_Cov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513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8494713" y="53181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pic>
        <p:nvPicPr>
          <p:cNvPr id="6" name="Picture 11" descr="Usask-Logo-70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676400"/>
            <a:ext cx="18288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2362200"/>
            <a:ext cx="8027988" cy="990600"/>
          </a:xfrm>
          <a:effectLst/>
        </p:spPr>
        <p:txBody>
          <a:bodyPr/>
          <a:lstStyle>
            <a:lvl1pPr algn="l">
              <a:defRPr sz="4800" b="1" i="0">
                <a:solidFill>
                  <a:schemeClr val="accent4">
                    <a:lumMod val="65000"/>
                    <a:lumOff val="3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CA" dirty="0"/>
              <a:t>Click to edit Master 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200400"/>
            <a:ext cx="8032750" cy="685800"/>
          </a:xfrm>
          <a:effectLst/>
        </p:spPr>
        <p:txBody>
          <a:bodyPr/>
          <a:lstStyle>
            <a:lvl1pPr marL="0" indent="0" algn="l">
              <a:buFont typeface="Wingdings" pitchFamily="-108" charset="2"/>
              <a:buNone/>
              <a:defRPr sz="240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CA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96806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1662" y="1524000"/>
            <a:ext cx="3817938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685800"/>
          </a:xfrm>
        </p:spPr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07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E4DC6-4A0E-4A3D-8AEF-663E90D13CC2}" type="datetime1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baseline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47333891-D5E7-4C7B-BF1D-E855E53CB5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47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7FDD-9C5C-4BAE-A019-F68028293BED}" type="datetime1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baseline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62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90CB-E15F-4F4C-9220-6AEE7D67546D}" type="datetime1">
              <a:rPr lang="en-US" smtClean="0"/>
              <a:t>6/28/2016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98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5C88A-7C01-423F-BADE-F2F23EE4FA54}" type="datetime1">
              <a:rPr lang="en-US" smtClean="0"/>
              <a:t>6/28/2016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4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BC02-F78B-460E-B487-A62B6EB88F0C}" type="datetime1">
              <a:rPr lang="en-US" smtClean="0"/>
              <a:t>6/28/2016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94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A791-BDD4-4023-9502-4EF287F396EC}" type="datetime1">
              <a:rPr lang="en-US" smtClean="0"/>
              <a:t>6/28/2016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1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77984-12AA-450E-AA88-353B97277227}" type="datetime1">
              <a:rPr lang="en-US" smtClean="0"/>
              <a:t>6/28/2016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9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AF32-1257-4DBB-9907-A5BD6A96A252}" type="datetime1">
              <a:rPr lang="en-US" smtClean="0"/>
              <a:t>6/28/2016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3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76FA1-3041-48DC-B322-CEE72E545669}" type="datetime1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8" descr="lower_img_Blank.jp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43575"/>
            <a:ext cx="9180513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upper_img_Blank.jp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14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 txBox="1">
            <a:spLocks noChangeArrowheads="1"/>
          </p:cNvSpPr>
          <p:nvPr userDrawn="1"/>
        </p:nvSpPr>
        <p:spPr bwMode="auto">
          <a:xfrm>
            <a:off x="3505200" y="6011863"/>
            <a:ext cx="53498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r>
              <a:rPr lang="en-US" sz="2000" err="1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www.usask.ca</a:t>
            </a:r>
            <a:endParaRPr lang="en-US" sz="200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0" name="Picture 13" descr="Usask-Logo-70K.png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8438"/>
            <a:ext cx="16764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4237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31" r:id="rId12"/>
    <p:sldLayoutId id="2147483723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ChangeArrowheads="1"/>
          </p:cNvSpPr>
          <p:nvPr/>
        </p:nvSpPr>
        <p:spPr bwMode="auto">
          <a:xfrm>
            <a:off x="2405063" y="34385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7" name="Title 7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CA" sz="3600">
                <a:latin typeface="Times New Roman" panose="02020603050405020304" pitchFamily="18" charset="0"/>
                <a:cs typeface="Times New Roman" panose="02020603050405020304" pitchFamily="18" charset="0"/>
              </a:rPr>
              <a:t>Bluetooth Low Energy Based CoAP Communication in IoT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4" name="Subtitle 77"/>
          <p:cNvSpPr>
            <a:spLocks noGrp="1"/>
          </p:cNvSpPr>
          <p:nvPr>
            <p:ph type="subTitle" idx="1"/>
          </p:nvPr>
        </p:nvSpPr>
        <p:spPr>
          <a:xfrm>
            <a:off x="555625" y="3682365"/>
            <a:ext cx="8032750" cy="685800"/>
          </a:xfrm>
        </p:spPr>
        <p:txBody>
          <a:bodyPr/>
          <a:lstStyle/>
          <a:p>
            <a:r>
              <a:rPr lang="en-CA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---- CoAPNonIP: An Architecture Grants CoAP in WPAN </a:t>
            </a:r>
            <a:endParaRPr lang="en-US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39600" y="6012000"/>
            <a:ext cx="1936800" cy="25200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rgbClr val="73BA4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9109680" y="3352800"/>
            <a:ext cx="64800" cy="23796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1</a:t>
            </a:fld>
            <a:endParaRPr lang="en-US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939400" y="3810000"/>
            <a:ext cx="287655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2939400" y="2082983"/>
            <a:ext cx="2876550" cy="14984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599" y="799137"/>
            <a:ext cx="7886700" cy="724864"/>
          </a:xfrm>
        </p:spPr>
        <p:txBody>
          <a:bodyPr>
            <a:normAutofit/>
          </a:bodyPr>
          <a:lstStyle/>
          <a:p>
            <a:r>
              <a:rPr lang="en-CA">
                <a:latin typeface="Times New Roman" panose="02020603050405020304" pitchFamily="18" charset="0"/>
                <a:cs typeface="Times New Roman" panose="02020603050405020304" pitchFamily="18" charset="0"/>
              </a:rPr>
              <a:t>4 Architecture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28599" y="1416310"/>
            <a:ext cx="8550275" cy="412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charset="0"/>
              <a:buChar char="§"/>
              <a:defRPr sz="32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3716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752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2098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6670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31242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35814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40386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CA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 Overview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2399" y="2423622"/>
            <a:ext cx="25908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layer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layer</a:t>
            </a:r>
          </a:p>
        </p:txBody>
      </p:sp>
      <p:sp>
        <p:nvSpPr>
          <p:cNvPr id="6" name="Rectangle 5"/>
          <p:cNvSpPr/>
          <p:nvPr/>
        </p:nvSpPr>
        <p:spPr>
          <a:xfrm>
            <a:off x="7359600" y="6012000"/>
            <a:ext cx="1936800" cy="25200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rgbClr val="73BA4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77950" y="6356351"/>
            <a:ext cx="2057400" cy="365125"/>
          </a:xfrm>
        </p:spPr>
        <p:txBody>
          <a:bodyPr/>
          <a:lstStyle/>
          <a:p>
            <a:fld id="{47333891-D5E7-4C7B-BF1D-E855E53CB5A8}" type="slidenum">
              <a:rPr lang="en-US" smtClean="0"/>
              <a:t>10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12433" y="5054882"/>
            <a:ext cx="61495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5: Overview of the </a:t>
            </a:r>
            <a:r>
              <a:rPr lang="en-C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architectrue</a:t>
            </a:r>
            <a:endParaRPr lang="en-CA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91800" y="2202669"/>
            <a:ext cx="2590800" cy="5294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Process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endParaRPr lang="en-CA" dirty="0"/>
          </a:p>
        </p:txBody>
      </p:sp>
      <p:sp>
        <p:nvSpPr>
          <p:cNvPr id="10" name="Rectangle 9"/>
          <p:cNvSpPr/>
          <p:nvPr/>
        </p:nvSpPr>
        <p:spPr>
          <a:xfrm>
            <a:off x="3086113" y="2899527"/>
            <a:ext cx="2590800" cy="6056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endParaRPr lang="en-CA" dirty="0"/>
          </a:p>
        </p:txBody>
      </p:sp>
      <p:sp>
        <p:nvSpPr>
          <p:cNvPr id="14" name="Rectangle 13"/>
          <p:cNvSpPr/>
          <p:nvPr/>
        </p:nvSpPr>
        <p:spPr>
          <a:xfrm>
            <a:off x="3086113" y="3886201"/>
            <a:ext cx="2596487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component</a:t>
            </a:r>
          </a:p>
        </p:txBody>
      </p:sp>
    </p:spTree>
    <p:extLst>
      <p:ext uri="{BB962C8B-B14F-4D97-AF65-F5344CB8AC3E}">
        <p14:creationId xmlns:p14="http://schemas.microsoft.com/office/powerpoint/2010/main" val="3591854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599" y="799137"/>
            <a:ext cx="7886700" cy="724864"/>
          </a:xfrm>
        </p:spPr>
        <p:txBody>
          <a:bodyPr>
            <a:normAutofit/>
          </a:bodyPr>
          <a:lstStyle/>
          <a:p>
            <a:r>
              <a:rPr lang="en-CA">
                <a:latin typeface="Times New Roman" panose="02020603050405020304" pitchFamily="18" charset="0"/>
                <a:cs typeface="Times New Roman" panose="02020603050405020304" pitchFamily="18" charset="0"/>
              </a:rPr>
              <a:t>4 Architecture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28599" y="1416310"/>
            <a:ext cx="8550275" cy="412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charset="0"/>
              <a:buChar char="§"/>
              <a:defRPr sz="32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3716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752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2098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6670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31242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35814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40386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marL="0" indent="0">
              <a:buNone/>
            </a:pPr>
            <a:r>
              <a:rPr lang="en-CA" sz="2400" kern="0">
                <a:latin typeface="Times New Roman" panose="02020603050405020304" pitchFamily="18" charset="0"/>
                <a:cs typeface="Times New Roman" panose="02020603050405020304" pitchFamily="18" charset="0"/>
              </a:rPr>
              <a:t>4.2 Application layer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599" y="1908927"/>
            <a:ext cx="8579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CA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599" y="1922178"/>
            <a:ext cx="59436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component: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599" y="2937841"/>
            <a:ext cx="59436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Broadcast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Search peers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Times" pitchFamily="-108" charset="0"/>
                <a:ea typeface="ＭＳ Ｐゴシック" pitchFamily="-108" charset="-128"/>
                <a:cs typeface="Times New Roman" panose="02020603050405020304" pitchFamily="18" charset="0"/>
              </a:rPr>
              <a:t>Get </a:t>
            </a:r>
            <a:r>
              <a:rPr lang="en-CA" sz="2000" dirty="0">
                <a:latin typeface="Times New Roman" panose="02020603050405020304" pitchFamily="18" charset="0"/>
                <a:ea typeface="ＭＳ Ｐゴシック" pitchFamily="-108" charset="-128"/>
                <a:cs typeface="Times New Roman" panose="02020603050405020304" pitchFamily="18" charset="0"/>
              </a:rPr>
              <a:t>nodes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Times" pitchFamily="-108" charset="0"/>
                <a:ea typeface="ＭＳ Ｐゴシック" pitchFamily="-108" charset="-128"/>
                <a:cs typeface="Times New Roman" panose="02020603050405020304" pitchFamily="18" charset="0"/>
              </a:rPr>
              <a:t>Send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Times" pitchFamily="-108" charset="0"/>
                <a:ea typeface="ＭＳ Ｐゴシック" pitchFamily="-108" charset="-128"/>
                <a:cs typeface="Times New Roman" panose="02020603050405020304" pitchFamily="18" charset="0"/>
              </a:rPr>
              <a:t>Receive data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39600" y="6012000"/>
            <a:ext cx="1936800" cy="25200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rgbClr val="73BA4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19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599" y="799137"/>
            <a:ext cx="7886700" cy="724864"/>
          </a:xfrm>
        </p:spPr>
        <p:txBody>
          <a:bodyPr>
            <a:normAutofit/>
          </a:bodyPr>
          <a:lstStyle/>
          <a:p>
            <a:r>
              <a:rPr lang="en-CA">
                <a:latin typeface="Times New Roman" panose="02020603050405020304" pitchFamily="18" charset="0"/>
                <a:cs typeface="Times New Roman" panose="02020603050405020304" pitchFamily="18" charset="0"/>
              </a:rPr>
              <a:t>4 Architecture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28599" y="1416310"/>
            <a:ext cx="8550275" cy="412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charset="0"/>
              <a:buChar char="§"/>
              <a:defRPr sz="32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3716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752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2098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6670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31242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35814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40386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marL="0" indent="0">
              <a:buNone/>
            </a:pPr>
            <a:r>
              <a:rPr lang="en-CA" sz="2400" kern="0">
                <a:latin typeface="Times New Roman" panose="02020603050405020304" pitchFamily="18" charset="0"/>
                <a:cs typeface="Times New Roman" panose="02020603050405020304" pitchFamily="18" charset="0"/>
              </a:rPr>
              <a:t>4.3 Network layer – communication mechanism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599" y="1908927"/>
            <a:ext cx="8579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CA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28437" y="5261408"/>
            <a:ext cx="3350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6 : Communication mechanism</a:t>
            </a:r>
            <a:endParaRPr lang="en-CA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39600" y="6012000"/>
            <a:ext cx="1936800" cy="25200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rgbClr val="73BA4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12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885950"/>
            <a:ext cx="509587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97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599" y="799137"/>
            <a:ext cx="7886700" cy="724864"/>
          </a:xfrm>
        </p:spPr>
        <p:txBody>
          <a:bodyPr>
            <a:normAutofit/>
          </a:bodyPr>
          <a:lstStyle/>
          <a:p>
            <a:r>
              <a:rPr lang="en-CA">
                <a:latin typeface="Times New Roman" panose="02020603050405020304" pitchFamily="18" charset="0"/>
                <a:cs typeface="Times New Roman" panose="02020603050405020304" pitchFamily="18" charset="0"/>
              </a:rPr>
              <a:t>4 Architecture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28599" y="1416310"/>
            <a:ext cx="8550275" cy="412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charset="0"/>
              <a:buChar char="§"/>
              <a:defRPr sz="32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3716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752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2098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6670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31242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35814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40386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marL="0" indent="0">
              <a:buNone/>
            </a:pPr>
            <a:r>
              <a:rPr lang="en-CA" sz="2400" kern="0">
                <a:latin typeface="Times New Roman" panose="02020603050405020304" pitchFamily="18" charset="0"/>
                <a:cs typeface="Times New Roman" panose="02020603050405020304" pitchFamily="18" charset="0"/>
              </a:rPr>
              <a:t>4.3 Network layer – packet format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599" y="1908927"/>
            <a:ext cx="8579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CA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43167" y="5181959"/>
            <a:ext cx="3350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7 : Communication mechanism</a:t>
            </a:r>
            <a:endParaRPr lang="en-CA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39600" y="6012000"/>
            <a:ext cx="1936800" cy="25200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rgbClr val="73BA4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13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7" y="2257425"/>
            <a:ext cx="7839632" cy="244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966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599" y="799137"/>
            <a:ext cx="7886700" cy="724864"/>
          </a:xfrm>
        </p:spPr>
        <p:txBody>
          <a:bodyPr>
            <a:normAutofit/>
          </a:bodyPr>
          <a:lstStyle/>
          <a:p>
            <a:r>
              <a:rPr lang="en-CA">
                <a:latin typeface="Times New Roman" panose="02020603050405020304" pitchFamily="18" charset="0"/>
                <a:cs typeface="Times New Roman" panose="02020603050405020304" pitchFamily="18" charset="0"/>
              </a:rPr>
              <a:t>5 Experiment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28599" y="1416310"/>
            <a:ext cx="8550275" cy="412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charset="0"/>
              <a:buChar char="§"/>
              <a:defRPr sz="32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3716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752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2098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6670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31242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35814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40386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marL="0" indent="0">
              <a:buNone/>
            </a:pPr>
            <a:r>
              <a:rPr lang="en-CA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 Experiment setup 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627200"/>
              </p:ext>
            </p:extLst>
          </p:nvPr>
        </p:nvGraphicFramePr>
        <p:xfrm>
          <a:off x="568906" y="1919448"/>
          <a:ext cx="8221691" cy="3480021"/>
        </p:xfrm>
        <a:graphic>
          <a:graphicData uri="http://schemas.openxmlformats.org/drawingml/2006/table">
            <a:tbl>
              <a:tblPr firstRow="1" firstCol="1" bandRow="1"/>
              <a:tblGrid>
                <a:gridCol w="2712492">
                  <a:extLst>
                    <a:ext uri="{9D8B030D-6E8A-4147-A177-3AD203B41FA5}">
                      <a16:colId xmlns:a16="http://schemas.microsoft.com/office/drawing/2014/main" val="4170095124"/>
                    </a:ext>
                  </a:extLst>
                </a:gridCol>
                <a:gridCol w="5509199">
                  <a:extLst>
                    <a:ext uri="{9D8B030D-6E8A-4147-A177-3AD203B41FA5}">
                      <a16:colId xmlns:a16="http://schemas.microsoft.com/office/drawing/2014/main" val="1617362579"/>
                    </a:ext>
                  </a:extLst>
                </a:gridCol>
              </a:tblGrid>
              <a:tr h="4340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solidFill>
                            <a:srgbClr val="25252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Title </a:t>
                      </a:r>
                      <a:endParaRPr lang="en-CA" sz="16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solidFill>
                            <a:srgbClr val="25252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Goals</a:t>
                      </a:r>
                      <a:endParaRPr lang="en-CA" sz="16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6082999"/>
                  </a:ext>
                </a:extLst>
              </a:tr>
              <a:tr h="75206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CoAP Header with interval</a:t>
                      </a: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solidFill>
                            <a:srgbClr val="25252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 </a:t>
                      </a:r>
                      <a:r>
                        <a:rPr lang="en-CA" sz="16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performance of sending CoAP header with different intervals.</a:t>
                      </a: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7646704"/>
                  </a:ext>
                </a:extLst>
              </a:tr>
              <a:tr h="75206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Multiple packets</a:t>
                      </a: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solidFill>
                            <a:srgbClr val="25252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 performance of sending different CoAP messages with different data size.</a:t>
                      </a:r>
                      <a:endParaRPr lang="en-CA" sz="16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3733798"/>
                  </a:ext>
                </a:extLst>
              </a:tr>
              <a:tr h="4340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Round trip</a:t>
                      </a: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solidFill>
                            <a:srgbClr val="25252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 performance of round trip</a:t>
                      </a:r>
                      <a:endParaRPr lang="en-CA" sz="16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939965"/>
                  </a:ext>
                </a:extLst>
              </a:tr>
              <a:tr h="75206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Multiple apps</a:t>
                      </a: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solidFill>
                            <a:srgbClr val="25252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 performance of send</a:t>
                      </a:r>
                      <a:r>
                        <a:rPr lang="en-CA" sz="1600" baseline="0" dirty="0">
                          <a:solidFill>
                            <a:srgbClr val="25252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ing data from</a:t>
                      </a:r>
                      <a:r>
                        <a:rPr lang="en-CA" sz="1600" dirty="0">
                          <a:solidFill>
                            <a:srgbClr val="25252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multiple apps </a:t>
                      </a:r>
                      <a:endParaRPr lang="en-CA" sz="16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649307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30113" y="5374069"/>
            <a:ext cx="2347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Table 1: Experiment setup</a:t>
            </a:r>
            <a:endParaRPr lang="en-CA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39600" y="6012000"/>
            <a:ext cx="1936800" cy="25200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rgbClr val="73BA4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93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599" y="799137"/>
            <a:ext cx="7886700" cy="724864"/>
          </a:xfrm>
        </p:spPr>
        <p:txBody>
          <a:bodyPr>
            <a:normAutofit/>
          </a:bodyPr>
          <a:lstStyle/>
          <a:p>
            <a:r>
              <a:rPr lang="en-CA">
                <a:latin typeface="Times New Roman" panose="02020603050405020304" pitchFamily="18" charset="0"/>
                <a:cs typeface="Times New Roman" panose="02020603050405020304" pitchFamily="18" charset="0"/>
              </a:rPr>
              <a:t>5 Experiment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28599" y="1416310"/>
            <a:ext cx="8550275" cy="412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charset="0"/>
              <a:buChar char="§"/>
              <a:defRPr sz="32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3716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752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2098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6670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31242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35814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40386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marL="0" indent="0">
              <a:buNone/>
            </a:pPr>
            <a:r>
              <a:rPr lang="en-CA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 Experiment setup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55667" y="5418609"/>
            <a:ext cx="4740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8: </a:t>
            </a:r>
            <a:r>
              <a:rPr lang="en-CA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Nexus9 are running experiment program</a:t>
            </a:r>
            <a:endParaRPr lang="en-CA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39600" y="6012000"/>
            <a:ext cx="1936800" cy="25200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rgbClr val="73BA4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15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930399"/>
            <a:ext cx="2609852" cy="34798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1930400"/>
            <a:ext cx="260985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836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8599" y="799137"/>
            <a:ext cx="7886700" cy="724864"/>
          </a:xfrm>
        </p:spPr>
        <p:txBody>
          <a:bodyPr>
            <a:normAutofit/>
          </a:bodyPr>
          <a:lstStyle/>
          <a:p>
            <a:r>
              <a:rPr lang="en-CA">
                <a:latin typeface="Times New Roman" panose="02020603050405020304" pitchFamily="18" charset="0"/>
                <a:cs typeface="Times New Roman" panose="02020603050405020304" pitchFamily="18" charset="0"/>
              </a:rPr>
              <a:t>5 Experiment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28599" y="1416310"/>
            <a:ext cx="8550275" cy="412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charset="0"/>
              <a:buChar char="§"/>
              <a:defRPr sz="32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3716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752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2098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6670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31242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35814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40386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marL="0" indent="0">
              <a:buNone/>
            </a:pPr>
            <a:r>
              <a:rPr lang="en-CA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5.2 Experiment 1: </a:t>
            </a:r>
            <a:r>
              <a:rPr lang="en-CA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CoAP Header with interval</a:t>
            </a:r>
          </a:p>
          <a:p>
            <a:pPr marL="0" indent="0">
              <a:buNone/>
            </a:pPr>
            <a:endParaRPr lang="en-CA" sz="24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83908" y="5257800"/>
            <a:ext cx="5039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9: </a:t>
            </a: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of sending headers with different interval</a:t>
            </a:r>
          </a:p>
        </p:txBody>
      </p:sp>
      <p:sp>
        <p:nvSpPr>
          <p:cNvPr id="7" name="Rectangle 6"/>
          <p:cNvSpPr/>
          <p:nvPr/>
        </p:nvSpPr>
        <p:spPr>
          <a:xfrm>
            <a:off x="7239600" y="6012000"/>
            <a:ext cx="1936800" cy="25200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rgbClr val="73BA4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16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405" y="1902999"/>
            <a:ext cx="5780657" cy="320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536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8599" y="799137"/>
            <a:ext cx="7886700" cy="724864"/>
          </a:xfrm>
        </p:spPr>
        <p:txBody>
          <a:bodyPr>
            <a:normAutofit/>
          </a:bodyPr>
          <a:lstStyle/>
          <a:p>
            <a:r>
              <a:rPr lang="en-CA">
                <a:latin typeface="Times New Roman" panose="02020603050405020304" pitchFamily="18" charset="0"/>
                <a:cs typeface="Times New Roman" panose="02020603050405020304" pitchFamily="18" charset="0"/>
              </a:rPr>
              <a:t>5 Experiment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28599" y="1416310"/>
            <a:ext cx="8550275" cy="412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charset="0"/>
              <a:buChar char="§"/>
              <a:defRPr sz="32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3716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752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2098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6670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31242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35814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40386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marL="0" indent="0">
              <a:buNone/>
            </a:pPr>
            <a:r>
              <a:rPr lang="en-CA" sz="2400" kern="0">
                <a:latin typeface="Times New Roman" panose="02020603050405020304" pitchFamily="18" charset="0"/>
                <a:cs typeface="Times New Roman" panose="02020603050405020304" pitchFamily="18" charset="0"/>
              </a:rPr>
              <a:t>5.3 Experiment 2: Multiple packets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67000" y="5265303"/>
            <a:ext cx="40142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10: </a:t>
            </a:r>
            <a:r>
              <a:rPr lang="en-CA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of sending multiple packets</a:t>
            </a:r>
            <a:endParaRPr lang="en-CA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39600" y="6012000"/>
            <a:ext cx="1936800" cy="25200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rgbClr val="73BA4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629" y="1953678"/>
            <a:ext cx="6066981" cy="312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812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8599" y="799137"/>
            <a:ext cx="7886700" cy="724864"/>
          </a:xfrm>
        </p:spPr>
        <p:txBody>
          <a:bodyPr>
            <a:normAutofit/>
          </a:bodyPr>
          <a:lstStyle/>
          <a:p>
            <a:r>
              <a:rPr lang="en-CA">
                <a:latin typeface="Times New Roman" panose="02020603050405020304" pitchFamily="18" charset="0"/>
                <a:cs typeface="Times New Roman" panose="02020603050405020304" pitchFamily="18" charset="0"/>
              </a:rPr>
              <a:t>5 Experiment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28599" y="1416310"/>
            <a:ext cx="8550275" cy="412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charset="0"/>
              <a:buChar char="§"/>
              <a:defRPr sz="32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3716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752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2098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6670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31242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35814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40386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marL="0" indent="0">
              <a:buNone/>
            </a:pPr>
            <a:r>
              <a:rPr lang="en-CA" sz="2400" kern="0">
                <a:latin typeface="Times New Roman" panose="02020603050405020304" pitchFamily="18" charset="0"/>
                <a:cs typeface="Times New Roman" panose="02020603050405020304" pitchFamily="18" charset="0"/>
              </a:rPr>
              <a:t>5.4 Experiment 3: Round trip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14147" y="5202242"/>
            <a:ext cx="24741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11: </a:t>
            </a: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4-byte round trip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110694"/>
            <a:ext cx="5821364" cy="296115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239600" y="6012000"/>
            <a:ext cx="1936800" cy="25200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rgbClr val="73BA4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18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428116550"/>
              </p:ext>
            </p:extLst>
          </p:nvPr>
        </p:nvGraphicFramePr>
        <p:xfrm>
          <a:off x="1736899" y="1828799"/>
          <a:ext cx="5943600" cy="3282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8599" y="799137"/>
            <a:ext cx="7886700" cy="724864"/>
          </a:xfrm>
        </p:spPr>
        <p:txBody>
          <a:bodyPr>
            <a:normAutofit/>
          </a:bodyPr>
          <a:lstStyle/>
          <a:p>
            <a:r>
              <a:rPr lang="en-CA">
                <a:latin typeface="Times New Roman" panose="02020603050405020304" pitchFamily="18" charset="0"/>
                <a:cs typeface="Times New Roman" panose="02020603050405020304" pitchFamily="18" charset="0"/>
              </a:rPr>
              <a:t>5 Experiment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28599" y="1416310"/>
            <a:ext cx="8550275" cy="412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charset="0"/>
              <a:buChar char="§"/>
              <a:defRPr sz="32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3716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752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2098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6670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31242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35814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40386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marL="0" indent="0">
              <a:buNone/>
            </a:pPr>
            <a:r>
              <a:rPr lang="en-CA" sz="2400" kern="0">
                <a:latin typeface="Times New Roman" panose="02020603050405020304" pitchFamily="18" charset="0"/>
                <a:cs typeface="Times New Roman" panose="02020603050405020304" pitchFamily="18" charset="0"/>
              </a:rPr>
              <a:t>5.5 Experiment 4: Multiple apps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19400" y="5111231"/>
            <a:ext cx="4047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12: </a:t>
            </a: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of multiple apps experiment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7239600" y="6012000"/>
            <a:ext cx="1936800" cy="25200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rgbClr val="73BA4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72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28623" y="1524001"/>
            <a:ext cx="7886700" cy="4351338"/>
          </a:xfrm>
        </p:spPr>
        <p:txBody>
          <a:bodyPr>
            <a:normAutofit/>
          </a:bodyPr>
          <a:lstStyle/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</a:t>
            </a: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49" y="799137"/>
            <a:ext cx="7486649" cy="724864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39600" y="6012000"/>
            <a:ext cx="1936800" cy="25200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rgbClr val="73BA4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799137"/>
            <a:ext cx="7886700" cy="724864"/>
          </a:xfrm>
        </p:spPr>
        <p:txBody>
          <a:bodyPr>
            <a:normAutofit/>
          </a:bodyPr>
          <a:lstStyle/>
          <a:p>
            <a:r>
              <a:rPr lang="en-CA">
                <a:latin typeface="Times New Roman" panose="02020603050405020304" pitchFamily="18" charset="0"/>
                <a:cs typeface="Times New Roman" panose="02020603050405020304" pitchFamily="18" charset="0"/>
              </a:rPr>
              <a:t>5 Experiment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228599" y="1416310"/>
            <a:ext cx="8550275" cy="412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charset="0"/>
              <a:buChar char="§"/>
              <a:defRPr sz="32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3716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752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2098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6670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31242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35814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40386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marL="0" indent="0">
              <a:buNone/>
            </a:pPr>
            <a:r>
              <a:rPr lang="en-CA" sz="2400" kern="0">
                <a:latin typeface="Times New Roman" panose="02020603050405020304" pitchFamily="18" charset="0"/>
                <a:cs typeface="Times New Roman" panose="02020603050405020304" pitchFamily="18" charset="0"/>
              </a:rPr>
              <a:t>5.6 Conclusion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46926" y="1828799"/>
            <a:ext cx="7886700" cy="2743201"/>
          </a:xfrm>
        </p:spPr>
        <p:txBody>
          <a:bodyPr>
            <a:normAutofit/>
          </a:bodyPr>
          <a:lstStyle/>
          <a:p>
            <a:r>
              <a:rPr lang="en-CA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rate  = 10 times * 20 bytes per packet * 8 bit per byte=1.6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kb/s.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C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nergy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-saving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mechanism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BLE 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influences the results</a:t>
            </a:r>
            <a:r>
              <a:rPr lang="en-CA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Android’s implementation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BLE 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influences the results.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ingle communication channel is a restriction.</a:t>
            </a:r>
          </a:p>
        </p:txBody>
      </p:sp>
      <p:sp>
        <p:nvSpPr>
          <p:cNvPr id="5" name="Rectangle 4"/>
          <p:cNvSpPr/>
          <p:nvPr/>
        </p:nvSpPr>
        <p:spPr>
          <a:xfrm>
            <a:off x="7239600" y="6012000"/>
            <a:ext cx="1936800" cy="25200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rgbClr val="73BA4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20</a:t>
            </a:fld>
            <a:endParaRPr 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214483"/>
            <a:ext cx="17634" cy="2823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-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204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599" y="799137"/>
            <a:ext cx="7886700" cy="724864"/>
          </a:xfrm>
        </p:spPr>
        <p:txBody>
          <a:bodyPr>
            <a:normAutofit/>
          </a:bodyPr>
          <a:lstStyle/>
          <a:p>
            <a:r>
              <a:rPr lang="en-CA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CA" sz="360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599" y="1676400"/>
            <a:ext cx="7886700" cy="2743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architecture provides a software solution to enable CoAP communication in BLE.  </a:t>
            </a:r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research results have been published by IEEE</a:t>
            </a:r>
            <a:r>
              <a:rPr lang="en-CA" sz="20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[8] [9]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2015.</a:t>
            </a:r>
          </a:p>
        </p:txBody>
      </p:sp>
      <p:sp>
        <p:nvSpPr>
          <p:cNvPr id="7" name="Rectangle 6"/>
          <p:cNvSpPr/>
          <p:nvPr/>
        </p:nvSpPr>
        <p:spPr>
          <a:xfrm>
            <a:off x="7239600" y="6012000"/>
            <a:ext cx="1936800" cy="25200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rgbClr val="73BA4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21</a:t>
            </a:fld>
            <a:endParaRPr lang="en-US"/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051928" y="6324600"/>
            <a:ext cx="5276850" cy="365125"/>
          </a:xfrm>
        </p:spPr>
        <p:txBody>
          <a:bodyPr/>
          <a:lstStyle/>
          <a:p>
            <a:pPr algn="l"/>
            <a:r>
              <a:rPr lang="en-US" dirty="0"/>
              <a:t>[8] </a:t>
            </a:r>
            <a:r>
              <a:rPr lang="en-CA" dirty="0"/>
              <a:t>Chen, N., Li, X., &amp; Deters, R., 2015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[9]</a:t>
            </a:r>
            <a:r>
              <a:rPr lang="en-CA" dirty="0"/>
              <a:t> Shi, H., Chen, N., &amp; Deters, R., 2015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1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599" y="799137"/>
            <a:ext cx="7886700" cy="724864"/>
          </a:xfrm>
        </p:spPr>
        <p:txBody>
          <a:bodyPr>
            <a:norm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</a:t>
            </a:r>
            <a:r>
              <a:rPr lang="en-CA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599" y="1616352"/>
            <a:ext cx="7886700" cy="2743201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Rate</a:t>
            </a:r>
          </a:p>
          <a:p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</a:t>
            </a:r>
          </a:p>
          <a:p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</a:t>
            </a:r>
          </a:p>
          <a:p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Underlying Technology</a:t>
            </a:r>
          </a:p>
          <a:p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</a:p>
        </p:txBody>
      </p:sp>
      <p:sp>
        <p:nvSpPr>
          <p:cNvPr id="6" name="Rectangle 5"/>
          <p:cNvSpPr/>
          <p:nvPr/>
        </p:nvSpPr>
        <p:spPr>
          <a:xfrm>
            <a:off x="7239600" y="6012000"/>
            <a:ext cx="1936800" cy="25200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rgbClr val="73BA4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2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599" y="799137"/>
            <a:ext cx="7886700" cy="724864"/>
          </a:xfrm>
        </p:spPr>
        <p:txBody>
          <a:bodyPr>
            <a:normAutofit/>
          </a:bodyPr>
          <a:lstStyle/>
          <a:p>
            <a:r>
              <a:rPr lang="en-CA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919" y="1524001"/>
            <a:ext cx="8668474" cy="38862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600">
                <a:latin typeface="Times New Roman" panose="02020603050405020304" pitchFamily="18" charset="0"/>
                <a:cs typeface="Times New Roman" panose="02020603050405020304" pitchFamily="18" charset="0"/>
              </a:rPr>
              <a:t>[1] Howard, P. N. (2015, June 9). Sketching out the Internet of Things </a:t>
            </a:r>
            <a:r>
              <a:rPr lang="en-CA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trendline</a:t>
            </a:r>
            <a:r>
              <a:rPr lang="en-CA" sz="1600">
                <a:latin typeface="Times New Roman" panose="02020603050405020304" pitchFamily="18" charset="0"/>
                <a:cs typeface="Times New Roman" panose="02020603050405020304" pitchFamily="18" charset="0"/>
              </a:rPr>
              <a:t>. Retrieved 6 7, 2016, from http://www.brookings.edu/blogs/techtank/posts/2015/06/9-future-of-iot-part-2</a:t>
            </a:r>
          </a:p>
          <a:p>
            <a:pPr marL="0" indent="0">
              <a:buNone/>
            </a:pPr>
            <a:r>
              <a:rPr lang="en-CA" sz="1600">
                <a:latin typeface="Times New Roman" panose="02020603050405020304" pitchFamily="18" charset="0"/>
                <a:cs typeface="Times New Roman" panose="02020603050405020304" pitchFamily="18" charset="0"/>
              </a:rPr>
              <a:t>[2] Sutaria, R., &amp; </a:t>
            </a:r>
            <a:r>
              <a:rPr lang="en-CA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Govindachari</a:t>
            </a:r>
            <a:r>
              <a:rPr lang="en-CA" sz="1600">
                <a:latin typeface="Times New Roman" panose="02020603050405020304" pitchFamily="18" charset="0"/>
                <a:cs typeface="Times New Roman" panose="02020603050405020304" pitchFamily="18" charset="0"/>
              </a:rPr>
              <a:t>, R. (2013, May 1). Understanding The Internet Of Things. Retrieved June 13, 2016, from electronicdesign.com: http://electronicdesign.com/iot/understanding-internet-things</a:t>
            </a:r>
          </a:p>
          <a:p>
            <a:pPr marL="0" indent="0">
              <a:buNone/>
            </a:pPr>
            <a:r>
              <a:rPr lang="en-CA" sz="1600">
                <a:latin typeface="Times New Roman" panose="02020603050405020304" pitchFamily="18" charset="0"/>
                <a:cs typeface="Times New Roman" panose="02020603050405020304" pitchFamily="18" charset="0"/>
              </a:rPr>
              <a:t>[3] SIG. (2014, December). BLUETOOTH ® CORE SPECIFICATION 4.2 FREQUENTLY ASKED QUESTIONS. Retrieved April 18, 2016, from bluetooth.org: https://www.bluetooth.org/ja-jp/Documents/Bluetooth4-2FAQ.pdf</a:t>
            </a:r>
          </a:p>
          <a:p>
            <a:pPr marL="0" indent="0">
              <a:buNone/>
            </a:pPr>
            <a:r>
              <a:rPr lang="en-CA" sz="160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CA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Isomaki</a:t>
            </a:r>
            <a:r>
              <a:rPr lang="en-CA" sz="1600">
                <a:latin typeface="Times New Roman" panose="02020603050405020304" pitchFamily="18" charset="0"/>
                <a:cs typeface="Times New Roman" panose="02020603050405020304" pitchFamily="18" charset="0"/>
              </a:rPr>
              <a:t>, M., </a:t>
            </a:r>
            <a:r>
              <a:rPr lang="en-CA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Nieminen</a:t>
            </a:r>
            <a:r>
              <a:rPr lang="en-CA" sz="1600">
                <a:latin typeface="Times New Roman" panose="02020603050405020304" pitchFamily="18" charset="0"/>
                <a:cs typeface="Times New Roman" panose="02020603050405020304" pitchFamily="18" charset="0"/>
              </a:rPr>
              <a:t>, J., Gomez, C., Shelby, Z., </a:t>
            </a:r>
            <a:r>
              <a:rPr lang="en-CA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Savolainen</a:t>
            </a:r>
            <a:r>
              <a:rPr lang="en-CA" sz="1600">
                <a:latin typeface="Times New Roman" panose="02020603050405020304" pitchFamily="18" charset="0"/>
                <a:cs typeface="Times New Roman" panose="02020603050405020304" pitchFamily="18" charset="0"/>
              </a:rPr>
              <a:t>, T., &amp; </a:t>
            </a:r>
            <a:r>
              <a:rPr lang="en-CA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Patil</a:t>
            </a:r>
            <a:r>
              <a:rPr lang="en-CA" sz="1600">
                <a:latin typeface="Times New Roman" panose="02020603050405020304" pitchFamily="18" charset="0"/>
                <a:cs typeface="Times New Roman" panose="02020603050405020304" pitchFamily="18" charset="0"/>
              </a:rPr>
              <a:t>, B. (2015, October). IPv6 over BLUETOOTH(R) Low Energy. Retrieved June 7, 2016, from ietf.org: https://tools.ietf.org/html/rfc7668</a:t>
            </a:r>
          </a:p>
          <a:p>
            <a:pPr marL="0" indent="0">
              <a:buNone/>
            </a:pPr>
            <a:r>
              <a:rPr lang="en-CA" sz="1600">
                <a:latin typeface="Times New Roman" panose="02020603050405020304" pitchFamily="18" charset="0"/>
                <a:cs typeface="Times New Roman" panose="02020603050405020304" pitchFamily="18" charset="0"/>
              </a:rPr>
              <a:t>[5] Bergmann, O., </a:t>
            </a:r>
            <a:r>
              <a:rPr lang="en-CA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Hillmann</a:t>
            </a:r>
            <a:r>
              <a:rPr lang="en-CA" sz="1600">
                <a:latin typeface="Times New Roman" panose="02020603050405020304" pitchFamily="18" charset="0"/>
                <a:cs typeface="Times New Roman" panose="02020603050405020304" pitchFamily="18" charset="0"/>
              </a:rPr>
              <a:t>, K. T., &amp; </a:t>
            </a:r>
            <a:r>
              <a:rPr lang="en-CA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Gerdes</a:t>
            </a:r>
            <a:r>
              <a:rPr lang="en-CA" sz="1600">
                <a:latin typeface="Times New Roman" panose="02020603050405020304" pitchFamily="18" charset="0"/>
                <a:cs typeface="Times New Roman" panose="02020603050405020304" pitchFamily="18" charset="0"/>
              </a:rPr>
              <a:t>, S. . (2012). A CoAP-gateway for smart homes. Computing, Networking and Communications (ICNC), 2012 International Conference on (pp. 446-450). Maui, HI: IEEE.</a:t>
            </a:r>
          </a:p>
        </p:txBody>
      </p:sp>
      <p:sp>
        <p:nvSpPr>
          <p:cNvPr id="5" name="Rectangle 4"/>
          <p:cNvSpPr/>
          <p:nvPr/>
        </p:nvSpPr>
        <p:spPr>
          <a:xfrm>
            <a:off x="7239600" y="6012000"/>
            <a:ext cx="1936800" cy="25200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rgbClr val="73BA4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907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599" y="799137"/>
            <a:ext cx="7886700" cy="724864"/>
          </a:xfrm>
        </p:spPr>
        <p:txBody>
          <a:bodyPr>
            <a:normAutofit/>
          </a:bodyPr>
          <a:lstStyle/>
          <a:p>
            <a:r>
              <a:rPr lang="en-CA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1524001"/>
            <a:ext cx="8668474" cy="38862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Shin, I. J., </a:t>
            </a:r>
            <a:r>
              <a:rPr lang="en-C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Eom</a:t>
            </a: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 S., &amp; Song, B. K. (2015). The CoAP-based M2M gateway for distribution automation system using DNP3.0 in smart grid environment. 2015 IEEE International Conference on Smart Grid Communications (</a:t>
            </a:r>
            <a:r>
              <a:rPr lang="en-C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SmartGridComm</a:t>
            </a: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(pp. 713-718). Miami, FL: IEEE.</a:t>
            </a:r>
          </a:p>
          <a:p>
            <a:pPr marL="0" indent="0">
              <a:buNone/>
            </a:pP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</a:t>
            </a:r>
            <a:r>
              <a:rPr lang="en-C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Mitsugi</a:t>
            </a: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</a:t>
            </a:r>
            <a:r>
              <a:rPr lang="en-C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Yonemura</a:t>
            </a: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</a:t>
            </a:r>
            <a:r>
              <a:rPr lang="en-C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Hada</a:t>
            </a: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H., &amp; </a:t>
            </a:r>
            <a:r>
              <a:rPr lang="en-C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Inaba</a:t>
            </a: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 (2011). Bridging UPnP and ZigBee with CoAP: Protocol and its Performance Evaluation. </a:t>
            </a:r>
            <a:r>
              <a:rPr lang="en-C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IoTSP</a:t>
            </a: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'11 Proceedings of the workshop on Internet of Things and Service Platforms (p. 1). ACM.</a:t>
            </a:r>
          </a:p>
          <a:p>
            <a:pPr marL="0" indent="0">
              <a:buNone/>
            </a:pP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 Chen, N., Li, X., &amp; Deters, R. (2015). Collaboration &amp; Mobile Cloud-Computing: Using CoAP to Enable Resource-Sharing between Clouds of Mobile Devices. 2015 IEEE Conference on Collaboration and Internet Computing (CIC) (pp. 119 - 124). Hangzhou: IEEE.</a:t>
            </a:r>
          </a:p>
          <a:p>
            <a:pPr marL="0" indent="0">
              <a:buNone/>
            </a:pP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[9] Shi, H., Chen, N., &amp; Deters, R. (2015). Combining Mobile and Fog Computing: Using CoAP to Link Mobile Device Clouds with Fog Computing. 2015 IEEE International Conference on Data Science and Data Intensive Systems (pp. 564 - 571). Sydney: IEEE.</a:t>
            </a:r>
          </a:p>
        </p:txBody>
      </p:sp>
      <p:sp>
        <p:nvSpPr>
          <p:cNvPr id="6" name="Rectangle 5"/>
          <p:cNvSpPr/>
          <p:nvPr/>
        </p:nvSpPr>
        <p:spPr>
          <a:xfrm>
            <a:off x="7239600" y="6012000"/>
            <a:ext cx="1936800" cy="25200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rgbClr val="73BA4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62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6047" y="3048000"/>
            <a:ext cx="26132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440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3" name="Rectangle 2"/>
          <p:cNvSpPr/>
          <p:nvPr/>
        </p:nvSpPr>
        <p:spPr>
          <a:xfrm>
            <a:off x="7239600" y="6012000"/>
            <a:ext cx="1936800" cy="25200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rgbClr val="73BA4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795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799137"/>
            <a:ext cx="7886700" cy="724864"/>
          </a:xfrm>
        </p:spPr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</a:t>
            </a:r>
          </a:p>
        </p:txBody>
      </p:sp>
      <p:sp>
        <p:nvSpPr>
          <p:cNvPr id="7" name="Rectangle 6"/>
          <p:cNvSpPr/>
          <p:nvPr/>
        </p:nvSpPr>
        <p:spPr>
          <a:xfrm>
            <a:off x="7239600" y="6012000"/>
            <a:ext cx="1936800" cy="25200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rgbClr val="73BA4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26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598" y="1616352"/>
            <a:ext cx="828675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b="1" dirty="0">
                <a:solidFill>
                  <a:srgbClr val="4B4B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 interval:</a:t>
            </a:r>
            <a:r>
              <a:rPr lang="en-CA" sz="2000" dirty="0">
                <a:solidFill>
                  <a:srgbClr val="4B4B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the connection interval is the amount of time between two connection events. The </a:t>
            </a:r>
            <a:r>
              <a:rPr lang="en-CA" sz="2000" dirty="0" err="1">
                <a:solidFill>
                  <a:srgbClr val="4B4B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connInterval</a:t>
            </a:r>
            <a:r>
              <a:rPr lang="en-CA" sz="2000" dirty="0">
                <a:solidFill>
                  <a:srgbClr val="4B4B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shall be a multiple of 1.25 </a:t>
            </a:r>
            <a:r>
              <a:rPr lang="en-CA" sz="2000" dirty="0" err="1">
                <a:solidFill>
                  <a:srgbClr val="4B4B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CA" sz="2000" dirty="0">
                <a:solidFill>
                  <a:srgbClr val="4B4B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the range of </a:t>
            </a:r>
            <a:r>
              <a:rPr lang="en-CA" sz="2000" b="1" dirty="0">
                <a:solidFill>
                  <a:srgbClr val="4B4B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7.5 </a:t>
            </a:r>
            <a:r>
              <a:rPr lang="en-CA" sz="2000" b="1" dirty="0" err="1">
                <a:solidFill>
                  <a:srgbClr val="4B4B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CA" sz="2000" b="1" dirty="0">
                <a:solidFill>
                  <a:srgbClr val="4B4B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4.0 s</a:t>
            </a:r>
            <a:r>
              <a:rPr lang="en-CA" sz="2000" dirty="0">
                <a:solidFill>
                  <a:srgbClr val="4B4B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Different applications may require different connection intervals.[1]</a:t>
            </a:r>
            <a:endParaRPr lang="en-CA" sz="2000" b="0" i="0" dirty="0">
              <a:solidFill>
                <a:srgbClr val="4B4B4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97" y="3190106"/>
            <a:ext cx="8116552" cy="18650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20156" y="5336404"/>
            <a:ext cx="39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4B4B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1 connection interval example[2]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27438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828800"/>
            <a:ext cx="5943600" cy="312039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599" y="799137"/>
            <a:ext cx="7886700" cy="724864"/>
          </a:xfrm>
        </p:spPr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</a:t>
            </a:r>
          </a:p>
        </p:txBody>
      </p:sp>
      <p:sp>
        <p:nvSpPr>
          <p:cNvPr id="7" name="Rectangle 6"/>
          <p:cNvSpPr/>
          <p:nvPr/>
        </p:nvSpPr>
        <p:spPr>
          <a:xfrm>
            <a:off x="3577291" y="5253989"/>
            <a:ext cx="2294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rgbClr val="4B4B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2 Peripheral [2]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26589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145" y="1747155"/>
            <a:ext cx="2761709" cy="321129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39016" y="5181600"/>
            <a:ext cx="3065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rgbClr val="4B4B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3 GATT explanation [2]</a:t>
            </a:r>
            <a:endParaRPr lang="en-CA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599" y="799137"/>
            <a:ext cx="7886700" cy="724864"/>
          </a:xfrm>
        </p:spPr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</a:t>
            </a:r>
          </a:p>
        </p:txBody>
      </p:sp>
    </p:spTree>
    <p:extLst>
      <p:ext uri="{BB962C8B-B14F-4D97-AF65-F5344CB8AC3E}">
        <p14:creationId xmlns:p14="http://schemas.microsoft.com/office/powerpoint/2010/main" val="36017387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599" y="799137"/>
            <a:ext cx="7886700" cy="724864"/>
          </a:xfrm>
        </p:spPr>
        <p:txBody>
          <a:bodyPr>
            <a:normAutofit/>
          </a:bodyPr>
          <a:lstStyle/>
          <a:p>
            <a:r>
              <a:rPr lang="en-CA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1524001"/>
            <a:ext cx="8668474" cy="38862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SIG, </a:t>
            </a:r>
            <a:r>
              <a:rPr lang="en-CA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considerations for Bluetooth low energy application </a:t>
            </a:r>
            <a:r>
              <a:rPr lang="en-CA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developers</a:t>
            </a:r>
            <a:r>
              <a:rPr lang="en-C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.last</a:t>
            </a: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access at 2016.6.28 https://www.bluetooth.com/specifications/bluetooth-core-specification/technical-considerations</a:t>
            </a:r>
          </a:p>
          <a:p>
            <a:pPr marL="0" indent="0">
              <a:buNone/>
            </a:pP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C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adafruit</a:t>
            </a: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Bluetooth Low Energy</a:t>
            </a: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Last access at 2016.6.28 https://learn.adafruit.com/introduction-to-bluetooth-low-energy/gatt </a:t>
            </a:r>
          </a:p>
        </p:txBody>
      </p:sp>
      <p:sp>
        <p:nvSpPr>
          <p:cNvPr id="6" name="Rectangle 5"/>
          <p:cNvSpPr/>
          <p:nvPr/>
        </p:nvSpPr>
        <p:spPr>
          <a:xfrm>
            <a:off x="7239600" y="6012000"/>
            <a:ext cx="1936800" cy="25200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rgbClr val="73BA4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11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799137"/>
            <a:ext cx="7886700" cy="724864"/>
          </a:xfrm>
        </p:spPr>
        <p:txBody>
          <a:bodyPr/>
          <a:lstStyle/>
          <a:p>
            <a:r>
              <a:rPr lang="en-CA">
                <a:latin typeface="Times New Roman" panose="02020603050405020304" pitchFamily="18" charset="0"/>
                <a:cs typeface="Times New Roman" panose="02020603050405020304" pitchFamily="18" charset="0"/>
              </a:rPr>
              <a:t>1 Introduction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599" y="1416310"/>
            <a:ext cx="8550275" cy="412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charset="0"/>
              <a:buChar char="§"/>
              <a:defRPr sz="32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3716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752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2098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6670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31242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35814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40386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CA" sz="2400" kern="0">
                <a:latin typeface="Times New Roman" panose="02020603050405020304" pitchFamily="18" charset="0"/>
                <a:cs typeface="Times New Roman" panose="02020603050405020304" pitchFamily="18" charset="0"/>
              </a:rPr>
              <a:t>1.1 Internet of Things (IoT)  </a:t>
            </a:r>
          </a:p>
        </p:txBody>
      </p:sp>
      <p:pic>
        <p:nvPicPr>
          <p:cNvPr id="1026" name="Picture 2" descr="iot_ch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631" y="1828799"/>
            <a:ext cx="5021569" cy="3482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217735" y="5311585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CA" sz="16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Figure 1: Trend of devices vs people</a:t>
            </a:r>
            <a:r>
              <a:rPr lang="en-CA" sz="16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[1]</a:t>
            </a:r>
            <a:endParaRPr lang="en-CA" sz="1600" baseline="30000" dirty="0">
              <a:solidFill>
                <a:srgbClr val="44546A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39600" y="6012000"/>
            <a:ext cx="1936800" cy="25200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rgbClr val="73BA4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3</a:t>
            </a:fld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01836" y="6324600"/>
            <a:ext cx="3086100" cy="365125"/>
          </a:xfrm>
        </p:spPr>
        <p:txBody>
          <a:bodyPr/>
          <a:lstStyle/>
          <a:p>
            <a:pPr algn="l"/>
            <a:r>
              <a:rPr lang="en-US" dirty="0"/>
              <a:t>[1] </a:t>
            </a:r>
            <a:r>
              <a:rPr lang="en-CA" dirty="0"/>
              <a:t>Howard,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812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28599" y="1416310"/>
            <a:ext cx="8550275" cy="492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charset="0"/>
              <a:buChar char="§"/>
              <a:defRPr sz="32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3716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752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2098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6670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31242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35814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40386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marL="0" indent="0">
              <a:buNone/>
            </a:pPr>
            <a:r>
              <a:rPr lang="en-CA" sz="2400" kern="0">
                <a:latin typeface="Times New Roman" panose="02020603050405020304" pitchFamily="18" charset="0"/>
                <a:cs typeface="Times New Roman" panose="02020603050405020304" pitchFamily="18" charset="0"/>
              </a:rPr>
              <a:t>1.2 Constrained Application Protocol (CoAP) </a:t>
            </a:r>
          </a:p>
        </p:txBody>
      </p:sp>
      <p:sp>
        <p:nvSpPr>
          <p:cNvPr id="9" name="Rectangle 8"/>
          <p:cNvSpPr/>
          <p:nvPr/>
        </p:nvSpPr>
        <p:spPr>
          <a:xfrm>
            <a:off x="1428969" y="5384421"/>
            <a:ext cx="61495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CA" sz="16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Figure 2: CoAP vs HTTP</a:t>
            </a:r>
            <a:r>
              <a:rPr lang="en-CA" sz="16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[2]</a:t>
            </a:r>
            <a:endParaRPr lang="en-CA" sz="1600" baseline="30000" dirty="0">
              <a:solidFill>
                <a:srgbClr val="44546A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8599" y="799137"/>
            <a:ext cx="7886700" cy="724864"/>
          </a:xfrm>
        </p:spPr>
        <p:txBody>
          <a:bodyPr>
            <a:normAutofit/>
          </a:bodyPr>
          <a:lstStyle/>
          <a:p>
            <a:r>
              <a:rPr lang="en-CA">
                <a:latin typeface="Times New Roman" panose="02020603050405020304" pitchFamily="18" charset="0"/>
                <a:cs typeface="Times New Roman" panose="02020603050405020304" pitchFamily="18" charset="0"/>
              </a:rPr>
              <a:t>1 Introduction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285" y="2057400"/>
            <a:ext cx="4323116" cy="317854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239600" y="6012000"/>
            <a:ext cx="1936800" cy="25200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rgbClr val="73BA4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4</a:t>
            </a:fld>
            <a:endParaRPr lang="en-US"/>
          </a:p>
        </p:txBody>
      </p:sp>
      <p:sp>
        <p:nvSpPr>
          <p:cNvPr id="1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057400" y="6324600"/>
            <a:ext cx="3086100" cy="365125"/>
          </a:xfrm>
        </p:spPr>
        <p:txBody>
          <a:bodyPr/>
          <a:lstStyle/>
          <a:p>
            <a:pPr algn="l"/>
            <a:r>
              <a:rPr lang="en-US" dirty="0"/>
              <a:t>[2] Sutaria, R., &amp; </a:t>
            </a:r>
            <a:r>
              <a:rPr lang="en-US" dirty="0" err="1"/>
              <a:t>Govindachari</a:t>
            </a:r>
            <a:r>
              <a:rPr lang="en-US" dirty="0"/>
              <a:t>, R., 2013 </a:t>
            </a:r>
          </a:p>
        </p:txBody>
      </p:sp>
    </p:spTree>
    <p:extLst>
      <p:ext uri="{BB962C8B-B14F-4D97-AF65-F5344CB8AC3E}">
        <p14:creationId xmlns:p14="http://schemas.microsoft.com/office/powerpoint/2010/main" val="397097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228599" y="799137"/>
            <a:ext cx="7886700" cy="724864"/>
          </a:xfrm>
        </p:spPr>
        <p:txBody>
          <a:bodyPr>
            <a:norm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Problem Definition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8599" y="1846728"/>
            <a:ext cx="8579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CoAP message through BLE</a:t>
            </a:r>
          </a:p>
        </p:txBody>
      </p:sp>
      <p:sp>
        <p:nvSpPr>
          <p:cNvPr id="29" name="Content Placeholder 2"/>
          <p:cNvSpPr txBox="1">
            <a:spLocks/>
          </p:cNvSpPr>
          <p:nvPr/>
        </p:nvSpPr>
        <p:spPr bwMode="auto">
          <a:xfrm>
            <a:off x="228599" y="1416310"/>
            <a:ext cx="8550275" cy="412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charset="0"/>
              <a:buChar char="§"/>
              <a:defRPr sz="32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3716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752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2098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6670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31242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35814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40386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CA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CA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39600" y="6012000"/>
            <a:ext cx="1936800" cy="25200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rgbClr val="73BA4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5</a:t>
            </a:fld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216058" y="3277619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Sensor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108902" y="2842730"/>
            <a:ext cx="15701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817080" y="3277619"/>
            <a:ext cx="100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Gateway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085" y="2405689"/>
            <a:ext cx="767402" cy="767402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339189"/>
            <a:ext cx="959099" cy="95909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162242" y="4926149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Sensor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393" y="4049346"/>
            <a:ext cx="767402" cy="767402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430" y="4008388"/>
            <a:ext cx="959099" cy="959099"/>
          </a:xfrm>
          <a:prstGeom prst="rect">
            <a:avLst/>
          </a:prstGeom>
        </p:spPr>
      </p:pic>
      <p:pic>
        <p:nvPicPr>
          <p:cNvPr id="46" name="Picture 22" descr="https://image.freepik.com/freie-ikonen/server_318-4669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137" y="2373402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Straight Arrow Connector 46"/>
          <p:cNvCxnSpPr/>
          <p:nvPr/>
        </p:nvCxnSpPr>
        <p:spPr>
          <a:xfrm>
            <a:off x="4893905" y="2852951"/>
            <a:ext cx="1800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150930" y="2519564"/>
            <a:ext cx="1382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CoAP over IP</a:t>
            </a:r>
          </a:p>
          <a:p>
            <a:endParaRPr lang="en-CA" dirty="0"/>
          </a:p>
        </p:txBody>
      </p:sp>
      <p:sp>
        <p:nvSpPr>
          <p:cNvPr id="49" name="TextBox 48"/>
          <p:cNvSpPr txBox="1"/>
          <p:nvPr/>
        </p:nvSpPr>
        <p:spPr>
          <a:xfrm>
            <a:off x="7024129" y="3258876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Server</a:t>
            </a:r>
          </a:p>
        </p:txBody>
      </p:sp>
      <p:pic>
        <p:nvPicPr>
          <p:cNvPr id="50" name="Picture 22" descr="https://image.freepik.com/freie-ikonen/server_318-4669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137" y="4040675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Straight Arrow Connector 50"/>
          <p:cNvCxnSpPr/>
          <p:nvPr/>
        </p:nvCxnSpPr>
        <p:spPr>
          <a:xfrm>
            <a:off x="4893905" y="4520224"/>
            <a:ext cx="1800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024129" y="4926149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Server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841930" y="4926149"/>
            <a:ext cx="100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Gateway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175986" y="2459343"/>
            <a:ext cx="138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CoAP over IP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108902" y="4510214"/>
            <a:ext cx="15701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035513" y="4096211"/>
            <a:ext cx="1701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CoAP over BLE ?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285356" y="5379954"/>
            <a:ext cx="61495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CA" sz="16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Figure 3: Context of CoAP</a:t>
            </a:r>
            <a:endParaRPr lang="en-CA" sz="1600" baseline="30000" dirty="0">
              <a:solidFill>
                <a:srgbClr val="44546A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49158" y="4142377"/>
            <a:ext cx="1382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CoAP over IP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9086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599" y="799137"/>
            <a:ext cx="7886700" cy="724864"/>
          </a:xfrm>
        </p:spPr>
        <p:txBody>
          <a:bodyPr>
            <a:norm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Problem Definition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228599" y="1416310"/>
            <a:ext cx="8550275" cy="412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charset="0"/>
              <a:buChar char="§"/>
              <a:defRPr sz="32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3716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752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2098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6670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31242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35814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40386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CA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Problem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8599" y="1828799"/>
            <a:ext cx="85797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we identify Non-IP based devices?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we overcome packet size limitation of BLE?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we serve multiple applications as a background service?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we provide a common interface to support different technologies?</a:t>
            </a:r>
          </a:p>
        </p:txBody>
      </p:sp>
      <p:sp>
        <p:nvSpPr>
          <p:cNvPr id="5" name="Rectangle 4"/>
          <p:cNvSpPr/>
          <p:nvPr/>
        </p:nvSpPr>
        <p:spPr>
          <a:xfrm>
            <a:off x="7239600" y="6012000"/>
            <a:ext cx="1936800" cy="25200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rgbClr val="73BA4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90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599" y="799137"/>
            <a:ext cx="7886700" cy="724864"/>
          </a:xfrm>
        </p:spPr>
        <p:txBody>
          <a:bodyPr>
            <a:norm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Related Works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28599" y="1416310"/>
            <a:ext cx="8550275" cy="412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charset="0"/>
              <a:buChar char="§"/>
              <a:defRPr sz="32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3716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752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2098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6670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31242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35814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40386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marL="0" indent="0">
              <a:buNone/>
            </a:pPr>
            <a:r>
              <a:rPr lang="en-CA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 In terms of IPv6 adoption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599" y="1908927"/>
            <a:ext cx="8579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6LoWPAN is adopted by Bluetooth core specification V4.2</a:t>
            </a:r>
            <a:r>
              <a:rPr lang="en-CA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2209800" y="2592750"/>
            <a:ext cx="4961106" cy="264098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443699" y="5115472"/>
            <a:ext cx="61495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4: IPv6 in BLE Stack</a:t>
            </a:r>
            <a:r>
              <a:rPr lang="en-CA" sz="1600" baseline="30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[4]</a:t>
            </a:r>
            <a:endParaRPr lang="en-CA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239600" y="6012000"/>
            <a:ext cx="1936800" cy="25200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rgbClr val="73BA4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7</a:t>
            </a:fld>
            <a:endParaRPr lang="en-US"/>
          </a:p>
        </p:txBody>
      </p:sp>
      <p:sp>
        <p:nvSpPr>
          <p:cNvPr id="11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057400" y="6324600"/>
            <a:ext cx="5638800" cy="396876"/>
          </a:xfrm>
        </p:spPr>
        <p:txBody>
          <a:bodyPr/>
          <a:lstStyle/>
          <a:p>
            <a:pPr algn="l"/>
            <a:r>
              <a:rPr lang="en-US" dirty="0"/>
              <a:t>[3]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SIG, 2014</a:t>
            </a:r>
          </a:p>
          <a:p>
            <a:pPr algn="l"/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CA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Isomaki</a:t>
            </a:r>
            <a:r>
              <a:rPr lang="en-CA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M., </a:t>
            </a:r>
            <a:r>
              <a:rPr lang="en-CA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Nieminen</a:t>
            </a:r>
            <a:r>
              <a:rPr lang="en-CA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J., Gomez, C., Shelby, Z., </a:t>
            </a:r>
            <a:r>
              <a:rPr lang="en-CA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Savolainen</a:t>
            </a:r>
            <a:r>
              <a:rPr lang="en-CA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T., &amp; </a:t>
            </a:r>
            <a:r>
              <a:rPr lang="en-CA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Patil</a:t>
            </a:r>
            <a:r>
              <a:rPr lang="en-CA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B.,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739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599" y="799137"/>
            <a:ext cx="7886700" cy="724864"/>
          </a:xfrm>
        </p:spPr>
        <p:txBody>
          <a:bodyPr>
            <a:norm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Related Works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28599" y="1416310"/>
            <a:ext cx="8550275" cy="412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charset="0"/>
              <a:buChar char="§"/>
              <a:defRPr sz="32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3716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752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2098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6670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31242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35814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40386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marL="0" indent="0">
              <a:buNone/>
            </a:pPr>
            <a:r>
              <a:rPr lang="en-CA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 In terms of getaway solutions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599" y="1908927"/>
            <a:ext cx="85797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CoAP gateway for FS20 based home automation</a:t>
            </a:r>
            <a:r>
              <a:rPr lang="en-CA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</a:t>
            </a:r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CoAP gateway for DNP3.0 based automation system</a:t>
            </a:r>
            <a:r>
              <a:rPr lang="en-CA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CoAP gateway for bridging UPnP and ZigBee </a:t>
            </a:r>
            <a:r>
              <a:rPr lang="en-CA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</a:t>
            </a:r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239600" y="6012000"/>
            <a:ext cx="1936800" cy="25200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rgbClr val="73BA4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8</a:t>
            </a:fld>
            <a:endParaRPr lang="en-US"/>
          </a:p>
        </p:txBody>
      </p:sp>
      <p:sp>
        <p:nvSpPr>
          <p:cNvPr id="10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057400" y="6288999"/>
            <a:ext cx="5872872" cy="533400"/>
          </a:xfrm>
        </p:spPr>
        <p:txBody>
          <a:bodyPr/>
          <a:lstStyle/>
          <a:p>
            <a:pPr algn="l"/>
            <a:r>
              <a:rPr lang="en-US" dirty="0"/>
              <a:t>[5] 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Bergmann, O., Hillmann, K. T., &amp; Gerdes, S. , 2012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Shin, I. J., </a:t>
            </a:r>
            <a:r>
              <a:rPr lang="en-C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Eom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 S., &amp; Song, B. K., 2015</a:t>
            </a:r>
          </a:p>
          <a:p>
            <a:pPr algn="l"/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</a:t>
            </a:r>
            <a:r>
              <a:rPr lang="en-C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Mitsugi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</a:t>
            </a:r>
            <a:r>
              <a:rPr lang="en-C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Yonemura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</a:t>
            </a:r>
            <a:r>
              <a:rPr lang="en-C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Hada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H., &amp; </a:t>
            </a:r>
            <a:r>
              <a:rPr lang="en-C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Inaba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T.,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009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599" y="799137"/>
            <a:ext cx="7886700" cy="724864"/>
          </a:xfrm>
        </p:spPr>
        <p:txBody>
          <a:bodyPr>
            <a:norm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Related Works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28599" y="1416310"/>
            <a:ext cx="8550275" cy="412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charset="0"/>
              <a:buChar char="§"/>
              <a:defRPr sz="32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3716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752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2098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6670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31242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35814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40386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marL="0" indent="0">
              <a:buNone/>
            </a:pPr>
            <a:r>
              <a:rPr lang="en-CA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 </a:t>
            </a:r>
            <a:r>
              <a:rPr lang="en-CA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Conclustion</a:t>
            </a:r>
            <a:endParaRPr lang="en-CA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239600" y="6012000"/>
            <a:ext cx="1936800" cy="25200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rgbClr val="73BA4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9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8599" y="1908927"/>
            <a:ext cx="8579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software solution supports CoAP communication in BLE </a:t>
            </a:r>
            <a:r>
              <a:rPr lang="en-C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netoworks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2558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5983</TotalTime>
  <Words>2558</Words>
  <Application>Microsoft Office PowerPoint</Application>
  <PresentationFormat>On-screen Show (4:3)</PresentationFormat>
  <Paragraphs>349</Paragraphs>
  <Slides>29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Bluetooth Low Energy Based CoAP Communication in IoT</vt:lpstr>
      <vt:lpstr>Content</vt:lpstr>
      <vt:lpstr>1 Introduction</vt:lpstr>
      <vt:lpstr>1 Introduction</vt:lpstr>
      <vt:lpstr>2 Problem Definition</vt:lpstr>
      <vt:lpstr>2 Problem Definition</vt:lpstr>
      <vt:lpstr>3 Related Works</vt:lpstr>
      <vt:lpstr>3 Related Works</vt:lpstr>
      <vt:lpstr>3 Related Works</vt:lpstr>
      <vt:lpstr>4 Architecture</vt:lpstr>
      <vt:lpstr>4 Architecture</vt:lpstr>
      <vt:lpstr>4 Architecture</vt:lpstr>
      <vt:lpstr>4 Architecture</vt:lpstr>
      <vt:lpstr>5 Experiment</vt:lpstr>
      <vt:lpstr>5 Experiment</vt:lpstr>
      <vt:lpstr>5 Experiment</vt:lpstr>
      <vt:lpstr>5 Experiment</vt:lpstr>
      <vt:lpstr>5 Experiment</vt:lpstr>
      <vt:lpstr>5 Experiment</vt:lpstr>
      <vt:lpstr>5 Experiment</vt:lpstr>
      <vt:lpstr>6 Conclusion</vt:lpstr>
      <vt:lpstr>7 Future Works</vt:lpstr>
      <vt:lpstr>References</vt:lpstr>
      <vt:lpstr>References</vt:lpstr>
      <vt:lpstr>PowerPoint Presentation</vt:lpstr>
      <vt:lpstr>Extra</vt:lpstr>
      <vt:lpstr>Extra</vt:lpstr>
      <vt:lpstr>Extra</vt:lpstr>
      <vt:lpstr>References</vt:lpstr>
    </vt:vector>
  </TitlesOfParts>
  <Company>Division of Media and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W. David Snell</dc:creator>
  <cp:lastModifiedBy>NAN CHEN</cp:lastModifiedBy>
  <cp:revision>1039</cp:revision>
  <cp:lastPrinted>2016-06-20T15:16:01Z</cp:lastPrinted>
  <dcterms:created xsi:type="dcterms:W3CDTF">2010-08-15T00:58:23Z</dcterms:created>
  <dcterms:modified xsi:type="dcterms:W3CDTF">2016-06-28T15:33:53Z</dcterms:modified>
</cp:coreProperties>
</file>