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4" r:id="rId4"/>
    <p:sldId id="263" r:id="rId5"/>
    <p:sldId id="267" r:id="rId6"/>
    <p:sldId id="265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0" r:id="rId16"/>
    <p:sldId id="279" r:id="rId17"/>
    <p:sldId id="281" r:id="rId18"/>
    <p:sldId id="269" r:id="rId19"/>
    <p:sldId id="283" r:id="rId20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9" autoAdjust="0"/>
  </p:normalViewPr>
  <p:slideViewPr>
    <p:cSldViewPr>
      <p:cViewPr varScale="1">
        <p:scale>
          <a:sx n="53" d="100"/>
          <a:sy n="53" d="100"/>
        </p:scale>
        <p:origin x="11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xperiment_new\distance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0m</c:v>
              </c:pt>
              <c:pt idx="1">
                <c:v>5m</c:v>
              </c:pt>
              <c:pt idx="2">
                <c:v>10m</c:v>
              </c:pt>
              <c:pt idx="3">
                <c:v>15m</c:v>
              </c:pt>
              <c:pt idx="4">
                <c:v>20m</c:v>
              </c:pt>
            </c:strLit>
          </c:cat>
          <c:val>
            <c:numRef>
              <c:f>(Sheet1!$D$1,Sheet1!$D$9,Sheet1!$D$16,Sheet1!$D$23,Sheet1!$D$29)</c:f>
              <c:numCache>
                <c:formatCode>General</c:formatCode>
                <c:ptCount val="5"/>
                <c:pt idx="0">
                  <c:v>107.8916201171875</c:v>
                </c:pt>
                <c:pt idx="1">
                  <c:v>108.85838037109374</c:v>
                </c:pt>
                <c:pt idx="2">
                  <c:v>104.47852001953125</c:v>
                </c:pt>
                <c:pt idx="3">
                  <c:v>136.38235937499999</c:v>
                </c:pt>
                <c:pt idx="4">
                  <c:v>165.10006152343749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6-4317-A185-1E71F6452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271928"/>
        <c:axId val="497272912"/>
      </c:lineChart>
      <c:catAx>
        <c:axId val="49727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2912"/>
        <c:crosses val="autoZero"/>
        <c:auto val="1"/>
        <c:lblAlgn val="ctr"/>
        <c:lblOffset val="100"/>
        <c:noMultiLvlLbl val="0"/>
      </c:catAx>
      <c:valAx>
        <c:axId val="4972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ersonal_area_network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</a:t>
            </a:r>
            <a:r>
              <a:rPr lang="en-CA" baseline="0" dirty="0"/>
              <a:t> bytes available.</a:t>
            </a:r>
          </a:p>
          <a:p>
            <a:endParaRPr lang="en-CA" baseline="0" dirty="0"/>
          </a:p>
          <a:p>
            <a:r>
              <a:rPr lang="en-CA" baseline="0" dirty="0"/>
              <a:t>4 bytes header: 2+14+16=32 bits</a:t>
            </a:r>
          </a:p>
          <a:p>
            <a:r>
              <a:rPr lang="en-CA" baseline="0" dirty="0"/>
              <a:t>Payload: 16 bytes</a:t>
            </a:r>
          </a:p>
          <a:p>
            <a:r>
              <a:rPr lang="en-CA" baseline="0" dirty="0"/>
              <a:t>CoAP header: 4 bytes and 1 byte indicate payload. 1024 bytes for payload maximum</a:t>
            </a:r>
          </a:p>
          <a:p>
            <a:endParaRPr lang="en-CA" baseline="0" dirty="0"/>
          </a:p>
          <a:p>
            <a:r>
              <a:rPr lang="en-CA" baseline="0" dirty="0"/>
              <a:t>For first BLE packet we have 20-4-5=11 bytes to carry payload.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Who</a:t>
            </a:r>
            <a:r>
              <a:rPr lang="en-CA" baseline="0" dirty="0"/>
              <a:t> searching nodes to connect with is Client.</a:t>
            </a:r>
          </a:p>
          <a:p>
            <a:r>
              <a:rPr lang="en-CA" baseline="0" dirty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Two</a:t>
            </a:r>
            <a:r>
              <a:rPr lang="en-CA" sz="1200" baseline="0" dirty="0"/>
              <a:t> tablets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7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1.Start sample program scan and create connection between two devices.</a:t>
            </a:r>
          </a:p>
          <a:p>
            <a:r>
              <a:rPr lang="en-CA" sz="1200" b="1" dirty="0">
                <a:solidFill>
                  <a:srgbClr val="FF0000"/>
                </a:solidFill>
              </a:rPr>
              <a:t>2.Send CoAP message with payload 4 (1 packet), 12 (2 packets),28 (3 packets), 44 (4 packets), 60(5 packets), 76 (6 packets) and 92(7 packets) 100 times respectively (0 interval time).</a:t>
            </a:r>
          </a:p>
          <a:p>
            <a:r>
              <a:rPr lang="en-CA" sz="1200" dirty="0"/>
              <a:t>3.Record receive time when received response from connected device.</a:t>
            </a:r>
          </a:p>
          <a:p>
            <a:r>
              <a:rPr lang="en-CA" sz="1200" dirty="0"/>
              <a:t>4.Calculate transfer time according to time gap between message been received.</a:t>
            </a:r>
          </a:p>
          <a:p>
            <a:pPr marL="0" indent="0">
              <a:buNone/>
            </a:pPr>
            <a:r>
              <a:rPr lang="en-CA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dirty="0"/>
          </a:p>
          <a:p>
            <a:pPr lvl="0"/>
            <a:r>
              <a:rPr lang="en-CA" sz="1200" dirty="0"/>
              <a:t>Connection</a:t>
            </a:r>
            <a:r>
              <a:rPr lang="en-CA" sz="1200" baseline="0" dirty="0"/>
              <a:t> interval,</a:t>
            </a:r>
          </a:p>
          <a:p>
            <a:pPr lvl="0"/>
            <a:r>
              <a:rPr lang="en-CA" sz="1200" baseline="0" dirty="0"/>
              <a:t>BLE</a:t>
            </a:r>
            <a:endParaRPr lang="en-CA" sz="1200" dirty="0"/>
          </a:p>
          <a:p>
            <a:pPr lvl="0"/>
            <a:endParaRPr lang="en-CA" sz="1200" dirty="0"/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Start sample program scan and create connection between two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Record received time at sender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Send 4-bytesheader 100 times to remote device with 0,50,100,150,200,250,300,350,400,450ms interval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(because of</a:t>
            </a:r>
            <a:r>
              <a:rPr lang="en-CA" sz="1200" b="1" baseline="0" dirty="0"/>
              <a:t> data send queue, the first 3 lines are at 100ms</a:t>
            </a:r>
            <a:r>
              <a:rPr lang="en-CA" sz="1200" b="1" dirty="0"/>
              <a:t>)</a:t>
            </a:r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Calculate transfer time according to time gap between message been received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Send 4</a:t>
            </a:r>
            <a:r>
              <a:rPr lang="en-CA" baseline="0" dirty="0"/>
              <a:t> bytes header CoAP message and receive callback from remote device(100 times to calculate average) with different distance.</a:t>
            </a:r>
          </a:p>
          <a:p>
            <a:endParaRPr lang="en-CA" baseline="0" dirty="0"/>
          </a:p>
          <a:p>
            <a:r>
              <a:rPr lang="en-CA" dirty="0"/>
              <a:t>dotted line</a:t>
            </a:r>
            <a:r>
              <a:rPr lang="en-CA" baseline="0" dirty="0"/>
              <a:t> is tread.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1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designed to easily interface with HTTP for integration with the Web while meeting specialized requirements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naturally</a:t>
            </a:r>
            <a:r>
              <a:rPr lang="en-CA" baseline="0" dirty="0"/>
              <a:t> RESTful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ARM(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/>
              <a:t>)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//Payload</a:t>
            </a:r>
            <a:r>
              <a:rPr lang="en-CA" baseline="0" dirty="0"/>
              <a:t> size limited to 1024 bytes. </a:t>
            </a:r>
            <a:endParaRPr lang="en-CA" sz="1200" dirty="0"/>
          </a:p>
          <a:p>
            <a:r>
              <a:rPr lang="en-CA" dirty="0"/>
              <a:t> 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want</a:t>
            </a:r>
            <a:r>
              <a:rPr lang="en-CA" baseline="0" dirty="0"/>
              <a:t> to introduce CoAP in BLE to simplify the process of merge edge nodes (sensors) into IoT.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/>
              <a:t>sensor cloud ---- None-IP</a:t>
            </a:r>
            <a:r>
              <a:rPr lang="en-CA" sz="1200" baseline="0" dirty="0"/>
              <a:t> based environment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acronym[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ak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-r</a:t>
            </a:r>
            <a:r>
              <a:rPr lang="en-CA" sz="1200" b="0" i="1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uh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-nim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] 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Pv6"/>
              </a:rPr>
              <a:t>IPv6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over Low power Wireless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Personal area network"/>
              </a:rPr>
              <a:t>Personal Area Networks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4.2.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IoT capability(</a:t>
            </a:r>
            <a:r>
              <a:rPr lang="en-CA" sz="1200" dirty="0"/>
              <a:t>IP(6LoWPAN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Security(LE Privacy 1.2 to prevent Bluetooth smart device being tracked by untrusted devices)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speed. </a:t>
            </a: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It provides instructions and URI format for SMS, </a:t>
            </a:r>
            <a:r>
              <a:rPr lang="en-CA" sz="1200" dirty="0" err="1"/>
              <a:t>Websocket</a:t>
            </a:r>
            <a:r>
              <a:rPr lang="en-CA" sz="1200" dirty="0"/>
              <a:t> and  TCP. </a:t>
            </a:r>
          </a:p>
          <a:p>
            <a:endParaRPr lang="en-CA" sz="1200" dirty="0"/>
          </a:p>
          <a:p>
            <a:r>
              <a:rPr lang="en-CA" dirty="0" err="1"/>
              <a:t>CoRE</a:t>
            </a:r>
            <a:r>
              <a:rPr lang="en-CA" dirty="0"/>
              <a:t> Working Group(Informational document) Internet-Draft </a:t>
            </a:r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Aims</a:t>
            </a:r>
            <a:r>
              <a:rPr lang="en-CA" baseline="0" dirty="0"/>
              <a:t> to make the CoAP been able to server one or more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Architecture of CoAPNonIP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8800" y="1066800"/>
            <a:ext cx="1946275" cy="5181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066800"/>
            <a:ext cx="5689600" cy="5181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4040188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8750"/>
            <a:ext cx="4041775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wer_img_Blank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upper_img_Blank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550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31" name="Picture 13" descr="Usask-Logo-70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75000"/>
        <a:buFont typeface="Wingdings" charset="0"/>
        <a:buChar char="§"/>
        <a:defRPr sz="32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 dirty="0"/>
              <a:t>Bluetooth Low Energy Based CoAP Communication in IoT</a:t>
            </a:r>
            <a:endParaRPr lang="en-US" sz="3600" dirty="0"/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747078" y="3324225"/>
            <a:ext cx="8032750" cy="685800"/>
          </a:xfrm>
        </p:spPr>
        <p:txBody>
          <a:bodyPr/>
          <a:lstStyle/>
          <a:p>
            <a:r>
              <a:rPr lang="en-CA" dirty="0">
                <a:latin typeface="Calibri" charset="0"/>
                <a:ea typeface="ＭＳ Ｐゴシック" charset="0"/>
              </a:rPr>
              <a:t>---- CoAPNonIP: An Architecture Grants CoAP in WPAN 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9218" y="1905000"/>
            <a:ext cx="7452782" cy="3069828"/>
            <a:chOff x="929218" y="1905000"/>
            <a:chExt cx="7452782" cy="3069828"/>
          </a:xfrm>
        </p:grpSpPr>
        <p:sp>
          <p:nvSpPr>
            <p:cNvPr id="27" name="矩形 2"/>
            <p:cNvSpPr/>
            <p:nvPr/>
          </p:nvSpPr>
          <p:spPr>
            <a:xfrm>
              <a:off x="3209930" y="1905000"/>
              <a:ext cx="2362200" cy="30698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29218" y="2903217"/>
              <a:ext cx="2055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Application Layer</a:t>
              </a:r>
              <a:endParaRPr lang="en-CA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7338" y="4218756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Network  Layer</a:t>
              </a:r>
              <a:endParaRPr lang="en-CA" sz="2000" dirty="0"/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209930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4337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6623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8909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124330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3481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5767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8053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305886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529721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758321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2986921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388750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61258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84118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06978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154912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5041112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269712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498312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7197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9483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1769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4055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6341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68627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70913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73199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75485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7771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0057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234365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939703" y="3679427"/>
              <a:ext cx="1476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矩形 2"/>
            <p:cNvSpPr/>
            <p:nvPr/>
          </p:nvSpPr>
          <p:spPr>
            <a:xfrm>
              <a:off x="3571870" y="2155317"/>
              <a:ext cx="1616877" cy="5335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Process Component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2"/>
            <p:cNvSpPr/>
            <p:nvPr/>
          </p:nvSpPr>
          <p:spPr>
            <a:xfrm>
              <a:off x="3571870" y="2991819"/>
              <a:ext cx="1616877" cy="5335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Interpret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Component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2"/>
            <p:cNvSpPr/>
            <p:nvPr/>
          </p:nvSpPr>
          <p:spPr>
            <a:xfrm>
              <a:off x="3571870" y="4121703"/>
              <a:ext cx="1616877" cy="5335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Communication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Component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20169" y="5303502"/>
            <a:ext cx="2003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7 : Architecture Detail</a:t>
            </a:r>
            <a:endParaRPr lang="en-CA" sz="1200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228599" y="1416311"/>
            <a:ext cx="8550275" cy="314616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81424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730926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MTU(maximum transmission unit) of BLE is 23 by default and only 20 bytes are available to carry payload, we proposed a 20 bytes protocol to support proposed architecture.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662940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198" y="5314175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8 : Packet format</a:t>
            </a:r>
            <a:endParaRPr lang="en-CA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3.Packet format</a:t>
            </a:r>
          </a:p>
        </p:txBody>
      </p:sp>
    </p:spTree>
    <p:extLst>
      <p:ext uri="{BB962C8B-B14F-4D97-AF65-F5344CB8AC3E}">
        <p14:creationId xmlns:p14="http://schemas.microsoft.com/office/powerpoint/2010/main" val="128336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36" y="1526027"/>
            <a:ext cx="5791200" cy="4057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3579" y="5209401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9 : Communication mechanism</a:t>
            </a:r>
            <a:endParaRPr lang="en-CA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4.Communication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9744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762000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/>
              <a:t>1.Experiment Setup:</a:t>
            </a:r>
          </a:p>
          <a:p>
            <a:pPr marL="0" indent="0">
              <a:buNone/>
            </a:pPr>
            <a:r>
              <a:rPr lang="en-CA" sz="2000" dirty="0"/>
              <a:t>We use two HTC Nexus 9 to do experiments.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5464"/>
              </p:ext>
            </p:extLst>
          </p:nvPr>
        </p:nvGraphicFramePr>
        <p:xfrm>
          <a:off x="1865312" y="2638425"/>
          <a:ext cx="5276850" cy="2038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59222963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606003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Hardware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Details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2461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OS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Android OS, v5.1.1(Lollipop)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39085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CPU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Dual-core 2.3 GHz Denver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68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Memory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16GB/2GB RAM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4517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Bluetooth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v4.1, A2DP, apt-X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619422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1198" y="5314175"/>
            <a:ext cx="180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Table 1 :Experiment setup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2893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761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We have 10*20=200 byte/s data rate (1 BLE packet per 100ms). </a:t>
            </a:r>
            <a:endParaRPr lang="en-CA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s://lh5.googleusercontent.com/kGEl7c2TWu31mW6f_7zFWFgXkocgS_iVpDVVxoNTlyLIIjIceRsgYxXl5V37LzTzOiYSmNhQm9xfz9jVSg05iqn29Sm53rax9lOZrjwcgV0t4gMf-pUhky1OUDtR0-loy8XlCdx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106930"/>
            <a:ext cx="4686300" cy="26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2.Data Rate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786" y="4980801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11 : Experiment of data rate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2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5795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</a:t>
            </a:r>
            <a:r>
              <a:rPr lang="en-CA" sz="2000" dirty="0">
                <a:latin typeface="Calibri" panose="020F0502020204030204" pitchFamily="34" charset="0"/>
              </a:rPr>
              <a:t>H</a:t>
            </a:r>
            <a:r>
              <a:rPr lang="en-CA" altLang="zh-CN" sz="2000" dirty="0">
                <a:latin typeface="Calibri" panose="020F0502020204030204" pitchFamily="34" charset="0"/>
              </a:rPr>
              <a:t>eartbeat-like pattern and random fluctuation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3.Latency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 descr="https://lh3.googleusercontent.com/ivlnImfMqUrdkYUmKbO74gVXTZ0y07MW58vks_QWiMFE0WWiV481I8wQjLjvH4GhVVMYmCOBHI3KRcXe6y4Z4TRx-JFqJdKnZkWb7Zf6V5SBDl_-jHTzlTtaOdnIY3mfFC_DdfB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9513"/>
            <a:ext cx="4579620" cy="27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368786" y="4980801"/>
            <a:ext cx="226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12 : Experiment of latency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9223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231172"/>
            <a:ext cx="575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>
                <a:latin typeface="Calibri" panose="020F0502020204030204" pitchFamily="34" charset="0"/>
              </a:rPr>
              <a:t>Result: </a:t>
            </a:r>
            <a:r>
              <a:rPr lang="en-CA" sz="2000" dirty="0"/>
              <a:t>Performance only guaranteed within 10 meters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4.Performance with different distance</a:t>
            </a:r>
            <a:endParaRPr lang="en-CA" sz="2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82116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8786" y="4980801"/>
            <a:ext cx="23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13 : Experiment of distance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8363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598" y="838200"/>
            <a:ext cx="8550275" cy="609600"/>
          </a:xfrm>
        </p:spPr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1. Improve performance.</a:t>
            </a:r>
          </a:p>
          <a:p>
            <a:pPr marL="0" indent="0">
              <a:buNone/>
            </a:pPr>
            <a:r>
              <a:rPr lang="en-CA" sz="2000" dirty="0"/>
              <a:t>2. Explore Solution for multi-node communication.</a:t>
            </a:r>
          </a:p>
          <a:p>
            <a:pPr marL="0" indent="0">
              <a:buNone/>
            </a:pPr>
            <a:r>
              <a:rPr lang="en-CA" sz="2000" dirty="0"/>
              <a:t>3. Implement other wireless protocols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599" y="32004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9pPr>
          </a:lstStyle>
          <a:p>
            <a:r>
              <a:rPr lang="en-CA" kern="0" dirty="0"/>
              <a:t>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3962400"/>
            <a:ext cx="855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We successfully implemented the proposed architecture in Android. Meanwhile, there is great room to improve 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3347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[1]Barrett J, (2012, Oct 5). The Internet of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Things.Youtube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2016.URL: https://www.youtube.com/watch?v=QaTIt1C5R-M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[2]Shelby, Z.,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Hartke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Bormann, C. (2014). The Constrained Application Protocol (CoAP)(RFC 7252).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[3]Shelby, Z, (2014, April 30). CoAP: The Web of Things Protocol [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slides]. Retrieved from http://www.slideshare.net/zdshelby/coap-tutorial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Isomäki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Mutikainen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(2011). Connecting BT-LE sensors to the Internet using Ipv6.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[5]Internet WG, (2014, Dec 16). Internet Protocol Support Profile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Silverajan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(2013). CoAP Communication with Alternative Transports. ID: draft-silverajan-core-coap-alternative-transports-01.</a:t>
            </a:r>
          </a:p>
        </p:txBody>
      </p:sp>
    </p:spTree>
    <p:extLst>
      <p:ext uri="{BB962C8B-B14F-4D97-AF65-F5344CB8AC3E}">
        <p14:creationId xmlns:p14="http://schemas.microsoft.com/office/powerpoint/2010/main" val="94082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1242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Content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Problem Definition</a:t>
            </a:r>
          </a:p>
          <a:p>
            <a:r>
              <a:rPr lang="en-CA" dirty="0"/>
              <a:t>Related Work</a:t>
            </a:r>
          </a:p>
          <a:p>
            <a:r>
              <a:rPr lang="en-CA" dirty="0"/>
              <a:t>Architecture </a:t>
            </a:r>
          </a:p>
          <a:p>
            <a:r>
              <a:rPr lang="en-CA" dirty="0"/>
              <a:t>Experiment</a:t>
            </a:r>
          </a:p>
          <a:p>
            <a:r>
              <a:rPr lang="en-CA" dirty="0"/>
              <a:t>Future Work</a:t>
            </a:r>
          </a:p>
          <a:p>
            <a:r>
              <a:rPr lang="en-CA" dirty="0"/>
              <a:t>Summary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466" y="1752600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IoT is connecting.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5745" y="533409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 [1]: 4 steps towards CoAP</a:t>
            </a:r>
            <a:endParaRPr lang="en-CA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1.IoT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35938"/>
            <a:ext cx="5438775" cy="34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CoAP[2] is designed for constrained networks under the concept of IoT.</a:t>
            </a:r>
          </a:p>
        </p:txBody>
      </p:sp>
      <p:pic>
        <p:nvPicPr>
          <p:cNvPr id="5" name="Picture 4" descr="https://lh5.googleusercontent.com/YQIUIZ_piXi1-i94aTKUOf1MlpLs0LdvFjdXgTO_J4gfJYuJXspP50FnjxrX6fVdrk2E4WBCLEjNizBmc7FO9-mTs46XjeWlMTG34-aBRTrMF1uD6U74rVKEQKtF7LCxrkopwjkypUAQHHu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0" y="2537936"/>
            <a:ext cx="5451793" cy="273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8036" y="5410200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2 [3]: Using Context of CoAP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2.CoAP </a:t>
            </a:r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2251" y="4898072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4: Standard way of sending message </a:t>
            </a:r>
            <a:endParaRPr lang="en-CA" sz="1200" dirty="0"/>
          </a:p>
        </p:txBody>
      </p:sp>
      <p:sp>
        <p:nvSpPr>
          <p:cNvPr id="5" name="矩形 2"/>
          <p:cNvSpPr/>
          <p:nvPr/>
        </p:nvSpPr>
        <p:spPr>
          <a:xfrm>
            <a:off x="3980738" y="3031123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70040" y="3398627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42338" y="3755023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70900" y="3897899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907" y="43096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1497" y="3299464"/>
            <a:ext cx="150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BLE based CoAP communication</a:t>
            </a:r>
          </a:p>
        </p:txBody>
      </p:sp>
      <p:grpSp>
        <p:nvGrpSpPr>
          <p:cNvPr id="15" name="组合 29"/>
          <p:cNvGrpSpPr/>
          <p:nvPr/>
        </p:nvGrpSpPr>
        <p:grpSpPr>
          <a:xfrm>
            <a:off x="7333538" y="3233491"/>
            <a:ext cx="1353262" cy="1000132"/>
            <a:chOff x="6408300" y="1071546"/>
            <a:chExt cx="1353262" cy="1000132"/>
          </a:xfrm>
        </p:grpSpPr>
        <p:grpSp>
          <p:nvGrpSpPr>
            <p:cNvPr id="1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18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直接箭头连接符 49"/>
          <p:cNvCxnSpPr/>
          <p:nvPr/>
        </p:nvCxnSpPr>
        <p:spPr>
          <a:xfrm>
            <a:off x="5047538" y="3733557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0"/>
          <p:cNvCxnSpPr/>
          <p:nvPr/>
        </p:nvCxnSpPr>
        <p:spPr>
          <a:xfrm flipH="1">
            <a:off x="4976100" y="3876433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471113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Sine CoAP is a widely adopted HTTP like protocol. We want to explore the possibility of using CoAP in 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1.Summary </a:t>
            </a:r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598" y="1730927"/>
            <a:ext cx="8550275" cy="4495800"/>
          </a:xfrm>
        </p:spPr>
        <p:txBody>
          <a:bodyPr/>
          <a:lstStyle/>
          <a:p>
            <a:r>
              <a:rPr lang="en-CA" sz="2400" dirty="0"/>
              <a:t>Construct an architecture to supports data communication in sensor cloud.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Overcome limitations of  BLE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Multiple app support on single device</a:t>
            </a:r>
          </a:p>
          <a:p>
            <a:endParaRPr lang="en-CA" sz="2400" dirty="0"/>
          </a:p>
          <a:p>
            <a:r>
              <a:rPr lang="en-CA" sz="2400" dirty="0"/>
              <a:t>Common interface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8919" y="19050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In December 2014, Low-power IP(6LoWPAN[4]) is adopted by Bluetooth4.2 which provides another way to achieve CoAP in 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1.6LoWPAN</a:t>
            </a:r>
          </a:p>
        </p:txBody>
      </p:sp>
    </p:spTree>
    <p:extLst>
      <p:ext uri="{BB962C8B-B14F-4D97-AF65-F5344CB8AC3E}">
        <p14:creationId xmlns:p14="http://schemas.microsoft.com/office/powerpoint/2010/main" val="220839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598" y="18288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Since 2013[6], </a:t>
            </a:r>
            <a:r>
              <a:rPr lang="en-CA" sz="2400" dirty="0" err="1"/>
              <a:t>CoRE</a:t>
            </a:r>
            <a:r>
              <a:rPr lang="en-CA" sz="2400" dirty="0"/>
              <a:t> working group maintains a Internet-Draft: CoAP Communication with Alternative Transports.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2.Alternative transports</a:t>
            </a:r>
          </a:p>
        </p:txBody>
      </p:sp>
    </p:spTree>
    <p:extLst>
      <p:ext uri="{BB962C8B-B14F-4D97-AF65-F5344CB8AC3E}">
        <p14:creationId xmlns:p14="http://schemas.microsoft.com/office/powerpoint/2010/main" val="371543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1791" y="5457903"/>
            <a:ext cx="2199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6 : Architecture overview</a:t>
            </a:r>
            <a:endParaRPr lang="en-C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628530" y="2991186"/>
            <a:ext cx="220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BLE</a:t>
            </a:r>
          </a:p>
        </p:txBody>
      </p:sp>
    </p:spTree>
    <p:extLst>
      <p:ext uri="{BB962C8B-B14F-4D97-AF65-F5344CB8AC3E}">
        <p14:creationId xmlns:p14="http://schemas.microsoft.com/office/powerpoint/2010/main" val="28469182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79797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EBEBE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99CC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Words>870</Words>
  <Application>Microsoft Office PowerPoint</Application>
  <PresentationFormat>On-screen Show (4:3)</PresentationFormat>
  <Paragraphs>183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宋体</vt:lpstr>
      <vt:lpstr>DengXian</vt:lpstr>
      <vt:lpstr>Arial</vt:lpstr>
      <vt:lpstr>Arial Black</vt:lpstr>
      <vt:lpstr>Calibri</vt:lpstr>
      <vt:lpstr>Georgia</vt:lpstr>
      <vt:lpstr>Times</vt:lpstr>
      <vt:lpstr>Times New Roman</vt:lpstr>
      <vt:lpstr>Wingdings</vt:lpstr>
      <vt:lpstr>Blank</vt:lpstr>
      <vt:lpstr>Bluetooth Low Energy Based CoAP Communication in IoT</vt:lpstr>
      <vt:lpstr>Content</vt:lpstr>
      <vt:lpstr>Introduction</vt:lpstr>
      <vt:lpstr>Introduction</vt:lpstr>
      <vt:lpstr>Problem Definition</vt:lpstr>
      <vt:lpstr>Problem Definition</vt:lpstr>
      <vt:lpstr>Related Work</vt:lpstr>
      <vt:lpstr>Related work</vt:lpstr>
      <vt:lpstr>Architecture</vt:lpstr>
      <vt:lpstr>Architecture </vt:lpstr>
      <vt:lpstr>Architecture</vt:lpstr>
      <vt:lpstr>Architecture</vt:lpstr>
      <vt:lpstr>Experiment</vt:lpstr>
      <vt:lpstr>Experiment</vt:lpstr>
      <vt:lpstr>Experiment</vt:lpstr>
      <vt:lpstr>Experiment</vt:lpstr>
      <vt:lpstr>Future Work</vt:lpstr>
      <vt:lpstr>Reference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353</cp:revision>
  <cp:lastPrinted>2016-02-10T17:34:05Z</cp:lastPrinted>
  <dcterms:created xsi:type="dcterms:W3CDTF">2010-08-15T00:58:23Z</dcterms:created>
  <dcterms:modified xsi:type="dcterms:W3CDTF">2016-06-14T21:01:33Z</dcterms:modified>
</cp:coreProperties>
</file>