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6" r:id="rId4"/>
    <p:sldId id="267" r:id="rId5"/>
    <p:sldId id="257" r:id="rId6"/>
    <p:sldId id="260" r:id="rId7"/>
    <p:sldId id="261" r:id="rId8"/>
    <p:sldId id="262" r:id="rId9"/>
    <p:sldId id="258" r:id="rId10"/>
    <p:sldId id="259" r:id="rId11"/>
    <p:sldId id="263" r:id="rId12"/>
    <p:sldId id="268" r:id="rId13"/>
    <p:sldId id="264" r:id="rId14"/>
    <p:sldId id="265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13" autoAdjust="0"/>
    <p:restoredTop sz="94660" autoAdjust="0"/>
  </p:normalViewPr>
  <p:slideViewPr>
    <p:cSldViewPr>
      <p:cViewPr varScale="1">
        <p:scale>
          <a:sx n="80" d="100"/>
          <a:sy n="80" d="100"/>
        </p:scale>
        <p:origin x="2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9E88-C8E6-41F4-996F-838B1F23D75D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647985" cy="493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8662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BLE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7884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BLE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>
            <a:off x="2571736" y="2714620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43174" y="3429000"/>
            <a:ext cx="3286148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4000504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ReplyToUserID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2285992"/>
            <a:ext cx="278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 from UserID/APPID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1604" y="3286124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1604" y="4429132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Network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3143248"/>
            <a:ext cx="3143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Application Layer</a:t>
            </a:r>
            <a:r>
              <a:rPr lang="en-US" sz="1400" dirty="0"/>
              <a:t>: Build a user friendly interface for CoAP communication,  message queue management and multiple thread dispatcher.</a:t>
            </a:r>
            <a:endParaRPr lang="en-US" altLang="zh-CN" sz="1400" dirty="0"/>
          </a:p>
        </p:txBody>
      </p:sp>
      <p:sp>
        <p:nvSpPr>
          <p:cNvPr id="12" name="矩形 11"/>
          <p:cNvSpPr/>
          <p:nvPr/>
        </p:nvSpPr>
        <p:spPr>
          <a:xfrm>
            <a:off x="4643438" y="4357694"/>
            <a:ext cx="3143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Network Layer</a:t>
            </a:r>
            <a:r>
              <a:rPr lang="en-US" sz="1400" dirty="0"/>
              <a:t>: Different  implementations of wireless communication in Non IP environment 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1571604" y="207167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3438" y="2048524"/>
            <a:ext cx="314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Developer Layer</a:t>
            </a:r>
            <a:r>
              <a:rPr lang="en-US" sz="1400" dirty="0"/>
              <a:t>:  This layer is customized by developers.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1524" y="2672204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43808" y="2094287"/>
            <a:ext cx="216024" cy="179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矩形 4"/>
          <p:cNvSpPr/>
          <p:nvPr/>
        </p:nvSpPr>
        <p:spPr>
          <a:xfrm>
            <a:off x="3185352" y="1772816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3185352" y="3571591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Communication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758599"/>
            <a:ext cx="215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Message Queue and </a:t>
            </a:r>
          </a:p>
          <a:p>
            <a:r>
              <a:rPr lang="en-CA" dirty="0"/>
              <a:t>Data 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5224" y="3501008"/>
            <a:ext cx="357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Implement common interface, </a:t>
            </a:r>
          </a:p>
          <a:p>
            <a:r>
              <a:rPr lang="en-CA" dirty="0"/>
              <a:t>deliver data between network layer </a:t>
            </a:r>
          </a:p>
          <a:p>
            <a:r>
              <a:rPr lang="en-CA" dirty="0"/>
              <a:t>and process </a:t>
            </a:r>
            <a:r>
              <a:rPr lang="en-CA" dirty="0" err="1"/>
              <a:t>compoenent</a:t>
            </a:r>
            <a:r>
              <a:rPr lang="en-CA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34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770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10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843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10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10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3104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3104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3104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3104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3104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8810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8843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843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3137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137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3137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3137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3137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78843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78803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1136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14549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64542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1693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797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8830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85934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57372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790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 request?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790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64503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66560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7372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66" name="矩形 65"/>
          <p:cNvSpPr/>
          <p:nvPr/>
        </p:nvSpPr>
        <p:spPr>
          <a:xfrm>
            <a:off x="114496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14575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36003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message in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inMap</a:t>
            </a:r>
            <a:r>
              <a:rPr lang="en-US" altLang="zh-CN" dirty="0">
                <a:solidFill>
                  <a:schemeClr val="tx1"/>
                </a:solidFill>
              </a:rPr>
              <a:t> and Send it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71480"/>
            <a:ext cx="835824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571480"/>
            <a:ext cx="207170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Bandwidth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143116"/>
          <a:ext cx="2786082" cy="382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4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Time Span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357299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Repeat send 32bytes data 100 times (extra 8 bytes per frame)</a:t>
            </a:r>
          </a:p>
          <a:p>
            <a:r>
              <a:rPr lang="en-US" altLang="zh-CN" sz="1200" dirty="0"/>
              <a:t>Therefore we use 4000 bites/ time usage= bandwidth;</a:t>
            </a:r>
            <a:endParaRPr lang="zh-CN" altLang="en-US" sz="1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00496" y="2143116"/>
          <a:ext cx="3976694" cy="58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6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Result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19.6s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1.6336kbps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786182" y="4305513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5786" y="214311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86182" y="35716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83839" y="2025378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43702" y="3786190"/>
            <a:ext cx="14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Resource Container</a:t>
            </a:r>
            <a:endParaRPr lang="en-CA" sz="1200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2428860" y="121442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9104117">
            <a:off x="2373778" y="1495141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428860" y="1357298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9104117">
            <a:off x="2670130" y="1967303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Return VR 100</a:t>
            </a:r>
          </a:p>
        </p:txBody>
      </p:sp>
      <p:sp>
        <p:nvSpPr>
          <p:cNvPr id="65" name="椭圆 64"/>
          <p:cNvSpPr/>
          <p:nvPr/>
        </p:nvSpPr>
        <p:spPr>
          <a:xfrm>
            <a:off x="392905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66" name="椭圆 65"/>
          <p:cNvSpPr/>
          <p:nvPr/>
        </p:nvSpPr>
        <p:spPr>
          <a:xfrm>
            <a:off x="392905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R2</a:t>
            </a:r>
          </a:p>
        </p:txBody>
      </p:sp>
      <p:sp>
        <p:nvSpPr>
          <p:cNvPr id="67" name="椭圆 66"/>
          <p:cNvSpPr/>
          <p:nvPr/>
        </p:nvSpPr>
        <p:spPr>
          <a:xfrm>
            <a:off x="464343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69" name="椭圆 68"/>
          <p:cNvSpPr/>
          <p:nvPr/>
        </p:nvSpPr>
        <p:spPr>
          <a:xfrm>
            <a:off x="464343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70" name="椭圆 69"/>
          <p:cNvSpPr/>
          <p:nvPr/>
        </p:nvSpPr>
        <p:spPr>
          <a:xfrm>
            <a:off x="4643438" y="444838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71" name="椭圆 70"/>
          <p:cNvSpPr/>
          <p:nvPr/>
        </p:nvSpPr>
        <p:spPr>
          <a:xfrm>
            <a:off x="3929058" y="444838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72" name="椭圆 71"/>
          <p:cNvSpPr/>
          <p:nvPr/>
        </p:nvSpPr>
        <p:spPr>
          <a:xfrm>
            <a:off x="742952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73" name="椭圆 72"/>
          <p:cNvSpPr/>
          <p:nvPr/>
        </p:nvSpPr>
        <p:spPr>
          <a:xfrm>
            <a:off x="671514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accent1"/>
                </a:solidFill>
              </a:rPr>
              <a:t>R1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rot="16200000" flipH="1">
            <a:off x="2464578" y="3607595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2899411">
            <a:off x="2551255" y="3889512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571736" y="3212976"/>
            <a:ext cx="3786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73347" y="2970389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Request VR 100</a:t>
            </a:r>
          </a:p>
        </p:txBody>
      </p:sp>
      <p:cxnSp>
        <p:nvCxnSpPr>
          <p:cNvPr id="92" name="直接箭头连接符 91"/>
          <p:cNvCxnSpPr/>
          <p:nvPr/>
        </p:nvCxnSpPr>
        <p:spPr>
          <a:xfrm rot="10800000">
            <a:off x="2500298" y="3355852"/>
            <a:ext cx="3857652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57620" y="3427290"/>
            <a:ext cx="2078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Failed Return VR100 (timeout)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976" y="4286256"/>
            <a:ext cx="81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14810" y="6377215"/>
            <a:ext cx="81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2180" y="2420553"/>
            <a:ext cx="808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Device C</a:t>
            </a:r>
          </a:p>
        </p:txBody>
      </p:sp>
      <p:sp>
        <p:nvSpPr>
          <p:cNvPr id="33" name="矩形 32"/>
          <p:cNvSpPr/>
          <p:nvPr/>
        </p:nvSpPr>
        <p:spPr>
          <a:xfrm>
            <a:off x="7000892" y="4071942"/>
            <a:ext cx="82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Device D</a:t>
            </a:r>
          </a:p>
        </p:txBody>
      </p:sp>
      <p:sp>
        <p:nvSpPr>
          <p:cNvPr id="3" name="Rectangle 2"/>
          <p:cNvSpPr/>
          <p:nvPr/>
        </p:nvSpPr>
        <p:spPr>
          <a:xfrm>
            <a:off x="785785" y="186364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3786182" y="7769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6585093" y="1748391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3786182" y="4024803"/>
            <a:ext cx="401838" cy="2794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35157" y="5872052"/>
            <a:ext cx="167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R: Resource</a:t>
            </a:r>
          </a:p>
          <a:p>
            <a:r>
              <a:rPr lang="en-CA" sz="1400" dirty="0"/>
              <a:t>VR: Virtual Resource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428604"/>
            <a:ext cx="8715436" cy="6000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1934" y="928670"/>
            <a:ext cx="71438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70744" y="643712"/>
            <a:ext cx="143670" cy="714380"/>
            <a:chOff x="1070744" y="643712"/>
            <a:chExt cx="143670" cy="714380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1538" y="3429000"/>
            <a:ext cx="143670" cy="714380"/>
            <a:chOff x="1070744" y="643712"/>
            <a:chExt cx="143670" cy="714380"/>
          </a:xfrm>
        </p:grpSpPr>
        <p:cxnSp>
          <p:nvCxnSpPr>
            <p:cNvPr id="14" name="直接连接符 13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延期 14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1538" y="1571612"/>
            <a:ext cx="143670" cy="714380"/>
            <a:chOff x="1070744" y="643712"/>
            <a:chExt cx="143670" cy="714380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延期 17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71538" y="4572008"/>
            <a:ext cx="143670" cy="714380"/>
            <a:chOff x="1070744" y="643712"/>
            <a:chExt cx="143670" cy="714380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延期 2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矩形 21"/>
          <p:cNvSpPr/>
          <p:nvPr/>
        </p:nvSpPr>
        <p:spPr>
          <a:xfrm>
            <a:off x="4071934" y="3857628"/>
            <a:ext cx="714380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572264" y="1071546"/>
            <a:ext cx="1353262" cy="1000132"/>
            <a:chOff x="6408300" y="1071546"/>
            <a:chExt cx="1353262" cy="1000132"/>
          </a:xfrm>
        </p:grpSpPr>
        <p:grpSp>
          <p:nvGrpSpPr>
            <p:cNvPr id="2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43702" y="3929066"/>
            <a:ext cx="1353262" cy="1000132"/>
            <a:chOff x="6408300" y="1071546"/>
            <a:chExt cx="1353262" cy="1000132"/>
          </a:xfrm>
        </p:grpSpPr>
        <p:grpSp>
          <p:nvGrpSpPr>
            <p:cNvPr id="37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5156272" y="1214422"/>
            <a:ext cx="1117472" cy="24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5085622" y="1349838"/>
            <a:ext cx="1187334" cy="25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14942" y="428625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5143504" y="442913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43042" y="1000108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>
            <a:off x="1571604" y="1142984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571604" y="3786190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0800000">
            <a:off x="1500166" y="3929066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571604" y="1928802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 flipV="1">
            <a:off x="1571604" y="2071678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500166" y="4643446"/>
            <a:ext cx="221457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 flipV="1">
            <a:off x="1500166" y="4786322"/>
            <a:ext cx="222410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678762">
            <a:off x="2359634" y="76690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BLE(GATT)</a:t>
            </a:r>
          </a:p>
        </p:txBody>
      </p:sp>
      <p:sp>
        <p:nvSpPr>
          <p:cNvPr id="74" name="TextBox 73"/>
          <p:cNvSpPr txBox="1"/>
          <p:nvPr/>
        </p:nvSpPr>
        <p:spPr>
          <a:xfrm rot="21275943">
            <a:off x="2156496" y="1676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NFC(Byte array)</a:t>
            </a:r>
          </a:p>
        </p:txBody>
      </p:sp>
      <p:sp>
        <p:nvSpPr>
          <p:cNvPr id="75" name="TextBox 74"/>
          <p:cNvSpPr txBox="1"/>
          <p:nvPr/>
        </p:nvSpPr>
        <p:spPr>
          <a:xfrm rot="723275">
            <a:off x="5507359" y="1016795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72132" y="400050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  <p:sp>
        <p:nvSpPr>
          <p:cNvPr id="77" name="TextBox 76"/>
          <p:cNvSpPr txBox="1"/>
          <p:nvPr/>
        </p:nvSpPr>
        <p:spPr>
          <a:xfrm rot="678762">
            <a:off x="2304664" y="364089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BLE(CoAP)</a:t>
            </a:r>
          </a:p>
        </p:txBody>
      </p:sp>
      <p:sp>
        <p:nvSpPr>
          <p:cNvPr id="78" name="TextBox 77"/>
          <p:cNvSpPr txBox="1"/>
          <p:nvPr/>
        </p:nvSpPr>
        <p:spPr>
          <a:xfrm rot="21238613">
            <a:off x="2142003" y="4466482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NFC(CoAP)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14612" y="2428868"/>
            <a:ext cx="353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Current Solution to merge WAPN into CoAP network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43174" y="5357826"/>
            <a:ext cx="356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Proposed Solution to merge WAPN into CoAP network</a:t>
            </a:r>
          </a:p>
        </p:txBody>
      </p:sp>
      <p:sp>
        <p:nvSpPr>
          <p:cNvPr id="82" name="矩形 81"/>
          <p:cNvSpPr/>
          <p:nvPr/>
        </p:nvSpPr>
        <p:spPr>
          <a:xfrm>
            <a:off x="4071934" y="1785926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85" name="直接箭头连接符 84"/>
          <p:cNvCxnSpPr/>
          <p:nvPr/>
        </p:nvCxnSpPr>
        <p:spPr>
          <a:xfrm rot="20831569">
            <a:off x="5143504" y="20002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031569">
            <a:off x="5072066" y="214311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20831569">
            <a:off x="5500694" y="171448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CoAP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85720" y="571480"/>
            <a:ext cx="871543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55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5788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19" y="571480"/>
            <a:ext cx="3082297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 Layer (Process)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755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0049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0049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049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0049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5755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788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788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0082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50082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50082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0082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0082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5788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85748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8081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21494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71487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8638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5742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5775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92879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64317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735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 request?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5735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71448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73505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4317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66" name="矩形 65"/>
          <p:cNvSpPr/>
          <p:nvPr/>
        </p:nvSpPr>
        <p:spPr>
          <a:xfrm>
            <a:off x="121441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21520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42948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</a:t>
            </a:r>
            <a:r>
              <a:rPr lang="en-US" altLang="zh-CN" dirty="0" err="1">
                <a:solidFill>
                  <a:schemeClr val="tx1"/>
                </a:solidFill>
              </a:rPr>
              <a:t>CallBack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inMap</a:t>
            </a:r>
            <a:r>
              <a:rPr lang="en-US" altLang="zh-CN" dirty="0">
                <a:solidFill>
                  <a:schemeClr val="tx1"/>
                </a:solidFill>
              </a:rPr>
              <a:t> and Send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1071570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786182" y="5286388"/>
            <a:ext cx="1000132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3500430" y="1785926"/>
            <a:ext cx="1714512" cy="785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Have Service?</a:t>
            </a:r>
          </a:p>
        </p:txBody>
      </p:sp>
      <p:sp>
        <p:nvSpPr>
          <p:cNvPr id="7" name="矩形 6"/>
          <p:cNvSpPr/>
          <p:nvPr/>
        </p:nvSpPr>
        <p:spPr>
          <a:xfrm>
            <a:off x="3500430" y="1071546"/>
            <a:ext cx="171451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 Instance of App</a:t>
            </a:r>
          </a:p>
        </p:txBody>
      </p:sp>
      <p:sp>
        <p:nvSpPr>
          <p:cNvPr id="8" name="矩形 7"/>
          <p:cNvSpPr/>
          <p:nvPr/>
        </p:nvSpPr>
        <p:spPr>
          <a:xfrm>
            <a:off x="5214942" y="257174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Start new service</a:t>
            </a:r>
          </a:p>
        </p:txBody>
      </p:sp>
      <p:sp>
        <p:nvSpPr>
          <p:cNvPr id="12" name="矩形 11"/>
          <p:cNvSpPr/>
          <p:nvPr/>
        </p:nvSpPr>
        <p:spPr>
          <a:xfrm>
            <a:off x="3500430" y="342900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 Connection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3500430" y="4143380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Connection Lost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214810" y="928670"/>
            <a:ext cx="28575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4250529" y="1678770"/>
            <a:ext cx="2143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3929852" y="3000373"/>
            <a:ext cx="856464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7" idx="2"/>
          </p:cNvCxnSpPr>
          <p:nvPr/>
        </p:nvCxnSpPr>
        <p:spPr>
          <a:xfrm rot="5400000">
            <a:off x="4285454" y="4071942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00430" y="378619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Communication</a:t>
            </a:r>
          </a:p>
        </p:txBody>
      </p:sp>
      <p:cxnSp>
        <p:nvCxnSpPr>
          <p:cNvPr id="39" name="直接箭头连接符 38"/>
          <p:cNvCxnSpPr>
            <a:stCxn id="12" idx="2"/>
          </p:cNvCxnSpPr>
          <p:nvPr/>
        </p:nvCxnSpPr>
        <p:spPr>
          <a:xfrm rot="5400000">
            <a:off x="4286248" y="37147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4215207" y="5143115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6" idx="3"/>
            <a:endCxn id="8" idx="0"/>
          </p:cNvCxnSpPr>
          <p:nvPr/>
        </p:nvCxnSpPr>
        <p:spPr>
          <a:xfrm>
            <a:off x="5214942" y="2178835"/>
            <a:ext cx="857256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72132" y="18573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0496" y="278605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Y</a:t>
            </a:r>
          </a:p>
        </p:txBody>
      </p:sp>
      <p:cxnSp>
        <p:nvCxnSpPr>
          <p:cNvPr id="54" name="形状 53"/>
          <p:cNvCxnSpPr>
            <a:stCxn id="8" idx="2"/>
          </p:cNvCxnSpPr>
          <p:nvPr/>
        </p:nvCxnSpPr>
        <p:spPr>
          <a:xfrm rot="5400000">
            <a:off x="5143504" y="2214554"/>
            <a:ext cx="142876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00430" y="4786322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Call end service</a:t>
            </a:r>
          </a:p>
        </p:txBody>
      </p:sp>
      <p:cxnSp>
        <p:nvCxnSpPr>
          <p:cNvPr id="62" name="直接箭头连接符 61"/>
          <p:cNvCxnSpPr>
            <a:endCxn id="61" idx="0"/>
          </p:cNvCxnSpPr>
          <p:nvPr/>
        </p:nvCxnSpPr>
        <p:spPr>
          <a:xfrm rot="5400000">
            <a:off x="4179488" y="4607330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4357686" y="328612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0800000" flipV="1">
            <a:off x="4357686" y="3286124"/>
            <a:ext cx="1714512" cy="1285884"/>
          </a:xfrm>
          <a:prstGeom prst="bentConnector3">
            <a:avLst>
              <a:gd name="adj1" fmla="val 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982273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6429388" y="3286124"/>
            <a:ext cx="916788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184194" y="744972"/>
            <a:ext cx="204112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6" idx="2"/>
          </p:cNvCxnSpPr>
          <p:nvPr/>
        </p:nvCxnSpPr>
        <p:spPr>
          <a:xfrm rot="5400000">
            <a:off x="4179091" y="13215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00430" y="857232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Create instance of CoAPRequest</a:t>
            </a:r>
          </a:p>
        </p:txBody>
      </p:sp>
      <p:sp>
        <p:nvSpPr>
          <p:cNvPr id="27" name="矩形 26"/>
          <p:cNvSpPr/>
          <p:nvPr/>
        </p:nvSpPr>
        <p:spPr>
          <a:xfrm>
            <a:off x="3500430" y="142873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Push request to sender queue </a:t>
            </a:r>
          </a:p>
        </p:txBody>
      </p:sp>
      <p:sp>
        <p:nvSpPr>
          <p:cNvPr id="29" name="矩形 28"/>
          <p:cNvSpPr/>
          <p:nvPr/>
        </p:nvSpPr>
        <p:spPr>
          <a:xfrm>
            <a:off x="3500430" y="2000240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Broadcast request to network layer</a:t>
            </a:r>
          </a:p>
        </p:txBody>
      </p:sp>
      <p:cxnSp>
        <p:nvCxnSpPr>
          <p:cNvPr id="30" name="直接箭头连接符 29"/>
          <p:cNvCxnSpPr>
            <a:stCxn id="27" idx="2"/>
            <a:endCxn id="29" idx="0"/>
          </p:cNvCxnSpPr>
          <p:nvPr/>
        </p:nvCxnSpPr>
        <p:spPr>
          <a:xfrm rot="5400000">
            <a:off x="4179091" y="18930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00430" y="2928934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to remote device</a:t>
            </a:r>
          </a:p>
        </p:txBody>
      </p:sp>
      <p:sp>
        <p:nvSpPr>
          <p:cNvPr id="35" name="矩形 34"/>
          <p:cNvSpPr/>
          <p:nvPr/>
        </p:nvSpPr>
        <p:spPr>
          <a:xfrm>
            <a:off x="3500430" y="357187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Push request into processor queue </a:t>
            </a:r>
          </a:p>
        </p:txBody>
      </p:sp>
      <p:sp>
        <p:nvSpPr>
          <p:cNvPr id="36" name="矩形 35"/>
          <p:cNvSpPr/>
          <p:nvPr/>
        </p:nvSpPr>
        <p:spPr>
          <a:xfrm>
            <a:off x="3500430" y="464344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response to sender queue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4215604" y="24280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4214016" y="2857496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3428992" y="2500306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Connection Available?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0496" y="2714620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cxnSp>
        <p:nvCxnSpPr>
          <p:cNvPr id="53" name="直接箭头连接符 52"/>
          <p:cNvCxnSpPr>
            <a:stCxn id="34" idx="2"/>
            <a:endCxn id="35" idx="0"/>
          </p:cNvCxnSpPr>
          <p:nvPr/>
        </p:nvCxnSpPr>
        <p:spPr>
          <a:xfrm rot="5400000">
            <a:off x="4143372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/>
          <p:cNvSpPr/>
          <p:nvPr/>
        </p:nvSpPr>
        <p:spPr>
          <a:xfrm>
            <a:off x="3428992" y="4143380"/>
            <a:ext cx="1714512" cy="35719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Resource available?</a:t>
            </a:r>
          </a:p>
        </p:txBody>
      </p:sp>
      <p:cxnSp>
        <p:nvCxnSpPr>
          <p:cNvPr id="57" name="直接箭头连接符 56"/>
          <p:cNvCxnSpPr>
            <a:endCxn id="56" idx="0"/>
          </p:cNvCxnSpPr>
          <p:nvPr/>
        </p:nvCxnSpPr>
        <p:spPr>
          <a:xfrm rot="5400000">
            <a:off x="4179885" y="40354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6" idx="0"/>
          </p:cNvCxnSpPr>
          <p:nvPr/>
        </p:nvCxnSpPr>
        <p:spPr>
          <a:xfrm rot="5400000">
            <a:off x="4215604" y="4572008"/>
            <a:ext cx="14208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0496" y="4429132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sp>
        <p:nvSpPr>
          <p:cNvPr id="64" name="矩形 63"/>
          <p:cNvSpPr/>
          <p:nvPr/>
        </p:nvSpPr>
        <p:spPr>
          <a:xfrm>
            <a:off x="6072198" y="1357298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Send back to request sponsor device</a:t>
            </a:r>
          </a:p>
        </p:txBody>
      </p:sp>
      <p:sp>
        <p:nvSpPr>
          <p:cNvPr id="65" name="矩形 64"/>
          <p:cNvSpPr/>
          <p:nvPr/>
        </p:nvSpPr>
        <p:spPr>
          <a:xfrm>
            <a:off x="6072198" y="2000240"/>
            <a:ext cx="1571636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Call response handler in the hashmap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6785784" y="1285860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决策 66"/>
          <p:cNvSpPr/>
          <p:nvPr/>
        </p:nvSpPr>
        <p:spPr>
          <a:xfrm>
            <a:off x="6000760" y="928670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Connection Available?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2264" y="1142984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Y</a:t>
            </a:r>
          </a:p>
        </p:txBody>
      </p:sp>
      <p:cxnSp>
        <p:nvCxnSpPr>
          <p:cNvPr id="69" name="直接箭头连接符 68"/>
          <p:cNvCxnSpPr>
            <a:stCxn id="64" idx="2"/>
            <a:endCxn id="65" idx="0"/>
          </p:cNvCxnSpPr>
          <p:nvPr/>
        </p:nvCxnSpPr>
        <p:spPr>
          <a:xfrm rot="5400000">
            <a:off x="6715140" y="18573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形状 71"/>
          <p:cNvCxnSpPr>
            <a:stCxn id="36" idx="2"/>
            <a:endCxn id="67" idx="0"/>
          </p:cNvCxnSpPr>
          <p:nvPr/>
        </p:nvCxnSpPr>
        <p:spPr>
          <a:xfrm rot="5400000" flipH="1" flipV="1">
            <a:off x="3536149" y="1678769"/>
            <a:ext cx="4071966" cy="2571768"/>
          </a:xfrm>
          <a:prstGeom prst="bentConnector5">
            <a:avLst>
              <a:gd name="adj1" fmla="val -5614"/>
              <a:gd name="adj2" fmla="val 48611"/>
              <a:gd name="adj3" fmla="val 105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2"/>
          </p:cNvCxnSpPr>
          <p:nvPr/>
        </p:nvCxnSpPr>
        <p:spPr>
          <a:xfrm rot="5400000">
            <a:off x="6750859" y="317896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6617" y="24357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Sensor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39461" y="2000887"/>
            <a:ext cx="1570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7639" y="2435776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Gateway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44" y="1563846"/>
            <a:ext cx="767402" cy="767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59" y="1497346"/>
            <a:ext cx="959099" cy="95909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92801" y="40843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Sensor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52" y="3207503"/>
            <a:ext cx="767402" cy="76740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89" y="3166545"/>
            <a:ext cx="959099" cy="959099"/>
          </a:xfrm>
          <a:prstGeom prst="rect">
            <a:avLst/>
          </a:prstGeom>
        </p:spPr>
      </p:pic>
      <p:pic>
        <p:nvPicPr>
          <p:cNvPr id="1046" name="Picture 22" descr="https://image.freepik.com/freie-ikonen/server_318-4669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96" y="153155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4824464" y="2011108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4952" y="1706933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688" y="241703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Server</a:t>
            </a:r>
          </a:p>
        </p:txBody>
      </p:sp>
      <p:pic>
        <p:nvPicPr>
          <p:cNvPr id="52" name="Picture 22" descr="https://image.freepik.com/freie-ikonen/server_318-4669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96" y="31988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4824464" y="3678381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34952" y="337420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54688" y="408430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72489" y="4084306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Gateway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06545" y="1617500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IP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039461" y="3668371"/>
            <a:ext cx="1570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66072" y="3254368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BLE ?</a:t>
            </a:r>
          </a:p>
        </p:txBody>
      </p:sp>
    </p:spTree>
    <p:extLst>
      <p:ext uri="{BB962C8B-B14F-4D97-AF65-F5344CB8AC3E}">
        <p14:creationId xmlns:p14="http://schemas.microsoft.com/office/powerpoint/2010/main" val="30209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46"/>
          <p:cNvSpPr/>
          <p:nvPr/>
        </p:nvSpPr>
        <p:spPr>
          <a:xfrm>
            <a:off x="683568" y="764704"/>
            <a:ext cx="3816424" cy="50405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9633" y="925072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Envelope</a:t>
            </a:r>
          </a:p>
        </p:txBody>
      </p:sp>
      <p:sp>
        <p:nvSpPr>
          <p:cNvPr id="7" name="流程图: 过程 46"/>
          <p:cNvSpPr/>
          <p:nvPr/>
        </p:nvSpPr>
        <p:spPr>
          <a:xfrm>
            <a:off x="894563" y="1402414"/>
            <a:ext cx="3394431" cy="11624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5556" y="1434097"/>
            <a:ext cx="14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Header</a:t>
            </a:r>
          </a:p>
        </p:txBody>
      </p:sp>
      <p:sp>
        <p:nvSpPr>
          <p:cNvPr id="9" name="流程图: 过程 46"/>
          <p:cNvSpPr/>
          <p:nvPr/>
        </p:nvSpPr>
        <p:spPr>
          <a:xfrm>
            <a:off x="894563" y="3125451"/>
            <a:ext cx="3394431" cy="2319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2954" y="3239688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SOAP Body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2444" y="1814388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Header Message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2444" y="3609020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Body Message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2444" y="4498076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Fault Message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0698"/>
              </p:ext>
            </p:extLst>
          </p:nvPr>
        </p:nvGraphicFramePr>
        <p:xfrm>
          <a:off x="4872099" y="1318879"/>
          <a:ext cx="3816424" cy="37547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941">
                <a:tc>
                  <a:txBody>
                    <a:bodyPr/>
                    <a:lstStyle/>
                    <a:p>
                      <a:r>
                        <a:rPr lang="en-CA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Envelope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54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05033"/>
              </p:ext>
            </p:extLst>
          </p:nvPr>
        </p:nvGraphicFramePr>
        <p:xfrm>
          <a:off x="1043608" y="1340768"/>
          <a:ext cx="7038156" cy="30803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06">
                <a:tc>
                  <a:txBody>
                    <a:bodyPr/>
                    <a:lstStyle/>
                    <a:p>
                      <a:r>
                        <a:rPr lang="en-CA" dirty="0"/>
                        <a:t>Byte1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Packet</a:t>
                      </a:r>
                      <a:r>
                        <a:rPr lang="en-CA" baseline="0" dirty="0"/>
                        <a:t> Type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CA"/>
                        <a:t>Byte2…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Remaining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154">
                <a:tc>
                  <a:txBody>
                    <a:bodyPr/>
                    <a:lstStyle/>
                    <a:p>
                      <a:r>
                        <a:rPr lang="en-CA" dirty="0"/>
                        <a:t>Unknown</a:t>
                      </a:r>
                    </a:p>
                    <a:p>
                      <a:r>
                        <a:rPr lang="en-CA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Optional</a:t>
                      </a:r>
                      <a:r>
                        <a:rPr lang="en-CA" baseline="0" dirty="0"/>
                        <a:t> Header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r>
                        <a:rPr lang="en-CA" dirty="0"/>
                        <a:t>Unknown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8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857752" y="3500438"/>
            <a:ext cx="3214710" cy="2500330"/>
            <a:chOff x="5000628" y="2643182"/>
            <a:chExt cx="3214710" cy="3500462"/>
          </a:xfrm>
        </p:grpSpPr>
        <p:sp>
          <p:nvSpPr>
            <p:cNvPr id="2" name="流程图: 过程 1"/>
            <p:cNvSpPr/>
            <p:nvPr/>
          </p:nvSpPr>
          <p:spPr>
            <a:xfrm>
              <a:off x="5000628" y="2643182"/>
              <a:ext cx="3214710" cy="350046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5072066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APP1/User1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6643702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APP2/User1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5857884" y="4643446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BLE Service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3" idx="2"/>
              <a:endCxn id="7" idx="0"/>
            </p:cNvCxnSpPr>
            <p:nvPr/>
          </p:nvCxnSpPr>
          <p:spPr>
            <a:xfrm rot="16200000" flipH="1">
              <a:off x="5786446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7" idx="0"/>
            </p:cNvCxnSpPr>
            <p:nvPr/>
          </p:nvCxnSpPr>
          <p:spPr>
            <a:xfrm rot="5400000">
              <a:off x="6572264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86380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CoAP Request</a:t>
              </a:r>
              <a:endParaRPr lang="zh-CN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0892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CoAP Request</a:t>
              </a:r>
              <a:endParaRPr lang="zh-CN" altLang="en-US" sz="1200" dirty="0"/>
            </a:p>
          </p:txBody>
        </p:sp>
      </p:grpSp>
      <p:sp>
        <p:nvSpPr>
          <p:cNvPr id="15" name="流程图: 过程 14"/>
          <p:cNvSpPr/>
          <p:nvPr/>
        </p:nvSpPr>
        <p:spPr>
          <a:xfrm>
            <a:off x="928662" y="164305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928662" y="271462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928662" y="414338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71604" y="350043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71604" y="371475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571604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5" idx="3"/>
          </p:cNvCxnSpPr>
          <p:nvPr/>
        </p:nvCxnSpPr>
        <p:spPr>
          <a:xfrm>
            <a:off x="2285984" y="2000240"/>
            <a:ext cx="3429024" cy="323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285984" y="3071810"/>
            <a:ext cx="3429024" cy="21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3"/>
          </p:cNvCxnSpPr>
          <p:nvPr/>
        </p:nvCxnSpPr>
        <p:spPr>
          <a:xfrm>
            <a:off x="2285984" y="4500570"/>
            <a:ext cx="3429024" cy="73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过程 46"/>
          <p:cNvSpPr/>
          <p:nvPr/>
        </p:nvSpPr>
        <p:spPr>
          <a:xfrm>
            <a:off x="4857752" y="285728"/>
            <a:ext cx="3214710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4929190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APP1/User1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6500826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APP2/User1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5715008" y="1714488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BLE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48" idx="2"/>
            <a:endCxn id="50" idx="0"/>
          </p:cNvCxnSpPr>
          <p:nvPr/>
        </p:nvCxnSpPr>
        <p:spPr>
          <a:xfrm rot="16200000" flipH="1">
            <a:off x="5766035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9" idx="2"/>
            <a:endCxn id="50" idx="0"/>
          </p:cNvCxnSpPr>
          <p:nvPr/>
        </p:nvCxnSpPr>
        <p:spPr>
          <a:xfrm rot="5400000">
            <a:off x="6551853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43504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CoAP Request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16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CoAP Request</a:t>
            </a:r>
            <a:endParaRPr lang="zh-CN" altLang="en-US" sz="1200" dirty="0"/>
          </a:p>
        </p:txBody>
      </p:sp>
      <p:cxnSp>
        <p:nvCxnSpPr>
          <p:cNvPr id="56" name="直接连接符 55"/>
          <p:cNvCxnSpPr>
            <a:stCxn id="15" idx="3"/>
            <a:endCxn id="50" idx="1"/>
          </p:cNvCxnSpPr>
          <p:nvPr/>
        </p:nvCxnSpPr>
        <p:spPr>
          <a:xfrm>
            <a:off x="2285984" y="2000240"/>
            <a:ext cx="3429024" cy="2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00760" y="564357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BLE Client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000760" y="242886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BLE Client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4857752" y="285728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5072066" y="642919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29289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NP2PClient</a:t>
            </a:r>
            <a:endParaRPr lang="zh-CN" altLang="en-US" sz="1600" dirty="0"/>
          </a:p>
        </p:txBody>
      </p:sp>
      <p:sp>
        <p:nvSpPr>
          <p:cNvPr id="48" name="流程图: 过程 47"/>
          <p:cNvSpPr/>
          <p:nvPr/>
        </p:nvSpPr>
        <p:spPr>
          <a:xfrm>
            <a:off x="5143504" y="1142984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5143504" y="7143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6858016" y="642918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流程图: 过程 58"/>
          <p:cNvSpPr/>
          <p:nvPr/>
        </p:nvSpPr>
        <p:spPr>
          <a:xfrm>
            <a:off x="6929454" y="1142983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6929454" y="7143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5786446" y="2000240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流程图: 过程 70"/>
          <p:cNvSpPr/>
          <p:nvPr/>
        </p:nvSpPr>
        <p:spPr>
          <a:xfrm>
            <a:off x="4857752" y="3429000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流程图: 过程 71"/>
          <p:cNvSpPr/>
          <p:nvPr/>
        </p:nvSpPr>
        <p:spPr>
          <a:xfrm>
            <a:off x="5072066" y="3786191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57950" y="607220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NP2PClient</a:t>
            </a:r>
            <a:endParaRPr lang="zh-CN" altLang="en-US" sz="1600" dirty="0"/>
          </a:p>
        </p:txBody>
      </p:sp>
      <p:sp>
        <p:nvSpPr>
          <p:cNvPr id="74" name="流程图: 过程 73"/>
          <p:cNvSpPr/>
          <p:nvPr/>
        </p:nvSpPr>
        <p:spPr>
          <a:xfrm>
            <a:off x="5143504" y="42862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流程图: 过程 74"/>
          <p:cNvSpPr/>
          <p:nvPr/>
        </p:nvSpPr>
        <p:spPr>
          <a:xfrm>
            <a:off x="5143504" y="385762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流程图: 过程 75"/>
          <p:cNvSpPr/>
          <p:nvPr/>
        </p:nvSpPr>
        <p:spPr>
          <a:xfrm>
            <a:off x="6858016" y="3786190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流程图: 过程 76"/>
          <p:cNvSpPr/>
          <p:nvPr/>
        </p:nvSpPr>
        <p:spPr>
          <a:xfrm>
            <a:off x="6929454" y="42862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流程图: 过程 77"/>
          <p:cNvSpPr/>
          <p:nvPr/>
        </p:nvSpPr>
        <p:spPr>
          <a:xfrm>
            <a:off x="6929454" y="3857627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>
          <a:xfrm>
            <a:off x="5786446" y="514351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直接连接符 92"/>
          <p:cNvCxnSpPr>
            <a:endCxn id="63" idx="0"/>
          </p:cNvCxnSpPr>
          <p:nvPr/>
        </p:nvCxnSpPr>
        <p:spPr>
          <a:xfrm>
            <a:off x="5857884" y="1571612"/>
            <a:ext cx="92869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63" idx="0"/>
            <a:endCxn id="58" idx="2"/>
          </p:cNvCxnSpPr>
          <p:nvPr/>
        </p:nvCxnSpPr>
        <p:spPr>
          <a:xfrm rot="5400000" flipH="1" flipV="1">
            <a:off x="7000892" y="1357298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2" idx="2"/>
            <a:endCxn id="79" idx="0"/>
          </p:cNvCxnSpPr>
          <p:nvPr/>
        </p:nvCxnSpPr>
        <p:spPr>
          <a:xfrm rot="16200000" flipH="1">
            <a:off x="6107918" y="4464851"/>
            <a:ext cx="428627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9" idx="0"/>
            <a:endCxn id="76" idx="2"/>
          </p:cNvCxnSpPr>
          <p:nvPr/>
        </p:nvCxnSpPr>
        <p:spPr>
          <a:xfrm rot="5400000" flipH="1" flipV="1">
            <a:off x="7000892" y="4500570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714744" y="92867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7213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App1</a:t>
            </a:r>
            <a:endParaRPr lang="zh-CN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5808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App2</a:t>
            </a:r>
            <a:endParaRPr lang="zh-CN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57213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App1</a:t>
            </a:r>
            <a:endParaRPr lang="zh-CN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5808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App2</a:t>
            </a:r>
            <a:endParaRPr lang="zh-CN" altLang="en-US" sz="1400" dirty="0"/>
          </a:p>
        </p:txBody>
      </p:sp>
      <p:sp>
        <p:nvSpPr>
          <p:cNvPr id="113" name="流程图: 过程 112"/>
          <p:cNvSpPr/>
          <p:nvPr/>
        </p:nvSpPr>
        <p:spPr>
          <a:xfrm>
            <a:off x="571472" y="1500174"/>
            <a:ext cx="3143272" cy="26432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流程图: 过程 113"/>
          <p:cNvSpPr/>
          <p:nvPr/>
        </p:nvSpPr>
        <p:spPr>
          <a:xfrm>
            <a:off x="1142976" y="1857364"/>
            <a:ext cx="2000264" cy="1071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43042" y="428625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NP2PServer </a:t>
            </a:r>
            <a:endParaRPr lang="zh-CN" altLang="en-US" sz="1600" dirty="0"/>
          </a:p>
        </p:txBody>
      </p:sp>
      <p:sp>
        <p:nvSpPr>
          <p:cNvPr id="116" name="流程图: 过程 115"/>
          <p:cNvSpPr/>
          <p:nvPr/>
        </p:nvSpPr>
        <p:spPr>
          <a:xfrm>
            <a:off x="1428728" y="242886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流程图: 过程 116"/>
          <p:cNvSpPr/>
          <p:nvPr/>
        </p:nvSpPr>
        <p:spPr>
          <a:xfrm>
            <a:off x="1428728" y="2000240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流程图: 过程 120"/>
          <p:cNvSpPr/>
          <p:nvPr/>
        </p:nvSpPr>
        <p:spPr>
          <a:xfrm>
            <a:off x="1142976" y="335756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NP2PS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/>
          <p:cNvCxnSpPr>
            <a:stCxn id="114" idx="2"/>
            <a:endCxn id="121" idx="0"/>
          </p:cNvCxnSpPr>
          <p:nvPr/>
        </p:nvCxnSpPr>
        <p:spPr>
          <a:xfrm rot="5400000">
            <a:off x="1928794" y="314324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21" idx="3"/>
            <a:endCxn id="79" idx="1"/>
          </p:cNvCxnSpPr>
          <p:nvPr/>
        </p:nvCxnSpPr>
        <p:spPr>
          <a:xfrm>
            <a:off x="3143240" y="3643314"/>
            <a:ext cx="2643206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63" idx="1"/>
            <a:endCxn id="121" idx="3"/>
          </p:cNvCxnSpPr>
          <p:nvPr/>
        </p:nvCxnSpPr>
        <p:spPr>
          <a:xfrm rot="10800000" flipV="1">
            <a:off x="3143240" y="2285992"/>
            <a:ext cx="2643206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428728" y="1571612"/>
            <a:ext cx="150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Service Manager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2071670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5715008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5" idx="2"/>
          </p:cNvCxnSpPr>
          <p:nvPr/>
        </p:nvCxnSpPr>
        <p:spPr>
          <a:xfrm flipH="1">
            <a:off x="2750330" y="2214554"/>
            <a:ext cx="1" cy="265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</p:cNvCxnSpPr>
          <p:nvPr/>
        </p:nvCxnSpPr>
        <p:spPr>
          <a:xfrm>
            <a:off x="6393669" y="2214554"/>
            <a:ext cx="19114" cy="265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86050" y="278605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99801" y="2428868"/>
            <a:ext cx="1544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Client Announcement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rot="10800000">
            <a:off x="2786050" y="314324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79892" y="2857496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Server Announcement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0218" y="3643314"/>
            <a:ext cx="224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 Request to </a:t>
            </a:r>
            <a:r>
              <a:rPr lang="en-US" altLang="zh-CN" sz="1200" dirty="0" err="1"/>
              <a:t>InCharacteristic</a:t>
            </a:r>
            <a:endParaRPr lang="zh-CN" altLang="en-US" sz="1200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786050" y="400050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786050" y="435769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29148" y="4069133"/>
            <a:ext cx="252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Push notification of </a:t>
            </a:r>
            <a:r>
              <a:rPr lang="en-US" altLang="zh-CN" sz="1200" dirty="0" err="1"/>
              <a:t>OutCharacteristic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0695" y="1785927"/>
            <a:ext cx="3143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2 bits indicate the type of message </a:t>
            </a:r>
            <a:endParaRPr lang="zh-CN" altLang="en-US" sz="1400" dirty="0"/>
          </a:p>
          <a:p>
            <a:r>
              <a:rPr lang="en-US" sz="1400" dirty="0"/>
              <a:t>00: announcement</a:t>
            </a:r>
            <a:endParaRPr lang="zh-CN" altLang="en-US" sz="1400" dirty="0"/>
          </a:p>
          <a:p>
            <a:r>
              <a:rPr lang="en-US" sz="1400" dirty="0"/>
              <a:t>01: continue package</a:t>
            </a:r>
            <a:endParaRPr lang="zh-CN" altLang="en-US" sz="1400" dirty="0"/>
          </a:p>
          <a:p>
            <a:r>
              <a:rPr lang="en-US" sz="1400" dirty="0"/>
              <a:t>10: end of package</a:t>
            </a:r>
            <a:r>
              <a:rPr lang="en-US" altLang="zh-CN" sz="1400" dirty="0"/>
              <a:t> </a:t>
            </a:r>
          </a:p>
          <a:p>
            <a:r>
              <a:rPr lang="en-US" sz="1400" dirty="0"/>
              <a:t>11: reserve</a:t>
            </a:r>
          </a:p>
          <a:p>
            <a:endParaRPr lang="en-US" altLang="zh-CN" sz="1400" dirty="0"/>
          </a:p>
          <a:p>
            <a:r>
              <a:rPr lang="en-US" altLang="zh-CN" sz="1400" dirty="0"/>
              <a:t>14 </a:t>
            </a:r>
            <a:r>
              <a:rPr lang="en-US" sz="1400" dirty="0"/>
              <a:t>bits unsigned integer </a:t>
            </a:r>
            <a:r>
              <a:rPr lang="en-US" altLang="zh-CN" sz="1400" dirty="0"/>
              <a:t>as APPID</a:t>
            </a:r>
            <a:endParaRPr lang="zh-CN" altLang="en-US" sz="1400" dirty="0"/>
          </a:p>
          <a:p>
            <a:pPr marL="342900" indent="-342900"/>
            <a:r>
              <a:rPr lang="en-US" altLang="zh-CN" sz="1400" dirty="0"/>
              <a:t>16 </a:t>
            </a:r>
            <a:r>
              <a:rPr lang="en-US" sz="1400" dirty="0"/>
              <a:t>bits unsigned integer </a:t>
            </a:r>
            <a:r>
              <a:rPr lang="en-US" altLang="zh-CN" sz="1400" dirty="0"/>
              <a:t>as UserID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786058"/>
          <a:ext cx="4429156" cy="345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2 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r>
                        <a:rPr lang="en-US" altLang="zh-CN" sz="1200" b="1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r>
                        <a:rPr lang="en-US" altLang="zh-CN" sz="1200" b="1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r>
                        <a:rPr lang="en-US" altLang="zh-CN" sz="1200" b="1" cap="none" spc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右大括号 8"/>
          <p:cNvSpPr/>
          <p:nvPr/>
        </p:nvSpPr>
        <p:spPr>
          <a:xfrm rot="16200000">
            <a:off x="928662" y="2285992"/>
            <a:ext cx="214314" cy="64294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16200000">
            <a:off x="2123133" y="1734463"/>
            <a:ext cx="214314" cy="1746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4017547" y="1588664"/>
            <a:ext cx="214314" cy="2037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2214554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Type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28794" y="221455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AppID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6182" y="221455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UserID</a:t>
            </a:r>
            <a:endParaRPr lang="zh-CN" altLang="en-US" sz="1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14348" y="3214686"/>
          <a:ext cx="4786346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1"/>
                          </a:solidFill>
                        </a:rPr>
                        <a:t>Payload (optional)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右大括号 18"/>
          <p:cNvSpPr/>
          <p:nvPr/>
        </p:nvSpPr>
        <p:spPr>
          <a:xfrm rot="5400000">
            <a:off x="3000364" y="1285860"/>
            <a:ext cx="214314" cy="478634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85918" y="3857628"/>
            <a:ext cx="2636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Maximum size:16 bytes(128 bits)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/>
              <a:t>The BLE service (in BLE client) aims to support communications between multiple applications and multiple data providers (BLE server).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347" y="785794"/>
            <a:ext cx="89876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/>
              <a:t>1. When discover advertising server, client need to know the type of BLE server for </a:t>
            </a:r>
          </a:p>
          <a:p>
            <a:pPr marL="342900" indent="-342900"/>
            <a:r>
              <a:rPr lang="en-US" altLang="zh-CN" dirty="0"/>
              <a:t>automatically create communication channels</a:t>
            </a:r>
          </a:p>
          <a:p>
            <a:pPr marL="342900" indent="-342900"/>
            <a:r>
              <a:rPr lang="en-US" altLang="zh-CN" dirty="0"/>
              <a:t>Solution: Set signal like “NP2P:Device1”as “manufactory data”  when construct advertise data.</a:t>
            </a:r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altLang="zh-CN" dirty="0"/>
              <a:t>2. In the era of a single user with multiple access points, the communication channel should </a:t>
            </a:r>
          </a:p>
          <a:p>
            <a:pPr marL="342900" indent="-342900"/>
            <a:r>
              <a:rPr lang="en-US" altLang="zh-CN" dirty="0"/>
              <a:t>independent from static identifier.</a:t>
            </a:r>
          </a:p>
          <a:p>
            <a:pPr marL="342900" indent="-342900"/>
            <a:r>
              <a:rPr lang="en-US" altLang="zh-CN" dirty="0"/>
              <a:t>Solution: Adopt 4 bytes header in the 20bytes BLE packet.</a:t>
            </a:r>
          </a:p>
          <a:p>
            <a:pPr marL="342900" indent="-342900"/>
            <a:r>
              <a:rPr lang="en-US" dirty="0"/>
              <a:t>2|14|16</a:t>
            </a:r>
          </a:p>
          <a:p>
            <a:r>
              <a:rPr lang="en-US" dirty="0"/>
              <a:t>2 bits indicate the type of message;</a:t>
            </a:r>
            <a:endParaRPr lang="zh-CN" altLang="en-US" dirty="0"/>
          </a:p>
          <a:p>
            <a:r>
              <a:rPr lang="en-US" dirty="0"/>
              <a:t>00: announcement</a:t>
            </a:r>
            <a:endParaRPr lang="zh-CN" altLang="en-US" dirty="0"/>
          </a:p>
          <a:p>
            <a:r>
              <a:rPr lang="en-US" dirty="0"/>
              <a:t>01: continue package</a:t>
            </a:r>
            <a:endParaRPr lang="zh-CN" altLang="en-US" dirty="0"/>
          </a:p>
          <a:p>
            <a:r>
              <a:rPr lang="en-US" dirty="0"/>
              <a:t>11: end of package</a:t>
            </a:r>
            <a:r>
              <a:rPr lang="en-US" altLang="zh-CN" dirty="0"/>
              <a:t> 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14 </a:t>
            </a:r>
            <a:r>
              <a:rPr lang="en-US" dirty="0"/>
              <a:t>bits </a:t>
            </a:r>
            <a:r>
              <a:rPr lang="en-US" altLang="zh-CN" dirty="0"/>
              <a:t>indicate APPID</a:t>
            </a:r>
            <a:endParaRPr lang="zh-CN" altLang="en-US" dirty="0"/>
          </a:p>
          <a:p>
            <a:pPr marL="342900" indent="-342900"/>
            <a:r>
              <a:rPr lang="en-US" altLang="zh-CN" dirty="0"/>
              <a:t>16 </a:t>
            </a:r>
            <a:r>
              <a:rPr lang="en-US" dirty="0"/>
              <a:t>bits </a:t>
            </a:r>
            <a:r>
              <a:rPr lang="en-US" altLang="zh-CN" dirty="0"/>
              <a:t>indicate UserID</a:t>
            </a:r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dirty="0"/>
              <a:t>Announcement is  a 4 bytes header payload;</a:t>
            </a:r>
          </a:p>
          <a:p>
            <a:pPr marL="342900" indent="-342900"/>
            <a:r>
              <a:rPr lang="en-US" dirty="0"/>
              <a:t>It indicates a new instance of APP/User joined the communication. </a:t>
            </a:r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8295</TotalTime>
  <Words>693</Words>
  <Application>Microsoft Office PowerPoint</Application>
  <PresentationFormat>On-screen Show (4:3)</PresentationFormat>
  <Paragraphs>271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NN</dc:creator>
  <cp:lastModifiedBy>NAN CHEN</cp:lastModifiedBy>
  <cp:revision>450</cp:revision>
  <dcterms:created xsi:type="dcterms:W3CDTF">2015-04-27T14:51:22Z</dcterms:created>
  <dcterms:modified xsi:type="dcterms:W3CDTF">2016-06-26T16:32:30Z</dcterms:modified>
</cp:coreProperties>
</file>