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8" r:id="rId1"/>
  </p:sldMasterIdLst>
  <p:notesMasterIdLst>
    <p:notesMasterId r:id="rId26"/>
  </p:notesMasterIdLst>
  <p:handoutMasterIdLst>
    <p:handoutMasterId r:id="rId27"/>
  </p:handoutMasterIdLst>
  <p:sldIdLst>
    <p:sldId id="261" r:id="rId2"/>
    <p:sldId id="262" r:id="rId3"/>
    <p:sldId id="264" r:id="rId4"/>
    <p:sldId id="263" r:id="rId5"/>
    <p:sldId id="286" r:id="rId6"/>
    <p:sldId id="287" r:id="rId7"/>
    <p:sldId id="267" r:id="rId8"/>
    <p:sldId id="265" r:id="rId9"/>
    <p:sldId id="284" r:id="rId10"/>
    <p:sldId id="288" r:id="rId11"/>
    <p:sldId id="290" r:id="rId12"/>
    <p:sldId id="294" r:id="rId13"/>
    <p:sldId id="295" r:id="rId14"/>
    <p:sldId id="305" r:id="rId15"/>
    <p:sldId id="296" r:id="rId16"/>
    <p:sldId id="297" r:id="rId17"/>
    <p:sldId id="299" r:id="rId18"/>
    <p:sldId id="298" r:id="rId19"/>
    <p:sldId id="300" r:id="rId20"/>
    <p:sldId id="302" r:id="rId21"/>
    <p:sldId id="301" r:id="rId22"/>
    <p:sldId id="303" r:id="rId23"/>
    <p:sldId id="304" r:id="rId24"/>
    <p:sldId id="283" r:id="rId25"/>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 CHEN" initials="NC" lastIdx="1" clrIdx="0">
    <p:extLst>
      <p:ext uri="{19B8F6BF-5375-455C-9EA6-DF929625EA0E}">
        <p15:presenceInfo xmlns:p15="http://schemas.microsoft.com/office/powerpoint/2012/main" userId="NAN 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BA40"/>
    <a:srgbClr val="2075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69895" autoAdjust="0"/>
  </p:normalViewPr>
  <p:slideViewPr>
    <p:cSldViewPr>
      <p:cViewPr varScale="1">
        <p:scale>
          <a:sx n="57" d="100"/>
          <a:sy n="57" d="100"/>
        </p:scale>
        <p:origin x="1488" y="5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orkPlace\ThesisLatex\latex\CoAPNONIP_Experiment\Experiment1_changeloc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orkPlace\ThesisLatex\latex\CoAPNONIP_Experiment\Experiment3_multipack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hesis\experiment_new\multiappExperimen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0ms interval</c:v>
          </c:tx>
          <c:spPr>
            <a:ln w="28575" cap="rnd">
              <a:solidFill>
                <a:schemeClr val="accent1"/>
              </a:solidFill>
              <a:round/>
            </a:ln>
            <a:effectLst/>
          </c:spPr>
          <c:marker>
            <c:symbol val="none"/>
          </c:marker>
          <c:val>
            <c:numRef>
              <c:f>Sheet1!$B$13:$B$111</c:f>
              <c:numCache>
                <c:formatCode>General</c:formatCode>
                <c:ptCount val="99"/>
                <c:pt idx="0">
                  <c:v>100.099853515625</c:v>
                </c:pt>
                <c:pt idx="1">
                  <c:v>81.16015625</c:v>
                </c:pt>
                <c:pt idx="2">
                  <c:v>95.02001953125</c:v>
                </c:pt>
                <c:pt idx="3">
                  <c:v>97.639892578125</c:v>
                </c:pt>
                <c:pt idx="4">
                  <c:v>97.35009765625</c:v>
                </c:pt>
                <c:pt idx="5">
                  <c:v>97.5</c:v>
                </c:pt>
                <c:pt idx="6">
                  <c:v>97.5</c:v>
                </c:pt>
                <c:pt idx="7">
                  <c:v>97.389892578125</c:v>
                </c:pt>
                <c:pt idx="8">
                  <c:v>98.72998046875</c:v>
                </c:pt>
                <c:pt idx="9">
                  <c:v>96.3701171875</c:v>
                </c:pt>
                <c:pt idx="10">
                  <c:v>100.419921875</c:v>
                </c:pt>
                <c:pt idx="11">
                  <c:v>94.56005859375</c:v>
                </c:pt>
                <c:pt idx="12">
                  <c:v>97.780029296875</c:v>
                </c:pt>
                <c:pt idx="13">
                  <c:v>97.179931640625</c:v>
                </c:pt>
                <c:pt idx="14">
                  <c:v>97.590087890625</c:v>
                </c:pt>
                <c:pt idx="15">
                  <c:v>97.519775390625</c:v>
                </c:pt>
                <c:pt idx="16">
                  <c:v>97.35009765625</c:v>
                </c:pt>
                <c:pt idx="17">
                  <c:v>97.5</c:v>
                </c:pt>
                <c:pt idx="18">
                  <c:v>97.6201171875</c:v>
                </c:pt>
                <c:pt idx="19">
                  <c:v>97.8798828125</c:v>
                </c:pt>
                <c:pt idx="20">
                  <c:v>97.409912109375</c:v>
                </c:pt>
                <c:pt idx="21">
                  <c:v>100.10009765625</c:v>
                </c:pt>
                <c:pt idx="22">
                  <c:v>94.60009765625</c:v>
                </c:pt>
                <c:pt idx="23">
                  <c:v>97.5</c:v>
                </c:pt>
                <c:pt idx="24">
                  <c:v>97.47998046875</c:v>
                </c:pt>
                <c:pt idx="25">
                  <c:v>97.4599609375</c:v>
                </c:pt>
                <c:pt idx="26">
                  <c:v>97.58984375</c:v>
                </c:pt>
                <c:pt idx="27">
                  <c:v>97.460205078125</c:v>
                </c:pt>
                <c:pt idx="28">
                  <c:v>97.4599609375</c:v>
                </c:pt>
                <c:pt idx="29">
                  <c:v>97.2900390625</c:v>
                </c:pt>
                <c:pt idx="30">
                  <c:v>97.83984375</c:v>
                </c:pt>
                <c:pt idx="31">
                  <c:v>97.400146484375</c:v>
                </c:pt>
                <c:pt idx="32">
                  <c:v>100.349853515625</c:v>
                </c:pt>
                <c:pt idx="33">
                  <c:v>94.719970703125</c:v>
                </c:pt>
                <c:pt idx="34">
                  <c:v>97.64013671875</c:v>
                </c:pt>
                <c:pt idx="35">
                  <c:v>97.219970703125</c:v>
                </c:pt>
                <c:pt idx="36">
                  <c:v>97.449951171875</c:v>
                </c:pt>
                <c:pt idx="37">
                  <c:v>97.510009765625</c:v>
                </c:pt>
                <c:pt idx="38">
                  <c:v>97.699951171875</c:v>
                </c:pt>
                <c:pt idx="39">
                  <c:v>97.22998046875</c:v>
                </c:pt>
                <c:pt idx="40">
                  <c:v>97.64013671875</c:v>
                </c:pt>
                <c:pt idx="41">
                  <c:v>97.419921875</c:v>
                </c:pt>
                <c:pt idx="42">
                  <c:v>98.47998046875</c:v>
                </c:pt>
                <c:pt idx="43">
                  <c:v>100.3701171875</c:v>
                </c:pt>
                <c:pt idx="44">
                  <c:v>93.869873046875</c:v>
                </c:pt>
                <c:pt idx="45">
                  <c:v>97.830078125</c:v>
                </c:pt>
                <c:pt idx="46">
                  <c:v>97.4599609375</c:v>
                </c:pt>
                <c:pt idx="47">
                  <c:v>97.10009765625</c:v>
                </c:pt>
                <c:pt idx="48">
                  <c:v>97.309814453125</c:v>
                </c:pt>
                <c:pt idx="49">
                  <c:v>97.60009765625</c:v>
                </c:pt>
                <c:pt idx="50">
                  <c:v>97.72998046875</c:v>
                </c:pt>
                <c:pt idx="51">
                  <c:v>97.130126953125</c:v>
                </c:pt>
                <c:pt idx="52">
                  <c:v>97.719970703125</c:v>
                </c:pt>
                <c:pt idx="53">
                  <c:v>97.31005859375</c:v>
                </c:pt>
                <c:pt idx="54">
                  <c:v>100.7998046875</c:v>
                </c:pt>
                <c:pt idx="55">
                  <c:v>94.47998046875</c:v>
                </c:pt>
                <c:pt idx="56">
                  <c:v>97.670166015625</c:v>
                </c:pt>
                <c:pt idx="57">
                  <c:v>97.169921875</c:v>
                </c:pt>
                <c:pt idx="58">
                  <c:v>97.52001953125</c:v>
                </c:pt>
                <c:pt idx="59">
                  <c:v>97.550048828125</c:v>
                </c:pt>
                <c:pt idx="60">
                  <c:v>97.56005859375</c:v>
                </c:pt>
                <c:pt idx="61">
                  <c:v>97.539794921875</c:v>
                </c:pt>
                <c:pt idx="62">
                  <c:v>97.510009765625</c:v>
                </c:pt>
                <c:pt idx="63">
                  <c:v>97.219970703125</c:v>
                </c:pt>
                <c:pt idx="64">
                  <c:v>97.7900390625</c:v>
                </c:pt>
                <c:pt idx="65">
                  <c:v>101.0400390625</c:v>
                </c:pt>
                <c:pt idx="66">
                  <c:v>94.31005859375</c:v>
                </c:pt>
                <c:pt idx="67">
                  <c:v>97</c:v>
                </c:pt>
                <c:pt idx="68">
                  <c:v>97.6298828125</c:v>
                </c:pt>
                <c:pt idx="69">
                  <c:v>97.5400390625</c:v>
                </c:pt>
                <c:pt idx="70">
                  <c:v>97.400146484375</c:v>
                </c:pt>
                <c:pt idx="71">
                  <c:v>97.43994140625</c:v>
                </c:pt>
                <c:pt idx="72">
                  <c:v>97.760009765625</c:v>
                </c:pt>
                <c:pt idx="73">
                  <c:v>97.22998046875</c:v>
                </c:pt>
                <c:pt idx="74">
                  <c:v>97.7099609375</c:v>
                </c:pt>
                <c:pt idx="75">
                  <c:v>97.2900390625</c:v>
                </c:pt>
                <c:pt idx="76">
                  <c:v>100.719970703125</c:v>
                </c:pt>
                <c:pt idx="77">
                  <c:v>94.5</c:v>
                </c:pt>
                <c:pt idx="78">
                  <c:v>97.889892578125</c:v>
                </c:pt>
                <c:pt idx="79">
                  <c:v>96.91015625</c:v>
                </c:pt>
                <c:pt idx="80">
                  <c:v>97.60986328125</c:v>
                </c:pt>
                <c:pt idx="81">
                  <c:v>97.35009765625</c:v>
                </c:pt>
                <c:pt idx="82">
                  <c:v>97.800048828125</c:v>
                </c:pt>
                <c:pt idx="83">
                  <c:v>97.199951171875</c:v>
                </c:pt>
                <c:pt idx="84">
                  <c:v>97.52001953125</c:v>
                </c:pt>
                <c:pt idx="85">
                  <c:v>97.5</c:v>
                </c:pt>
                <c:pt idx="86">
                  <c:v>148.8798828125</c:v>
                </c:pt>
                <c:pt idx="87">
                  <c:v>94.9501953125</c:v>
                </c:pt>
                <c:pt idx="88">
                  <c:v>97.539794921875</c:v>
                </c:pt>
                <c:pt idx="89">
                  <c:v>98.06005859375</c:v>
                </c:pt>
                <c:pt idx="90">
                  <c:v>97.070068359375</c:v>
                </c:pt>
                <c:pt idx="91">
                  <c:v>97.330078125</c:v>
                </c:pt>
                <c:pt idx="92">
                  <c:v>97.599853515625</c:v>
                </c:pt>
                <c:pt idx="93">
                  <c:v>97.360107421875</c:v>
                </c:pt>
                <c:pt idx="94">
                  <c:v>97.699951171875</c:v>
                </c:pt>
                <c:pt idx="95">
                  <c:v>97.27001953125</c:v>
                </c:pt>
                <c:pt idx="96">
                  <c:v>97.679931640625</c:v>
                </c:pt>
                <c:pt idx="97">
                  <c:v>100.18994140625</c:v>
                </c:pt>
                <c:pt idx="98">
                  <c:v>95.81005859375</c:v>
                </c:pt>
              </c:numCache>
            </c:numRef>
          </c:val>
          <c:smooth val="0"/>
          <c:extLst>
            <c:ext xmlns:c16="http://schemas.microsoft.com/office/drawing/2014/chart" uri="{C3380CC4-5D6E-409C-BE32-E72D297353CC}">
              <c16:uniqueId val="{00000000-B3D8-453F-A534-80E2ABEC083B}"/>
            </c:ext>
          </c:extLst>
        </c:ser>
        <c:ser>
          <c:idx val="1"/>
          <c:order val="1"/>
          <c:tx>
            <c:v>50ms interval</c:v>
          </c:tx>
          <c:spPr>
            <a:ln w="28575" cap="rnd">
              <a:solidFill>
                <a:schemeClr val="accent2"/>
              </a:solidFill>
              <a:round/>
            </a:ln>
            <a:effectLst/>
          </c:spPr>
          <c:marker>
            <c:symbol val="none"/>
          </c:marker>
          <c:val>
            <c:numRef>
              <c:f>Sheet1!$F$13:$F$111</c:f>
              <c:numCache>
                <c:formatCode>General</c:formatCode>
                <c:ptCount val="99"/>
                <c:pt idx="0">
                  <c:v>94.68994140625</c:v>
                </c:pt>
                <c:pt idx="1">
                  <c:v>97.260009765625</c:v>
                </c:pt>
                <c:pt idx="2">
                  <c:v>97.72998046875</c:v>
                </c:pt>
                <c:pt idx="3">
                  <c:v>97.340087890625</c:v>
                </c:pt>
                <c:pt idx="4">
                  <c:v>97.369873046875</c:v>
                </c:pt>
                <c:pt idx="5">
                  <c:v>97.5</c:v>
                </c:pt>
                <c:pt idx="6">
                  <c:v>97.590087890625</c:v>
                </c:pt>
                <c:pt idx="7">
                  <c:v>97.669921875</c:v>
                </c:pt>
                <c:pt idx="8">
                  <c:v>97.52001953125</c:v>
                </c:pt>
                <c:pt idx="9">
                  <c:v>97.440185546875</c:v>
                </c:pt>
                <c:pt idx="10">
                  <c:v>100.08984375</c:v>
                </c:pt>
                <c:pt idx="11">
                  <c:v>94.760009765625</c:v>
                </c:pt>
                <c:pt idx="12">
                  <c:v>97.650146484375</c:v>
                </c:pt>
                <c:pt idx="13">
                  <c:v>97.429931640625</c:v>
                </c:pt>
                <c:pt idx="14">
                  <c:v>97.580078125</c:v>
                </c:pt>
                <c:pt idx="15">
                  <c:v>97.35986328125</c:v>
                </c:pt>
                <c:pt idx="16">
                  <c:v>97.64990234375</c:v>
                </c:pt>
                <c:pt idx="17">
                  <c:v>97.360107421875</c:v>
                </c:pt>
                <c:pt idx="18">
                  <c:v>98.800048828125</c:v>
                </c:pt>
                <c:pt idx="19">
                  <c:v>96.260009765625</c:v>
                </c:pt>
                <c:pt idx="20">
                  <c:v>97.64990234375</c:v>
                </c:pt>
                <c:pt idx="21">
                  <c:v>100.110107421875</c:v>
                </c:pt>
                <c:pt idx="22">
                  <c:v>94.7900390625</c:v>
                </c:pt>
                <c:pt idx="23">
                  <c:v>97.43994140625</c:v>
                </c:pt>
                <c:pt idx="24">
                  <c:v>97.570068359375</c:v>
                </c:pt>
                <c:pt idx="25">
                  <c:v>97.429931640625</c:v>
                </c:pt>
                <c:pt idx="26">
                  <c:v>97.599853515625</c:v>
                </c:pt>
                <c:pt idx="27">
                  <c:v>97.360107421875</c:v>
                </c:pt>
                <c:pt idx="28">
                  <c:v>97.60009765625</c:v>
                </c:pt>
                <c:pt idx="29">
                  <c:v>97.5</c:v>
                </c:pt>
                <c:pt idx="30">
                  <c:v>97.579833984375</c:v>
                </c:pt>
                <c:pt idx="31">
                  <c:v>97.449951171875</c:v>
                </c:pt>
                <c:pt idx="32">
                  <c:v>100.110107421875</c:v>
                </c:pt>
                <c:pt idx="33">
                  <c:v>95</c:v>
                </c:pt>
                <c:pt idx="34">
                  <c:v>97.360107421875</c:v>
                </c:pt>
                <c:pt idx="35">
                  <c:v>97.449951171875</c:v>
                </c:pt>
                <c:pt idx="36">
                  <c:v>97.579833984375</c:v>
                </c:pt>
                <c:pt idx="37">
                  <c:v>97.4501953125</c:v>
                </c:pt>
                <c:pt idx="38">
                  <c:v>97.579833984375</c:v>
                </c:pt>
                <c:pt idx="39">
                  <c:v>97.3701171875</c:v>
                </c:pt>
                <c:pt idx="40">
                  <c:v>97.830078125</c:v>
                </c:pt>
                <c:pt idx="41">
                  <c:v>97.419921875</c:v>
                </c:pt>
                <c:pt idx="42">
                  <c:v>97.47998046875</c:v>
                </c:pt>
                <c:pt idx="43">
                  <c:v>100</c:v>
                </c:pt>
                <c:pt idx="44">
                  <c:v>94.929931640625</c:v>
                </c:pt>
                <c:pt idx="45">
                  <c:v>97.400146484375</c:v>
                </c:pt>
                <c:pt idx="46">
                  <c:v>97.510009765625</c:v>
                </c:pt>
                <c:pt idx="47">
                  <c:v>97.43994140625</c:v>
                </c:pt>
                <c:pt idx="48">
                  <c:v>97.64990234375</c:v>
                </c:pt>
                <c:pt idx="49">
                  <c:v>97.449951171875</c:v>
                </c:pt>
                <c:pt idx="50">
                  <c:v>97.590087890625</c:v>
                </c:pt>
                <c:pt idx="51">
                  <c:v>97.550048828125</c:v>
                </c:pt>
                <c:pt idx="52">
                  <c:v>97.52001953125</c:v>
                </c:pt>
                <c:pt idx="53">
                  <c:v>97.639892578125</c:v>
                </c:pt>
                <c:pt idx="54">
                  <c:v>100.010009765625</c:v>
                </c:pt>
                <c:pt idx="55">
                  <c:v>94.7099609375</c:v>
                </c:pt>
                <c:pt idx="56">
                  <c:v>97.630126953125</c:v>
                </c:pt>
                <c:pt idx="57">
                  <c:v>97.239990234375</c:v>
                </c:pt>
                <c:pt idx="58">
                  <c:v>97.72998046875</c:v>
                </c:pt>
                <c:pt idx="59">
                  <c:v>97.449951171875</c:v>
                </c:pt>
                <c:pt idx="60">
                  <c:v>97.68994140625</c:v>
                </c:pt>
                <c:pt idx="61">
                  <c:v>97.320068359375</c:v>
                </c:pt>
                <c:pt idx="62">
                  <c:v>97.830078125</c:v>
                </c:pt>
                <c:pt idx="63">
                  <c:v>97.199951171875</c:v>
                </c:pt>
                <c:pt idx="64">
                  <c:v>97.60009765625</c:v>
                </c:pt>
                <c:pt idx="65">
                  <c:v>100.35986328125</c:v>
                </c:pt>
                <c:pt idx="66">
                  <c:v>94.64013671875</c:v>
                </c:pt>
                <c:pt idx="67">
                  <c:v>97.309814453125</c:v>
                </c:pt>
                <c:pt idx="68">
                  <c:v>97.7001953125</c:v>
                </c:pt>
                <c:pt idx="69">
                  <c:v>97.2998046875</c:v>
                </c:pt>
                <c:pt idx="70">
                  <c:v>97.610107421875</c:v>
                </c:pt>
                <c:pt idx="71">
                  <c:v>97.340087890625</c:v>
                </c:pt>
                <c:pt idx="72">
                  <c:v>97.6298828125</c:v>
                </c:pt>
                <c:pt idx="73">
                  <c:v>97.429931640625</c:v>
                </c:pt>
                <c:pt idx="74">
                  <c:v>98.219970703125</c:v>
                </c:pt>
                <c:pt idx="75">
                  <c:v>96.920166015625</c:v>
                </c:pt>
                <c:pt idx="76">
                  <c:v>100.599853515625</c:v>
                </c:pt>
                <c:pt idx="77">
                  <c:v>94.3701171875</c:v>
                </c:pt>
                <c:pt idx="78">
                  <c:v>97.47998046875</c:v>
                </c:pt>
                <c:pt idx="79">
                  <c:v>97.419921875</c:v>
                </c:pt>
                <c:pt idx="80">
                  <c:v>97.610107421875</c:v>
                </c:pt>
                <c:pt idx="81">
                  <c:v>97.369873046875</c:v>
                </c:pt>
                <c:pt idx="82">
                  <c:v>97.650146484375</c:v>
                </c:pt>
                <c:pt idx="83">
                  <c:v>97.409912109375</c:v>
                </c:pt>
                <c:pt idx="84">
                  <c:v>97.580078125</c:v>
                </c:pt>
                <c:pt idx="85">
                  <c:v>97.39990234375</c:v>
                </c:pt>
                <c:pt idx="86">
                  <c:v>97.630126953125</c:v>
                </c:pt>
                <c:pt idx="87">
                  <c:v>100.139892578125</c:v>
                </c:pt>
                <c:pt idx="88">
                  <c:v>94.77001953125</c:v>
                </c:pt>
                <c:pt idx="89">
                  <c:v>97.469970703125</c:v>
                </c:pt>
                <c:pt idx="90">
                  <c:v>97.550048828125</c:v>
                </c:pt>
                <c:pt idx="91">
                  <c:v>97.659912109375</c:v>
                </c:pt>
                <c:pt idx="92">
                  <c:v>97.630126953125</c:v>
                </c:pt>
                <c:pt idx="93">
                  <c:v>97.169921875</c:v>
                </c:pt>
                <c:pt idx="94">
                  <c:v>97.719970703125</c:v>
                </c:pt>
                <c:pt idx="95">
                  <c:v>97.2900390625</c:v>
                </c:pt>
                <c:pt idx="96">
                  <c:v>98.380126953125</c:v>
                </c:pt>
                <c:pt idx="97">
                  <c:v>96.789794921875</c:v>
                </c:pt>
                <c:pt idx="98">
                  <c:v>100.130126953125</c:v>
                </c:pt>
              </c:numCache>
            </c:numRef>
          </c:val>
          <c:smooth val="0"/>
          <c:extLst>
            <c:ext xmlns:c16="http://schemas.microsoft.com/office/drawing/2014/chart" uri="{C3380CC4-5D6E-409C-BE32-E72D297353CC}">
              <c16:uniqueId val="{00000001-B3D8-453F-A534-80E2ABEC083B}"/>
            </c:ext>
          </c:extLst>
        </c:ser>
        <c:ser>
          <c:idx val="2"/>
          <c:order val="2"/>
          <c:tx>
            <c:v>100ms interval</c:v>
          </c:tx>
          <c:spPr>
            <a:ln w="28575" cap="rnd">
              <a:solidFill>
                <a:schemeClr val="accent3"/>
              </a:solidFill>
              <a:round/>
            </a:ln>
            <a:effectLst/>
          </c:spPr>
          <c:marker>
            <c:symbol val="none"/>
          </c:marker>
          <c:val>
            <c:numRef>
              <c:f>Sheet1!$J$13:$J$111</c:f>
              <c:numCache>
                <c:formatCode>General</c:formatCode>
                <c:ptCount val="99"/>
                <c:pt idx="0">
                  <c:v>97.5400390625</c:v>
                </c:pt>
                <c:pt idx="1">
                  <c:v>97.090087890625</c:v>
                </c:pt>
                <c:pt idx="2">
                  <c:v>97.7900390625</c:v>
                </c:pt>
                <c:pt idx="3">
                  <c:v>97.5400390625</c:v>
                </c:pt>
                <c:pt idx="4">
                  <c:v>97.309814453125</c:v>
                </c:pt>
                <c:pt idx="5">
                  <c:v>97.7099609375</c:v>
                </c:pt>
                <c:pt idx="6">
                  <c:v>97.530029296875</c:v>
                </c:pt>
                <c:pt idx="7">
                  <c:v>97.260009765625</c:v>
                </c:pt>
                <c:pt idx="8">
                  <c:v>97.860107421875</c:v>
                </c:pt>
                <c:pt idx="9">
                  <c:v>100.070068359375</c:v>
                </c:pt>
                <c:pt idx="10">
                  <c:v>94.7998046875</c:v>
                </c:pt>
                <c:pt idx="11">
                  <c:v>97.400146484375</c:v>
                </c:pt>
                <c:pt idx="12">
                  <c:v>97.619873046875</c:v>
                </c:pt>
                <c:pt idx="13">
                  <c:v>97.440185546875</c:v>
                </c:pt>
                <c:pt idx="14">
                  <c:v>97.519775390625</c:v>
                </c:pt>
                <c:pt idx="15">
                  <c:v>97.400146484375</c:v>
                </c:pt>
                <c:pt idx="16">
                  <c:v>97.619873046875</c:v>
                </c:pt>
                <c:pt idx="17">
                  <c:v>97.41015625</c:v>
                </c:pt>
                <c:pt idx="18">
                  <c:v>97.60986328125</c:v>
                </c:pt>
                <c:pt idx="19">
                  <c:v>97.6201171875</c:v>
                </c:pt>
                <c:pt idx="20">
                  <c:v>99.889892578125</c:v>
                </c:pt>
                <c:pt idx="21">
                  <c:v>94.920166015625</c:v>
                </c:pt>
                <c:pt idx="22">
                  <c:v>97.52001953125</c:v>
                </c:pt>
                <c:pt idx="23">
                  <c:v>97.39990234375</c:v>
                </c:pt>
                <c:pt idx="24">
                  <c:v>97.60009765625</c:v>
                </c:pt>
                <c:pt idx="25">
                  <c:v>97.369873046875</c:v>
                </c:pt>
                <c:pt idx="26">
                  <c:v>97.719970703125</c:v>
                </c:pt>
                <c:pt idx="27">
                  <c:v>97.449951171875</c:v>
                </c:pt>
                <c:pt idx="28">
                  <c:v>97.590087890625</c:v>
                </c:pt>
                <c:pt idx="29">
                  <c:v>97.330078125</c:v>
                </c:pt>
                <c:pt idx="30">
                  <c:v>97.639892578125</c:v>
                </c:pt>
                <c:pt idx="31">
                  <c:v>100.06005859375</c:v>
                </c:pt>
                <c:pt idx="32">
                  <c:v>95.06005859375</c:v>
                </c:pt>
                <c:pt idx="33">
                  <c:v>97.239990234375</c:v>
                </c:pt>
                <c:pt idx="34">
                  <c:v>97.60986328125</c:v>
                </c:pt>
                <c:pt idx="35">
                  <c:v>97.469970703125</c:v>
                </c:pt>
                <c:pt idx="36">
                  <c:v>97.6201171875</c:v>
                </c:pt>
                <c:pt idx="37">
                  <c:v>97.2900390625</c:v>
                </c:pt>
                <c:pt idx="38">
                  <c:v>97.639892578125</c:v>
                </c:pt>
                <c:pt idx="39">
                  <c:v>97.429931640625</c:v>
                </c:pt>
                <c:pt idx="40">
                  <c:v>97.6201171875</c:v>
                </c:pt>
                <c:pt idx="41">
                  <c:v>97.699951171875</c:v>
                </c:pt>
                <c:pt idx="42">
                  <c:v>148.91015625</c:v>
                </c:pt>
                <c:pt idx="43">
                  <c:v>94.75</c:v>
                </c:pt>
                <c:pt idx="44">
                  <c:v>97.389892578125</c:v>
                </c:pt>
                <c:pt idx="45">
                  <c:v>97.360107421875</c:v>
                </c:pt>
                <c:pt idx="46">
                  <c:v>97.64990234375</c:v>
                </c:pt>
                <c:pt idx="47">
                  <c:v>97.389892578125</c:v>
                </c:pt>
                <c:pt idx="48">
                  <c:v>97.590087890625</c:v>
                </c:pt>
                <c:pt idx="49">
                  <c:v>97.419921875</c:v>
                </c:pt>
                <c:pt idx="50">
                  <c:v>97.66015625</c:v>
                </c:pt>
                <c:pt idx="51">
                  <c:v>97.369873046875</c:v>
                </c:pt>
                <c:pt idx="52">
                  <c:v>97.679931640625</c:v>
                </c:pt>
                <c:pt idx="53">
                  <c:v>100.330078125</c:v>
                </c:pt>
                <c:pt idx="54">
                  <c:v>95.179931640625</c:v>
                </c:pt>
                <c:pt idx="55">
                  <c:v>96.920166015625</c:v>
                </c:pt>
                <c:pt idx="56">
                  <c:v>97.300048828125</c:v>
                </c:pt>
                <c:pt idx="57">
                  <c:v>97.68994140625</c:v>
                </c:pt>
                <c:pt idx="58">
                  <c:v>98.60986328125</c:v>
                </c:pt>
                <c:pt idx="59">
                  <c:v>145.030029296875</c:v>
                </c:pt>
                <c:pt idx="60">
                  <c:v>97.6201171875</c:v>
                </c:pt>
                <c:pt idx="61">
                  <c:v>97.39990234375</c:v>
                </c:pt>
                <c:pt idx="62">
                  <c:v>97.5400390625</c:v>
                </c:pt>
                <c:pt idx="63">
                  <c:v>103.3798828125</c:v>
                </c:pt>
                <c:pt idx="64">
                  <c:v>91.7001953125</c:v>
                </c:pt>
                <c:pt idx="65">
                  <c:v>97.510009765625</c:v>
                </c:pt>
                <c:pt idx="66">
                  <c:v>97.469970703125</c:v>
                </c:pt>
                <c:pt idx="67">
                  <c:v>97.419921875</c:v>
                </c:pt>
                <c:pt idx="68">
                  <c:v>97.60009765625</c:v>
                </c:pt>
                <c:pt idx="69">
                  <c:v>97.3798828125</c:v>
                </c:pt>
                <c:pt idx="70">
                  <c:v>97.570068359375</c:v>
                </c:pt>
                <c:pt idx="71">
                  <c:v>97.409912109375</c:v>
                </c:pt>
                <c:pt idx="72">
                  <c:v>97.610107421875</c:v>
                </c:pt>
                <c:pt idx="73">
                  <c:v>97.419921875</c:v>
                </c:pt>
                <c:pt idx="74">
                  <c:v>101.7900390625</c:v>
                </c:pt>
                <c:pt idx="75">
                  <c:v>93.619873046875</c:v>
                </c:pt>
                <c:pt idx="76">
                  <c:v>146.06005859375</c:v>
                </c:pt>
                <c:pt idx="77">
                  <c:v>97.35009765625</c:v>
                </c:pt>
                <c:pt idx="78">
                  <c:v>97.570068359375</c:v>
                </c:pt>
                <c:pt idx="79">
                  <c:v>97.519775390625</c:v>
                </c:pt>
                <c:pt idx="80">
                  <c:v>97.440185546875</c:v>
                </c:pt>
                <c:pt idx="81">
                  <c:v>97.469970703125</c:v>
                </c:pt>
                <c:pt idx="82">
                  <c:v>97.56005859375</c:v>
                </c:pt>
                <c:pt idx="83">
                  <c:v>97.389892578125</c:v>
                </c:pt>
                <c:pt idx="84">
                  <c:v>104.840087890625</c:v>
                </c:pt>
                <c:pt idx="85">
                  <c:v>90.2998046875</c:v>
                </c:pt>
                <c:pt idx="86">
                  <c:v>98.510009765625</c:v>
                </c:pt>
                <c:pt idx="87">
                  <c:v>96.60009765625</c:v>
                </c:pt>
                <c:pt idx="88">
                  <c:v>97.510009765625</c:v>
                </c:pt>
                <c:pt idx="89">
                  <c:v>97.39990234375</c:v>
                </c:pt>
                <c:pt idx="90">
                  <c:v>97.590087890625</c:v>
                </c:pt>
                <c:pt idx="91">
                  <c:v>97.330078125</c:v>
                </c:pt>
                <c:pt idx="92">
                  <c:v>97.58984375</c:v>
                </c:pt>
                <c:pt idx="93">
                  <c:v>146.2001953125</c:v>
                </c:pt>
                <c:pt idx="94">
                  <c:v>100.039794921875</c:v>
                </c:pt>
                <c:pt idx="95">
                  <c:v>94.93017578125</c:v>
                </c:pt>
                <c:pt idx="96">
                  <c:v>97.489990234375</c:v>
                </c:pt>
                <c:pt idx="97">
                  <c:v>97.6298828125</c:v>
                </c:pt>
                <c:pt idx="98">
                  <c:v>97.670166015625</c:v>
                </c:pt>
              </c:numCache>
            </c:numRef>
          </c:val>
          <c:smooth val="0"/>
          <c:extLst>
            <c:ext xmlns:c16="http://schemas.microsoft.com/office/drawing/2014/chart" uri="{C3380CC4-5D6E-409C-BE32-E72D297353CC}">
              <c16:uniqueId val="{00000002-B3D8-453F-A534-80E2ABEC083B}"/>
            </c:ext>
          </c:extLst>
        </c:ser>
        <c:ser>
          <c:idx val="3"/>
          <c:order val="3"/>
          <c:tx>
            <c:v>150ms interval</c:v>
          </c:tx>
          <c:spPr>
            <a:ln w="28575" cap="rnd">
              <a:solidFill>
                <a:schemeClr val="accent4"/>
              </a:solidFill>
              <a:round/>
            </a:ln>
            <a:effectLst/>
          </c:spPr>
          <c:marker>
            <c:symbol val="none"/>
          </c:marker>
          <c:val>
            <c:numRef>
              <c:f>Sheet1!$N$13:$N$111</c:f>
              <c:numCache>
                <c:formatCode>General</c:formatCode>
                <c:ptCount val="99"/>
                <c:pt idx="0">
                  <c:v>146.2900390625</c:v>
                </c:pt>
                <c:pt idx="1">
                  <c:v>146.090087890625</c:v>
                </c:pt>
                <c:pt idx="2">
                  <c:v>146.389892578125</c:v>
                </c:pt>
                <c:pt idx="3">
                  <c:v>149.330078125</c:v>
                </c:pt>
                <c:pt idx="4">
                  <c:v>142.8798828125</c:v>
                </c:pt>
                <c:pt idx="5">
                  <c:v>292.820068359375</c:v>
                </c:pt>
                <c:pt idx="6">
                  <c:v>97.409912109375</c:v>
                </c:pt>
                <c:pt idx="7">
                  <c:v>97.4501953125</c:v>
                </c:pt>
                <c:pt idx="8">
                  <c:v>146.3798828125</c:v>
                </c:pt>
                <c:pt idx="9">
                  <c:v>146.169921875</c:v>
                </c:pt>
                <c:pt idx="10">
                  <c:v>149.18017578125</c:v>
                </c:pt>
                <c:pt idx="11">
                  <c:v>143.3798828125</c:v>
                </c:pt>
                <c:pt idx="12">
                  <c:v>146.18994140625</c:v>
                </c:pt>
                <c:pt idx="13">
                  <c:v>146.489990234375</c:v>
                </c:pt>
                <c:pt idx="14">
                  <c:v>146.150146484375</c:v>
                </c:pt>
                <c:pt idx="15">
                  <c:v>227.08984375</c:v>
                </c:pt>
                <c:pt idx="16">
                  <c:v>65.2900390625</c:v>
                </c:pt>
                <c:pt idx="17">
                  <c:v>149.130126953125</c:v>
                </c:pt>
                <c:pt idx="18">
                  <c:v>143.329833984375</c:v>
                </c:pt>
                <c:pt idx="19">
                  <c:v>146.210205078125</c:v>
                </c:pt>
                <c:pt idx="20">
                  <c:v>195.199951171875</c:v>
                </c:pt>
                <c:pt idx="21">
                  <c:v>146.5400390625</c:v>
                </c:pt>
                <c:pt idx="22">
                  <c:v>146.079833984375</c:v>
                </c:pt>
                <c:pt idx="23">
                  <c:v>146.080078125</c:v>
                </c:pt>
                <c:pt idx="24">
                  <c:v>149</c:v>
                </c:pt>
                <c:pt idx="25">
                  <c:v>143.4599609375</c:v>
                </c:pt>
                <c:pt idx="26">
                  <c:v>146.130126953125</c:v>
                </c:pt>
                <c:pt idx="27">
                  <c:v>146.349853515625</c:v>
                </c:pt>
                <c:pt idx="28">
                  <c:v>146.2900390625</c:v>
                </c:pt>
                <c:pt idx="29">
                  <c:v>146.39990234375</c:v>
                </c:pt>
                <c:pt idx="30">
                  <c:v>146.2001953125</c:v>
                </c:pt>
                <c:pt idx="31">
                  <c:v>148.919921875</c:v>
                </c:pt>
                <c:pt idx="32">
                  <c:v>192.14990234375</c:v>
                </c:pt>
                <c:pt idx="33">
                  <c:v>146.380126953125</c:v>
                </c:pt>
                <c:pt idx="34">
                  <c:v>146.260009765625</c:v>
                </c:pt>
                <c:pt idx="35">
                  <c:v>146.10986328125</c:v>
                </c:pt>
                <c:pt idx="36">
                  <c:v>146.800048828125</c:v>
                </c:pt>
                <c:pt idx="37">
                  <c:v>145.820068359375</c:v>
                </c:pt>
                <c:pt idx="38">
                  <c:v>149.10009765625</c:v>
                </c:pt>
                <c:pt idx="39">
                  <c:v>143.329833984375</c:v>
                </c:pt>
                <c:pt idx="40">
                  <c:v>146.380126953125</c:v>
                </c:pt>
                <c:pt idx="41">
                  <c:v>146.079833984375</c:v>
                </c:pt>
                <c:pt idx="42">
                  <c:v>146.530029296875</c:v>
                </c:pt>
                <c:pt idx="43">
                  <c:v>195.080078125</c:v>
                </c:pt>
                <c:pt idx="44">
                  <c:v>146.1298828125</c:v>
                </c:pt>
                <c:pt idx="45">
                  <c:v>148.880126953125</c:v>
                </c:pt>
                <c:pt idx="46">
                  <c:v>143.580078125</c:v>
                </c:pt>
                <c:pt idx="47">
                  <c:v>146.119873046875</c:v>
                </c:pt>
                <c:pt idx="48">
                  <c:v>146.239990234375</c:v>
                </c:pt>
                <c:pt idx="49">
                  <c:v>146.739990234375</c:v>
                </c:pt>
                <c:pt idx="50">
                  <c:v>146.130126953125</c:v>
                </c:pt>
                <c:pt idx="51">
                  <c:v>146.030029296875</c:v>
                </c:pt>
                <c:pt idx="52">
                  <c:v>149.019775390625</c:v>
                </c:pt>
                <c:pt idx="53">
                  <c:v>143.39013671875</c:v>
                </c:pt>
                <c:pt idx="54">
                  <c:v>146.27001953125</c:v>
                </c:pt>
                <c:pt idx="55">
                  <c:v>194.969970703125</c:v>
                </c:pt>
                <c:pt idx="56">
                  <c:v>146.39990234375</c:v>
                </c:pt>
                <c:pt idx="57">
                  <c:v>146.4501953125</c:v>
                </c:pt>
                <c:pt idx="58">
                  <c:v>146.719970703125</c:v>
                </c:pt>
                <c:pt idx="59">
                  <c:v>148.389892578125</c:v>
                </c:pt>
                <c:pt idx="60">
                  <c:v>143.25</c:v>
                </c:pt>
                <c:pt idx="61">
                  <c:v>146.510009765625</c:v>
                </c:pt>
                <c:pt idx="62">
                  <c:v>146.070068359375</c:v>
                </c:pt>
                <c:pt idx="63">
                  <c:v>146.33984375</c:v>
                </c:pt>
                <c:pt idx="64">
                  <c:v>146.300048828125</c:v>
                </c:pt>
                <c:pt idx="65">
                  <c:v>146.43994140625</c:v>
                </c:pt>
                <c:pt idx="66">
                  <c:v>197.670166015625</c:v>
                </c:pt>
                <c:pt idx="67">
                  <c:v>143.159912109375</c:v>
                </c:pt>
                <c:pt idx="68">
                  <c:v>146.469970703125</c:v>
                </c:pt>
                <c:pt idx="69">
                  <c:v>146.030029296875</c:v>
                </c:pt>
                <c:pt idx="70">
                  <c:v>146.570068359375</c:v>
                </c:pt>
                <c:pt idx="71">
                  <c:v>146.1298828125</c:v>
                </c:pt>
                <c:pt idx="72">
                  <c:v>146.18017578125</c:v>
                </c:pt>
                <c:pt idx="73">
                  <c:v>150</c:v>
                </c:pt>
                <c:pt idx="74">
                  <c:v>142.539794921875</c:v>
                </c:pt>
                <c:pt idx="75">
                  <c:v>146.25</c:v>
                </c:pt>
                <c:pt idx="76">
                  <c:v>146.18017578125</c:v>
                </c:pt>
                <c:pt idx="77">
                  <c:v>146.33984375</c:v>
                </c:pt>
                <c:pt idx="78">
                  <c:v>195.06005859375</c:v>
                </c:pt>
                <c:pt idx="79">
                  <c:v>146.199951171875</c:v>
                </c:pt>
                <c:pt idx="80">
                  <c:v>150.6201171875</c:v>
                </c:pt>
                <c:pt idx="81">
                  <c:v>142.030029296875</c:v>
                </c:pt>
                <c:pt idx="82">
                  <c:v>146.099853515625</c:v>
                </c:pt>
                <c:pt idx="83">
                  <c:v>146.52001953125</c:v>
                </c:pt>
                <c:pt idx="84">
                  <c:v>146.06005859375</c:v>
                </c:pt>
                <c:pt idx="85">
                  <c:v>146.31005859375</c:v>
                </c:pt>
                <c:pt idx="86">
                  <c:v>146.239990234375</c:v>
                </c:pt>
                <c:pt idx="87">
                  <c:v>148.7900390625</c:v>
                </c:pt>
                <c:pt idx="88">
                  <c:v>143.9599609375</c:v>
                </c:pt>
                <c:pt idx="89">
                  <c:v>195.329833984375</c:v>
                </c:pt>
                <c:pt idx="90">
                  <c:v>146.320068359375</c:v>
                </c:pt>
                <c:pt idx="91">
                  <c:v>145.820068359375</c:v>
                </c:pt>
                <c:pt idx="92">
                  <c:v>146.080078125</c:v>
                </c:pt>
                <c:pt idx="93">
                  <c:v>176.06982421875</c:v>
                </c:pt>
                <c:pt idx="94">
                  <c:v>126.330078125</c:v>
                </c:pt>
                <c:pt idx="95">
                  <c:v>136.760009765625</c:v>
                </c:pt>
                <c:pt idx="96">
                  <c:v>146.22998046875</c:v>
                </c:pt>
                <c:pt idx="97">
                  <c:v>145.909912109375</c:v>
                </c:pt>
                <c:pt idx="98">
                  <c:v>146.16015625</c:v>
                </c:pt>
              </c:numCache>
            </c:numRef>
          </c:val>
          <c:smooth val="0"/>
          <c:extLst>
            <c:ext xmlns:c16="http://schemas.microsoft.com/office/drawing/2014/chart" uri="{C3380CC4-5D6E-409C-BE32-E72D297353CC}">
              <c16:uniqueId val="{00000003-B3D8-453F-A534-80E2ABEC083B}"/>
            </c:ext>
          </c:extLst>
        </c:ser>
        <c:ser>
          <c:idx val="4"/>
          <c:order val="4"/>
          <c:tx>
            <c:v>200ms interval</c:v>
          </c:tx>
          <c:spPr>
            <a:ln w="28575" cap="rnd">
              <a:solidFill>
                <a:schemeClr val="accent5"/>
              </a:solidFill>
              <a:round/>
            </a:ln>
            <a:effectLst/>
          </c:spPr>
          <c:marker>
            <c:symbol val="none"/>
          </c:marker>
          <c:val>
            <c:numRef>
              <c:f>Sheet1!$R$13:$R$111</c:f>
              <c:numCache>
                <c:formatCode>General</c:formatCode>
                <c:ptCount val="99"/>
                <c:pt idx="0">
                  <c:v>195.06005859375</c:v>
                </c:pt>
                <c:pt idx="1">
                  <c:v>197.97998046875</c:v>
                </c:pt>
                <c:pt idx="2">
                  <c:v>192.340087890625</c:v>
                </c:pt>
                <c:pt idx="3">
                  <c:v>195.059814453125</c:v>
                </c:pt>
                <c:pt idx="4">
                  <c:v>194.650146484375</c:v>
                </c:pt>
                <c:pt idx="5">
                  <c:v>243.800048828125</c:v>
                </c:pt>
                <c:pt idx="6">
                  <c:v>197.75</c:v>
                </c:pt>
                <c:pt idx="7">
                  <c:v>192.079833984375</c:v>
                </c:pt>
                <c:pt idx="8">
                  <c:v>195.2099609375</c:v>
                </c:pt>
                <c:pt idx="9">
                  <c:v>194.989990234375</c:v>
                </c:pt>
                <c:pt idx="10">
                  <c:v>194.89013671875</c:v>
                </c:pt>
                <c:pt idx="11">
                  <c:v>195.14990234375</c:v>
                </c:pt>
                <c:pt idx="12">
                  <c:v>197.4599609375</c:v>
                </c:pt>
                <c:pt idx="13">
                  <c:v>193.68017578125</c:v>
                </c:pt>
                <c:pt idx="14">
                  <c:v>242.739990234375</c:v>
                </c:pt>
                <c:pt idx="15">
                  <c:v>194.739990234375</c:v>
                </c:pt>
                <c:pt idx="16">
                  <c:v>195.239990234375</c:v>
                </c:pt>
                <c:pt idx="17">
                  <c:v>197.829833984375</c:v>
                </c:pt>
                <c:pt idx="18">
                  <c:v>192.070068359375</c:v>
                </c:pt>
                <c:pt idx="19">
                  <c:v>195.02001953125</c:v>
                </c:pt>
                <c:pt idx="20">
                  <c:v>195.030029296875</c:v>
                </c:pt>
                <c:pt idx="21">
                  <c:v>194.929931640625</c:v>
                </c:pt>
                <c:pt idx="22">
                  <c:v>195.199951171875</c:v>
                </c:pt>
                <c:pt idx="23">
                  <c:v>246.210205078125</c:v>
                </c:pt>
                <c:pt idx="24">
                  <c:v>192.5</c:v>
                </c:pt>
                <c:pt idx="25">
                  <c:v>194.780029296875</c:v>
                </c:pt>
                <c:pt idx="26">
                  <c:v>195.02978515625</c:v>
                </c:pt>
                <c:pt idx="27">
                  <c:v>195.16015625</c:v>
                </c:pt>
                <c:pt idx="28">
                  <c:v>194.7099609375</c:v>
                </c:pt>
                <c:pt idx="29">
                  <c:v>197.989990234375</c:v>
                </c:pt>
                <c:pt idx="30">
                  <c:v>192.369873046875</c:v>
                </c:pt>
                <c:pt idx="31">
                  <c:v>194.85009765625</c:v>
                </c:pt>
                <c:pt idx="32">
                  <c:v>243.64013671875</c:v>
                </c:pt>
                <c:pt idx="33">
                  <c:v>195.10986328125</c:v>
                </c:pt>
                <c:pt idx="34">
                  <c:v>197.800048828125</c:v>
                </c:pt>
                <c:pt idx="35">
                  <c:v>192.260009765625</c:v>
                </c:pt>
                <c:pt idx="36">
                  <c:v>194.89990234375</c:v>
                </c:pt>
                <c:pt idx="37">
                  <c:v>195.050048828125</c:v>
                </c:pt>
                <c:pt idx="38">
                  <c:v>195.06005859375</c:v>
                </c:pt>
                <c:pt idx="39">
                  <c:v>194.969970703125</c:v>
                </c:pt>
                <c:pt idx="40">
                  <c:v>197.93994140625</c:v>
                </c:pt>
                <c:pt idx="41">
                  <c:v>241.050048828125</c:v>
                </c:pt>
                <c:pt idx="42">
                  <c:v>194.81005859375</c:v>
                </c:pt>
                <c:pt idx="43">
                  <c:v>195.0400390625</c:v>
                </c:pt>
                <c:pt idx="44">
                  <c:v>195.06982421875</c:v>
                </c:pt>
                <c:pt idx="45">
                  <c:v>197.530029296875</c:v>
                </c:pt>
                <c:pt idx="46">
                  <c:v>193.320068359375</c:v>
                </c:pt>
                <c:pt idx="47">
                  <c:v>194.25</c:v>
                </c:pt>
                <c:pt idx="48">
                  <c:v>194.7900390625</c:v>
                </c:pt>
                <c:pt idx="49">
                  <c:v>244.079833984375</c:v>
                </c:pt>
                <c:pt idx="50">
                  <c:v>200.900146484375</c:v>
                </c:pt>
                <c:pt idx="51">
                  <c:v>188.83984375</c:v>
                </c:pt>
                <c:pt idx="52">
                  <c:v>194.91015625</c:v>
                </c:pt>
                <c:pt idx="53">
                  <c:v>195.199951171875</c:v>
                </c:pt>
                <c:pt idx="54">
                  <c:v>194.9599609375</c:v>
                </c:pt>
                <c:pt idx="55">
                  <c:v>195.10009765625</c:v>
                </c:pt>
                <c:pt idx="56">
                  <c:v>197.530029296875</c:v>
                </c:pt>
                <c:pt idx="57">
                  <c:v>192.449951171875</c:v>
                </c:pt>
                <c:pt idx="58">
                  <c:v>195.02001953125</c:v>
                </c:pt>
                <c:pt idx="59">
                  <c:v>243.639892578125</c:v>
                </c:pt>
                <c:pt idx="60">
                  <c:v>195.110107421875</c:v>
                </c:pt>
                <c:pt idx="61">
                  <c:v>197.419921875</c:v>
                </c:pt>
                <c:pt idx="62">
                  <c:v>192.47998046875</c:v>
                </c:pt>
                <c:pt idx="63">
                  <c:v>196.130126953125</c:v>
                </c:pt>
                <c:pt idx="64">
                  <c:v>194.030029296875</c:v>
                </c:pt>
                <c:pt idx="65">
                  <c:v>194.93994140625</c:v>
                </c:pt>
                <c:pt idx="66">
                  <c:v>195.02001953125</c:v>
                </c:pt>
                <c:pt idx="67">
                  <c:v>246.530029296875</c:v>
                </c:pt>
                <c:pt idx="68">
                  <c:v>192.06982421875</c:v>
                </c:pt>
                <c:pt idx="69">
                  <c:v>195.219970703125</c:v>
                </c:pt>
                <c:pt idx="70">
                  <c:v>194.880126953125</c:v>
                </c:pt>
                <c:pt idx="71">
                  <c:v>195.099853515625</c:v>
                </c:pt>
                <c:pt idx="72">
                  <c:v>195.010009765625</c:v>
                </c:pt>
                <c:pt idx="73">
                  <c:v>197.6201171875</c:v>
                </c:pt>
                <c:pt idx="74">
                  <c:v>192.330078125</c:v>
                </c:pt>
                <c:pt idx="75">
                  <c:v>243.7099609375</c:v>
                </c:pt>
                <c:pt idx="76">
                  <c:v>195.050048828125</c:v>
                </c:pt>
                <c:pt idx="77">
                  <c:v>194.81982421875</c:v>
                </c:pt>
                <c:pt idx="78">
                  <c:v>197.75</c:v>
                </c:pt>
                <c:pt idx="79">
                  <c:v>192.280029296875</c:v>
                </c:pt>
                <c:pt idx="80">
                  <c:v>195.110107421875</c:v>
                </c:pt>
                <c:pt idx="81">
                  <c:v>194.83984375</c:v>
                </c:pt>
                <c:pt idx="82">
                  <c:v>195.380126953125</c:v>
                </c:pt>
                <c:pt idx="83">
                  <c:v>246.2099609375</c:v>
                </c:pt>
                <c:pt idx="84">
                  <c:v>143.510009765625</c:v>
                </c:pt>
                <c:pt idx="85">
                  <c:v>244.030029296875</c:v>
                </c:pt>
                <c:pt idx="86">
                  <c:v>194.739990234375</c:v>
                </c:pt>
                <c:pt idx="87">
                  <c:v>195.119873046875</c:v>
                </c:pt>
                <c:pt idx="88">
                  <c:v>194.91015625</c:v>
                </c:pt>
                <c:pt idx="89">
                  <c:v>197.739990234375</c:v>
                </c:pt>
                <c:pt idx="90">
                  <c:v>192.330078125</c:v>
                </c:pt>
                <c:pt idx="91">
                  <c:v>195.119873046875</c:v>
                </c:pt>
                <c:pt idx="92">
                  <c:v>195.050048828125</c:v>
                </c:pt>
                <c:pt idx="93">
                  <c:v>243.619873046875</c:v>
                </c:pt>
                <c:pt idx="94">
                  <c:v>198.239990234375</c:v>
                </c:pt>
                <c:pt idx="95">
                  <c:v>191.800048828125</c:v>
                </c:pt>
                <c:pt idx="96">
                  <c:v>194.989990234375</c:v>
                </c:pt>
                <c:pt idx="97">
                  <c:v>195.02001953125</c:v>
                </c:pt>
                <c:pt idx="98">
                  <c:v>195</c:v>
                </c:pt>
              </c:numCache>
            </c:numRef>
          </c:val>
          <c:smooth val="0"/>
          <c:extLst>
            <c:ext xmlns:c16="http://schemas.microsoft.com/office/drawing/2014/chart" uri="{C3380CC4-5D6E-409C-BE32-E72D297353CC}">
              <c16:uniqueId val="{00000004-B3D8-453F-A534-80E2ABEC083B}"/>
            </c:ext>
          </c:extLst>
        </c:ser>
        <c:ser>
          <c:idx val="5"/>
          <c:order val="5"/>
          <c:tx>
            <c:v>250ms interval</c:v>
          </c:tx>
          <c:spPr>
            <a:ln w="28575" cap="rnd">
              <a:solidFill>
                <a:schemeClr val="accent6"/>
              </a:solidFill>
              <a:round/>
            </a:ln>
            <a:effectLst/>
          </c:spPr>
          <c:marker>
            <c:symbol val="none"/>
          </c:marker>
          <c:val>
            <c:numRef>
              <c:f>Sheet1!$V$13:$V$111</c:f>
              <c:numCache>
                <c:formatCode>General</c:formatCode>
                <c:ptCount val="99"/>
                <c:pt idx="0">
                  <c:v>237.0400390625</c:v>
                </c:pt>
                <c:pt idx="1">
                  <c:v>244.300048828125</c:v>
                </c:pt>
                <c:pt idx="2">
                  <c:v>243.300048828125</c:v>
                </c:pt>
                <c:pt idx="3">
                  <c:v>244.039794921875</c:v>
                </c:pt>
                <c:pt idx="4">
                  <c:v>373.68017578125</c:v>
                </c:pt>
                <c:pt idx="5">
                  <c:v>162.47998046875</c:v>
                </c:pt>
                <c:pt idx="6">
                  <c:v>243.7099609375</c:v>
                </c:pt>
                <c:pt idx="7">
                  <c:v>243.659912109375</c:v>
                </c:pt>
                <c:pt idx="8">
                  <c:v>243.830078125</c:v>
                </c:pt>
                <c:pt idx="9">
                  <c:v>246.239990234375</c:v>
                </c:pt>
                <c:pt idx="10">
                  <c:v>241.469970703125</c:v>
                </c:pt>
                <c:pt idx="11">
                  <c:v>243.6201171875</c:v>
                </c:pt>
                <c:pt idx="12">
                  <c:v>292.35986328125</c:v>
                </c:pt>
                <c:pt idx="13">
                  <c:v>246.2900390625</c:v>
                </c:pt>
                <c:pt idx="14">
                  <c:v>241.159912109375</c:v>
                </c:pt>
                <c:pt idx="15">
                  <c:v>243.880126953125</c:v>
                </c:pt>
                <c:pt idx="16">
                  <c:v>243.68994140625</c:v>
                </c:pt>
                <c:pt idx="17">
                  <c:v>243.72998046875</c:v>
                </c:pt>
                <c:pt idx="18">
                  <c:v>246.570068359375</c:v>
                </c:pt>
                <c:pt idx="19">
                  <c:v>242.159912109375</c:v>
                </c:pt>
                <c:pt idx="20">
                  <c:v>291.260009765625</c:v>
                </c:pt>
                <c:pt idx="21">
                  <c:v>243.7900390625</c:v>
                </c:pt>
                <c:pt idx="22">
                  <c:v>250.239990234375</c:v>
                </c:pt>
                <c:pt idx="23">
                  <c:v>237.2900390625</c:v>
                </c:pt>
                <c:pt idx="24">
                  <c:v>243.85986328125</c:v>
                </c:pt>
                <c:pt idx="25">
                  <c:v>243.590087890625</c:v>
                </c:pt>
                <c:pt idx="26">
                  <c:v>244</c:v>
                </c:pt>
                <c:pt idx="27">
                  <c:v>294.989990234375</c:v>
                </c:pt>
                <c:pt idx="28">
                  <c:v>241.419921875</c:v>
                </c:pt>
                <c:pt idx="29">
                  <c:v>243.530029296875</c:v>
                </c:pt>
                <c:pt idx="30">
                  <c:v>243.68017578125</c:v>
                </c:pt>
                <c:pt idx="31">
                  <c:v>243.64990234375</c:v>
                </c:pt>
                <c:pt idx="32">
                  <c:v>246.260009765625</c:v>
                </c:pt>
                <c:pt idx="33">
                  <c:v>241.330078125</c:v>
                </c:pt>
                <c:pt idx="34">
                  <c:v>292.429931640625</c:v>
                </c:pt>
                <c:pt idx="35">
                  <c:v>243.869873046875</c:v>
                </c:pt>
                <c:pt idx="36">
                  <c:v>249.2900390625</c:v>
                </c:pt>
                <c:pt idx="37">
                  <c:v>238.47998046875</c:v>
                </c:pt>
                <c:pt idx="38">
                  <c:v>243.5400390625</c:v>
                </c:pt>
                <c:pt idx="39">
                  <c:v>243.72998046875</c:v>
                </c:pt>
                <c:pt idx="40">
                  <c:v>243.9599609375</c:v>
                </c:pt>
                <c:pt idx="41">
                  <c:v>295.280029296875</c:v>
                </c:pt>
                <c:pt idx="42">
                  <c:v>240.840087890625</c:v>
                </c:pt>
                <c:pt idx="43">
                  <c:v>244.18994140625</c:v>
                </c:pt>
                <c:pt idx="44">
                  <c:v>243.18017578125</c:v>
                </c:pt>
                <c:pt idx="45">
                  <c:v>243.719970703125</c:v>
                </c:pt>
                <c:pt idx="46">
                  <c:v>247.119873046875</c:v>
                </c:pt>
                <c:pt idx="47">
                  <c:v>240.4599609375</c:v>
                </c:pt>
                <c:pt idx="48">
                  <c:v>243.760009765625</c:v>
                </c:pt>
                <c:pt idx="49">
                  <c:v>292.47998046875</c:v>
                </c:pt>
                <c:pt idx="50">
                  <c:v>248.070068359375</c:v>
                </c:pt>
                <c:pt idx="51">
                  <c:v>239.75</c:v>
                </c:pt>
                <c:pt idx="52">
                  <c:v>243.7099609375</c:v>
                </c:pt>
                <c:pt idx="53">
                  <c:v>243.4599609375</c:v>
                </c:pt>
                <c:pt idx="54">
                  <c:v>244.010009765625</c:v>
                </c:pt>
                <c:pt idx="55">
                  <c:v>247.16015625</c:v>
                </c:pt>
                <c:pt idx="56">
                  <c:v>289.079833984375</c:v>
                </c:pt>
                <c:pt idx="57">
                  <c:v>243.610107421875</c:v>
                </c:pt>
                <c:pt idx="58">
                  <c:v>243.820068359375</c:v>
                </c:pt>
                <c:pt idx="59">
                  <c:v>246.260009765625</c:v>
                </c:pt>
                <c:pt idx="60">
                  <c:v>241.530029296875</c:v>
                </c:pt>
                <c:pt idx="61">
                  <c:v>243.559814453125</c:v>
                </c:pt>
                <c:pt idx="62">
                  <c:v>243.580078125</c:v>
                </c:pt>
                <c:pt idx="63">
                  <c:v>295.179931640625</c:v>
                </c:pt>
                <c:pt idx="64">
                  <c:v>242.420166015625</c:v>
                </c:pt>
                <c:pt idx="65">
                  <c:v>242.60986328125</c:v>
                </c:pt>
                <c:pt idx="66">
                  <c:v>243.68994140625</c:v>
                </c:pt>
                <c:pt idx="67">
                  <c:v>243.739990234375</c:v>
                </c:pt>
                <c:pt idx="68">
                  <c:v>246.570068359375</c:v>
                </c:pt>
                <c:pt idx="69">
                  <c:v>240.85009765625</c:v>
                </c:pt>
                <c:pt idx="70">
                  <c:v>292.68994140625</c:v>
                </c:pt>
                <c:pt idx="71">
                  <c:v>243.619873046875</c:v>
                </c:pt>
                <c:pt idx="72">
                  <c:v>246.280029296875</c:v>
                </c:pt>
                <c:pt idx="73">
                  <c:v>241.940185546875</c:v>
                </c:pt>
                <c:pt idx="74">
                  <c:v>243.179931640625</c:v>
                </c:pt>
                <c:pt idx="75">
                  <c:v>243.639892578125</c:v>
                </c:pt>
                <c:pt idx="76">
                  <c:v>243.85009765625</c:v>
                </c:pt>
                <c:pt idx="77">
                  <c:v>295.43994140625</c:v>
                </c:pt>
                <c:pt idx="78">
                  <c:v>240.919921875</c:v>
                </c:pt>
                <c:pt idx="79">
                  <c:v>243.66015625</c:v>
                </c:pt>
                <c:pt idx="80">
                  <c:v>243.570068359375</c:v>
                </c:pt>
                <c:pt idx="81">
                  <c:v>243.97998046875</c:v>
                </c:pt>
                <c:pt idx="82">
                  <c:v>246.619873046875</c:v>
                </c:pt>
                <c:pt idx="83">
                  <c:v>240.7900390625</c:v>
                </c:pt>
                <c:pt idx="84">
                  <c:v>292.4599609375</c:v>
                </c:pt>
                <c:pt idx="85">
                  <c:v>243.9599609375</c:v>
                </c:pt>
                <c:pt idx="86">
                  <c:v>248.7001953125</c:v>
                </c:pt>
                <c:pt idx="87">
                  <c:v>238.83984375</c:v>
                </c:pt>
                <c:pt idx="88">
                  <c:v>292.219970703125</c:v>
                </c:pt>
                <c:pt idx="89">
                  <c:v>195.280029296875</c:v>
                </c:pt>
                <c:pt idx="90">
                  <c:v>295.150146484375</c:v>
                </c:pt>
                <c:pt idx="91">
                  <c:v>192.35986328125</c:v>
                </c:pt>
                <c:pt idx="92">
                  <c:v>292.39013671875</c:v>
                </c:pt>
                <c:pt idx="93">
                  <c:v>243.760009765625</c:v>
                </c:pt>
                <c:pt idx="94">
                  <c:v>243.7998046875</c:v>
                </c:pt>
                <c:pt idx="95">
                  <c:v>247.35009765625</c:v>
                </c:pt>
                <c:pt idx="96">
                  <c:v>240.080078125</c:v>
                </c:pt>
                <c:pt idx="97">
                  <c:v>243.72998046875</c:v>
                </c:pt>
                <c:pt idx="98">
                  <c:v>243.809814453125</c:v>
                </c:pt>
              </c:numCache>
            </c:numRef>
          </c:val>
          <c:smooth val="0"/>
          <c:extLst>
            <c:ext xmlns:c16="http://schemas.microsoft.com/office/drawing/2014/chart" uri="{C3380CC4-5D6E-409C-BE32-E72D297353CC}">
              <c16:uniqueId val="{00000005-B3D8-453F-A534-80E2ABEC083B}"/>
            </c:ext>
          </c:extLst>
        </c:ser>
        <c:ser>
          <c:idx val="6"/>
          <c:order val="6"/>
          <c:tx>
            <c:v>300ms interval</c:v>
          </c:tx>
          <c:spPr>
            <a:ln w="28575" cap="rnd">
              <a:solidFill>
                <a:schemeClr val="accent1">
                  <a:lumMod val="60000"/>
                </a:schemeClr>
              </a:solidFill>
              <a:round/>
            </a:ln>
            <a:effectLst/>
          </c:spPr>
          <c:marker>
            <c:symbol val="none"/>
          </c:marker>
          <c:val>
            <c:numRef>
              <c:f>Sheet1!$Z$13:$Z$111</c:f>
              <c:numCache>
                <c:formatCode>General</c:formatCode>
                <c:ptCount val="99"/>
                <c:pt idx="0">
                  <c:v>289.929931640625</c:v>
                </c:pt>
                <c:pt idx="1">
                  <c:v>341.1201171875</c:v>
                </c:pt>
                <c:pt idx="2">
                  <c:v>292.64990234375</c:v>
                </c:pt>
                <c:pt idx="3">
                  <c:v>297</c:v>
                </c:pt>
                <c:pt idx="4">
                  <c:v>288.030029296875</c:v>
                </c:pt>
                <c:pt idx="5">
                  <c:v>292.580078125</c:v>
                </c:pt>
                <c:pt idx="6">
                  <c:v>292.449951171875</c:v>
                </c:pt>
                <c:pt idx="7">
                  <c:v>344.130126953125</c:v>
                </c:pt>
                <c:pt idx="8">
                  <c:v>289.5498046875</c:v>
                </c:pt>
                <c:pt idx="9">
                  <c:v>292.60009765625</c:v>
                </c:pt>
                <c:pt idx="10">
                  <c:v>292.60009765625</c:v>
                </c:pt>
                <c:pt idx="11">
                  <c:v>295.010009765625</c:v>
                </c:pt>
                <c:pt idx="12">
                  <c:v>289.7998046875</c:v>
                </c:pt>
                <c:pt idx="13">
                  <c:v>292.68017578125</c:v>
                </c:pt>
                <c:pt idx="14">
                  <c:v>341.27001953125</c:v>
                </c:pt>
                <c:pt idx="15">
                  <c:v>295.52978515625</c:v>
                </c:pt>
                <c:pt idx="16">
                  <c:v>289.760009765625</c:v>
                </c:pt>
                <c:pt idx="17">
                  <c:v>292.06005859375</c:v>
                </c:pt>
                <c:pt idx="18">
                  <c:v>292.650146484375</c:v>
                </c:pt>
                <c:pt idx="19">
                  <c:v>295.389892578125</c:v>
                </c:pt>
                <c:pt idx="20">
                  <c:v>338.419921875</c:v>
                </c:pt>
                <c:pt idx="21">
                  <c:v>292.460205078125</c:v>
                </c:pt>
                <c:pt idx="22">
                  <c:v>292.639892578125</c:v>
                </c:pt>
                <c:pt idx="23">
                  <c:v>295.050048828125</c:v>
                </c:pt>
                <c:pt idx="24">
                  <c:v>289.869873046875</c:v>
                </c:pt>
                <c:pt idx="25">
                  <c:v>292.449951171875</c:v>
                </c:pt>
                <c:pt idx="26">
                  <c:v>341.150146484375</c:v>
                </c:pt>
                <c:pt idx="27">
                  <c:v>295.550048828125</c:v>
                </c:pt>
                <c:pt idx="28">
                  <c:v>289.419921875</c:v>
                </c:pt>
                <c:pt idx="29">
                  <c:v>292.760009765625</c:v>
                </c:pt>
                <c:pt idx="30">
                  <c:v>341.169921875</c:v>
                </c:pt>
                <c:pt idx="31">
                  <c:v>246.400146484375</c:v>
                </c:pt>
                <c:pt idx="32">
                  <c:v>338.81982421875</c:v>
                </c:pt>
                <c:pt idx="33">
                  <c:v>292.080078125</c:v>
                </c:pt>
                <c:pt idx="34">
                  <c:v>292.820068359375</c:v>
                </c:pt>
                <c:pt idx="35">
                  <c:v>295.139892578125</c:v>
                </c:pt>
                <c:pt idx="36">
                  <c:v>290.06005859375</c:v>
                </c:pt>
                <c:pt idx="37">
                  <c:v>292.1201171875</c:v>
                </c:pt>
                <c:pt idx="38">
                  <c:v>341.509765625</c:v>
                </c:pt>
                <c:pt idx="39">
                  <c:v>294.9501953125</c:v>
                </c:pt>
                <c:pt idx="40">
                  <c:v>289.969970703125</c:v>
                </c:pt>
                <c:pt idx="41">
                  <c:v>292.5</c:v>
                </c:pt>
                <c:pt idx="42">
                  <c:v>292.639892578125</c:v>
                </c:pt>
                <c:pt idx="43">
                  <c:v>296.510009765625</c:v>
                </c:pt>
                <c:pt idx="44">
                  <c:v>337.090087890625</c:v>
                </c:pt>
                <c:pt idx="45">
                  <c:v>292.64990234375</c:v>
                </c:pt>
                <c:pt idx="46">
                  <c:v>292.219970703125</c:v>
                </c:pt>
                <c:pt idx="47">
                  <c:v>295.330078125</c:v>
                </c:pt>
                <c:pt idx="48">
                  <c:v>289.739990234375</c:v>
                </c:pt>
                <c:pt idx="49">
                  <c:v>292.590087890625</c:v>
                </c:pt>
                <c:pt idx="50">
                  <c:v>341.369873046875</c:v>
                </c:pt>
                <c:pt idx="51">
                  <c:v>295.280029296875</c:v>
                </c:pt>
                <c:pt idx="52">
                  <c:v>289.760009765625</c:v>
                </c:pt>
                <c:pt idx="53">
                  <c:v>292.35009765625</c:v>
                </c:pt>
                <c:pt idx="54">
                  <c:v>292.56982421875</c:v>
                </c:pt>
                <c:pt idx="55">
                  <c:v>295.0400390625</c:v>
                </c:pt>
                <c:pt idx="56">
                  <c:v>338.66015625</c:v>
                </c:pt>
                <c:pt idx="57">
                  <c:v>292.72998046875</c:v>
                </c:pt>
                <c:pt idx="58">
                  <c:v>292.27001953125</c:v>
                </c:pt>
                <c:pt idx="59">
                  <c:v>295.099853515625</c:v>
                </c:pt>
                <c:pt idx="60">
                  <c:v>289.97998046875</c:v>
                </c:pt>
                <c:pt idx="61">
                  <c:v>295</c:v>
                </c:pt>
                <c:pt idx="62">
                  <c:v>338.670166015625</c:v>
                </c:pt>
                <c:pt idx="63">
                  <c:v>296.2099609375</c:v>
                </c:pt>
                <c:pt idx="64">
                  <c:v>289.10986328125</c:v>
                </c:pt>
                <c:pt idx="65">
                  <c:v>292.41015625</c:v>
                </c:pt>
                <c:pt idx="66">
                  <c:v>292.33984375</c:v>
                </c:pt>
                <c:pt idx="67">
                  <c:v>295.760009765625</c:v>
                </c:pt>
                <c:pt idx="68">
                  <c:v>338.06005859375</c:v>
                </c:pt>
                <c:pt idx="69">
                  <c:v>293.130126953125</c:v>
                </c:pt>
                <c:pt idx="70">
                  <c:v>291.85986328125</c:v>
                </c:pt>
                <c:pt idx="71">
                  <c:v>343.969970703125</c:v>
                </c:pt>
                <c:pt idx="72">
                  <c:v>240.9599609375</c:v>
                </c:pt>
                <c:pt idx="73">
                  <c:v>292.85009765625</c:v>
                </c:pt>
                <c:pt idx="74">
                  <c:v>341.169921875</c:v>
                </c:pt>
                <c:pt idx="75">
                  <c:v>294.989990234375</c:v>
                </c:pt>
                <c:pt idx="76">
                  <c:v>289.940185546875</c:v>
                </c:pt>
                <c:pt idx="77">
                  <c:v>292.64990234375</c:v>
                </c:pt>
                <c:pt idx="78">
                  <c:v>292.35009765625</c:v>
                </c:pt>
                <c:pt idx="79">
                  <c:v>355.72998046875</c:v>
                </c:pt>
                <c:pt idx="80">
                  <c:v>229.419921875</c:v>
                </c:pt>
                <c:pt idx="81">
                  <c:v>341.159912109375</c:v>
                </c:pt>
                <c:pt idx="82">
                  <c:v>292.530029296875</c:v>
                </c:pt>
                <c:pt idx="83">
                  <c:v>295.429931640625</c:v>
                </c:pt>
                <c:pt idx="84">
                  <c:v>289.380126953125</c:v>
                </c:pt>
                <c:pt idx="85">
                  <c:v>292.64990234375</c:v>
                </c:pt>
                <c:pt idx="86">
                  <c:v>341.25</c:v>
                </c:pt>
                <c:pt idx="87">
                  <c:v>295.360107421875</c:v>
                </c:pt>
                <c:pt idx="88">
                  <c:v>289.800048828125</c:v>
                </c:pt>
                <c:pt idx="89">
                  <c:v>292.530029296875</c:v>
                </c:pt>
                <c:pt idx="90">
                  <c:v>292.35986328125</c:v>
                </c:pt>
                <c:pt idx="91">
                  <c:v>295.320068359375</c:v>
                </c:pt>
                <c:pt idx="92">
                  <c:v>289.599853515625</c:v>
                </c:pt>
                <c:pt idx="93">
                  <c:v>341.280029296875</c:v>
                </c:pt>
                <c:pt idx="94">
                  <c:v>292.360107421875</c:v>
                </c:pt>
                <c:pt idx="95">
                  <c:v>295.75</c:v>
                </c:pt>
                <c:pt idx="96">
                  <c:v>289.47998046875</c:v>
                </c:pt>
                <c:pt idx="97">
                  <c:v>292.77001953125</c:v>
                </c:pt>
                <c:pt idx="98">
                  <c:v>292.119873046875</c:v>
                </c:pt>
              </c:numCache>
            </c:numRef>
          </c:val>
          <c:smooth val="0"/>
          <c:extLst>
            <c:ext xmlns:c16="http://schemas.microsoft.com/office/drawing/2014/chart" uri="{C3380CC4-5D6E-409C-BE32-E72D297353CC}">
              <c16:uniqueId val="{00000006-B3D8-453F-A534-80E2ABEC083B}"/>
            </c:ext>
          </c:extLst>
        </c:ser>
        <c:ser>
          <c:idx val="7"/>
          <c:order val="7"/>
          <c:tx>
            <c:v>350ms interval</c:v>
          </c:tx>
          <c:spPr>
            <a:ln w="28575" cap="rnd">
              <a:solidFill>
                <a:schemeClr val="accent2">
                  <a:lumMod val="60000"/>
                </a:schemeClr>
              </a:solidFill>
              <a:round/>
            </a:ln>
            <a:effectLst/>
          </c:spPr>
          <c:marker>
            <c:symbol val="none"/>
          </c:marker>
          <c:val>
            <c:numRef>
              <c:f>Sheet1!$AD$13:$AD$111</c:f>
              <c:numCache>
                <c:formatCode>General</c:formatCode>
                <c:ptCount val="99"/>
                <c:pt idx="0">
                  <c:v>338.4599609375</c:v>
                </c:pt>
                <c:pt idx="1">
                  <c:v>341.110107421875</c:v>
                </c:pt>
                <c:pt idx="2">
                  <c:v>392.8798828125</c:v>
                </c:pt>
                <c:pt idx="3">
                  <c:v>338.66015625</c:v>
                </c:pt>
                <c:pt idx="4">
                  <c:v>341.039794921875</c:v>
                </c:pt>
                <c:pt idx="5">
                  <c:v>344.2001953125</c:v>
                </c:pt>
                <c:pt idx="6">
                  <c:v>338.43994140625</c:v>
                </c:pt>
                <c:pt idx="7">
                  <c:v>390.02001953125</c:v>
                </c:pt>
                <c:pt idx="8">
                  <c:v>343.89990234375</c:v>
                </c:pt>
                <c:pt idx="9">
                  <c:v>338.989990234375</c:v>
                </c:pt>
                <c:pt idx="10">
                  <c:v>340.85009765625</c:v>
                </c:pt>
                <c:pt idx="11">
                  <c:v>347.099853515625</c:v>
                </c:pt>
                <c:pt idx="12">
                  <c:v>384.170166015625</c:v>
                </c:pt>
                <c:pt idx="13">
                  <c:v>341.18994140625</c:v>
                </c:pt>
                <c:pt idx="14">
                  <c:v>343.909912109375</c:v>
                </c:pt>
                <c:pt idx="15">
                  <c:v>338.68017578125</c:v>
                </c:pt>
                <c:pt idx="16">
                  <c:v>341.18994140625</c:v>
                </c:pt>
                <c:pt idx="17">
                  <c:v>344.1298828125</c:v>
                </c:pt>
                <c:pt idx="18">
                  <c:v>387.510009765625</c:v>
                </c:pt>
                <c:pt idx="19">
                  <c:v>341.080078125</c:v>
                </c:pt>
                <c:pt idx="20">
                  <c:v>343.7099609375</c:v>
                </c:pt>
                <c:pt idx="21">
                  <c:v>339.72998046875</c:v>
                </c:pt>
                <c:pt idx="22">
                  <c:v>340.6201171875</c:v>
                </c:pt>
                <c:pt idx="23">
                  <c:v>393.949951171875</c:v>
                </c:pt>
                <c:pt idx="24">
                  <c:v>337.169921875</c:v>
                </c:pt>
                <c:pt idx="25">
                  <c:v>341.2900390625</c:v>
                </c:pt>
                <c:pt idx="26">
                  <c:v>344.219970703125</c:v>
                </c:pt>
                <c:pt idx="27">
                  <c:v>338.380126953125</c:v>
                </c:pt>
                <c:pt idx="28">
                  <c:v>389.809814453125</c:v>
                </c:pt>
                <c:pt idx="29">
                  <c:v>345.35009765625</c:v>
                </c:pt>
                <c:pt idx="30">
                  <c:v>434.919921875</c:v>
                </c:pt>
                <c:pt idx="31">
                  <c:v>243.590087890625</c:v>
                </c:pt>
                <c:pt idx="32">
                  <c:v>343.7099609375</c:v>
                </c:pt>
                <c:pt idx="33">
                  <c:v>387.5400390625</c:v>
                </c:pt>
                <c:pt idx="34">
                  <c:v>341.050048828125</c:v>
                </c:pt>
                <c:pt idx="35">
                  <c:v>344.099853515625</c:v>
                </c:pt>
                <c:pt idx="36">
                  <c:v>338.6201171875</c:v>
                </c:pt>
                <c:pt idx="37">
                  <c:v>341.489990234375</c:v>
                </c:pt>
                <c:pt idx="38">
                  <c:v>343.719970703125</c:v>
                </c:pt>
                <c:pt idx="39">
                  <c:v>387.320068359375</c:v>
                </c:pt>
                <c:pt idx="40">
                  <c:v>341.159912109375</c:v>
                </c:pt>
                <c:pt idx="41">
                  <c:v>343.93994140625</c:v>
                </c:pt>
                <c:pt idx="42">
                  <c:v>338.880126953125</c:v>
                </c:pt>
                <c:pt idx="43">
                  <c:v>341.030029296875</c:v>
                </c:pt>
                <c:pt idx="44">
                  <c:v>392.72998046875</c:v>
                </c:pt>
                <c:pt idx="45">
                  <c:v>338.3798828125</c:v>
                </c:pt>
                <c:pt idx="46">
                  <c:v>341.440185546875</c:v>
                </c:pt>
                <c:pt idx="47">
                  <c:v>343.889892578125</c:v>
                </c:pt>
                <c:pt idx="48">
                  <c:v>338.369873046875</c:v>
                </c:pt>
                <c:pt idx="49">
                  <c:v>390.300048828125</c:v>
                </c:pt>
                <c:pt idx="50">
                  <c:v>343.880126953125</c:v>
                </c:pt>
                <c:pt idx="51">
                  <c:v>338.369873046875</c:v>
                </c:pt>
                <c:pt idx="52">
                  <c:v>341.330078125</c:v>
                </c:pt>
                <c:pt idx="53">
                  <c:v>346.469970703125</c:v>
                </c:pt>
                <c:pt idx="54">
                  <c:v>335.93994140625</c:v>
                </c:pt>
                <c:pt idx="55">
                  <c:v>390.440185546875</c:v>
                </c:pt>
                <c:pt idx="56">
                  <c:v>344.14990234375</c:v>
                </c:pt>
                <c:pt idx="57">
                  <c:v>338.169921875</c:v>
                </c:pt>
                <c:pt idx="58">
                  <c:v>341.22998046875</c:v>
                </c:pt>
                <c:pt idx="59">
                  <c:v>343.800048828125</c:v>
                </c:pt>
                <c:pt idx="60">
                  <c:v>387.43994140625</c:v>
                </c:pt>
                <c:pt idx="61">
                  <c:v>342.52001953125</c:v>
                </c:pt>
                <c:pt idx="62">
                  <c:v>342.690185546875</c:v>
                </c:pt>
                <c:pt idx="63">
                  <c:v>338.449951171875</c:v>
                </c:pt>
                <c:pt idx="64">
                  <c:v>341.31005859375</c:v>
                </c:pt>
                <c:pt idx="65">
                  <c:v>392.759765625</c:v>
                </c:pt>
                <c:pt idx="66">
                  <c:v>338.530029296875</c:v>
                </c:pt>
                <c:pt idx="67">
                  <c:v>341.320068359375</c:v>
                </c:pt>
                <c:pt idx="68">
                  <c:v>343.89990234375</c:v>
                </c:pt>
                <c:pt idx="69">
                  <c:v>338.580078125</c:v>
                </c:pt>
                <c:pt idx="70">
                  <c:v>341.580078125</c:v>
                </c:pt>
                <c:pt idx="71">
                  <c:v>392.719970703125</c:v>
                </c:pt>
                <c:pt idx="72">
                  <c:v>337.989990234375</c:v>
                </c:pt>
                <c:pt idx="73">
                  <c:v>341.39990234375</c:v>
                </c:pt>
                <c:pt idx="74">
                  <c:v>347.5</c:v>
                </c:pt>
                <c:pt idx="75">
                  <c:v>335.10009765625</c:v>
                </c:pt>
                <c:pt idx="76">
                  <c:v>390.02001953125</c:v>
                </c:pt>
                <c:pt idx="77">
                  <c:v>346.090087890625</c:v>
                </c:pt>
                <c:pt idx="78">
                  <c:v>336.639892578125</c:v>
                </c:pt>
                <c:pt idx="79">
                  <c:v>341.0400390625</c:v>
                </c:pt>
                <c:pt idx="80">
                  <c:v>344.1298828125</c:v>
                </c:pt>
                <c:pt idx="81">
                  <c:v>387.43017578125</c:v>
                </c:pt>
                <c:pt idx="82">
                  <c:v>341.389892578125</c:v>
                </c:pt>
                <c:pt idx="83">
                  <c:v>343.949951171875</c:v>
                </c:pt>
                <c:pt idx="84">
                  <c:v>338.5</c:v>
                </c:pt>
                <c:pt idx="85">
                  <c:v>341</c:v>
                </c:pt>
                <c:pt idx="86">
                  <c:v>343.949951171875</c:v>
                </c:pt>
                <c:pt idx="87">
                  <c:v>387.52001953125</c:v>
                </c:pt>
                <c:pt idx="88">
                  <c:v>341.010009765625</c:v>
                </c:pt>
                <c:pt idx="89">
                  <c:v>344.06005859375</c:v>
                </c:pt>
                <c:pt idx="90">
                  <c:v>339.77001953125</c:v>
                </c:pt>
                <c:pt idx="91">
                  <c:v>339.969970703125</c:v>
                </c:pt>
                <c:pt idx="92">
                  <c:v>392.989990234375</c:v>
                </c:pt>
                <c:pt idx="93">
                  <c:v>338.469970703125</c:v>
                </c:pt>
                <c:pt idx="94">
                  <c:v>341.469970703125</c:v>
                </c:pt>
                <c:pt idx="95">
                  <c:v>343.75</c:v>
                </c:pt>
                <c:pt idx="96">
                  <c:v>338.550048828125</c:v>
                </c:pt>
                <c:pt idx="97">
                  <c:v>389.989990234375</c:v>
                </c:pt>
                <c:pt idx="98">
                  <c:v>343.949951171875</c:v>
                </c:pt>
              </c:numCache>
            </c:numRef>
          </c:val>
          <c:smooth val="0"/>
          <c:extLst>
            <c:ext xmlns:c16="http://schemas.microsoft.com/office/drawing/2014/chart" uri="{C3380CC4-5D6E-409C-BE32-E72D297353CC}">
              <c16:uniqueId val="{00000007-B3D8-453F-A534-80E2ABEC083B}"/>
            </c:ext>
          </c:extLst>
        </c:ser>
        <c:ser>
          <c:idx val="8"/>
          <c:order val="8"/>
          <c:tx>
            <c:v>400ms interval</c:v>
          </c:tx>
          <c:spPr>
            <a:ln w="28575" cap="rnd">
              <a:solidFill>
                <a:schemeClr val="accent3">
                  <a:lumMod val="60000"/>
                </a:schemeClr>
              </a:solidFill>
              <a:round/>
            </a:ln>
            <a:effectLst/>
          </c:spPr>
          <c:marker>
            <c:symbol val="none"/>
          </c:marker>
          <c:val>
            <c:numRef>
              <c:f>Sheet1!$AH$13:$AH$111</c:f>
              <c:numCache>
                <c:formatCode>General</c:formatCode>
                <c:ptCount val="99"/>
                <c:pt idx="0">
                  <c:v>390.340087890625</c:v>
                </c:pt>
                <c:pt idx="1">
                  <c:v>441.3798828125</c:v>
                </c:pt>
                <c:pt idx="2">
                  <c:v>387.27001953125</c:v>
                </c:pt>
                <c:pt idx="3">
                  <c:v>390.010009765625</c:v>
                </c:pt>
                <c:pt idx="4">
                  <c:v>392.840087890625</c:v>
                </c:pt>
                <c:pt idx="5">
                  <c:v>436.030029296875</c:v>
                </c:pt>
                <c:pt idx="6">
                  <c:v>389.760009765625</c:v>
                </c:pt>
                <c:pt idx="7">
                  <c:v>392.789794921875</c:v>
                </c:pt>
                <c:pt idx="8">
                  <c:v>387.8701171875</c:v>
                </c:pt>
                <c:pt idx="9">
                  <c:v>389.47998046875</c:v>
                </c:pt>
                <c:pt idx="10">
                  <c:v>441.669921875</c:v>
                </c:pt>
                <c:pt idx="11">
                  <c:v>387.590087890625</c:v>
                </c:pt>
                <c:pt idx="12">
                  <c:v>389.409912109375</c:v>
                </c:pt>
                <c:pt idx="13">
                  <c:v>393.43017578125</c:v>
                </c:pt>
                <c:pt idx="14">
                  <c:v>386.679931640625</c:v>
                </c:pt>
                <c:pt idx="15">
                  <c:v>438.639892578125</c:v>
                </c:pt>
                <c:pt idx="16">
                  <c:v>393.150146484375</c:v>
                </c:pt>
                <c:pt idx="17">
                  <c:v>386.8798828125</c:v>
                </c:pt>
                <c:pt idx="18">
                  <c:v>391.22998046875</c:v>
                </c:pt>
                <c:pt idx="19">
                  <c:v>440.630126953125</c:v>
                </c:pt>
                <c:pt idx="20">
                  <c:v>387.010009765625</c:v>
                </c:pt>
                <c:pt idx="21">
                  <c:v>390.10986328125</c:v>
                </c:pt>
                <c:pt idx="22">
                  <c:v>393.330078125</c:v>
                </c:pt>
                <c:pt idx="23">
                  <c:v>386.699951171875</c:v>
                </c:pt>
                <c:pt idx="24">
                  <c:v>438.840087890625</c:v>
                </c:pt>
                <c:pt idx="25">
                  <c:v>531.169921875</c:v>
                </c:pt>
                <c:pt idx="26">
                  <c:v>248.840087890625</c:v>
                </c:pt>
                <c:pt idx="27">
                  <c:v>438.889892578125</c:v>
                </c:pt>
                <c:pt idx="28">
                  <c:v>343.570068359375</c:v>
                </c:pt>
                <c:pt idx="29">
                  <c:v>436.25</c:v>
                </c:pt>
                <c:pt idx="30">
                  <c:v>390.360107421875</c:v>
                </c:pt>
                <c:pt idx="31">
                  <c:v>392.2099609375</c:v>
                </c:pt>
                <c:pt idx="32">
                  <c:v>387.679931640625</c:v>
                </c:pt>
                <c:pt idx="33">
                  <c:v>438.5400390625</c:v>
                </c:pt>
                <c:pt idx="34">
                  <c:v>392.599853515625</c:v>
                </c:pt>
                <c:pt idx="35">
                  <c:v>387.3701171875</c:v>
                </c:pt>
                <c:pt idx="36">
                  <c:v>390.179931640625</c:v>
                </c:pt>
                <c:pt idx="37">
                  <c:v>392.31005859375</c:v>
                </c:pt>
                <c:pt idx="38">
                  <c:v>436.320068359375</c:v>
                </c:pt>
                <c:pt idx="39">
                  <c:v>390.06982421875</c:v>
                </c:pt>
                <c:pt idx="40">
                  <c:v>392.690185546875</c:v>
                </c:pt>
                <c:pt idx="41">
                  <c:v>387.169921875</c:v>
                </c:pt>
                <c:pt idx="42">
                  <c:v>438.780029296875</c:v>
                </c:pt>
                <c:pt idx="43">
                  <c:v>392.969970703125</c:v>
                </c:pt>
                <c:pt idx="44">
                  <c:v>387.02001953125</c:v>
                </c:pt>
                <c:pt idx="45">
                  <c:v>390.010009765625</c:v>
                </c:pt>
                <c:pt idx="46">
                  <c:v>392.77001953125</c:v>
                </c:pt>
                <c:pt idx="47">
                  <c:v>436.35986328125</c:v>
                </c:pt>
                <c:pt idx="48">
                  <c:v>390</c:v>
                </c:pt>
                <c:pt idx="49">
                  <c:v>392.4501953125</c:v>
                </c:pt>
                <c:pt idx="50">
                  <c:v>387.7099609375</c:v>
                </c:pt>
                <c:pt idx="51">
                  <c:v>438.5400390625</c:v>
                </c:pt>
                <c:pt idx="52">
                  <c:v>392.639892578125</c:v>
                </c:pt>
                <c:pt idx="53">
                  <c:v>387.25</c:v>
                </c:pt>
                <c:pt idx="54">
                  <c:v>390.10009765625</c:v>
                </c:pt>
                <c:pt idx="55">
                  <c:v>456.7099609375</c:v>
                </c:pt>
                <c:pt idx="56">
                  <c:v>323.159912109375</c:v>
                </c:pt>
                <c:pt idx="57">
                  <c:v>438.97998046875</c:v>
                </c:pt>
                <c:pt idx="58">
                  <c:v>392.550048828125</c:v>
                </c:pt>
                <c:pt idx="59">
                  <c:v>387.389892578125</c:v>
                </c:pt>
                <c:pt idx="60">
                  <c:v>389.880126953125</c:v>
                </c:pt>
                <c:pt idx="61">
                  <c:v>441.669921875</c:v>
                </c:pt>
                <c:pt idx="62">
                  <c:v>387.420166015625</c:v>
                </c:pt>
                <c:pt idx="63">
                  <c:v>389.7099609375</c:v>
                </c:pt>
                <c:pt idx="64">
                  <c:v>392.909912109375</c:v>
                </c:pt>
                <c:pt idx="65">
                  <c:v>387.14013671875</c:v>
                </c:pt>
                <c:pt idx="66">
                  <c:v>438.909912109375</c:v>
                </c:pt>
                <c:pt idx="67">
                  <c:v>392.820068359375</c:v>
                </c:pt>
                <c:pt idx="68">
                  <c:v>387.119873046875</c:v>
                </c:pt>
                <c:pt idx="69">
                  <c:v>389.929931640625</c:v>
                </c:pt>
                <c:pt idx="70">
                  <c:v>441.920166015625</c:v>
                </c:pt>
                <c:pt idx="71">
                  <c:v>386.739990234375</c:v>
                </c:pt>
                <c:pt idx="72">
                  <c:v>390.159912109375</c:v>
                </c:pt>
                <c:pt idx="73">
                  <c:v>392.75</c:v>
                </c:pt>
                <c:pt idx="74">
                  <c:v>387.080078125</c:v>
                </c:pt>
                <c:pt idx="75">
                  <c:v>438.949951171875</c:v>
                </c:pt>
                <c:pt idx="76">
                  <c:v>392.5400390625</c:v>
                </c:pt>
                <c:pt idx="77">
                  <c:v>387.449951171875</c:v>
                </c:pt>
                <c:pt idx="78">
                  <c:v>390.239990234375</c:v>
                </c:pt>
                <c:pt idx="79">
                  <c:v>392.260009765625</c:v>
                </c:pt>
                <c:pt idx="80">
                  <c:v>436.5</c:v>
                </c:pt>
                <c:pt idx="81">
                  <c:v>390.090087890625</c:v>
                </c:pt>
                <c:pt idx="82">
                  <c:v>393.059814453125</c:v>
                </c:pt>
                <c:pt idx="83">
                  <c:v>388.06005859375</c:v>
                </c:pt>
                <c:pt idx="84">
                  <c:v>437.780029296875</c:v>
                </c:pt>
                <c:pt idx="85">
                  <c:v>392.31005859375</c:v>
                </c:pt>
                <c:pt idx="86">
                  <c:v>387.47998046875</c:v>
                </c:pt>
                <c:pt idx="87">
                  <c:v>389.81005859375</c:v>
                </c:pt>
                <c:pt idx="88">
                  <c:v>392.68994140625</c:v>
                </c:pt>
                <c:pt idx="89">
                  <c:v>436.22998046875</c:v>
                </c:pt>
                <c:pt idx="90">
                  <c:v>389.85009765625</c:v>
                </c:pt>
                <c:pt idx="91">
                  <c:v>392.83984375</c:v>
                </c:pt>
                <c:pt idx="92">
                  <c:v>387.2900390625</c:v>
                </c:pt>
                <c:pt idx="93">
                  <c:v>389.919921875</c:v>
                </c:pt>
                <c:pt idx="94">
                  <c:v>442.940185546875</c:v>
                </c:pt>
                <c:pt idx="95">
                  <c:v>385.85986328125</c:v>
                </c:pt>
                <c:pt idx="96">
                  <c:v>389.880126953125</c:v>
                </c:pt>
                <c:pt idx="97">
                  <c:v>393.0400390625</c:v>
                </c:pt>
                <c:pt idx="98">
                  <c:v>435.9599609375</c:v>
                </c:pt>
              </c:numCache>
            </c:numRef>
          </c:val>
          <c:smooth val="0"/>
          <c:extLst>
            <c:ext xmlns:c16="http://schemas.microsoft.com/office/drawing/2014/chart" uri="{C3380CC4-5D6E-409C-BE32-E72D297353CC}">
              <c16:uniqueId val="{00000008-B3D8-453F-A534-80E2ABEC083B}"/>
            </c:ext>
          </c:extLst>
        </c:ser>
        <c:ser>
          <c:idx val="9"/>
          <c:order val="9"/>
          <c:tx>
            <c:v>450ms interval</c:v>
          </c:tx>
          <c:spPr>
            <a:ln w="28575" cap="rnd">
              <a:solidFill>
                <a:schemeClr val="accent4">
                  <a:lumMod val="60000"/>
                </a:schemeClr>
              </a:solidFill>
              <a:round/>
            </a:ln>
            <a:effectLst/>
          </c:spPr>
          <c:marker>
            <c:symbol val="none"/>
          </c:marker>
          <c:val>
            <c:numRef>
              <c:f>Sheet1!$AL$13:$AL$111</c:f>
              <c:numCache>
                <c:formatCode>General</c:formatCode>
                <c:ptCount val="99"/>
                <c:pt idx="0">
                  <c:v>490.489990234375</c:v>
                </c:pt>
                <c:pt idx="1">
                  <c:v>435.840087890625</c:v>
                </c:pt>
                <c:pt idx="2">
                  <c:v>438.699951171875</c:v>
                </c:pt>
                <c:pt idx="3">
                  <c:v>441.81005859375</c:v>
                </c:pt>
                <c:pt idx="4">
                  <c:v>484.610107421875</c:v>
                </c:pt>
                <c:pt idx="5">
                  <c:v>438.83984375</c:v>
                </c:pt>
                <c:pt idx="6">
                  <c:v>441.110107421875</c:v>
                </c:pt>
                <c:pt idx="7">
                  <c:v>436.419921875</c:v>
                </c:pt>
                <c:pt idx="8">
                  <c:v>487.280029296875</c:v>
                </c:pt>
                <c:pt idx="9">
                  <c:v>441.550048828125</c:v>
                </c:pt>
                <c:pt idx="10">
                  <c:v>435.93994140625</c:v>
                </c:pt>
                <c:pt idx="11">
                  <c:v>438.830078125</c:v>
                </c:pt>
                <c:pt idx="12">
                  <c:v>490.33984375</c:v>
                </c:pt>
                <c:pt idx="13">
                  <c:v>436.14013671875</c:v>
                </c:pt>
                <c:pt idx="14">
                  <c:v>438.599853515625</c:v>
                </c:pt>
                <c:pt idx="15">
                  <c:v>441.400146484375</c:v>
                </c:pt>
                <c:pt idx="16">
                  <c:v>436.119873046875</c:v>
                </c:pt>
                <c:pt idx="17">
                  <c:v>487.75</c:v>
                </c:pt>
                <c:pt idx="18">
                  <c:v>441.030029296875</c:v>
                </c:pt>
                <c:pt idx="19">
                  <c:v>436.31005859375</c:v>
                </c:pt>
                <c:pt idx="20">
                  <c:v>438.72998046875</c:v>
                </c:pt>
                <c:pt idx="21">
                  <c:v>490.179931640625</c:v>
                </c:pt>
                <c:pt idx="22">
                  <c:v>436.320068359375</c:v>
                </c:pt>
                <c:pt idx="23">
                  <c:v>438.989990234375</c:v>
                </c:pt>
                <c:pt idx="24">
                  <c:v>441.25</c:v>
                </c:pt>
                <c:pt idx="25">
                  <c:v>484.510009765625</c:v>
                </c:pt>
                <c:pt idx="26">
                  <c:v>438.780029296875</c:v>
                </c:pt>
                <c:pt idx="27">
                  <c:v>441.60986328125</c:v>
                </c:pt>
                <c:pt idx="28">
                  <c:v>435.9501953125</c:v>
                </c:pt>
                <c:pt idx="29">
                  <c:v>488.02978515625</c:v>
                </c:pt>
                <c:pt idx="30">
                  <c:v>489.68017578125</c:v>
                </c:pt>
                <c:pt idx="31">
                  <c:v>436.169921875</c:v>
                </c:pt>
                <c:pt idx="32">
                  <c:v>487.760009765625</c:v>
                </c:pt>
                <c:pt idx="33">
                  <c:v>440.840087890625</c:v>
                </c:pt>
                <c:pt idx="34">
                  <c:v>436.5400390625</c:v>
                </c:pt>
                <c:pt idx="35">
                  <c:v>438.60986328125</c:v>
                </c:pt>
                <c:pt idx="36">
                  <c:v>490.739990234375</c:v>
                </c:pt>
                <c:pt idx="37">
                  <c:v>435.610107421875</c:v>
                </c:pt>
                <c:pt idx="38">
                  <c:v>438.639892578125</c:v>
                </c:pt>
                <c:pt idx="39">
                  <c:v>443.400146484375</c:v>
                </c:pt>
                <c:pt idx="40">
                  <c:v>482.9599609375</c:v>
                </c:pt>
                <c:pt idx="41">
                  <c:v>439.22998046875</c:v>
                </c:pt>
                <c:pt idx="42">
                  <c:v>441.10986328125</c:v>
                </c:pt>
                <c:pt idx="43">
                  <c:v>435.739990234375</c:v>
                </c:pt>
                <c:pt idx="44">
                  <c:v>487.66015625</c:v>
                </c:pt>
                <c:pt idx="45">
                  <c:v>441.58984375</c:v>
                </c:pt>
                <c:pt idx="46">
                  <c:v>436.150146484375</c:v>
                </c:pt>
                <c:pt idx="47">
                  <c:v>438.550048828125</c:v>
                </c:pt>
                <c:pt idx="48">
                  <c:v>441.5498046875</c:v>
                </c:pt>
                <c:pt idx="49">
                  <c:v>484.830078125</c:v>
                </c:pt>
                <c:pt idx="50">
                  <c:v>438.679931640625</c:v>
                </c:pt>
                <c:pt idx="51">
                  <c:v>441.77001953125</c:v>
                </c:pt>
                <c:pt idx="52">
                  <c:v>484.449951171875</c:v>
                </c:pt>
                <c:pt idx="53">
                  <c:v>438.9501953125</c:v>
                </c:pt>
                <c:pt idx="54">
                  <c:v>441.85986328125</c:v>
                </c:pt>
                <c:pt idx="55">
                  <c:v>435.380126953125</c:v>
                </c:pt>
                <c:pt idx="56">
                  <c:v>439.059814453125</c:v>
                </c:pt>
                <c:pt idx="57">
                  <c:v>490.10009765625</c:v>
                </c:pt>
                <c:pt idx="58">
                  <c:v>435.989990234375</c:v>
                </c:pt>
                <c:pt idx="59">
                  <c:v>438.760009765625</c:v>
                </c:pt>
                <c:pt idx="60">
                  <c:v>441.22998046875</c:v>
                </c:pt>
                <c:pt idx="61">
                  <c:v>485.360107421875</c:v>
                </c:pt>
                <c:pt idx="62">
                  <c:v>438.39990234375</c:v>
                </c:pt>
                <c:pt idx="63">
                  <c:v>442.050048828125</c:v>
                </c:pt>
                <c:pt idx="64">
                  <c:v>435.429931640625</c:v>
                </c:pt>
                <c:pt idx="65">
                  <c:v>488.35009765625</c:v>
                </c:pt>
                <c:pt idx="66">
                  <c:v>440.780029296875</c:v>
                </c:pt>
                <c:pt idx="67">
                  <c:v>436.219970703125</c:v>
                </c:pt>
                <c:pt idx="68">
                  <c:v>438.75</c:v>
                </c:pt>
                <c:pt idx="69">
                  <c:v>490.239990234375</c:v>
                </c:pt>
                <c:pt idx="70">
                  <c:v>436.239990234375</c:v>
                </c:pt>
                <c:pt idx="71">
                  <c:v>438.469970703125</c:v>
                </c:pt>
                <c:pt idx="72">
                  <c:v>441.2099609375</c:v>
                </c:pt>
                <c:pt idx="73">
                  <c:v>436.199951171875</c:v>
                </c:pt>
                <c:pt idx="74">
                  <c:v>487.56005859375</c:v>
                </c:pt>
                <c:pt idx="75">
                  <c:v>444.780029296875</c:v>
                </c:pt>
                <c:pt idx="76">
                  <c:v>432.949951171875</c:v>
                </c:pt>
                <c:pt idx="77">
                  <c:v>438.489990234375</c:v>
                </c:pt>
                <c:pt idx="78">
                  <c:v>490.530029296875</c:v>
                </c:pt>
                <c:pt idx="79">
                  <c:v>435.81005859375</c:v>
                </c:pt>
                <c:pt idx="80">
                  <c:v>439.030029296875</c:v>
                </c:pt>
                <c:pt idx="81">
                  <c:v>441.429931640625</c:v>
                </c:pt>
                <c:pt idx="82">
                  <c:v>484.679931640625</c:v>
                </c:pt>
                <c:pt idx="83">
                  <c:v>438.72998046875</c:v>
                </c:pt>
                <c:pt idx="84">
                  <c:v>441.650146484375</c:v>
                </c:pt>
                <c:pt idx="85">
                  <c:v>435.929931640625</c:v>
                </c:pt>
                <c:pt idx="86">
                  <c:v>487.35009765625</c:v>
                </c:pt>
                <c:pt idx="87">
                  <c:v>442.699951171875</c:v>
                </c:pt>
                <c:pt idx="88">
                  <c:v>434.830078125</c:v>
                </c:pt>
                <c:pt idx="89">
                  <c:v>487.52978515625</c:v>
                </c:pt>
                <c:pt idx="90">
                  <c:v>441.650146484375</c:v>
                </c:pt>
                <c:pt idx="91">
                  <c:v>436.079833984375</c:v>
                </c:pt>
                <c:pt idx="92">
                  <c:v>438.580078125</c:v>
                </c:pt>
                <c:pt idx="93">
                  <c:v>441.31005859375</c:v>
                </c:pt>
                <c:pt idx="94">
                  <c:v>485.280029296875</c:v>
                </c:pt>
                <c:pt idx="95">
                  <c:v>438.570068359375</c:v>
                </c:pt>
                <c:pt idx="96">
                  <c:v>441.18994140625</c:v>
                </c:pt>
                <c:pt idx="97">
                  <c:v>436.409912109375</c:v>
                </c:pt>
                <c:pt idx="98">
                  <c:v>438.659912109375</c:v>
                </c:pt>
              </c:numCache>
            </c:numRef>
          </c:val>
          <c:smooth val="0"/>
          <c:extLst>
            <c:ext xmlns:c16="http://schemas.microsoft.com/office/drawing/2014/chart" uri="{C3380CC4-5D6E-409C-BE32-E72D297353CC}">
              <c16:uniqueId val="{00000009-B3D8-453F-A534-80E2ABEC083B}"/>
            </c:ext>
          </c:extLst>
        </c:ser>
        <c:dLbls>
          <c:showLegendKey val="0"/>
          <c:showVal val="0"/>
          <c:showCatName val="0"/>
          <c:showSerName val="0"/>
          <c:showPercent val="0"/>
          <c:showBubbleSize val="0"/>
        </c:dLbls>
        <c:smooth val="0"/>
        <c:axId val="449264800"/>
        <c:axId val="449263816"/>
      </c:lineChart>
      <c:catAx>
        <c:axId val="449264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Attempt</a:t>
                </a:r>
                <a:r>
                  <a:rPr lang="en-CA" baseline="0"/>
                  <a:t> Count</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263816"/>
        <c:crosses val="autoZero"/>
        <c:auto val="1"/>
        <c:lblAlgn val="ctr"/>
        <c:lblOffset val="100"/>
        <c:noMultiLvlLbl val="0"/>
      </c:catAx>
      <c:valAx>
        <c:axId val="449263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Time</a:t>
                </a:r>
                <a:r>
                  <a:rPr lang="en-CA" baseline="0"/>
                  <a:t> Cost</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ms&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264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aseline="0"/>
              <a:t>  </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1 packet</c:v>
          </c:tx>
          <c:spPr>
            <a:ln w="28575" cap="rnd">
              <a:solidFill>
                <a:schemeClr val="accent1"/>
              </a:solidFill>
              <a:round/>
            </a:ln>
            <a:effectLst/>
          </c:spPr>
          <c:marker>
            <c:symbol val="none"/>
          </c:marker>
          <c:val>
            <c:numRef>
              <c:f>Sheet1!$B$4:$B$102</c:f>
              <c:numCache>
                <c:formatCode>General</c:formatCode>
                <c:ptCount val="99"/>
                <c:pt idx="0">
                  <c:v>100.099853515625</c:v>
                </c:pt>
                <c:pt idx="1">
                  <c:v>81.16015625</c:v>
                </c:pt>
                <c:pt idx="2">
                  <c:v>95.02001953125</c:v>
                </c:pt>
                <c:pt idx="3">
                  <c:v>97.639892578125</c:v>
                </c:pt>
                <c:pt idx="4">
                  <c:v>97.35009765625</c:v>
                </c:pt>
                <c:pt idx="5">
                  <c:v>97.5</c:v>
                </c:pt>
                <c:pt idx="6">
                  <c:v>97.5</c:v>
                </c:pt>
                <c:pt idx="7">
                  <c:v>97.389892578125</c:v>
                </c:pt>
                <c:pt idx="8">
                  <c:v>98.72998046875</c:v>
                </c:pt>
                <c:pt idx="9">
                  <c:v>96.3701171875</c:v>
                </c:pt>
                <c:pt idx="10">
                  <c:v>100.419921875</c:v>
                </c:pt>
                <c:pt idx="11">
                  <c:v>94.56005859375</c:v>
                </c:pt>
                <c:pt idx="12">
                  <c:v>97.780029296875</c:v>
                </c:pt>
                <c:pt idx="13">
                  <c:v>97.179931640625</c:v>
                </c:pt>
                <c:pt idx="14">
                  <c:v>97.590087890625</c:v>
                </c:pt>
                <c:pt idx="15">
                  <c:v>97.519775390625</c:v>
                </c:pt>
                <c:pt idx="16">
                  <c:v>97.35009765625</c:v>
                </c:pt>
                <c:pt idx="17">
                  <c:v>97.5</c:v>
                </c:pt>
                <c:pt idx="18">
                  <c:v>97.6201171875</c:v>
                </c:pt>
                <c:pt idx="19">
                  <c:v>97.8798828125</c:v>
                </c:pt>
                <c:pt idx="20">
                  <c:v>97.409912109375</c:v>
                </c:pt>
                <c:pt idx="21">
                  <c:v>100.10009765625</c:v>
                </c:pt>
                <c:pt idx="22">
                  <c:v>94.60009765625</c:v>
                </c:pt>
                <c:pt idx="23">
                  <c:v>97.5</c:v>
                </c:pt>
                <c:pt idx="24">
                  <c:v>97.47998046875</c:v>
                </c:pt>
                <c:pt idx="25">
                  <c:v>97.4599609375</c:v>
                </c:pt>
                <c:pt idx="26">
                  <c:v>97.58984375</c:v>
                </c:pt>
                <c:pt idx="27">
                  <c:v>97.460205078125</c:v>
                </c:pt>
                <c:pt idx="28">
                  <c:v>97.4599609375</c:v>
                </c:pt>
                <c:pt idx="29">
                  <c:v>97.2900390625</c:v>
                </c:pt>
                <c:pt idx="30">
                  <c:v>97.83984375</c:v>
                </c:pt>
                <c:pt idx="31">
                  <c:v>97.400146484375</c:v>
                </c:pt>
                <c:pt idx="32">
                  <c:v>100.349853515625</c:v>
                </c:pt>
                <c:pt idx="33">
                  <c:v>94.719970703125</c:v>
                </c:pt>
                <c:pt idx="34">
                  <c:v>97.64013671875</c:v>
                </c:pt>
                <c:pt idx="35">
                  <c:v>97.219970703125</c:v>
                </c:pt>
                <c:pt idx="36">
                  <c:v>97.449951171875</c:v>
                </c:pt>
                <c:pt idx="37">
                  <c:v>97.510009765625</c:v>
                </c:pt>
                <c:pt idx="38">
                  <c:v>97.699951171875</c:v>
                </c:pt>
                <c:pt idx="39">
                  <c:v>97.22998046875</c:v>
                </c:pt>
                <c:pt idx="40">
                  <c:v>97.64013671875</c:v>
                </c:pt>
                <c:pt idx="41">
                  <c:v>97.419921875</c:v>
                </c:pt>
                <c:pt idx="42">
                  <c:v>98.47998046875</c:v>
                </c:pt>
                <c:pt idx="43">
                  <c:v>100.3701171875</c:v>
                </c:pt>
                <c:pt idx="44">
                  <c:v>93.869873046875</c:v>
                </c:pt>
                <c:pt idx="45">
                  <c:v>97.830078125</c:v>
                </c:pt>
                <c:pt idx="46">
                  <c:v>97.4599609375</c:v>
                </c:pt>
                <c:pt idx="47">
                  <c:v>97.10009765625</c:v>
                </c:pt>
                <c:pt idx="48">
                  <c:v>97.309814453125</c:v>
                </c:pt>
                <c:pt idx="49">
                  <c:v>97.60009765625</c:v>
                </c:pt>
                <c:pt idx="50">
                  <c:v>97.72998046875</c:v>
                </c:pt>
                <c:pt idx="51">
                  <c:v>97.130126953125</c:v>
                </c:pt>
                <c:pt idx="52">
                  <c:v>97.719970703125</c:v>
                </c:pt>
                <c:pt idx="53">
                  <c:v>97.31005859375</c:v>
                </c:pt>
                <c:pt idx="54">
                  <c:v>100.7998046875</c:v>
                </c:pt>
                <c:pt idx="55">
                  <c:v>94.47998046875</c:v>
                </c:pt>
                <c:pt idx="56">
                  <c:v>97.670166015625</c:v>
                </c:pt>
                <c:pt idx="57">
                  <c:v>97.169921875</c:v>
                </c:pt>
                <c:pt idx="58">
                  <c:v>97.52001953125</c:v>
                </c:pt>
                <c:pt idx="59">
                  <c:v>97.550048828125</c:v>
                </c:pt>
                <c:pt idx="60">
                  <c:v>97.56005859375</c:v>
                </c:pt>
                <c:pt idx="61">
                  <c:v>97.539794921875</c:v>
                </c:pt>
                <c:pt idx="62">
                  <c:v>97.510009765625</c:v>
                </c:pt>
                <c:pt idx="63">
                  <c:v>97.219970703125</c:v>
                </c:pt>
                <c:pt idx="64">
                  <c:v>97.7900390625</c:v>
                </c:pt>
                <c:pt idx="65">
                  <c:v>101.0400390625</c:v>
                </c:pt>
                <c:pt idx="66">
                  <c:v>94.31005859375</c:v>
                </c:pt>
                <c:pt idx="67">
                  <c:v>97</c:v>
                </c:pt>
                <c:pt idx="68">
                  <c:v>97.6298828125</c:v>
                </c:pt>
                <c:pt idx="69">
                  <c:v>97.5400390625</c:v>
                </c:pt>
                <c:pt idx="70">
                  <c:v>97.400146484375</c:v>
                </c:pt>
                <c:pt idx="71">
                  <c:v>97.43994140625</c:v>
                </c:pt>
                <c:pt idx="72">
                  <c:v>97.760009765625</c:v>
                </c:pt>
                <c:pt idx="73">
                  <c:v>97.22998046875</c:v>
                </c:pt>
                <c:pt idx="74">
                  <c:v>97.7099609375</c:v>
                </c:pt>
                <c:pt idx="75">
                  <c:v>97.2900390625</c:v>
                </c:pt>
                <c:pt idx="76">
                  <c:v>100.719970703125</c:v>
                </c:pt>
                <c:pt idx="77">
                  <c:v>94.5</c:v>
                </c:pt>
                <c:pt idx="78">
                  <c:v>97.889892578125</c:v>
                </c:pt>
                <c:pt idx="79">
                  <c:v>96.91015625</c:v>
                </c:pt>
                <c:pt idx="80">
                  <c:v>97.60986328125</c:v>
                </c:pt>
                <c:pt idx="81">
                  <c:v>97.35009765625</c:v>
                </c:pt>
                <c:pt idx="82">
                  <c:v>97.800048828125</c:v>
                </c:pt>
                <c:pt idx="83">
                  <c:v>97.199951171875</c:v>
                </c:pt>
                <c:pt idx="84">
                  <c:v>97.52001953125</c:v>
                </c:pt>
                <c:pt idx="85">
                  <c:v>97.5</c:v>
                </c:pt>
                <c:pt idx="86">
                  <c:v>148.8798828125</c:v>
                </c:pt>
                <c:pt idx="87">
                  <c:v>94.9501953125</c:v>
                </c:pt>
                <c:pt idx="88">
                  <c:v>97.539794921875</c:v>
                </c:pt>
                <c:pt idx="89">
                  <c:v>98.06005859375</c:v>
                </c:pt>
                <c:pt idx="90">
                  <c:v>97.070068359375</c:v>
                </c:pt>
                <c:pt idx="91">
                  <c:v>97.330078125</c:v>
                </c:pt>
                <c:pt idx="92">
                  <c:v>97.599853515625</c:v>
                </c:pt>
                <c:pt idx="93">
                  <c:v>97.360107421875</c:v>
                </c:pt>
                <c:pt idx="94">
                  <c:v>97.699951171875</c:v>
                </c:pt>
                <c:pt idx="95">
                  <c:v>97.27001953125</c:v>
                </c:pt>
                <c:pt idx="96">
                  <c:v>97.679931640625</c:v>
                </c:pt>
                <c:pt idx="97">
                  <c:v>100.18994140625</c:v>
                </c:pt>
                <c:pt idx="98">
                  <c:v>95.81005859375</c:v>
                </c:pt>
              </c:numCache>
            </c:numRef>
          </c:val>
          <c:smooth val="0"/>
          <c:extLst>
            <c:ext xmlns:c16="http://schemas.microsoft.com/office/drawing/2014/chart" uri="{C3380CC4-5D6E-409C-BE32-E72D297353CC}">
              <c16:uniqueId val="{00000000-7259-4FB8-9D5E-A20F5140587D}"/>
            </c:ext>
          </c:extLst>
        </c:ser>
        <c:ser>
          <c:idx val="1"/>
          <c:order val="1"/>
          <c:tx>
            <c:v>2 packets</c:v>
          </c:tx>
          <c:spPr>
            <a:ln w="28575" cap="rnd">
              <a:solidFill>
                <a:schemeClr val="accent2"/>
              </a:solidFill>
              <a:round/>
            </a:ln>
            <a:effectLst/>
          </c:spPr>
          <c:marker>
            <c:symbol val="none"/>
          </c:marker>
          <c:val>
            <c:numRef>
              <c:f>Sheet1!$G$4:$G$102</c:f>
              <c:numCache>
                <c:formatCode>General</c:formatCode>
                <c:ptCount val="99"/>
                <c:pt idx="0">
                  <c:v>190</c:v>
                </c:pt>
                <c:pt idx="1">
                  <c:v>194.85009765625</c:v>
                </c:pt>
                <c:pt idx="2">
                  <c:v>194.989990234375</c:v>
                </c:pt>
                <c:pt idx="3">
                  <c:v>195.10986328125</c:v>
                </c:pt>
                <c:pt idx="4">
                  <c:v>198.41015625</c:v>
                </c:pt>
                <c:pt idx="5">
                  <c:v>191.599853515625</c:v>
                </c:pt>
                <c:pt idx="6">
                  <c:v>194.89013671875</c:v>
                </c:pt>
                <c:pt idx="7">
                  <c:v>195.030029296875</c:v>
                </c:pt>
                <c:pt idx="8">
                  <c:v>194.97998046875</c:v>
                </c:pt>
                <c:pt idx="9">
                  <c:v>195</c:v>
                </c:pt>
                <c:pt idx="10">
                  <c:v>195.2900390625</c:v>
                </c:pt>
                <c:pt idx="11">
                  <c:v>194.97998046875</c:v>
                </c:pt>
                <c:pt idx="12">
                  <c:v>194.85986328125</c:v>
                </c:pt>
                <c:pt idx="13">
                  <c:v>194.949951171875</c:v>
                </c:pt>
                <c:pt idx="14">
                  <c:v>195.010009765625</c:v>
                </c:pt>
                <c:pt idx="15">
                  <c:v>198.16015625</c:v>
                </c:pt>
                <c:pt idx="16">
                  <c:v>191.81982421875</c:v>
                </c:pt>
                <c:pt idx="17">
                  <c:v>195.460205078125</c:v>
                </c:pt>
                <c:pt idx="18">
                  <c:v>194.5</c:v>
                </c:pt>
                <c:pt idx="19">
                  <c:v>195.06982421875</c:v>
                </c:pt>
                <c:pt idx="20">
                  <c:v>195.02001953125</c:v>
                </c:pt>
                <c:pt idx="21">
                  <c:v>194.8701171875</c:v>
                </c:pt>
                <c:pt idx="22">
                  <c:v>195.239990234375</c:v>
                </c:pt>
                <c:pt idx="23">
                  <c:v>194.929931640625</c:v>
                </c:pt>
                <c:pt idx="24">
                  <c:v>194.7900390625</c:v>
                </c:pt>
                <c:pt idx="25">
                  <c:v>194.929931640625</c:v>
                </c:pt>
                <c:pt idx="26">
                  <c:v>198.419921875</c:v>
                </c:pt>
                <c:pt idx="27">
                  <c:v>191.8701171875</c:v>
                </c:pt>
                <c:pt idx="28">
                  <c:v>195.050048828125</c:v>
                </c:pt>
                <c:pt idx="29">
                  <c:v>194.909912109375</c:v>
                </c:pt>
                <c:pt idx="30">
                  <c:v>194.800048828125</c:v>
                </c:pt>
                <c:pt idx="31">
                  <c:v>195.070068359375</c:v>
                </c:pt>
                <c:pt idx="32">
                  <c:v>195.030029296875</c:v>
                </c:pt>
                <c:pt idx="33">
                  <c:v>195.059814453125</c:v>
                </c:pt>
                <c:pt idx="34">
                  <c:v>194.91015625</c:v>
                </c:pt>
                <c:pt idx="35">
                  <c:v>195.010009765625</c:v>
                </c:pt>
                <c:pt idx="36">
                  <c:v>195.06982421875</c:v>
                </c:pt>
                <c:pt idx="37">
                  <c:v>197.7900390625</c:v>
                </c:pt>
                <c:pt idx="38">
                  <c:v>192.2900390625</c:v>
                </c:pt>
                <c:pt idx="39">
                  <c:v>194.820068359375</c:v>
                </c:pt>
                <c:pt idx="40">
                  <c:v>195.409912109375</c:v>
                </c:pt>
                <c:pt idx="41">
                  <c:v>194.679931640625</c:v>
                </c:pt>
                <c:pt idx="42">
                  <c:v>195.610107421875</c:v>
                </c:pt>
                <c:pt idx="43">
                  <c:v>194.47998046875</c:v>
                </c:pt>
                <c:pt idx="44">
                  <c:v>243.72998046875</c:v>
                </c:pt>
                <c:pt idx="45">
                  <c:v>194.929931640625</c:v>
                </c:pt>
                <c:pt idx="46">
                  <c:v>194.989990234375</c:v>
                </c:pt>
                <c:pt idx="47">
                  <c:v>195.02001953125</c:v>
                </c:pt>
                <c:pt idx="48">
                  <c:v>195.06005859375</c:v>
                </c:pt>
                <c:pt idx="49">
                  <c:v>195.179931640625</c:v>
                </c:pt>
                <c:pt idx="50">
                  <c:v>194.64013671875</c:v>
                </c:pt>
                <c:pt idx="51">
                  <c:v>195.08984375</c:v>
                </c:pt>
                <c:pt idx="52">
                  <c:v>195.090087890625</c:v>
                </c:pt>
                <c:pt idx="53">
                  <c:v>197.900146484375</c:v>
                </c:pt>
                <c:pt idx="54">
                  <c:v>192.119873046875</c:v>
                </c:pt>
                <c:pt idx="55">
                  <c:v>195.010009765625</c:v>
                </c:pt>
                <c:pt idx="56">
                  <c:v>194.989990234375</c:v>
                </c:pt>
                <c:pt idx="57">
                  <c:v>194.9599609375</c:v>
                </c:pt>
                <c:pt idx="58">
                  <c:v>194.989990234375</c:v>
                </c:pt>
                <c:pt idx="59">
                  <c:v>195.030029296875</c:v>
                </c:pt>
                <c:pt idx="60">
                  <c:v>195.150146484375</c:v>
                </c:pt>
                <c:pt idx="61">
                  <c:v>194.909912109375</c:v>
                </c:pt>
                <c:pt idx="62">
                  <c:v>195.010009765625</c:v>
                </c:pt>
                <c:pt idx="63">
                  <c:v>195.030029296875</c:v>
                </c:pt>
                <c:pt idx="64">
                  <c:v>197.659912109375</c:v>
                </c:pt>
                <c:pt idx="65">
                  <c:v>192.2900390625</c:v>
                </c:pt>
                <c:pt idx="66">
                  <c:v>195.0400390625</c:v>
                </c:pt>
                <c:pt idx="67">
                  <c:v>194.949951171875</c:v>
                </c:pt>
                <c:pt idx="68">
                  <c:v>195.030029296875</c:v>
                </c:pt>
                <c:pt idx="69">
                  <c:v>195.02001953125</c:v>
                </c:pt>
                <c:pt idx="70">
                  <c:v>195.06982421875</c:v>
                </c:pt>
                <c:pt idx="71">
                  <c:v>195.06005859375</c:v>
                </c:pt>
                <c:pt idx="72">
                  <c:v>194.880126953125</c:v>
                </c:pt>
                <c:pt idx="73">
                  <c:v>195.010009765625</c:v>
                </c:pt>
                <c:pt idx="74">
                  <c:v>195.079833984375</c:v>
                </c:pt>
                <c:pt idx="75">
                  <c:v>197.7900390625</c:v>
                </c:pt>
                <c:pt idx="76">
                  <c:v>192.10009765625</c:v>
                </c:pt>
                <c:pt idx="77">
                  <c:v>195.10986328125</c:v>
                </c:pt>
                <c:pt idx="78">
                  <c:v>194.960205078125</c:v>
                </c:pt>
                <c:pt idx="79">
                  <c:v>194.93994140625</c:v>
                </c:pt>
                <c:pt idx="80">
                  <c:v>195.22998046875</c:v>
                </c:pt>
                <c:pt idx="81">
                  <c:v>194.849853515625</c:v>
                </c:pt>
                <c:pt idx="82">
                  <c:v>195.010009765625</c:v>
                </c:pt>
                <c:pt idx="83">
                  <c:v>194.97021484375</c:v>
                </c:pt>
                <c:pt idx="84">
                  <c:v>194.969970703125</c:v>
                </c:pt>
                <c:pt idx="85">
                  <c:v>195.039794921875</c:v>
                </c:pt>
                <c:pt idx="86">
                  <c:v>197.830078125</c:v>
                </c:pt>
                <c:pt idx="87">
                  <c:v>192.360107421875</c:v>
                </c:pt>
                <c:pt idx="88">
                  <c:v>195.02001953125</c:v>
                </c:pt>
                <c:pt idx="89">
                  <c:v>194.83984375</c:v>
                </c:pt>
                <c:pt idx="90">
                  <c:v>194.989990234375</c:v>
                </c:pt>
                <c:pt idx="91">
                  <c:v>195</c:v>
                </c:pt>
                <c:pt idx="92">
                  <c:v>195.050048828125</c:v>
                </c:pt>
                <c:pt idx="93">
                  <c:v>195.0400390625</c:v>
                </c:pt>
                <c:pt idx="94">
                  <c:v>195.119873046875</c:v>
                </c:pt>
                <c:pt idx="95">
                  <c:v>194.85009765625</c:v>
                </c:pt>
                <c:pt idx="96">
                  <c:v>195.030029296875</c:v>
                </c:pt>
                <c:pt idx="97">
                  <c:v>197.530029296875</c:v>
                </c:pt>
                <c:pt idx="98">
                  <c:v>192.570068359375</c:v>
                </c:pt>
              </c:numCache>
            </c:numRef>
          </c:val>
          <c:smooth val="0"/>
          <c:extLst>
            <c:ext xmlns:c16="http://schemas.microsoft.com/office/drawing/2014/chart" uri="{C3380CC4-5D6E-409C-BE32-E72D297353CC}">
              <c16:uniqueId val="{00000001-7259-4FB8-9D5E-A20F5140587D}"/>
            </c:ext>
          </c:extLst>
        </c:ser>
        <c:ser>
          <c:idx val="2"/>
          <c:order val="2"/>
          <c:tx>
            <c:v>3 packets</c:v>
          </c:tx>
          <c:spPr>
            <a:ln w="28575" cap="rnd">
              <a:solidFill>
                <a:schemeClr val="accent3"/>
              </a:solidFill>
              <a:round/>
            </a:ln>
            <a:effectLst/>
          </c:spPr>
          <c:marker>
            <c:symbol val="none"/>
          </c:marker>
          <c:val>
            <c:numRef>
              <c:f>Sheet1!$K$4:$K$102</c:f>
              <c:numCache>
                <c:formatCode>General</c:formatCode>
                <c:ptCount val="99"/>
                <c:pt idx="0">
                  <c:v>292.389892578125</c:v>
                </c:pt>
                <c:pt idx="1">
                  <c:v>292.449951171875</c:v>
                </c:pt>
                <c:pt idx="2">
                  <c:v>295.320068359375</c:v>
                </c:pt>
                <c:pt idx="3">
                  <c:v>289.699951171875</c:v>
                </c:pt>
                <c:pt idx="4">
                  <c:v>292.580078125</c:v>
                </c:pt>
                <c:pt idx="5">
                  <c:v>292.47998046875</c:v>
                </c:pt>
                <c:pt idx="6">
                  <c:v>292.77001953125</c:v>
                </c:pt>
                <c:pt idx="7">
                  <c:v>341.02001953125</c:v>
                </c:pt>
                <c:pt idx="8">
                  <c:v>341.419921875</c:v>
                </c:pt>
                <c:pt idx="9">
                  <c:v>294.8701171875</c:v>
                </c:pt>
                <c:pt idx="10">
                  <c:v>290.030029296875</c:v>
                </c:pt>
                <c:pt idx="11">
                  <c:v>292.449951171875</c:v>
                </c:pt>
                <c:pt idx="12">
                  <c:v>293.18994140625</c:v>
                </c:pt>
                <c:pt idx="13">
                  <c:v>291.97998046875</c:v>
                </c:pt>
                <c:pt idx="14">
                  <c:v>292.72998046875</c:v>
                </c:pt>
                <c:pt idx="15">
                  <c:v>292.449951171875</c:v>
                </c:pt>
                <c:pt idx="16">
                  <c:v>292.320068359375</c:v>
                </c:pt>
                <c:pt idx="17">
                  <c:v>292.610107421875</c:v>
                </c:pt>
                <c:pt idx="18">
                  <c:v>292.39990234375</c:v>
                </c:pt>
                <c:pt idx="19">
                  <c:v>292.530029296875</c:v>
                </c:pt>
                <c:pt idx="20">
                  <c:v>295.18994140625</c:v>
                </c:pt>
                <c:pt idx="21">
                  <c:v>289.840087890625</c:v>
                </c:pt>
                <c:pt idx="22">
                  <c:v>292.6298828125</c:v>
                </c:pt>
                <c:pt idx="23">
                  <c:v>292.4501953125</c:v>
                </c:pt>
                <c:pt idx="24">
                  <c:v>292.559814453125</c:v>
                </c:pt>
                <c:pt idx="25">
                  <c:v>292.22998046875</c:v>
                </c:pt>
                <c:pt idx="26">
                  <c:v>292.820068359375</c:v>
                </c:pt>
                <c:pt idx="27">
                  <c:v>292.9599609375</c:v>
                </c:pt>
                <c:pt idx="28">
                  <c:v>291.840087890625</c:v>
                </c:pt>
                <c:pt idx="29">
                  <c:v>309.409912109375</c:v>
                </c:pt>
                <c:pt idx="30">
                  <c:v>275.66015625</c:v>
                </c:pt>
                <c:pt idx="31">
                  <c:v>295.349853515625</c:v>
                </c:pt>
                <c:pt idx="32">
                  <c:v>289.5400390625</c:v>
                </c:pt>
                <c:pt idx="33">
                  <c:v>292.489990234375</c:v>
                </c:pt>
                <c:pt idx="34">
                  <c:v>292.60009765625</c:v>
                </c:pt>
                <c:pt idx="35">
                  <c:v>292.43994140625</c:v>
                </c:pt>
                <c:pt idx="36">
                  <c:v>293.06005859375</c:v>
                </c:pt>
                <c:pt idx="37">
                  <c:v>292</c:v>
                </c:pt>
                <c:pt idx="38">
                  <c:v>292.929931640625</c:v>
                </c:pt>
                <c:pt idx="39">
                  <c:v>292.35009765625</c:v>
                </c:pt>
                <c:pt idx="40">
                  <c:v>292.27001953125</c:v>
                </c:pt>
                <c:pt idx="41">
                  <c:v>292.33984375</c:v>
                </c:pt>
                <c:pt idx="42">
                  <c:v>295.669921875</c:v>
                </c:pt>
                <c:pt idx="43">
                  <c:v>289.460205078125</c:v>
                </c:pt>
                <c:pt idx="44">
                  <c:v>292.68994140625</c:v>
                </c:pt>
                <c:pt idx="45">
                  <c:v>292.43994140625</c:v>
                </c:pt>
                <c:pt idx="46">
                  <c:v>292.449951171875</c:v>
                </c:pt>
                <c:pt idx="47">
                  <c:v>292.60009765625</c:v>
                </c:pt>
                <c:pt idx="48">
                  <c:v>292.39990234375</c:v>
                </c:pt>
                <c:pt idx="49">
                  <c:v>292.3701171875</c:v>
                </c:pt>
                <c:pt idx="50">
                  <c:v>292.60986328125</c:v>
                </c:pt>
                <c:pt idx="51">
                  <c:v>292.989990234375</c:v>
                </c:pt>
                <c:pt idx="52">
                  <c:v>292.1201171875</c:v>
                </c:pt>
                <c:pt idx="53">
                  <c:v>295.340087890625</c:v>
                </c:pt>
                <c:pt idx="54">
                  <c:v>289.77001953125</c:v>
                </c:pt>
                <c:pt idx="55">
                  <c:v>292.849853515625</c:v>
                </c:pt>
                <c:pt idx="56">
                  <c:v>292.130126953125</c:v>
                </c:pt>
                <c:pt idx="57">
                  <c:v>292.52978515625</c:v>
                </c:pt>
                <c:pt idx="58">
                  <c:v>292.66015625</c:v>
                </c:pt>
                <c:pt idx="59">
                  <c:v>292.580078125</c:v>
                </c:pt>
                <c:pt idx="60">
                  <c:v>292.199951171875</c:v>
                </c:pt>
                <c:pt idx="61">
                  <c:v>292.530029296875</c:v>
                </c:pt>
                <c:pt idx="62">
                  <c:v>292.52001953125</c:v>
                </c:pt>
                <c:pt idx="63">
                  <c:v>292.43994140625</c:v>
                </c:pt>
                <c:pt idx="64">
                  <c:v>295.14990234375</c:v>
                </c:pt>
                <c:pt idx="65">
                  <c:v>289.81005859375</c:v>
                </c:pt>
                <c:pt idx="66">
                  <c:v>292.60986328125</c:v>
                </c:pt>
                <c:pt idx="67">
                  <c:v>292.440185546875</c:v>
                </c:pt>
                <c:pt idx="68">
                  <c:v>292.6298828125</c:v>
                </c:pt>
                <c:pt idx="69">
                  <c:v>292.52001953125</c:v>
                </c:pt>
                <c:pt idx="70">
                  <c:v>293.18994140625</c:v>
                </c:pt>
                <c:pt idx="71">
                  <c:v>291.75</c:v>
                </c:pt>
                <c:pt idx="72">
                  <c:v>292.5400390625</c:v>
                </c:pt>
                <c:pt idx="73">
                  <c:v>292.41015625</c:v>
                </c:pt>
                <c:pt idx="74">
                  <c:v>292.7998046875</c:v>
                </c:pt>
                <c:pt idx="75">
                  <c:v>295.010009765625</c:v>
                </c:pt>
                <c:pt idx="76">
                  <c:v>289.690185546875</c:v>
                </c:pt>
                <c:pt idx="77">
                  <c:v>292.56982421875</c:v>
                </c:pt>
                <c:pt idx="78">
                  <c:v>292.56005859375</c:v>
                </c:pt>
                <c:pt idx="79">
                  <c:v>292.4599609375</c:v>
                </c:pt>
                <c:pt idx="80">
                  <c:v>292.530029296875</c:v>
                </c:pt>
                <c:pt idx="81">
                  <c:v>292.35009765625</c:v>
                </c:pt>
                <c:pt idx="82">
                  <c:v>292.739990234375</c:v>
                </c:pt>
                <c:pt idx="83">
                  <c:v>292.389892578125</c:v>
                </c:pt>
                <c:pt idx="84">
                  <c:v>292.5400390625</c:v>
                </c:pt>
                <c:pt idx="85">
                  <c:v>292.47998046875</c:v>
                </c:pt>
                <c:pt idx="86">
                  <c:v>295.320068359375</c:v>
                </c:pt>
                <c:pt idx="87">
                  <c:v>289.820068359375</c:v>
                </c:pt>
                <c:pt idx="88">
                  <c:v>292.47998046875</c:v>
                </c:pt>
                <c:pt idx="89">
                  <c:v>292.699951171875</c:v>
                </c:pt>
                <c:pt idx="90">
                  <c:v>292.300048828125</c:v>
                </c:pt>
                <c:pt idx="91">
                  <c:v>292.449951171875</c:v>
                </c:pt>
                <c:pt idx="92">
                  <c:v>292.75</c:v>
                </c:pt>
                <c:pt idx="93">
                  <c:v>292.409912109375</c:v>
                </c:pt>
                <c:pt idx="94">
                  <c:v>292.25</c:v>
                </c:pt>
                <c:pt idx="95">
                  <c:v>292.880126953125</c:v>
                </c:pt>
                <c:pt idx="96">
                  <c:v>292.260009765625</c:v>
                </c:pt>
                <c:pt idx="97">
                  <c:v>295.219970703125</c:v>
                </c:pt>
                <c:pt idx="98">
                  <c:v>289.919921875</c:v>
                </c:pt>
              </c:numCache>
            </c:numRef>
          </c:val>
          <c:smooth val="0"/>
          <c:extLst>
            <c:ext xmlns:c16="http://schemas.microsoft.com/office/drawing/2014/chart" uri="{C3380CC4-5D6E-409C-BE32-E72D297353CC}">
              <c16:uniqueId val="{00000002-7259-4FB8-9D5E-A20F5140587D}"/>
            </c:ext>
          </c:extLst>
        </c:ser>
        <c:ser>
          <c:idx val="3"/>
          <c:order val="3"/>
          <c:tx>
            <c:v>4 packets</c:v>
          </c:tx>
          <c:spPr>
            <a:ln w="28575" cap="rnd">
              <a:solidFill>
                <a:schemeClr val="accent4"/>
              </a:solidFill>
              <a:round/>
            </a:ln>
            <a:effectLst/>
          </c:spPr>
          <c:marker>
            <c:symbol val="none"/>
          </c:marker>
          <c:val>
            <c:numRef>
              <c:f>Sheet1!$O$4:$O$102</c:f>
              <c:numCache>
                <c:formatCode>General</c:formatCode>
                <c:ptCount val="99"/>
                <c:pt idx="0">
                  <c:v>389.85009765625</c:v>
                </c:pt>
                <c:pt idx="1">
                  <c:v>392.83984375</c:v>
                </c:pt>
                <c:pt idx="2">
                  <c:v>387.22998046875</c:v>
                </c:pt>
                <c:pt idx="3">
                  <c:v>389.72998046875</c:v>
                </c:pt>
                <c:pt idx="4">
                  <c:v>390.280029296875</c:v>
                </c:pt>
                <c:pt idx="5">
                  <c:v>389.780029296875</c:v>
                </c:pt>
                <c:pt idx="6">
                  <c:v>389.93994140625</c:v>
                </c:pt>
                <c:pt idx="7">
                  <c:v>390.14013671875</c:v>
                </c:pt>
                <c:pt idx="8">
                  <c:v>390.010009765625</c:v>
                </c:pt>
                <c:pt idx="9">
                  <c:v>390.06005859375</c:v>
                </c:pt>
                <c:pt idx="10">
                  <c:v>389.969970703125</c:v>
                </c:pt>
                <c:pt idx="11">
                  <c:v>390.079833984375</c:v>
                </c:pt>
                <c:pt idx="12">
                  <c:v>392.670166015625</c:v>
                </c:pt>
                <c:pt idx="13">
                  <c:v>387.14990234375</c:v>
                </c:pt>
                <c:pt idx="14">
                  <c:v>390.139892578125</c:v>
                </c:pt>
                <c:pt idx="15">
                  <c:v>390.080078125</c:v>
                </c:pt>
                <c:pt idx="16">
                  <c:v>390.030029296875</c:v>
                </c:pt>
                <c:pt idx="17">
                  <c:v>389.949951171875</c:v>
                </c:pt>
                <c:pt idx="18">
                  <c:v>390.080078125</c:v>
                </c:pt>
                <c:pt idx="19">
                  <c:v>389.909912109375</c:v>
                </c:pt>
                <c:pt idx="20">
                  <c:v>390.010009765625</c:v>
                </c:pt>
                <c:pt idx="21">
                  <c:v>389.91015625</c:v>
                </c:pt>
                <c:pt idx="22">
                  <c:v>390.119873046875</c:v>
                </c:pt>
                <c:pt idx="23">
                  <c:v>392.739990234375</c:v>
                </c:pt>
                <c:pt idx="24">
                  <c:v>387.300048828125</c:v>
                </c:pt>
                <c:pt idx="25">
                  <c:v>389.969970703125</c:v>
                </c:pt>
                <c:pt idx="26">
                  <c:v>390.130126953125</c:v>
                </c:pt>
                <c:pt idx="27">
                  <c:v>389.9599609375</c:v>
                </c:pt>
                <c:pt idx="28">
                  <c:v>390.14990234375</c:v>
                </c:pt>
                <c:pt idx="29">
                  <c:v>389.93994140625</c:v>
                </c:pt>
                <c:pt idx="30">
                  <c:v>390.02001953125</c:v>
                </c:pt>
                <c:pt idx="31">
                  <c:v>389.920166015625</c:v>
                </c:pt>
                <c:pt idx="32">
                  <c:v>390.099853515625</c:v>
                </c:pt>
                <c:pt idx="33">
                  <c:v>389.89013671875</c:v>
                </c:pt>
                <c:pt idx="34">
                  <c:v>438.919921875</c:v>
                </c:pt>
                <c:pt idx="35">
                  <c:v>389.989990234375</c:v>
                </c:pt>
                <c:pt idx="36">
                  <c:v>390.030029296875</c:v>
                </c:pt>
                <c:pt idx="37">
                  <c:v>390.72998046875</c:v>
                </c:pt>
                <c:pt idx="38">
                  <c:v>389.2900390625</c:v>
                </c:pt>
                <c:pt idx="39">
                  <c:v>390.070068359375</c:v>
                </c:pt>
                <c:pt idx="40">
                  <c:v>390.08984375</c:v>
                </c:pt>
                <c:pt idx="41">
                  <c:v>389.93994140625</c:v>
                </c:pt>
                <c:pt idx="42">
                  <c:v>392.52001953125</c:v>
                </c:pt>
                <c:pt idx="43">
                  <c:v>387.39013671875</c:v>
                </c:pt>
                <c:pt idx="44">
                  <c:v>389.8798828125</c:v>
                </c:pt>
                <c:pt idx="45">
                  <c:v>390.090087890625</c:v>
                </c:pt>
                <c:pt idx="46">
                  <c:v>390.25</c:v>
                </c:pt>
                <c:pt idx="47">
                  <c:v>389.830078125</c:v>
                </c:pt>
                <c:pt idx="48">
                  <c:v>439.099853515625</c:v>
                </c:pt>
                <c:pt idx="49">
                  <c:v>389.89013671875</c:v>
                </c:pt>
                <c:pt idx="50">
                  <c:v>389.829833984375</c:v>
                </c:pt>
                <c:pt idx="51">
                  <c:v>390.010009765625</c:v>
                </c:pt>
                <c:pt idx="52">
                  <c:v>390.27001953125</c:v>
                </c:pt>
                <c:pt idx="53">
                  <c:v>392.510009765625</c:v>
                </c:pt>
                <c:pt idx="54">
                  <c:v>387.330078125</c:v>
                </c:pt>
                <c:pt idx="55">
                  <c:v>390.1298828125</c:v>
                </c:pt>
                <c:pt idx="56">
                  <c:v>389.900146484375</c:v>
                </c:pt>
                <c:pt idx="57">
                  <c:v>389.68994140625</c:v>
                </c:pt>
                <c:pt idx="58">
                  <c:v>390.43994140625</c:v>
                </c:pt>
                <c:pt idx="59">
                  <c:v>389.89013671875</c:v>
                </c:pt>
                <c:pt idx="60">
                  <c:v>389.929931640625</c:v>
                </c:pt>
                <c:pt idx="61">
                  <c:v>390.02001953125</c:v>
                </c:pt>
                <c:pt idx="62">
                  <c:v>390.0400390625</c:v>
                </c:pt>
                <c:pt idx="63">
                  <c:v>390.08984375</c:v>
                </c:pt>
                <c:pt idx="64">
                  <c:v>393.02001953125</c:v>
                </c:pt>
                <c:pt idx="65">
                  <c:v>386.85009765625</c:v>
                </c:pt>
                <c:pt idx="66">
                  <c:v>390.199951171875</c:v>
                </c:pt>
                <c:pt idx="67">
                  <c:v>389.97998046875</c:v>
                </c:pt>
                <c:pt idx="68">
                  <c:v>390.030029296875</c:v>
                </c:pt>
                <c:pt idx="69">
                  <c:v>389.77001953125</c:v>
                </c:pt>
                <c:pt idx="70">
                  <c:v>390.239990234375</c:v>
                </c:pt>
                <c:pt idx="71">
                  <c:v>389.909912109375</c:v>
                </c:pt>
                <c:pt idx="72">
                  <c:v>390.2900390625</c:v>
                </c:pt>
                <c:pt idx="73">
                  <c:v>389.840087890625</c:v>
                </c:pt>
                <c:pt idx="74">
                  <c:v>389.85986328125</c:v>
                </c:pt>
                <c:pt idx="75">
                  <c:v>392.900146484375</c:v>
                </c:pt>
                <c:pt idx="76">
                  <c:v>387.280029296875</c:v>
                </c:pt>
                <c:pt idx="77">
                  <c:v>390.06982421875</c:v>
                </c:pt>
                <c:pt idx="78">
                  <c:v>389.900146484375</c:v>
                </c:pt>
                <c:pt idx="79">
                  <c:v>389.989990234375</c:v>
                </c:pt>
                <c:pt idx="80">
                  <c:v>390.02001953125</c:v>
                </c:pt>
                <c:pt idx="81">
                  <c:v>487.219970703125</c:v>
                </c:pt>
                <c:pt idx="82">
                  <c:v>390.06005859375</c:v>
                </c:pt>
                <c:pt idx="83">
                  <c:v>390.199951171875</c:v>
                </c:pt>
                <c:pt idx="84">
                  <c:v>389.89990234375</c:v>
                </c:pt>
                <c:pt idx="85">
                  <c:v>389.91015625</c:v>
                </c:pt>
                <c:pt idx="86">
                  <c:v>392.77978515625</c:v>
                </c:pt>
                <c:pt idx="87">
                  <c:v>436</c:v>
                </c:pt>
                <c:pt idx="88">
                  <c:v>390.10009765625</c:v>
                </c:pt>
                <c:pt idx="89">
                  <c:v>390.610107421875</c:v>
                </c:pt>
                <c:pt idx="90">
                  <c:v>389.47998046875</c:v>
                </c:pt>
                <c:pt idx="91">
                  <c:v>390</c:v>
                </c:pt>
                <c:pt idx="92">
                  <c:v>390.010009765625</c:v>
                </c:pt>
                <c:pt idx="93">
                  <c:v>390.219970703125</c:v>
                </c:pt>
                <c:pt idx="94">
                  <c:v>392.780029296875</c:v>
                </c:pt>
                <c:pt idx="95">
                  <c:v>387.139892578125</c:v>
                </c:pt>
                <c:pt idx="96">
                  <c:v>389.8701171875</c:v>
                </c:pt>
                <c:pt idx="97">
                  <c:v>390.1298828125</c:v>
                </c:pt>
                <c:pt idx="98">
                  <c:v>389.969970703125</c:v>
                </c:pt>
              </c:numCache>
            </c:numRef>
          </c:val>
          <c:smooth val="0"/>
          <c:extLst>
            <c:ext xmlns:c16="http://schemas.microsoft.com/office/drawing/2014/chart" uri="{C3380CC4-5D6E-409C-BE32-E72D297353CC}">
              <c16:uniqueId val="{00000003-7259-4FB8-9D5E-A20F5140587D}"/>
            </c:ext>
          </c:extLst>
        </c:ser>
        <c:ser>
          <c:idx val="4"/>
          <c:order val="4"/>
          <c:tx>
            <c:v>5 packets</c:v>
          </c:tx>
          <c:spPr>
            <a:ln w="28575" cap="rnd">
              <a:solidFill>
                <a:schemeClr val="accent5"/>
              </a:solidFill>
              <a:round/>
            </a:ln>
            <a:effectLst/>
          </c:spPr>
          <c:marker>
            <c:symbol val="none"/>
          </c:marker>
          <c:val>
            <c:numRef>
              <c:f>Sheet1!$S$4:$S$102</c:f>
              <c:numCache>
                <c:formatCode>General</c:formatCode>
                <c:ptCount val="99"/>
                <c:pt idx="0">
                  <c:v>487.570068359375</c:v>
                </c:pt>
                <c:pt idx="1">
                  <c:v>487.340087890625</c:v>
                </c:pt>
                <c:pt idx="2">
                  <c:v>487.599853515625</c:v>
                </c:pt>
                <c:pt idx="3">
                  <c:v>487.66015625</c:v>
                </c:pt>
                <c:pt idx="4">
                  <c:v>487.52978515625</c:v>
                </c:pt>
                <c:pt idx="5">
                  <c:v>487.360107421875</c:v>
                </c:pt>
                <c:pt idx="6">
                  <c:v>487.679931640625</c:v>
                </c:pt>
                <c:pt idx="7">
                  <c:v>490.360107421875</c:v>
                </c:pt>
                <c:pt idx="8">
                  <c:v>484.639892578125</c:v>
                </c:pt>
                <c:pt idx="9">
                  <c:v>487.4599609375</c:v>
                </c:pt>
                <c:pt idx="10">
                  <c:v>487.480224609375</c:v>
                </c:pt>
                <c:pt idx="11">
                  <c:v>487.47998046875</c:v>
                </c:pt>
                <c:pt idx="12">
                  <c:v>487.52001953125</c:v>
                </c:pt>
                <c:pt idx="13">
                  <c:v>487.559814453125</c:v>
                </c:pt>
                <c:pt idx="14">
                  <c:v>487.590087890625</c:v>
                </c:pt>
                <c:pt idx="15">
                  <c:v>536.25</c:v>
                </c:pt>
                <c:pt idx="16">
                  <c:v>536.199951171875</c:v>
                </c:pt>
                <c:pt idx="17">
                  <c:v>487.580078125</c:v>
                </c:pt>
                <c:pt idx="18">
                  <c:v>487.599853515625</c:v>
                </c:pt>
                <c:pt idx="19">
                  <c:v>487.340087890625</c:v>
                </c:pt>
                <c:pt idx="20">
                  <c:v>490.380126953125</c:v>
                </c:pt>
                <c:pt idx="21">
                  <c:v>484.56982421875</c:v>
                </c:pt>
                <c:pt idx="22">
                  <c:v>487.719970703125</c:v>
                </c:pt>
                <c:pt idx="23">
                  <c:v>487.89013671875</c:v>
                </c:pt>
                <c:pt idx="24">
                  <c:v>487.070068359375</c:v>
                </c:pt>
                <c:pt idx="25">
                  <c:v>487.4599609375</c:v>
                </c:pt>
                <c:pt idx="26">
                  <c:v>487.699951171875</c:v>
                </c:pt>
                <c:pt idx="27">
                  <c:v>487.659912109375</c:v>
                </c:pt>
                <c:pt idx="28">
                  <c:v>488.590087890625</c:v>
                </c:pt>
                <c:pt idx="29">
                  <c:v>486.14990234375</c:v>
                </c:pt>
                <c:pt idx="30">
                  <c:v>487.6201171875</c:v>
                </c:pt>
                <c:pt idx="31">
                  <c:v>490.1298828125</c:v>
                </c:pt>
                <c:pt idx="32">
                  <c:v>485.1201171875</c:v>
                </c:pt>
                <c:pt idx="33">
                  <c:v>487.159912109375</c:v>
                </c:pt>
                <c:pt idx="34">
                  <c:v>487.66015625</c:v>
                </c:pt>
                <c:pt idx="35">
                  <c:v>487.579833984375</c:v>
                </c:pt>
                <c:pt idx="36">
                  <c:v>487.41015625</c:v>
                </c:pt>
                <c:pt idx="37">
                  <c:v>487.539794921875</c:v>
                </c:pt>
                <c:pt idx="38">
                  <c:v>487.5400390625</c:v>
                </c:pt>
                <c:pt idx="39">
                  <c:v>487.52001953125</c:v>
                </c:pt>
                <c:pt idx="40">
                  <c:v>487.449951171875</c:v>
                </c:pt>
                <c:pt idx="41">
                  <c:v>487.5400390625</c:v>
                </c:pt>
                <c:pt idx="42">
                  <c:v>489.989990234375</c:v>
                </c:pt>
                <c:pt idx="43">
                  <c:v>485.150146484375</c:v>
                </c:pt>
                <c:pt idx="44">
                  <c:v>487.31982421875</c:v>
                </c:pt>
                <c:pt idx="45">
                  <c:v>487.460205078125</c:v>
                </c:pt>
                <c:pt idx="46">
                  <c:v>487.72998046875</c:v>
                </c:pt>
                <c:pt idx="47">
                  <c:v>487.309814453125</c:v>
                </c:pt>
                <c:pt idx="48">
                  <c:v>487.630126953125</c:v>
                </c:pt>
                <c:pt idx="49">
                  <c:v>487.349853515625</c:v>
                </c:pt>
                <c:pt idx="50">
                  <c:v>487.630126953125</c:v>
                </c:pt>
                <c:pt idx="51">
                  <c:v>487.679931640625</c:v>
                </c:pt>
                <c:pt idx="52">
                  <c:v>487.340087890625</c:v>
                </c:pt>
                <c:pt idx="53">
                  <c:v>490.179931640625</c:v>
                </c:pt>
                <c:pt idx="54">
                  <c:v>484.97998046875</c:v>
                </c:pt>
                <c:pt idx="55">
                  <c:v>487.610107421875</c:v>
                </c:pt>
                <c:pt idx="56">
                  <c:v>487.409912109375</c:v>
                </c:pt>
                <c:pt idx="57">
                  <c:v>487.400146484375</c:v>
                </c:pt>
                <c:pt idx="58">
                  <c:v>487.5</c:v>
                </c:pt>
                <c:pt idx="59">
                  <c:v>487.52978515625</c:v>
                </c:pt>
                <c:pt idx="60">
                  <c:v>487.77001953125</c:v>
                </c:pt>
                <c:pt idx="61">
                  <c:v>487.31005859375</c:v>
                </c:pt>
                <c:pt idx="62">
                  <c:v>487.4599609375</c:v>
                </c:pt>
                <c:pt idx="63">
                  <c:v>487.7900390625</c:v>
                </c:pt>
                <c:pt idx="64">
                  <c:v>490.1201171875</c:v>
                </c:pt>
                <c:pt idx="65">
                  <c:v>484.60986328125</c:v>
                </c:pt>
                <c:pt idx="66">
                  <c:v>488.280029296875</c:v>
                </c:pt>
                <c:pt idx="67">
                  <c:v>486.97998046875</c:v>
                </c:pt>
                <c:pt idx="68">
                  <c:v>487.5400390625</c:v>
                </c:pt>
                <c:pt idx="69">
                  <c:v>487.43994140625</c:v>
                </c:pt>
                <c:pt idx="70">
                  <c:v>487.719970703125</c:v>
                </c:pt>
                <c:pt idx="71">
                  <c:v>487.150146484375</c:v>
                </c:pt>
                <c:pt idx="72">
                  <c:v>487.81982421875</c:v>
                </c:pt>
                <c:pt idx="73">
                  <c:v>487.2900390625</c:v>
                </c:pt>
                <c:pt idx="74">
                  <c:v>487.590087890625</c:v>
                </c:pt>
                <c:pt idx="75">
                  <c:v>490.239990234375</c:v>
                </c:pt>
                <c:pt idx="76">
                  <c:v>484.869873046875</c:v>
                </c:pt>
                <c:pt idx="77">
                  <c:v>487.420166015625</c:v>
                </c:pt>
                <c:pt idx="78">
                  <c:v>487.43994140625</c:v>
                </c:pt>
                <c:pt idx="79">
                  <c:v>487.510009765625</c:v>
                </c:pt>
                <c:pt idx="80">
                  <c:v>487.719970703125</c:v>
                </c:pt>
                <c:pt idx="81">
                  <c:v>487.89013671875</c:v>
                </c:pt>
                <c:pt idx="82">
                  <c:v>486.929931640625</c:v>
                </c:pt>
                <c:pt idx="83">
                  <c:v>487.619873046875</c:v>
                </c:pt>
                <c:pt idx="84">
                  <c:v>487.460205078125</c:v>
                </c:pt>
                <c:pt idx="85">
                  <c:v>487.47998046875</c:v>
                </c:pt>
                <c:pt idx="86">
                  <c:v>492.919921875</c:v>
                </c:pt>
                <c:pt idx="87">
                  <c:v>482.050048828125</c:v>
                </c:pt>
                <c:pt idx="88">
                  <c:v>487.659912109375</c:v>
                </c:pt>
                <c:pt idx="89">
                  <c:v>487.3701171875</c:v>
                </c:pt>
                <c:pt idx="90">
                  <c:v>487.699951171875</c:v>
                </c:pt>
                <c:pt idx="91">
                  <c:v>487.659912109375</c:v>
                </c:pt>
                <c:pt idx="92">
                  <c:v>488.5400390625</c:v>
                </c:pt>
                <c:pt idx="93">
                  <c:v>486.39990234375</c:v>
                </c:pt>
                <c:pt idx="94">
                  <c:v>487.68017578125</c:v>
                </c:pt>
                <c:pt idx="95">
                  <c:v>487.409912109375</c:v>
                </c:pt>
                <c:pt idx="96">
                  <c:v>487.429931640625</c:v>
                </c:pt>
                <c:pt idx="97">
                  <c:v>490.06005859375</c:v>
                </c:pt>
                <c:pt idx="98">
                  <c:v>484.969970703125</c:v>
                </c:pt>
              </c:numCache>
            </c:numRef>
          </c:val>
          <c:smooth val="0"/>
          <c:extLst>
            <c:ext xmlns:c16="http://schemas.microsoft.com/office/drawing/2014/chart" uri="{C3380CC4-5D6E-409C-BE32-E72D297353CC}">
              <c16:uniqueId val="{00000004-7259-4FB8-9D5E-A20F5140587D}"/>
            </c:ext>
          </c:extLst>
        </c:ser>
        <c:ser>
          <c:idx val="6"/>
          <c:order val="5"/>
          <c:tx>
            <c:v>6 packets</c:v>
          </c:tx>
          <c:spPr>
            <a:ln w="28575" cap="rnd">
              <a:solidFill>
                <a:schemeClr val="accent1">
                  <a:lumMod val="60000"/>
                </a:schemeClr>
              </a:solidFill>
              <a:round/>
            </a:ln>
            <a:effectLst/>
          </c:spPr>
          <c:marker>
            <c:symbol val="none"/>
          </c:marker>
          <c:val>
            <c:numRef>
              <c:f>Sheet1!$W$4:$W$102</c:f>
              <c:numCache>
                <c:formatCode>General</c:formatCode>
                <c:ptCount val="99"/>
                <c:pt idx="0">
                  <c:v>587.619873046875</c:v>
                </c:pt>
                <c:pt idx="1">
                  <c:v>582.320068359375</c:v>
                </c:pt>
                <c:pt idx="2">
                  <c:v>584.81982421875</c:v>
                </c:pt>
                <c:pt idx="3">
                  <c:v>585.150146484375</c:v>
                </c:pt>
                <c:pt idx="4">
                  <c:v>584.93994140625</c:v>
                </c:pt>
                <c:pt idx="5">
                  <c:v>584.93994140625</c:v>
                </c:pt>
                <c:pt idx="6">
                  <c:v>585.110107421875</c:v>
                </c:pt>
                <c:pt idx="7">
                  <c:v>585.169921875</c:v>
                </c:pt>
                <c:pt idx="8">
                  <c:v>584.77001953125</c:v>
                </c:pt>
                <c:pt idx="9">
                  <c:v>585.199951171875</c:v>
                </c:pt>
                <c:pt idx="10">
                  <c:v>584.85009765625</c:v>
                </c:pt>
                <c:pt idx="11">
                  <c:v>588.119873046875</c:v>
                </c:pt>
                <c:pt idx="12">
                  <c:v>582.070068359375</c:v>
                </c:pt>
                <c:pt idx="13">
                  <c:v>585.0400390625</c:v>
                </c:pt>
                <c:pt idx="14">
                  <c:v>585.090087890625</c:v>
                </c:pt>
                <c:pt idx="15">
                  <c:v>584.83984375</c:v>
                </c:pt>
                <c:pt idx="16">
                  <c:v>585.010009765625</c:v>
                </c:pt>
                <c:pt idx="17">
                  <c:v>585.090087890625</c:v>
                </c:pt>
                <c:pt idx="18">
                  <c:v>585.0400390625</c:v>
                </c:pt>
                <c:pt idx="19">
                  <c:v>584.949951171875</c:v>
                </c:pt>
                <c:pt idx="20">
                  <c:v>585.1298828125</c:v>
                </c:pt>
                <c:pt idx="21">
                  <c:v>584.860107421875</c:v>
                </c:pt>
                <c:pt idx="22">
                  <c:v>587.949951171875</c:v>
                </c:pt>
                <c:pt idx="23">
                  <c:v>582.070068359375</c:v>
                </c:pt>
                <c:pt idx="24">
                  <c:v>585.159912109375</c:v>
                </c:pt>
                <c:pt idx="25">
                  <c:v>585.090087890625</c:v>
                </c:pt>
                <c:pt idx="26">
                  <c:v>585.260009765625</c:v>
                </c:pt>
                <c:pt idx="27">
                  <c:v>584.760009765625</c:v>
                </c:pt>
                <c:pt idx="28">
                  <c:v>584.93994140625</c:v>
                </c:pt>
                <c:pt idx="29">
                  <c:v>585.030029296875</c:v>
                </c:pt>
                <c:pt idx="30">
                  <c:v>584.969970703125</c:v>
                </c:pt>
                <c:pt idx="31">
                  <c:v>585.179931640625</c:v>
                </c:pt>
                <c:pt idx="32">
                  <c:v>584.900146484375</c:v>
                </c:pt>
                <c:pt idx="33">
                  <c:v>588.06005859375</c:v>
                </c:pt>
                <c:pt idx="34">
                  <c:v>582</c:v>
                </c:pt>
                <c:pt idx="35">
                  <c:v>585.059814453125</c:v>
                </c:pt>
                <c:pt idx="36">
                  <c:v>585.10009765625</c:v>
                </c:pt>
                <c:pt idx="37">
                  <c:v>584.93994140625</c:v>
                </c:pt>
                <c:pt idx="38">
                  <c:v>585.010009765625</c:v>
                </c:pt>
                <c:pt idx="39">
                  <c:v>584.949951171875</c:v>
                </c:pt>
                <c:pt idx="40">
                  <c:v>585.010009765625</c:v>
                </c:pt>
                <c:pt idx="41">
                  <c:v>584.8701171875</c:v>
                </c:pt>
                <c:pt idx="42">
                  <c:v>585.219970703125</c:v>
                </c:pt>
                <c:pt idx="43">
                  <c:v>585.14990234375</c:v>
                </c:pt>
                <c:pt idx="44">
                  <c:v>587.690185546875</c:v>
                </c:pt>
                <c:pt idx="45">
                  <c:v>582.199951171875</c:v>
                </c:pt>
                <c:pt idx="46">
                  <c:v>584.849853515625</c:v>
                </c:pt>
                <c:pt idx="47">
                  <c:v>585.239990234375</c:v>
                </c:pt>
                <c:pt idx="48">
                  <c:v>584.900146484375</c:v>
                </c:pt>
                <c:pt idx="49">
                  <c:v>584.93994140625</c:v>
                </c:pt>
                <c:pt idx="50">
                  <c:v>585.159912109375</c:v>
                </c:pt>
                <c:pt idx="51">
                  <c:v>584.9501953125</c:v>
                </c:pt>
                <c:pt idx="52">
                  <c:v>682.539794921875</c:v>
                </c:pt>
                <c:pt idx="53">
                  <c:v>585.1201171875</c:v>
                </c:pt>
                <c:pt idx="54">
                  <c:v>586.070068359375</c:v>
                </c:pt>
                <c:pt idx="55">
                  <c:v>586.409912109375</c:v>
                </c:pt>
                <c:pt idx="56">
                  <c:v>582.320068359375</c:v>
                </c:pt>
                <c:pt idx="57">
                  <c:v>585.389892578125</c:v>
                </c:pt>
                <c:pt idx="58">
                  <c:v>584.820068359375</c:v>
                </c:pt>
                <c:pt idx="59">
                  <c:v>585</c:v>
                </c:pt>
                <c:pt idx="60">
                  <c:v>585.06005859375</c:v>
                </c:pt>
                <c:pt idx="61">
                  <c:v>585.02001953125</c:v>
                </c:pt>
                <c:pt idx="62">
                  <c:v>584.969970703125</c:v>
                </c:pt>
                <c:pt idx="63">
                  <c:v>585.14990234375</c:v>
                </c:pt>
                <c:pt idx="64">
                  <c:v>584.93994140625</c:v>
                </c:pt>
                <c:pt idx="65">
                  <c:v>584.940185546875</c:v>
                </c:pt>
                <c:pt idx="66">
                  <c:v>587.8798828125</c:v>
                </c:pt>
                <c:pt idx="67">
                  <c:v>582.169921875</c:v>
                </c:pt>
                <c:pt idx="68">
                  <c:v>585.27001953125</c:v>
                </c:pt>
                <c:pt idx="69">
                  <c:v>585.02001953125</c:v>
                </c:pt>
                <c:pt idx="70">
                  <c:v>584.780029296875</c:v>
                </c:pt>
                <c:pt idx="71">
                  <c:v>585.409912109375</c:v>
                </c:pt>
                <c:pt idx="72">
                  <c:v>584.60009765625</c:v>
                </c:pt>
                <c:pt idx="73">
                  <c:v>585.139892578125</c:v>
                </c:pt>
                <c:pt idx="74">
                  <c:v>585.080078125</c:v>
                </c:pt>
                <c:pt idx="75">
                  <c:v>584.93994140625</c:v>
                </c:pt>
                <c:pt idx="76">
                  <c:v>585.239990234375</c:v>
                </c:pt>
                <c:pt idx="77">
                  <c:v>633.81005859375</c:v>
                </c:pt>
                <c:pt idx="78">
                  <c:v>584.7900390625</c:v>
                </c:pt>
                <c:pt idx="79">
                  <c:v>585.199951171875</c:v>
                </c:pt>
                <c:pt idx="80">
                  <c:v>584.760009765625</c:v>
                </c:pt>
                <c:pt idx="81">
                  <c:v>585.219970703125</c:v>
                </c:pt>
                <c:pt idx="82">
                  <c:v>584.9599609375</c:v>
                </c:pt>
                <c:pt idx="83">
                  <c:v>585.02001953125</c:v>
                </c:pt>
                <c:pt idx="84">
                  <c:v>585.02001953125</c:v>
                </c:pt>
                <c:pt idx="85">
                  <c:v>584.989990234375</c:v>
                </c:pt>
                <c:pt idx="86">
                  <c:v>587.550048828125</c:v>
                </c:pt>
                <c:pt idx="87">
                  <c:v>582.340087890625</c:v>
                </c:pt>
                <c:pt idx="88">
                  <c:v>585.14990234375</c:v>
                </c:pt>
                <c:pt idx="89">
                  <c:v>585.179931640625</c:v>
                </c:pt>
                <c:pt idx="90">
                  <c:v>584.97021484375</c:v>
                </c:pt>
                <c:pt idx="91">
                  <c:v>584.83984375</c:v>
                </c:pt>
                <c:pt idx="92">
                  <c:v>584.969970703125</c:v>
                </c:pt>
                <c:pt idx="93">
                  <c:v>585.150146484375</c:v>
                </c:pt>
                <c:pt idx="94">
                  <c:v>584.989990234375</c:v>
                </c:pt>
                <c:pt idx="95">
                  <c:v>585.02001953125</c:v>
                </c:pt>
                <c:pt idx="96">
                  <c:v>584.849853515625</c:v>
                </c:pt>
                <c:pt idx="97">
                  <c:v>588.010009765625</c:v>
                </c:pt>
                <c:pt idx="98">
                  <c:v>582.300048828125</c:v>
                </c:pt>
              </c:numCache>
            </c:numRef>
          </c:val>
          <c:smooth val="0"/>
          <c:extLst>
            <c:ext xmlns:c16="http://schemas.microsoft.com/office/drawing/2014/chart" uri="{C3380CC4-5D6E-409C-BE32-E72D297353CC}">
              <c16:uniqueId val="{00000005-7259-4FB8-9D5E-A20F5140587D}"/>
            </c:ext>
          </c:extLst>
        </c:ser>
        <c:ser>
          <c:idx val="7"/>
          <c:order val="6"/>
          <c:tx>
            <c:v>7 packets</c:v>
          </c:tx>
          <c:spPr>
            <a:ln w="28575" cap="rnd">
              <a:solidFill>
                <a:schemeClr val="accent2">
                  <a:lumMod val="60000"/>
                </a:schemeClr>
              </a:solidFill>
              <a:round/>
            </a:ln>
            <a:effectLst/>
          </c:spPr>
          <c:marker>
            <c:symbol val="none"/>
          </c:marker>
          <c:val>
            <c:numRef>
              <c:f>Sheet1!$AB$4:$AB$102</c:f>
              <c:numCache>
                <c:formatCode>General</c:formatCode>
                <c:ptCount val="99"/>
                <c:pt idx="0">
                  <c:v>682.469970703125</c:v>
                </c:pt>
                <c:pt idx="1">
                  <c:v>682.5</c:v>
                </c:pt>
                <c:pt idx="2">
                  <c:v>682.510009765625</c:v>
                </c:pt>
                <c:pt idx="3">
                  <c:v>682.590087890625</c:v>
                </c:pt>
                <c:pt idx="4">
                  <c:v>682.58984375</c:v>
                </c:pt>
                <c:pt idx="5">
                  <c:v>682.4599609375</c:v>
                </c:pt>
                <c:pt idx="6">
                  <c:v>685.22998046875</c:v>
                </c:pt>
                <c:pt idx="7">
                  <c:v>679.650146484375</c:v>
                </c:pt>
                <c:pt idx="8">
                  <c:v>682.58984375</c:v>
                </c:pt>
                <c:pt idx="9">
                  <c:v>682.580078125</c:v>
                </c:pt>
                <c:pt idx="10">
                  <c:v>682.580078125</c:v>
                </c:pt>
                <c:pt idx="11">
                  <c:v>682.52001953125</c:v>
                </c:pt>
                <c:pt idx="12">
                  <c:v>682.559814453125</c:v>
                </c:pt>
                <c:pt idx="13">
                  <c:v>682.280029296875</c:v>
                </c:pt>
                <c:pt idx="14">
                  <c:v>687.340087890625</c:v>
                </c:pt>
                <c:pt idx="15">
                  <c:v>678.030029296875</c:v>
                </c:pt>
                <c:pt idx="16">
                  <c:v>682.659912109375</c:v>
                </c:pt>
                <c:pt idx="17">
                  <c:v>685.25</c:v>
                </c:pt>
                <c:pt idx="18">
                  <c:v>679.630126953125</c:v>
                </c:pt>
                <c:pt idx="19">
                  <c:v>682.27001953125</c:v>
                </c:pt>
                <c:pt idx="20">
                  <c:v>682.5498046875</c:v>
                </c:pt>
                <c:pt idx="21">
                  <c:v>683.25</c:v>
                </c:pt>
                <c:pt idx="22">
                  <c:v>682.090087890625</c:v>
                </c:pt>
                <c:pt idx="23">
                  <c:v>682.27001953125</c:v>
                </c:pt>
                <c:pt idx="24">
                  <c:v>682.679931640625</c:v>
                </c:pt>
                <c:pt idx="25">
                  <c:v>682.489990234375</c:v>
                </c:pt>
                <c:pt idx="26">
                  <c:v>682.400146484375</c:v>
                </c:pt>
                <c:pt idx="27">
                  <c:v>682.31982421875</c:v>
                </c:pt>
                <c:pt idx="28">
                  <c:v>685.60009765625</c:v>
                </c:pt>
                <c:pt idx="29">
                  <c:v>679.840087890625</c:v>
                </c:pt>
                <c:pt idx="30">
                  <c:v>682.510009765625</c:v>
                </c:pt>
                <c:pt idx="31">
                  <c:v>682.369873046875</c:v>
                </c:pt>
                <c:pt idx="32">
                  <c:v>682.840087890625</c:v>
                </c:pt>
                <c:pt idx="33">
                  <c:v>682.349853515625</c:v>
                </c:pt>
                <c:pt idx="34">
                  <c:v>682.489990234375</c:v>
                </c:pt>
                <c:pt idx="35">
                  <c:v>682.4501953125</c:v>
                </c:pt>
                <c:pt idx="36">
                  <c:v>682.579833984375</c:v>
                </c:pt>
                <c:pt idx="37">
                  <c:v>682.650146484375</c:v>
                </c:pt>
                <c:pt idx="38">
                  <c:v>682.369873046875</c:v>
                </c:pt>
                <c:pt idx="39">
                  <c:v>685.41015625</c:v>
                </c:pt>
                <c:pt idx="40">
                  <c:v>679.639892578125</c:v>
                </c:pt>
                <c:pt idx="41">
                  <c:v>682.550048828125</c:v>
                </c:pt>
                <c:pt idx="42">
                  <c:v>682.43994140625</c:v>
                </c:pt>
                <c:pt idx="43">
                  <c:v>682.419921875</c:v>
                </c:pt>
                <c:pt idx="44">
                  <c:v>682.72998046875</c:v>
                </c:pt>
                <c:pt idx="45">
                  <c:v>682.490234375</c:v>
                </c:pt>
                <c:pt idx="46">
                  <c:v>682.539794921875</c:v>
                </c:pt>
                <c:pt idx="47">
                  <c:v>682.510009765625</c:v>
                </c:pt>
                <c:pt idx="48">
                  <c:v>682.590087890625</c:v>
                </c:pt>
                <c:pt idx="49">
                  <c:v>682.369873046875</c:v>
                </c:pt>
                <c:pt idx="50">
                  <c:v>685.39013671875</c:v>
                </c:pt>
                <c:pt idx="51">
                  <c:v>679.780029296875</c:v>
                </c:pt>
                <c:pt idx="52">
                  <c:v>682.699951171875</c:v>
                </c:pt>
                <c:pt idx="53">
                  <c:v>682.18994140625</c:v>
                </c:pt>
                <c:pt idx="54">
                  <c:v>682.570068359375</c:v>
                </c:pt>
                <c:pt idx="55">
                  <c:v>682.60009765625</c:v>
                </c:pt>
                <c:pt idx="56">
                  <c:v>682.579833984375</c:v>
                </c:pt>
                <c:pt idx="57">
                  <c:v>682.420166015625</c:v>
                </c:pt>
                <c:pt idx="58">
                  <c:v>682.679931640625</c:v>
                </c:pt>
                <c:pt idx="59">
                  <c:v>682.77001953125</c:v>
                </c:pt>
                <c:pt idx="60">
                  <c:v>682.06982421875</c:v>
                </c:pt>
                <c:pt idx="61">
                  <c:v>685.210205078125</c:v>
                </c:pt>
                <c:pt idx="62">
                  <c:v>680.039794921875</c:v>
                </c:pt>
                <c:pt idx="63">
                  <c:v>682.610107421875</c:v>
                </c:pt>
                <c:pt idx="64">
                  <c:v>682.300048828125</c:v>
                </c:pt>
                <c:pt idx="65">
                  <c:v>682.43994140625</c:v>
                </c:pt>
                <c:pt idx="66">
                  <c:v>682.719970703125</c:v>
                </c:pt>
                <c:pt idx="67">
                  <c:v>683.64013671875</c:v>
                </c:pt>
                <c:pt idx="68">
                  <c:v>681.2998046875</c:v>
                </c:pt>
                <c:pt idx="69">
                  <c:v>682.52001953125</c:v>
                </c:pt>
                <c:pt idx="70">
                  <c:v>682.489990234375</c:v>
                </c:pt>
                <c:pt idx="71">
                  <c:v>682.77001953125</c:v>
                </c:pt>
                <c:pt idx="72">
                  <c:v>684.940185546875</c:v>
                </c:pt>
                <c:pt idx="73">
                  <c:v>679.85986328125</c:v>
                </c:pt>
                <c:pt idx="74">
                  <c:v>682.679931640625</c:v>
                </c:pt>
                <c:pt idx="75">
                  <c:v>682.880126953125</c:v>
                </c:pt>
                <c:pt idx="76">
                  <c:v>681.989990234375</c:v>
                </c:pt>
                <c:pt idx="77">
                  <c:v>682.580078125</c:v>
                </c:pt>
                <c:pt idx="78">
                  <c:v>682.679931640625</c:v>
                </c:pt>
                <c:pt idx="79">
                  <c:v>682.429931640625</c:v>
                </c:pt>
                <c:pt idx="80">
                  <c:v>682.669921875</c:v>
                </c:pt>
                <c:pt idx="81">
                  <c:v>682.280029296875</c:v>
                </c:pt>
                <c:pt idx="82">
                  <c:v>682.72998046875</c:v>
                </c:pt>
                <c:pt idx="83">
                  <c:v>685.080078125</c:v>
                </c:pt>
                <c:pt idx="84">
                  <c:v>680.090087890625</c:v>
                </c:pt>
                <c:pt idx="85">
                  <c:v>682.329833984375</c:v>
                </c:pt>
                <c:pt idx="86">
                  <c:v>682.480224609375</c:v>
                </c:pt>
                <c:pt idx="87">
                  <c:v>682.559814453125</c:v>
                </c:pt>
                <c:pt idx="88">
                  <c:v>682.52001953125</c:v>
                </c:pt>
                <c:pt idx="89">
                  <c:v>682.39013671875</c:v>
                </c:pt>
                <c:pt idx="90">
                  <c:v>682.659912109375</c:v>
                </c:pt>
                <c:pt idx="91">
                  <c:v>682.449951171875</c:v>
                </c:pt>
                <c:pt idx="92">
                  <c:v>682.7900390625</c:v>
                </c:pt>
                <c:pt idx="93">
                  <c:v>682.25</c:v>
                </c:pt>
                <c:pt idx="94">
                  <c:v>685.449951171875</c:v>
                </c:pt>
                <c:pt idx="95">
                  <c:v>679.830078125</c:v>
                </c:pt>
                <c:pt idx="96">
                  <c:v>682.35009765625</c:v>
                </c:pt>
                <c:pt idx="97">
                  <c:v>682.52978515625</c:v>
                </c:pt>
                <c:pt idx="98">
                  <c:v>682.590087890625</c:v>
                </c:pt>
              </c:numCache>
            </c:numRef>
          </c:val>
          <c:smooth val="0"/>
          <c:extLst>
            <c:ext xmlns:c16="http://schemas.microsoft.com/office/drawing/2014/chart" uri="{C3380CC4-5D6E-409C-BE32-E72D297353CC}">
              <c16:uniqueId val="{00000006-7259-4FB8-9D5E-A20F5140587D}"/>
            </c:ext>
          </c:extLst>
        </c:ser>
        <c:dLbls>
          <c:showLegendKey val="0"/>
          <c:showVal val="0"/>
          <c:showCatName val="0"/>
          <c:showSerName val="0"/>
          <c:showPercent val="0"/>
          <c:showBubbleSize val="0"/>
        </c:dLbls>
        <c:smooth val="0"/>
        <c:axId val="381145104"/>
        <c:axId val="381153504"/>
      </c:lineChart>
      <c:catAx>
        <c:axId val="381145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Attemp</a:t>
                </a:r>
                <a:r>
                  <a:rPr lang="en-CA" baseline="0"/>
                  <a:t>t Count</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153504"/>
        <c:crosses val="autoZero"/>
        <c:auto val="1"/>
        <c:lblAlgn val="ctr"/>
        <c:lblOffset val="100"/>
        <c:noMultiLvlLbl val="0"/>
      </c:catAx>
      <c:valAx>
        <c:axId val="381153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Time Cost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ms&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145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Major App</c:v>
          </c:tx>
          <c:spPr>
            <a:solidFill>
              <a:schemeClr val="accent1"/>
            </a:solidFill>
            <a:ln>
              <a:noFill/>
            </a:ln>
            <a:effectLst/>
          </c:spPr>
          <c:invertIfNegative val="0"/>
          <c:val>
            <c:numRef>
              <c:f>Sheet1!$D$3:$D$12</c:f>
              <c:numCache>
                <c:formatCode>General</c:formatCode>
                <c:ptCount val="10"/>
                <c:pt idx="0">
                  <c:v>197.64419921875</c:v>
                </c:pt>
                <c:pt idx="1">
                  <c:v>196.71780029296875</c:v>
                </c:pt>
                <c:pt idx="2">
                  <c:v>204.63649902343749</c:v>
                </c:pt>
                <c:pt idx="3">
                  <c:v>202.02260009765624</c:v>
                </c:pt>
                <c:pt idx="4">
                  <c:v>201.43540039062501</c:v>
                </c:pt>
                <c:pt idx="5">
                  <c:v>200.44260009765625</c:v>
                </c:pt>
                <c:pt idx="6">
                  <c:v>197.23930175781251</c:v>
                </c:pt>
                <c:pt idx="7">
                  <c:v>198.07129882812501</c:v>
                </c:pt>
                <c:pt idx="8">
                  <c:v>197.8522998046875</c:v>
                </c:pt>
                <c:pt idx="9">
                  <c:v>198.88339843750001</c:v>
                </c:pt>
              </c:numCache>
            </c:numRef>
          </c:val>
          <c:extLst>
            <c:ext xmlns:c16="http://schemas.microsoft.com/office/drawing/2014/chart" uri="{C3380CC4-5D6E-409C-BE32-E72D297353CC}">
              <c16:uniqueId val="{00000000-4413-4A9D-9DC0-C02E42FE973A}"/>
            </c:ext>
          </c:extLst>
        </c:ser>
        <c:ser>
          <c:idx val="1"/>
          <c:order val="1"/>
          <c:tx>
            <c:v>Trigger App</c:v>
          </c:tx>
          <c:spPr>
            <a:solidFill>
              <a:schemeClr val="accent2"/>
            </a:solidFill>
            <a:ln>
              <a:noFill/>
            </a:ln>
            <a:effectLst/>
          </c:spPr>
          <c:invertIfNegative val="0"/>
          <c:val>
            <c:numRef>
              <c:f>Sheet1!$H$3:$H$12</c:f>
              <c:numCache>
                <c:formatCode>General</c:formatCode>
                <c:ptCount val="10"/>
                <c:pt idx="0">
                  <c:v>112.58889892578125</c:v>
                </c:pt>
                <c:pt idx="1">
                  <c:v>132.62300048828126</c:v>
                </c:pt>
                <c:pt idx="2">
                  <c:v>122.31600097656251</c:v>
                </c:pt>
                <c:pt idx="3">
                  <c:v>138.75209960937499</c:v>
                </c:pt>
                <c:pt idx="4">
                  <c:v>114.7</c:v>
                </c:pt>
                <c:pt idx="5">
                  <c:v>123.93239990234375</c:v>
                </c:pt>
                <c:pt idx="6">
                  <c:v>181.11849853515625</c:v>
                </c:pt>
                <c:pt idx="7">
                  <c:v>113.3039990234375</c:v>
                </c:pt>
                <c:pt idx="8">
                  <c:v>114.16389892578125</c:v>
                </c:pt>
                <c:pt idx="9">
                  <c:v>116.33949951171876</c:v>
                </c:pt>
              </c:numCache>
            </c:numRef>
          </c:val>
          <c:extLst>
            <c:ext xmlns:c16="http://schemas.microsoft.com/office/drawing/2014/chart" uri="{C3380CC4-5D6E-409C-BE32-E72D297353CC}">
              <c16:uniqueId val="{00000001-4413-4A9D-9DC0-C02E42FE973A}"/>
            </c:ext>
          </c:extLst>
        </c:ser>
        <c:dLbls>
          <c:showLegendKey val="0"/>
          <c:showVal val="0"/>
          <c:showCatName val="0"/>
          <c:showSerName val="0"/>
          <c:showPercent val="0"/>
          <c:showBubbleSize val="0"/>
        </c:dLbls>
        <c:gapWidth val="150"/>
        <c:axId val="585327072"/>
        <c:axId val="585325760"/>
      </c:barChart>
      <c:catAx>
        <c:axId val="585327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Attempts</a:t>
                </a:r>
                <a:r>
                  <a:rPr lang="en-CA" baseline="0"/>
                  <a:t> of Sending 100 Data From Apps </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_);\(#,##0\)"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325760"/>
        <c:crosses val="autoZero"/>
        <c:auto val="1"/>
        <c:lblAlgn val="ctr"/>
        <c:lblOffset val="100"/>
        <c:noMultiLvlLbl val="0"/>
      </c:catAx>
      <c:valAx>
        <c:axId val="58532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Average</a:t>
                </a:r>
                <a:r>
                  <a:rPr lang="en-CA" baseline="0"/>
                  <a:t> Time Cost of Roound Trip</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ms&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327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0243" name="Rectangle 3"/>
          <p:cNvSpPr>
            <a:spLocks noGrp="1" noChangeArrowheads="1"/>
          </p:cNvSpPr>
          <p:nvPr>
            <p:ph type="dt" sz="quarter" idx="1"/>
          </p:nvPr>
        </p:nvSpPr>
        <p:spPr bwMode="auto">
          <a:xfrm>
            <a:off x="3831326"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0244" name="Rectangle 4"/>
          <p:cNvSpPr>
            <a:spLocks noGrp="1" noChangeArrowheads="1"/>
          </p:cNvSpPr>
          <p:nvPr>
            <p:ph type="ftr" sz="quarter" idx="2"/>
          </p:nvPr>
        </p:nvSpPr>
        <p:spPr bwMode="auto">
          <a:xfrm>
            <a:off x="0" y="9445387"/>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0245" name="Rectangle 5"/>
          <p:cNvSpPr>
            <a:spLocks noGrp="1" noChangeArrowheads="1"/>
          </p:cNvSpPr>
          <p:nvPr>
            <p:ph type="sldNum" sz="quarter" idx="3"/>
          </p:nvPr>
        </p:nvSpPr>
        <p:spPr bwMode="auto">
          <a:xfrm>
            <a:off x="3831326" y="9445387"/>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22DCB0A-603E-EF4B-B6F5-61B4CE671DD7}" type="slidenum">
              <a:rPr lang="en-US"/>
              <a:pPr/>
              <a:t>‹#›</a:t>
            </a:fld>
            <a:endParaRPr lang="en-US"/>
          </a:p>
        </p:txBody>
      </p:sp>
    </p:spTree>
    <p:extLst>
      <p:ext uri="{BB962C8B-B14F-4D97-AF65-F5344CB8AC3E}">
        <p14:creationId xmlns:p14="http://schemas.microsoft.com/office/powerpoint/2010/main" val="2894846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291" name="Rectangle 3"/>
          <p:cNvSpPr>
            <a:spLocks noGrp="1" noChangeArrowheads="1"/>
          </p:cNvSpPr>
          <p:nvPr>
            <p:ph type="dt" idx="1"/>
          </p:nvPr>
        </p:nvSpPr>
        <p:spPr bwMode="auto">
          <a:xfrm>
            <a:off x="3831326"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3" name="Rectangle 5"/>
          <p:cNvSpPr>
            <a:spLocks noGrp="1" noChangeArrowheads="1"/>
          </p:cNvSpPr>
          <p:nvPr>
            <p:ph type="body" sz="quarter" idx="3"/>
          </p:nvPr>
        </p:nvSpPr>
        <p:spPr bwMode="auto">
          <a:xfrm>
            <a:off x="901489" y="4722694"/>
            <a:ext cx="4958186" cy="44741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445387"/>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295" name="Rectangle 7"/>
          <p:cNvSpPr>
            <a:spLocks noGrp="1" noChangeArrowheads="1"/>
          </p:cNvSpPr>
          <p:nvPr>
            <p:ph type="sldNum" sz="quarter" idx="5"/>
          </p:nvPr>
        </p:nvSpPr>
        <p:spPr bwMode="auto">
          <a:xfrm>
            <a:off x="3831326" y="9445387"/>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508EDAF-2046-0C41-8DCB-CB2CB6C57C7A}" type="slidenum">
              <a:rPr lang="en-US"/>
              <a:pPr/>
              <a:t>‹#›</a:t>
            </a:fld>
            <a:endParaRPr lang="en-US"/>
          </a:p>
        </p:txBody>
      </p:sp>
    </p:spTree>
    <p:extLst>
      <p:ext uri="{BB962C8B-B14F-4D97-AF65-F5344CB8AC3E}">
        <p14:creationId xmlns:p14="http://schemas.microsoft.com/office/powerpoint/2010/main" val="2990976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munications_protoco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CADA" TargetMode="External"/><Relationship Id="rId5" Type="http://schemas.openxmlformats.org/officeDocument/2006/relationships/hyperlink" Target="https://en.wikipedia.org/wiki/Data_acquisition" TargetMode="External"/><Relationship Id="rId4" Type="http://schemas.openxmlformats.org/officeDocument/2006/relationships/hyperlink" Target="https://en.wikipedia.org/wiki/Process_autom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FB2692EE-8EC2-3F4E-AAB0-13B348E0E263}" type="slidenum">
              <a:rPr lang="en-US" sz="1200"/>
              <a:pPr/>
              <a:t>1</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CA"/>
              <a:t>Introduction and background, including highlights (if any) from lit review (1-2 min.) </a:t>
            </a:r>
          </a:p>
          <a:p>
            <a:pPr eaLnBrk="1" hangingPunct="1"/>
            <a:r>
              <a:rPr lang="en-CA"/>
              <a:t>Research question (1 min.) </a:t>
            </a:r>
          </a:p>
          <a:p>
            <a:pPr eaLnBrk="1" hangingPunct="1"/>
            <a:r>
              <a:rPr lang="en-CA"/>
              <a:t>Research design and methods (5 min. max) </a:t>
            </a:r>
          </a:p>
          <a:p>
            <a:pPr eaLnBrk="1" hangingPunct="1"/>
            <a:r>
              <a:rPr lang="en-CA"/>
              <a:t>Data sources and selection Findings (10 min.) [this should be your main focus] </a:t>
            </a:r>
          </a:p>
          <a:p>
            <a:pPr eaLnBrk="1" hangingPunct="1"/>
            <a:r>
              <a:rPr lang="en-CA"/>
              <a:t>Recommendations/implications (2-5 min.) </a:t>
            </a:r>
          </a:p>
          <a:p>
            <a:pPr eaLnBrk="1" hangingPunct="1"/>
            <a:r>
              <a:rPr lang="en-CA"/>
              <a:t>Summary and conclusion (1-2 min.) </a:t>
            </a:r>
          </a:p>
          <a:p>
            <a:pPr eaLnBrk="1" hangingPunct="1"/>
            <a:endParaRPr lang="en-CA">
              <a:latin typeface="Times" charset="0"/>
              <a:ea typeface="ＭＳ Ｐゴシック" charset="0"/>
              <a:cs typeface="ＭＳ Ｐゴシック" charset="0"/>
            </a:endParaRPr>
          </a:p>
          <a:p>
            <a:pPr eaLnBrk="1" hangingPunct="1"/>
            <a:r>
              <a:rPr lang="en-CA">
                <a:latin typeface="Times" charset="0"/>
                <a:ea typeface="ＭＳ Ｐゴシック" charset="0"/>
                <a:cs typeface="ＭＳ Ｐゴシック" charset="0"/>
              </a:rPr>
              <a:t>The</a:t>
            </a:r>
            <a:r>
              <a:rPr lang="en-CA" baseline="0">
                <a:latin typeface="Times" charset="0"/>
                <a:ea typeface="ＭＳ Ｐゴシック" charset="0"/>
                <a:cs typeface="ＭＳ Ｐゴシック" charset="0"/>
              </a:rPr>
              <a:t> topic of my thesis is ********************</a:t>
            </a:r>
            <a:endParaRPr lang="en-US">
              <a:latin typeface="Times"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CA" sz="1200">
                <a:latin typeface="Times New Roman" panose="02020603050405020304" pitchFamily="18" charset="0"/>
                <a:cs typeface="Times New Roman" panose="02020603050405020304" pitchFamily="18" charset="0"/>
              </a:rPr>
              <a:t>Threads with dispatcher to handle request</a:t>
            </a:r>
          </a:p>
          <a:p>
            <a:pPr lvl="0" fontAlgn="base"/>
            <a:endParaRPr lang="en-CA" sz="1200" kern="1200">
              <a:solidFill>
                <a:schemeClr val="tx1"/>
              </a:solidFill>
              <a:effectLst/>
              <a:latin typeface="Times New Roman" panose="02020603050405020304" pitchFamily="18" charset="0"/>
              <a:ea typeface="ＭＳ Ｐゴシック" pitchFamily="-108" charset="-128"/>
              <a:cs typeface="Times New Roman" panose="02020603050405020304" pitchFamily="18" charset="0"/>
            </a:endParaRPr>
          </a:p>
          <a:p>
            <a:pPr lvl="0" fontAlgn="base"/>
            <a:r>
              <a:rPr lang="en-CA" sz="1200">
                <a:latin typeface="Times New Roman" panose="02020603050405020304" pitchFamily="18" charset="0"/>
                <a:cs typeface="Times New Roman" panose="02020603050405020304" pitchFamily="18" charset="0"/>
              </a:rPr>
              <a:t>Threads with dispatcher to send out request</a:t>
            </a:r>
          </a:p>
          <a:p>
            <a:pPr lvl="0" fontAlgn="base"/>
            <a:endParaRPr lang="en-CA" sz="1200" kern="1200">
              <a:solidFill>
                <a:schemeClr val="tx1"/>
              </a:solidFill>
              <a:effectLst/>
              <a:latin typeface="Times New Roman" panose="02020603050405020304" pitchFamily="18" charset="0"/>
              <a:ea typeface="ＭＳ Ｐゴシック" pitchFamily="-108" charset="-128"/>
              <a:cs typeface="Times New Roman" panose="02020603050405020304" pitchFamily="18" charset="0"/>
            </a:endParaRPr>
          </a:p>
          <a:p>
            <a:pPr lvl="0" fontAlgn="base"/>
            <a:r>
              <a:rPr lang="en-CA" sz="1200">
                <a:latin typeface="Times New Roman" panose="02020603050405020304" pitchFamily="18" charset="0"/>
                <a:cs typeface="Times New Roman" panose="02020603050405020304" pitchFamily="18" charset="0"/>
              </a:rPr>
              <a:t>Customized callback functions to handle responses.</a:t>
            </a:r>
            <a:endParaRPr lang="en-CA" sz="1200" kern="1200">
              <a:solidFill>
                <a:schemeClr val="tx1"/>
              </a:solidFill>
              <a:effectLst/>
              <a:latin typeface="Times" pitchFamily="-108" charset="0"/>
              <a:ea typeface="ＭＳ Ｐゴシック" pitchFamily="-108" charset="-128"/>
              <a:cs typeface="ＭＳ Ｐゴシック" pitchFamily="-108" charset="-128"/>
            </a:endParaRPr>
          </a:p>
        </p:txBody>
      </p:sp>
      <p:sp>
        <p:nvSpPr>
          <p:cNvPr id="4" name="Slide Number Placeholder 3"/>
          <p:cNvSpPr>
            <a:spLocks noGrp="1"/>
          </p:cNvSpPr>
          <p:nvPr>
            <p:ph type="sldNum" sz="quarter" idx="10"/>
          </p:nvPr>
        </p:nvSpPr>
        <p:spPr/>
        <p:txBody>
          <a:bodyPr/>
          <a:lstStyle/>
          <a:p>
            <a:fld id="{0508EDAF-2046-0C41-8DCB-CB2CB6C57C7A}" type="slidenum">
              <a:rPr lang="en-US" smtClean="0"/>
              <a:pPr/>
              <a:t>10</a:t>
            </a:fld>
            <a:endParaRPr lang="en-US"/>
          </a:p>
        </p:txBody>
      </p:sp>
    </p:spTree>
    <p:extLst>
      <p:ext uri="{BB962C8B-B14F-4D97-AF65-F5344CB8AC3E}">
        <p14:creationId xmlns:p14="http://schemas.microsoft.com/office/powerpoint/2010/main" val="241590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endParaRPr lang="en-CA" sz="1200" kern="1200">
              <a:solidFill>
                <a:schemeClr val="tx1"/>
              </a:solidFill>
              <a:effectLst/>
              <a:latin typeface="Times" pitchFamily="-108" charset="0"/>
              <a:ea typeface="ＭＳ Ｐゴシック" pitchFamily="-108" charset="-128"/>
              <a:cs typeface="ＭＳ Ｐゴシック" pitchFamily="-108" charset="-128"/>
            </a:endParaRPr>
          </a:p>
        </p:txBody>
      </p:sp>
      <p:sp>
        <p:nvSpPr>
          <p:cNvPr id="4" name="Slide Number Placeholder 3"/>
          <p:cNvSpPr>
            <a:spLocks noGrp="1"/>
          </p:cNvSpPr>
          <p:nvPr>
            <p:ph type="sldNum" sz="quarter" idx="10"/>
          </p:nvPr>
        </p:nvSpPr>
        <p:spPr/>
        <p:txBody>
          <a:bodyPr/>
          <a:lstStyle/>
          <a:p>
            <a:fld id="{0508EDAF-2046-0C41-8DCB-CB2CB6C57C7A}" type="slidenum">
              <a:rPr lang="en-US" smtClean="0"/>
              <a:pPr/>
              <a:t>11</a:t>
            </a:fld>
            <a:endParaRPr lang="en-US"/>
          </a:p>
        </p:txBody>
      </p:sp>
    </p:spTree>
    <p:extLst>
      <p:ext uri="{BB962C8B-B14F-4D97-AF65-F5344CB8AC3E}">
        <p14:creationId xmlns:p14="http://schemas.microsoft.com/office/powerpoint/2010/main" val="117712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CA" sz="1200" kern="1200">
                <a:solidFill>
                  <a:schemeClr val="tx1"/>
                </a:solidFill>
                <a:effectLst/>
                <a:latin typeface="Times" pitchFamily="-108" charset="0"/>
                <a:ea typeface="ＭＳ Ｐゴシック" pitchFamily="-108" charset="-128"/>
                <a:cs typeface="ＭＳ Ｐゴシック" pitchFamily="-108" charset="-128"/>
              </a:rPr>
              <a:t>10min</a:t>
            </a:r>
          </a:p>
        </p:txBody>
      </p:sp>
      <p:sp>
        <p:nvSpPr>
          <p:cNvPr id="4" name="Slide Number Placeholder 3"/>
          <p:cNvSpPr>
            <a:spLocks noGrp="1"/>
          </p:cNvSpPr>
          <p:nvPr>
            <p:ph type="sldNum" sz="quarter" idx="10"/>
          </p:nvPr>
        </p:nvSpPr>
        <p:spPr/>
        <p:txBody>
          <a:bodyPr/>
          <a:lstStyle/>
          <a:p>
            <a:fld id="{0508EDAF-2046-0C41-8DCB-CB2CB6C57C7A}" type="slidenum">
              <a:rPr lang="en-US" smtClean="0"/>
              <a:pPr/>
              <a:t>12</a:t>
            </a:fld>
            <a:endParaRPr lang="en-US"/>
          </a:p>
        </p:txBody>
      </p:sp>
    </p:spTree>
    <p:extLst>
      <p:ext uri="{BB962C8B-B14F-4D97-AF65-F5344CB8AC3E}">
        <p14:creationId xmlns:p14="http://schemas.microsoft.com/office/powerpoint/2010/main" val="1110276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13</a:t>
            </a:fld>
            <a:endParaRPr lang="en-US"/>
          </a:p>
        </p:txBody>
      </p:sp>
    </p:spTree>
    <p:extLst>
      <p:ext uri="{BB962C8B-B14F-4D97-AF65-F5344CB8AC3E}">
        <p14:creationId xmlns:p14="http://schemas.microsoft.com/office/powerpoint/2010/main" val="1240900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a:solidFill>
                  <a:schemeClr val="tx1"/>
                </a:solidFill>
                <a:effectLst/>
                <a:latin typeface="Times" pitchFamily="-108" charset="0"/>
                <a:ea typeface="ＭＳ Ｐゴシック" pitchFamily="-108" charset="-128"/>
                <a:cs typeface="ＭＳ Ｐゴシック" pitchFamily="-108" charset="-128"/>
              </a:rPr>
              <a:t>the connection interval is the amount of time between two connection events.</a:t>
            </a:r>
            <a:r>
              <a:rPr lang="en-CA" sz="1200" b="0" i="0" kern="1200" baseline="0">
                <a:solidFill>
                  <a:schemeClr val="tx1"/>
                </a:solidFill>
                <a:effectLst/>
                <a:latin typeface="Times" pitchFamily="-108" charset="0"/>
                <a:ea typeface="ＭＳ Ｐゴシック" pitchFamily="-108" charset="-128"/>
                <a:cs typeface="ＭＳ Ｐゴシック" pitchFamily="-108" charset="-128"/>
              </a:rPr>
              <a:t> The device has a minimum and a maximum value for it. Which Android API does not provide.</a:t>
            </a:r>
          </a:p>
          <a:p>
            <a:endParaRPr lang="en-CA" sz="1200" b="0" i="0" kern="1200">
              <a:solidFill>
                <a:schemeClr val="tx1"/>
              </a:solidFill>
              <a:effectLst/>
              <a:latin typeface="Times" pitchFamily="-108" charset="0"/>
              <a:ea typeface="ＭＳ Ｐゴシック" pitchFamily="-108" charset="-128"/>
              <a:cs typeface="ＭＳ Ｐゴシック" pitchFamily="-108" charset="-128"/>
            </a:endParaRPr>
          </a:p>
          <a:p>
            <a:r>
              <a:rPr lang="en-CA" sz="1200" b="0" i="0" kern="1200">
                <a:solidFill>
                  <a:schemeClr val="tx1"/>
                </a:solidFill>
                <a:effectLst/>
                <a:latin typeface="Times" pitchFamily="-108" charset="0"/>
                <a:ea typeface="ＭＳ Ｐゴシック" pitchFamily="-108" charset="-128"/>
                <a:cs typeface="ＭＳ Ｐゴシック" pitchFamily="-108" charset="-128"/>
              </a:rPr>
              <a:t>//</a:t>
            </a:r>
            <a:r>
              <a:rPr lang="en-CA" sz="1200" b="0" i="0" kern="1200" baseline="0">
                <a:solidFill>
                  <a:schemeClr val="tx1"/>
                </a:solidFill>
                <a:effectLst/>
                <a:latin typeface="Times" pitchFamily="-108" charset="0"/>
                <a:ea typeface="ＭＳ Ｐゴシック" pitchFamily="-108" charset="-128"/>
                <a:cs typeface="ＭＳ Ｐゴシック" pitchFamily="-108" charset="-128"/>
              </a:rPr>
              <a:t> 1. The time cost of sending a BLE packet is around 100ms. (in android)</a:t>
            </a:r>
          </a:p>
          <a:p>
            <a:r>
              <a:rPr lang="en-CA" sz="1200" b="0" i="0" kern="1200" baseline="0">
                <a:solidFill>
                  <a:schemeClr val="tx1"/>
                </a:solidFill>
                <a:effectLst/>
                <a:latin typeface="Times" pitchFamily="-108" charset="0"/>
                <a:ea typeface="ＭＳ Ｐゴシック" pitchFamily="-108" charset="-128"/>
                <a:cs typeface="ＭＳ Ｐゴシック" pitchFamily="-108" charset="-128"/>
              </a:rPr>
              <a:t>// 2. With the increase of interval the heart-beat like pattern appears more frequently. (Due to BLE’s strategies for saving energy)</a:t>
            </a:r>
          </a:p>
          <a:p>
            <a:r>
              <a:rPr lang="en-CA" sz="1200" b="0" i="0" kern="1200" baseline="0">
                <a:solidFill>
                  <a:schemeClr val="tx1"/>
                </a:solidFill>
                <a:effectLst/>
                <a:latin typeface="Times" pitchFamily="-108" charset="0"/>
                <a:ea typeface="ＭＳ Ｐゴシック" pitchFamily="-108" charset="-128"/>
                <a:cs typeface="ＭＳ Ｐゴシック" pitchFamily="-108" charset="-128"/>
              </a:rPr>
              <a:t>// 3. There are some random fluctuation (Android’s BLE implementation)</a:t>
            </a:r>
          </a:p>
        </p:txBody>
      </p:sp>
      <p:sp>
        <p:nvSpPr>
          <p:cNvPr id="4" name="Slide Number Placeholder 3"/>
          <p:cNvSpPr>
            <a:spLocks noGrp="1"/>
          </p:cNvSpPr>
          <p:nvPr>
            <p:ph type="sldNum" sz="quarter" idx="10"/>
          </p:nvPr>
        </p:nvSpPr>
        <p:spPr/>
        <p:txBody>
          <a:bodyPr/>
          <a:lstStyle/>
          <a:p>
            <a:fld id="{0508EDAF-2046-0C41-8DCB-CB2CB6C57C7A}" type="slidenum">
              <a:rPr lang="en-US" smtClean="0"/>
              <a:pPr/>
              <a:t>15</a:t>
            </a:fld>
            <a:endParaRPr lang="en-US"/>
          </a:p>
        </p:txBody>
      </p:sp>
    </p:spTree>
    <p:extLst>
      <p:ext uri="{BB962C8B-B14F-4D97-AF65-F5344CB8AC3E}">
        <p14:creationId xmlns:p14="http://schemas.microsoft.com/office/powerpoint/2010/main" val="8869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a:t>
            </a:r>
            <a:r>
              <a:rPr lang="en-CA" baseline="0"/>
              <a:t> implementation used a synchronized way to exchange data. </a:t>
            </a:r>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16</a:t>
            </a:fld>
            <a:endParaRPr lang="en-US"/>
          </a:p>
        </p:txBody>
      </p:sp>
    </p:spTree>
    <p:extLst>
      <p:ext uri="{BB962C8B-B14F-4D97-AF65-F5344CB8AC3E}">
        <p14:creationId xmlns:p14="http://schemas.microsoft.com/office/powerpoint/2010/main" val="2961746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a:t>
            </a:r>
            <a:r>
              <a:rPr lang="en-CA" baseline="0"/>
              <a:t> main limitation of communication is the time window of a data exchange event.</a:t>
            </a:r>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17</a:t>
            </a:fld>
            <a:endParaRPr lang="en-US"/>
          </a:p>
        </p:txBody>
      </p:sp>
    </p:spTree>
    <p:extLst>
      <p:ext uri="{BB962C8B-B14F-4D97-AF65-F5344CB8AC3E}">
        <p14:creationId xmlns:p14="http://schemas.microsoft.com/office/powerpoint/2010/main" val="3736507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latin typeface="Times New Roman" panose="02020603050405020304" pitchFamily="18" charset="0"/>
                <a:cs typeface="Times New Roman" panose="02020603050405020304" pitchFamily="18" charset="0"/>
              </a:rPr>
              <a:t>“Connection interval” </a:t>
            </a:r>
            <a:r>
              <a:rPr lang="en-CA" sz="1200" kern="1200" dirty="0">
                <a:solidFill>
                  <a:schemeClr val="tx1"/>
                </a:solidFill>
                <a:effectLst/>
                <a:latin typeface="Times" pitchFamily="-108" charset="0"/>
                <a:ea typeface="ＭＳ Ｐゴシック" pitchFamily="-108" charset="-128"/>
                <a:cs typeface="ＭＳ Ｐゴシック" pitchFamily="-108" charset="-128"/>
              </a:rPr>
              <a:t>can be any value between 7.5ms and 4s.</a:t>
            </a:r>
          </a:p>
          <a:p>
            <a:endParaRPr lang="en-CA" sz="1200" kern="1200" dirty="0">
              <a:solidFill>
                <a:schemeClr val="tx1"/>
              </a:solidFill>
              <a:effectLst/>
              <a:latin typeface="Times" pitchFamily="-108" charset="0"/>
              <a:ea typeface="ＭＳ Ｐゴシック" pitchFamily="-108"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Times New Roman" panose="02020603050405020304" pitchFamily="18" charset="0"/>
                <a:cs typeface="Times New Roman" panose="02020603050405020304" pitchFamily="18" charset="0"/>
              </a:rPr>
              <a:t>The </a:t>
            </a:r>
            <a:r>
              <a:rPr lang="en-CA" altLang="zh-CN" sz="1200" dirty="0">
                <a:latin typeface="Times New Roman" panose="02020603050405020304" pitchFamily="18" charset="0"/>
                <a:cs typeface="Times New Roman" panose="02020603050405020304" pitchFamily="18" charset="0"/>
              </a:rPr>
              <a:t>d</a:t>
            </a:r>
            <a:r>
              <a:rPr lang="en-CA" sz="1200" dirty="0">
                <a:latin typeface="Times New Roman" panose="02020603050405020304" pitchFamily="18" charset="0"/>
                <a:cs typeface="Times New Roman" panose="02020603050405020304" pitchFamily="18" charset="0"/>
              </a:rPr>
              <a:t>ata rate is 160 byte/s.</a:t>
            </a:r>
            <a:r>
              <a:rPr lang="en-CA" sz="1200" baseline="0" dirty="0">
                <a:latin typeface="Times" pitchFamily="-108" charset="0"/>
                <a:cs typeface="Times New Roman" panose="02020603050405020304" pitchFamily="18" charset="0"/>
              </a:rPr>
              <a:t> due to wait ACK</a:t>
            </a:r>
            <a:endParaRPr lang="en-CA"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508EDAF-2046-0C41-8DCB-CB2CB6C57C7A}" type="slidenum">
              <a:rPr lang="en-US" smtClean="0"/>
              <a:pPr/>
              <a:t>19</a:t>
            </a:fld>
            <a:endParaRPr lang="en-US"/>
          </a:p>
        </p:txBody>
      </p:sp>
    </p:spTree>
    <p:extLst>
      <p:ext uri="{BB962C8B-B14F-4D97-AF65-F5344CB8AC3E}">
        <p14:creationId xmlns:p14="http://schemas.microsoft.com/office/powerpoint/2010/main" val="3473160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A general method to identify Non-IP based devices.</a:t>
            </a:r>
          </a:p>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An architecture to support CoAP communication in BLE.</a:t>
            </a:r>
          </a:p>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A background service to support multiple apps.</a:t>
            </a:r>
          </a:p>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An interface to support other WPAN technologies.</a:t>
            </a:r>
          </a:p>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20</a:t>
            </a:fld>
            <a:endParaRPr lang="en-US"/>
          </a:p>
        </p:txBody>
      </p:sp>
    </p:spTree>
    <p:extLst>
      <p:ext uri="{BB962C8B-B14F-4D97-AF65-F5344CB8AC3E}">
        <p14:creationId xmlns:p14="http://schemas.microsoft.com/office/powerpoint/2010/main" val="3730017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21</a:t>
            </a:fld>
            <a:endParaRPr lang="en-US"/>
          </a:p>
        </p:txBody>
      </p:sp>
    </p:spTree>
    <p:extLst>
      <p:ext uri="{BB962C8B-B14F-4D97-AF65-F5344CB8AC3E}">
        <p14:creationId xmlns:p14="http://schemas.microsoft.com/office/powerpoint/2010/main" val="45809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a:t>
            </a:r>
            <a:r>
              <a:rPr lang="en-CA" baseline="0"/>
              <a:t> term of content,  I will introduce the trend of IoT and the importance of CoAP. Then, I will go through some related works and define the problems. After that. I will dive deep in the architecture and experiments. Finally I will make conclusion and introduce the plan for future.</a:t>
            </a:r>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2</a:t>
            </a:fld>
            <a:endParaRPr lang="en-US"/>
          </a:p>
        </p:txBody>
      </p:sp>
    </p:spTree>
    <p:extLst>
      <p:ext uri="{BB962C8B-B14F-4D97-AF65-F5344CB8AC3E}">
        <p14:creationId xmlns:p14="http://schemas.microsoft.com/office/powerpoint/2010/main" val="1941642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[5] </a:t>
            </a:r>
            <a:r>
              <a:rPr lang="de-DE">
                <a:latin typeface="Times New Roman" panose="02020603050405020304" pitchFamily="18" charset="0"/>
                <a:cs typeface="Times New Roman" panose="02020603050405020304" pitchFamily="18" charset="0"/>
              </a:rPr>
              <a:t>Bergmann, O., Hillmann, K. T., &amp; Gerdes, S. , 2012</a:t>
            </a:r>
            <a:endParaRPr lang="en-CA">
              <a:latin typeface="Times New Roman" panose="02020603050405020304" pitchFamily="18" charset="0"/>
              <a:cs typeface="Times New Roman" panose="02020603050405020304" pitchFamily="18" charset="0"/>
            </a:endParaRPr>
          </a:p>
          <a:p>
            <a:pPr algn="l"/>
            <a:r>
              <a:rPr lang="en-CA">
                <a:latin typeface="Times New Roman" panose="02020603050405020304" pitchFamily="18" charset="0"/>
                <a:cs typeface="Times New Roman" panose="02020603050405020304" pitchFamily="18" charset="0"/>
              </a:rPr>
              <a:t>[6] Shin, I. J., </a:t>
            </a:r>
            <a:r>
              <a:rPr lang="en-CA" err="1">
                <a:latin typeface="Times New Roman" panose="02020603050405020304" pitchFamily="18" charset="0"/>
                <a:cs typeface="Times New Roman" panose="02020603050405020304" pitchFamily="18" charset="0"/>
              </a:rPr>
              <a:t>Eom</a:t>
            </a:r>
            <a:r>
              <a:rPr lang="en-CA">
                <a:latin typeface="Times New Roman" panose="02020603050405020304" pitchFamily="18" charset="0"/>
                <a:cs typeface="Times New Roman" panose="02020603050405020304" pitchFamily="18" charset="0"/>
              </a:rPr>
              <a:t>, D. S., &amp; Song, B. K., 2015</a:t>
            </a:r>
          </a:p>
          <a:p>
            <a:pPr algn="l"/>
            <a:r>
              <a:rPr lang="en-CA">
                <a:latin typeface="Times New Roman" panose="02020603050405020304" pitchFamily="18" charset="0"/>
                <a:cs typeface="Times New Roman" panose="02020603050405020304" pitchFamily="18" charset="0"/>
              </a:rPr>
              <a:t>[7] </a:t>
            </a:r>
            <a:r>
              <a:rPr lang="en-CA" err="1">
                <a:latin typeface="Times New Roman" panose="02020603050405020304" pitchFamily="18" charset="0"/>
                <a:cs typeface="Times New Roman" panose="02020603050405020304" pitchFamily="18" charset="0"/>
              </a:rPr>
              <a:t>Mitsugi</a:t>
            </a:r>
            <a:r>
              <a:rPr lang="en-CA">
                <a:latin typeface="Times New Roman" panose="02020603050405020304" pitchFamily="18" charset="0"/>
                <a:cs typeface="Times New Roman" panose="02020603050405020304" pitchFamily="18" charset="0"/>
              </a:rPr>
              <a:t>, J., </a:t>
            </a:r>
            <a:r>
              <a:rPr lang="en-CA" err="1">
                <a:latin typeface="Times New Roman" panose="02020603050405020304" pitchFamily="18" charset="0"/>
                <a:cs typeface="Times New Roman" panose="02020603050405020304" pitchFamily="18" charset="0"/>
              </a:rPr>
              <a:t>Yonemura</a:t>
            </a:r>
            <a:r>
              <a:rPr lang="en-CA">
                <a:latin typeface="Times New Roman" panose="02020603050405020304" pitchFamily="18" charset="0"/>
                <a:cs typeface="Times New Roman" panose="02020603050405020304" pitchFamily="18" charset="0"/>
              </a:rPr>
              <a:t>, S., </a:t>
            </a:r>
            <a:r>
              <a:rPr lang="en-CA" err="1">
                <a:latin typeface="Times New Roman" panose="02020603050405020304" pitchFamily="18" charset="0"/>
                <a:cs typeface="Times New Roman" panose="02020603050405020304" pitchFamily="18" charset="0"/>
              </a:rPr>
              <a:t>Hada</a:t>
            </a:r>
            <a:r>
              <a:rPr lang="en-CA">
                <a:latin typeface="Times New Roman" panose="02020603050405020304" pitchFamily="18" charset="0"/>
                <a:cs typeface="Times New Roman" panose="02020603050405020304" pitchFamily="18" charset="0"/>
              </a:rPr>
              <a:t>, H., &amp; </a:t>
            </a:r>
            <a:r>
              <a:rPr lang="en-CA" err="1">
                <a:latin typeface="Times New Roman" panose="02020603050405020304" pitchFamily="18" charset="0"/>
                <a:cs typeface="Times New Roman" panose="02020603050405020304" pitchFamily="18" charset="0"/>
              </a:rPr>
              <a:t>Inaba</a:t>
            </a:r>
            <a:r>
              <a:rPr lang="en-CA">
                <a:latin typeface="Times New Roman" panose="02020603050405020304" pitchFamily="18" charset="0"/>
                <a:cs typeface="Times New Roman" panose="02020603050405020304" pitchFamily="18" charset="0"/>
              </a:rPr>
              <a:t>, T., 2011</a:t>
            </a:r>
            <a:endParaRPr lang="en-US"/>
          </a:p>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22</a:t>
            </a:fld>
            <a:endParaRPr lang="en-US"/>
          </a:p>
        </p:txBody>
      </p:sp>
    </p:spTree>
    <p:extLst>
      <p:ext uri="{BB962C8B-B14F-4D97-AF65-F5344CB8AC3E}">
        <p14:creationId xmlns:p14="http://schemas.microsoft.com/office/powerpoint/2010/main" val="944287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[5] </a:t>
            </a:r>
            <a:r>
              <a:rPr lang="de-DE">
                <a:latin typeface="Times New Roman" panose="02020603050405020304" pitchFamily="18" charset="0"/>
                <a:cs typeface="Times New Roman" panose="02020603050405020304" pitchFamily="18" charset="0"/>
              </a:rPr>
              <a:t>Bergmann, O., Hillmann, K. T., &amp; Gerdes, S. , 2012</a:t>
            </a:r>
            <a:endParaRPr lang="en-CA">
              <a:latin typeface="Times New Roman" panose="02020603050405020304" pitchFamily="18" charset="0"/>
              <a:cs typeface="Times New Roman" panose="02020603050405020304" pitchFamily="18" charset="0"/>
            </a:endParaRPr>
          </a:p>
          <a:p>
            <a:pPr algn="l"/>
            <a:r>
              <a:rPr lang="en-CA">
                <a:latin typeface="Times New Roman" panose="02020603050405020304" pitchFamily="18" charset="0"/>
                <a:cs typeface="Times New Roman" panose="02020603050405020304" pitchFamily="18" charset="0"/>
              </a:rPr>
              <a:t>[6] Shin, I. J., </a:t>
            </a:r>
            <a:r>
              <a:rPr lang="en-CA" err="1">
                <a:latin typeface="Times New Roman" panose="02020603050405020304" pitchFamily="18" charset="0"/>
                <a:cs typeface="Times New Roman" panose="02020603050405020304" pitchFamily="18" charset="0"/>
              </a:rPr>
              <a:t>Eom</a:t>
            </a:r>
            <a:r>
              <a:rPr lang="en-CA">
                <a:latin typeface="Times New Roman" panose="02020603050405020304" pitchFamily="18" charset="0"/>
                <a:cs typeface="Times New Roman" panose="02020603050405020304" pitchFamily="18" charset="0"/>
              </a:rPr>
              <a:t>, D. S., &amp; Song, B. K., 2015</a:t>
            </a:r>
          </a:p>
          <a:p>
            <a:pPr algn="l"/>
            <a:r>
              <a:rPr lang="en-CA">
                <a:latin typeface="Times New Roman" panose="02020603050405020304" pitchFamily="18" charset="0"/>
                <a:cs typeface="Times New Roman" panose="02020603050405020304" pitchFamily="18" charset="0"/>
              </a:rPr>
              <a:t>[7] </a:t>
            </a:r>
            <a:r>
              <a:rPr lang="en-CA" err="1">
                <a:latin typeface="Times New Roman" panose="02020603050405020304" pitchFamily="18" charset="0"/>
                <a:cs typeface="Times New Roman" panose="02020603050405020304" pitchFamily="18" charset="0"/>
              </a:rPr>
              <a:t>Mitsugi</a:t>
            </a:r>
            <a:r>
              <a:rPr lang="en-CA">
                <a:latin typeface="Times New Roman" panose="02020603050405020304" pitchFamily="18" charset="0"/>
                <a:cs typeface="Times New Roman" panose="02020603050405020304" pitchFamily="18" charset="0"/>
              </a:rPr>
              <a:t>, J., </a:t>
            </a:r>
            <a:r>
              <a:rPr lang="en-CA" err="1">
                <a:latin typeface="Times New Roman" panose="02020603050405020304" pitchFamily="18" charset="0"/>
                <a:cs typeface="Times New Roman" panose="02020603050405020304" pitchFamily="18" charset="0"/>
              </a:rPr>
              <a:t>Yonemura</a:t>
            </a:r>
            <a:r>
              <a:rPr lang="en-CA">
                <a:latin typeface="Times New Roman" panose="02020603050405020304" pitchFamily="18" charset="0"/>
                <a:cs typeface="Times New Roman" panose="02020603050405020304" pitchFamily="18" charset="0"/>
              </a:rPr>
              <a:t>, S., </a:t>
            </a:r>
            <a:r>
              <a:rPr lang="en-CA" err="1">
                <a:latin typeface="Times New Roman" panose="02020603050405020304" pitchFamily="18" charset="0"/>
                <a:cs typeface="Times New Roman" panose="02020603050405020304" pitchFamily="18" charset="0"/>
              </a:rPr>
              <a:t>Hada</a:t>
            </a:r>
            <a:r>
              <a:rPr lang="en-CA">
                <a:latin typeface="Times New Roman" panose="02020603050405020304" pitchFamily="18" charset="0"/>
                <a:cs typeface="Times New Roman" panose="02020603050405020304" pitchFamily="18" charset="0"/>
              </a:rPr>
              <a:t>, H., &amp; </a:t>
            </a:r>
            <a:r>
              <a:rPr lang="en-CA" err="1">
                <a:latin typeface="Times New Roman" panose="02020603050405020304" pitchFamily="18" charset="0"/>
                <a:cs typeface="Times New Roman" panose="02020603050405020304" pitchFamily="18" charset="0"/>
              </a:rPr>
              <a:t>Inaba</a:t>
            </a:r>
            <a:r>
              <a:rPr lang="en-CA">
                <a:latin typeface="Times New Roman" panose="02020603050405020304" pitchFamily="18" charset="0"/>
                <a:cs typeface="Times New Roman" panose="02020603050405020304" pitchFamily="18" charset="0"/>
              </a:rPr>
              <a:t>, T., 2011</a:t>
            </a:r>
            <a:endParaRPr lang="en-US"/>
          </a:p>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23</a:t>
            </a:fld>
            <a:endParaRPr lang="en-US"/>
          </a:p>
        </p:txBody>
      </p:sp>
    </p:spTree>
    <p:extLst>
      <p:ext uri="{BB962C8B-B14F-4D97-AF65-F5344CB8AC3E}">
        <p14:creationId xmlns:p14="http://schemas.microsoft.com/office/powerpoint/2010/main" val="1904903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24</a:t>
            </a:fld>
            <a:endParaRPr lang="en-US"/>
          </a:p>
        </p:txBody>
      </p:sp>
    </p:spTree>
    <p:extLst>
      <p:ext uri="{BB962C8B-B14F-4D97-AF65-F5344CB8AC3E}">
        <p14:creationId xmlns:p14="http://schemas.microsoft.com/office/powerpoint/2010/main" val="130062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recent years</a:t>
            </a:r>
            <a:r>
              <a:rPr lang="en-CA" baseline="0"/>
              <a:t> with the development of smart devices, the size of IoT has increased a lot. As shown in the chart, in 2015 the number of devices in IoT has exceed the population of human being. And most predictions believe the exponential growth will keep in the next 2 decades</a:t>
            </a:r>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3</a:t>
            </a:fld>
            <a:endParaRPr lang="en-US"/>
          </a:p>
        </p:txBody>
      </p:sp>
    </p:spTree>
    <p:extLst>
      <p:ext uri="{BB962C8B-B14F-4D97-AF65-F5344CB8AC3E}">
        <p14:creationId xmlns:p14="http://schemas.microsoft.com/office/powerpoint/2010/main" val="329987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i="0" kern="1200">
                <a:solidFill>
                  <a:schemeClr val="tx1"/>
                </a:solidFill>
                <a:effectLst/>
                <a:latin typeface="Times" pitchFamily="-108" charset="0"/>
                <a:ea typeface="ＭＳ Ｐゴシック" pitchFamily="-108" charset="-128"/>
                <a:cs typeface="ＭＳ Ｐゴシック" pitchFamily="-108" charset="-128"/>
              </a:rPr>
              <a:t>It</a:t>
            </a:r>
            <a:r>
              <a:rPr lang="en-CA" sz="1200" b="0" i="0" kern="1200" baseline="0">
                <a:solidFill>
                  <a:schemeClr val="tx1"/>
                </a:solidFill>
                <a:effectLst/>
                <a:latin typeface="Times" pitchFamily="-108" charset="0"/>
                <a:ea typeface="ＭＳ Ｐゴシック" pitchFamily="-108" charset="-128"/>
                <a:cs typeface="ＭＳ Ｐゴシック" pitchFamily="-108" charset="-128"/>
              </a:rPr>
              <a:t> has inherent many </a:t>
            </a:r>
            <a:r>
              <a:rPr lang="en-CA"/>
              <a:t>characteristic</a:t>
            </a:r>
            <a:r>
              <a:rPr lang="en-US" altLang="zh-CN"/>
              <a:t>s</a:t>
            </a:r>
            <a:r>
              <a:rPr lang="en-CA" sz="1200" b="0" i="0" kern="1200" baseline="0">
                <a:solidFill>
                  <a:schemeClr val="tx1"/>
                </a:solidFill>
                <a:effectLst/>
                <a:latin typeface="Times" pitchFamily="-108" charset="0"/>
                <a:ea typeface="ＭＳ Ｐゴシック" pitchFamily="-108" charset="-128"/>
                <a:cs typeface="ＭＳ Ｐゴシック" pitchFamily="-108" charset="-128"/>
              </a:rPr>
              <a:t> from </a:t>
            </a:r>
            <a:r>
              <a:rPr lang="en-US" altLang="zh-CN" sz="1200" b="0" i="0" kern="1200" baseline="0">
                <a:solidFill>
                  <a:schemeClr val="tx1"/>
                </a:solidFill>
                <a:effectLst/>
                <a:latin typeface="Times" pitchFamily="-108" charset="0"/>
                <a:ea typeface="ＭＳ Ｐゴシック" pitchFamily="-108" charset="-128"/>
                <a:cs typeface="ＭＳ Ｐゴシック" pitchFamily="-108" charset="-128"/>
              </a:rPr>
              <a:t>HTTP</a:t>
            </a:r>
            <a:r>
              <a:rPr lang="en-CA" altLang="zh-CN" sz="1200" b="0" i="0" kern="1200" baseline="0">
                <a:solidFill>
                  <a:schemeClr val="tx1"/>
                </a:solidFill>
                <a:effectLst/>
                <a:latin typeface="Times" pitchFamily="-108" charset="0"/>
                <a:ea typeface="ＭＳ Ｐゴシック" pitchFamily="-108" charset="-128"/>
                <a:cs typeface="ＭＳ Ｐゴシック" pitchFamily="-108" charset="-128"/>
              </a:rPr>
              <a:t>. Like http verbs and attributes of HTTP header.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b="0" i="0" kern="1200" baseline="0">
              <a:solidFill>
                <a:schemeClr val="tx1"/>
              </a:solidFill>
              <a:effectLst/>
              <a:latin typeface="Times" pitchFamily="-108" charset="0"/>
              <a:ea typeface="ＭＳ Ｐゴシック" pitchFamily="-108" charset="-128"/>
              <a:cs typeface="ＭＳ Ｐゴシック" pitchFamily="-108"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i="0" kern="1200" baseline="0">
                <a:solidFill>
                  <a:schemeClr val="tx1"/>
                </a:solidFill>
                <a:effectLst/>
                <a:latin typeface="Times" pitchFamily="-108" charset="0"/>
                <a:ea typeface="ＭＳ Ｐゴシック" pitchFamily="-108" charset="-128"/>
                <a:cs typeface="ＭＳ Ｐゴシック" pitchFamily="-108" charset="-128"/>
              </a:rPr>
              <a:t>As shown above the CoAP is build up on UDP and the 6lowpan is always adopted as network layer protocol.  It’s a lite version for IPv6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b="0" i="0" kern="1200" baseline="0">
              <a:solidFill>
                <a:schemeClr val="tx1"/>
              </a:solidFill>
              <a:effectLst/>
              <a:latin typeface="Times" pitchFamily="-108" charset="0"/>
              <a:ea typeface="ＭＳ Ｐゴシック" pitchFamily="-108" charset="-128"/>
              <a:cs typeface="ＭＳ Ｐゴシック" pitchFamily="-108"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i="0" kern="1200" baseline="0">
                <a:solidFill>
                  <a:schemeClr val="tx1"/>
                </a:solidFill>
                <a:effectLst/>
                <a:latin typeface="Times" pitchFamily="-108" charset="0"/>
                <a:ea typeface="ＭＳ Ｐゴシック" pitchFamily="-108" charset="-128"/>
                <a:cs typeface="ＭＳ Ｐゴシック" pitchFamily="-108" charset="-128"/>
              </a:rPr>
              <a:t>IPv6 in low power wireless personal area networks.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b="0" i="0" kern="1200" baseline="0">
              <a:solidFill>
                <a:schemeClr val="tx1"/>
              </a:solidFill>
              <a:effectLst/>
              <a:latin typeface="Times" pitchFamily="-108" charset="0"/>
              <a:ea typeface="ＭＳ Ｐゴシック" pitchFamily="-108" charset="-128"/>
              <a:cs typeface="ＭＳ Ｐゴシック" pitchFamily="-108"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b="0" i="0" kern="1200">
              <a:solidFill>
                <a:schemeClr val="tx1"/>
              </a:solidFill>
              <a:effectLst/>
              <a:latin typeface="Times" pitchFamily="-108" charset="0"/>
              <a:ea typeface="ＭＳ Ｐゴシック" pitchFamily="-108" charset="-128"/>
              <a:cs typeface="ＭＳ Ｐゴシック" pitchFamily="-108"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i="0" kern="1200">
                <a:solidFill>
                  <a:schemeClr val="tx1"/>
                </a:solidFill>
                <a:effectLst/>
                <a:latin typeface="Times" pitchFamily="-108" charset="0"/>
                <a:ea typeface="ＭＳ Ｐゴシック" pitchFamily="-108" charset="-128"/>
                <a:cs typeface="ＭＳ Ｐゴシック" pitchFamily="-108" charset="-128"/>
              </a:rPr>
              <a:t>Constrained Application Protocol </a:t>
            </a:r>
            <a:endParaRPr lang="en-CA"/>
          </a:p>
          <a:p>
            <a:pPr marL="0" marR="0" indent="0" algn="l" defTabSz="914400" rtl="0" eaLnBrk="0" fontAlgn="base" latinLnBrk="0" hangingPunct="0">
              <a:lnSpc>
                <a:spcPct val="100000"/>
              </a:lnSpc>
              <a:spcBef>
                <a:spcPct val="30000"/>
              </a:spcBef>
              <a:spcAft>
                <a:spcPct val="0"/>
              </a:spcAft>
              <a:buClrTx/>
              <a:buSzTx/>
              <a:buFontTx/>
              <a:buNone/>
              <a:tabLst/>
              <a:defRPr/>
            </a:pPr>
            <a:endParaRPr lang="en-CA"/>
          </a:p>
          <a:p>
            <a:pPr fontAlgn="base"/>
            <a:r>
              <a:rPr lang="en-CA" sz="1200" b="1" i="0" kern="1200">
                <a:solidFill>
                  <a:schemeClr val="tx1"/>
                </a:solidFill>
                <a:effectLst/>
                <a:latin typeface="Times" pitchFamily="-108" charset="0"/>
                <a:ea typeface="ＭＳ Ｐゴシック" pitchFamily="-108" charset="-128"/>
                <a:cs typeface="ＭＳ Ｐゴシック" pitchFamily="-108" charset="-128"/>
              </a:rPr>
              <a:t>Header compression</a:t>
            </a:r>
            <a:r>
              <a:rPr lang="en-CA" sz="1200" b="0" i="0" kern="1200">
                <a:solidFill>
                  <a:schemeClr val="tx1"/>
                </a:solidFill>
                <a:effectLst/>
                <a:latin typeface="Times" pitchFamily="-108" charset="0"/>
                <a:ea typeface="ＭＳ Ｐゴシック" pitchFamily="-108" charset="-128"/>
                <a:cs typeface="ＭＳ Ｐゴシック" pitchFamily="-108" charset="-128"/>
              </a:rPr>
              <a:t>, which compresses the 40-byte IPv6 and 8-byte UDP headers by assuming the usage of common fields.</a:t>
            </a:r>
          </a:p>
          <a:p>
            <a:pPr fontAlgn="base"/>
            <a:r>
              <a:rPr lang="en-CA" sz="1200" b="1" i="0" kern="1200">
                <a:solidFill>
                  <a:schemeClr val="tx1"/>
                </a:solidFill>
                <a:effectLst/>
                <a:latin typeface="Times" pitchFamily="-108" charset="0"/>
                <a:ea typeface="ＭＳ Ｐゴシック" pitchFamily="-108" charset="-128"/>
                <a:cs typeface="ＭＳ Ｐゴシック" pitchFamily="-108" charset="-128"/>
              </a:rPr>
              <a:t>Fragmentation and reassembly</a:t>
            </a:r>
            <a:r>
              <a:rPr lang="en-CA" sz="1200" b="0" i="0" kern="1200">
                <a:solidFill>
                  <a:schemeClr val="tx1"/>
                </a:solidFill>
                <a:effectLst/>
                <a:latin typeface="Times" pitchFamily="-108" charset="0"/>
                <a:ea typeface="ＭＳ Ｐゴシック" pitchFamily="-108" charset="-128"/>
                <a:cs typeface="ＭＳ Ｐゴシック" pitchFamily="-108" charset="-128"/>
              </a:rPr>
              <a:t>, as the data link of IEEE 802.15.4 with a frame length of max 127 bytes does not match the MTU of IPv6, which is 1280 bytes.</a:t>
            </a:r>
          </a:p>
          <a:p>
            <a:pPr fontAlgn="base"/>
            <a:r>
              <a:rPr lang="en-CA" sz="1200" b="1" i="0" kern="1200">
                <a:solidFill>
                  <a:schemeClr val="tx1"/>
                </a:solidFill>
                <a:effectLst/>
                <a:latin typeface="Times" pitchFamily="-108" charset="0"/>
                <a:ea typeface="ＭＳ Ｐゴシック" pitchFamily="-108" charset="-128"/>
                <a:cs typeface="ＭＳ Ｐゴシック" pitchFamily="-108" charset="-128"/>
              </a:rPr>
              <a:t>Stateless auto configuration</a:t>
            </a:r>
            <a:r>
              <a:rPr lang="en-CA" sz="1200" b="0" i="0" kern="1200">
                <a:solidFill>
                  <a:schemeClr val="tx1"/>
                </a:solidFill>
                <a:effectLst/>
                <a:latin typeface="Times" pitchFamily="-108" charset="0"/>
                <a:ea typeface="ＭＳ Ｐゴシック" pitchFamily="-108" charset="-128"/>
                <a:cs typeface="ＭＳ Ｐゴシック" pitchFamily="-108" charset="-128"/>
              </a:rPr>
              <a:t>, the process where devices inside the 6LoWPAN network automatically generate their own IPv6 address.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a:p>
          <a:p>
            <a:pPr marL="0" marR="0" indent="0" algn="l" defTabSz="914400" rtl="0" eaLnBrk="0" fontAlgn="base" latinLnBrk="0" hangingPunct="0">
              <a:lnSpc>
                <a:spcPct val="100000"/>
              </a:lnSpc>
              <a:spcBef>
                <a:spcPct val="30000"/>
              </a:spcBef>
              <a:spcAft>
                <a:spcPct val="0"/>
              </a:spcAft>
              <a:buClrTx/>
              <a:buSzTx/>
              <a:buFontTx/>
              <a:buNone/>
              <a:tabLst/>
              <a:defRPr/>
            </a:pPr>
            <a:endParaRPr lang="en-CA"/>
          </a:p>
          <a:p>
            <a:pPr marL="0" marR="0" indent="0" algn="l" defTabSz="914400" rtl="0" eaLnBrk="0" fontAlgn="base" latinLnBrk="0" hangingPunct="0">
              <a:lnSpc>
                <a:spcPct val="100000"/>
              </a:lnSpc>
              <a:spcBef>
                <a:spcPct val="30000"/>
              </a:spcBef>
              <a:spcAft>
                <a:spcPct val="0"/>
              </a:spcAft>
              <a:buClrTx/>
              <a:buSzTx/>
              <a:buFontTx/>
              <a:buNone/>
              <a:tabLst/>
              <a:defRPr/>
            </a:pPr>
            <a:r>
              <a:rPr lang="en-CA"/>
              <a:t> </a:t>
            </a:r>
            <a:endParaRPr lang="en-CA" baseline="0"/>
          </a:p>
          <a:p>
            <a:pPr marL="0" marR="0" indent="0" algn="l" defTabSz="914400" rtl="0" eaLnBrk="0" fontAlgn="base" latinLnBrk="0" hangingPunct="0">
              <a:lnSpc>
                <a:spcPct val="100000"/>
              </a:lnSpc>
              <a:spcBef>
                <a:spcPct val="30000"/>
              </a:spcBef>
              <a:spcAft>
                <a:spcPct val="0"/>
              </a:spcAft>
              <a:buClrTx/>
              <a:buSzTx/>
              <a:buFontTx/>
              <a:buNone/>
              <a:tabLst/>
              <a:defRPr/>
            </a:pPr>
            <a:endParaRPr lang="en-CA" baseline="0"/>
          </a:p>
          <a:p>
            <a:pPr marL="0" marR="0" indent="0" algn="l" defTabSz="914400" rtl="0" eaLnBrk="0" fontAlgn="base" latinLnBrk="0" hangingPunct="0">
              <a:lnSpc>
                <a:spcPct val="100000"/>
              </a:lnSpc>
              <a:spcBef>
                <a:spcPct val="30000"/>
              </a:spcBef>
              <a:spcAft>
                <a:spcPct val="0"/>
              </a:spcAft>
              <a:buClrTx/>
              <a:buSzTx/>
              <a:buFontTx/>
              <a:buNone/>
              <a:tabLst/>
              <a:defRPr/>
            </a:pPr>
            <a:r>
              <a:rPr lang="en-CA" baseline="0"/>
              <a:t>ARM(</a:t>
            </a:r>
            <a:r>
              <a:rPr lang="en-CA" sz="1200" b="0" i="0" kern="1200">
                <a:solidFill>
                  <a:schemeClr val="tx1"/>
                </a:solidFill>
                <a:effectLst/>
                <a:latin typeface="Times" pitchFamily="-108" charset="0"/>
                <a:ea typeface="ＭＳ Ｐゴシック" pitchFamily="-108" charset="-128"/>
                <a:cs typeface="ＭＳ Ｐゴシック" pitchFamily="-108" charset="-128"/>
              </a:rPr>
              <a:t>British multinational semiconductor and software design company </a:t>
            </a:r>
            <a:r>
              <a:rPr lang="en-CA" baseline="0"/>
              <a:t>)</a:t>
            </a:r>
            <a:endParaRPr lang="en-CA"/>
          </a:p>
          <a:p>
            <a:pPr marL="0" marR="0" indent="0" algn="l" defTabSz="914400" rtl="0" eaLnBrk="0" fontAlgn="base" latinLnBrk="0" hangingPunct="0">
              <a:lnSpc>
                <a:spcPct val="100000"/>
              </a:lnSpc>
              <a:spcBef>
                <a:spcPct val="30000"/>
              </a:spcBef>
              <a:spcAft>
                <a:spcPct val="0"/>
              </a:spcAft>
              <a:buClrTx/>
              <a:buSzTx/>
              <a:buFontTx/>
              <a:buNone/>
              <a:tabLst/>
              <a:defRPr/>
            </a:pPr>
            <a:endParaRPr lang="en-CA"/>
          </a:p>
          <a:p>
            <a:pPr marL="0" marR="0" indent="0" algn="l" defTabSz="914400" rtl="0" eaLnBrk="0" fontAlgn="base" latinLnBrk="0" hangingPunct="0">
              <a:lnSpc>
                <a:spcPct val="100000"/>
              </a:lnSpc>
              <a:spcBef>
                <a:spcPct val="30000"/>
              </a:spcBef>
              <a:spcAft>
                <a:spcPct val="0"/>
              </a:spcAft>
              <a:buClrTx/>
              <a:buSzTx/>
              <a:buFontTx/>
              <a:buNone/>
              <a:tabLst/>
              <a:defRPr/>
            </a:pPr>
            <a:r>
              <a:rPr lang="en-CA"/>
              <a:t>//multicast support,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a:t>//very low overhead, </a:t>
            </a:r>
          </a:p>
          <a:p>
            <a:pPr marL="0" marR="0" indent="0" algn="l" defTabSz="914400" rtl="0" eaLnBrk="0" fontAlgn="base" latinLnBrk="0" hangingPunct="0">
              <a:lnSpc>
                <a:spcPct val="100000"/>
              </a:lnSpc>
              <a:spcBef>
                <a:spcPct val="30000"/>
              </a:spcBef>
              <a:spcAft>
                <a:spcPct val="0"/>
              </a:spcAft>
              <a:buClrTx/>
              <a:buSzTx/>
              <a:buFontTx/>
              <a:buNone/>
              <a:tabLst/>
              <a:defRPr/>
            </a:pPr>
            <a:r>
              <a:rPr lang="en-CA"/>
              <a:t>//simplicity for constrained environments. </a:t>
            </a:r>
          </a:p>
          <a:p>
            <a:pPr marL="0" marR="0" indent="0" algn="l" defTabSz="914400" rtl="0" eaLnBrk="0" fontAlgn="base" latinLnBrk="0" hangingPunct="0">
              <a:lnSpc>
                <a:spcPct val="100000"/>
              </a:lnSpc>
              <a:spcBef>
                <a:spcPct val="30000"/>
              </a:spcBef>
              <a:spcAft>
                <a:spcPct val="0"/>
              </a:spcAft>
              <a:buClrTx/>
              <a:buSzTx/>
              <a:buFontTx/>
              <a:buNone/>
              <a:tabLst/>
              <a:defRPr/>
            </a:pPr>
            <a:r>
              <a:rPr lang="en-CA"/>
              <a:t>//Payload</a:t>
            </a:r>
            <a:r>
              <a:rPr lang="en-CA" baseline="0"/>
              <a:t> size limited to 1024 bytes. </a:t>
            </a:r>
            <a:endParaRPr lang="en-CA" sz="1200"/>
          </a:p>
          <a:p>
            <a:r>
              <a:rPr lang="en-CA"/>
              <a:t> </a:t>
            </a:r>
            <a:endParaRPr lang="en-CA" sz="1200" b="0" i="0" kern="1200">
              <a:solidFill>
                <a:schemeClr val="tx1"/>
              </a:solidFill>
              <a:effectLst/>
              <a:latin typeface="Times" pitchFamily="-108" charset="0"/>
              <a:ea typeface="ＭＳ Ｐゴシック" pitchFamily="-108" charset="-128"/>
            </a:endParaRPr>
          </a:p>
          <a:p>
            <a:r>
              <a:rPr lang="en-CA" sz="1200" b="0" i="0" kern="1200">
                <a:solidFill>
                  <a:schemeClr val="tx1"/>
                </a:solidFill>
                <a:effectLst/>
                <a:latin typeface="Times" pitchFamily="-108" charset="0"/>
                <a:ea typeface="ＭＳ Ｐゴシック" pitchFamily="-108" charset="-128"/>
                <a:cs typeface="ＭＳ Ｐゴシック" pitchFamily="-108" charset="-128"/>
              </a:rPr>
              <a:t>Multicast: send (data) across a computer network to several users at the same time.</a:t>
            </a:r>
          </a:p>
          <a:p>
            <a:endParaRPr lang="en-CA" sz="1200" b="0" i="0" kern="1200">
              <a:solidFill>
                <a:schemeClr val="tx1"/>
              </a:solidFill>
              <a:effectLst/>
              <a:latin typeface="Times" pitchFamily="-108" charset="0"/>
              <a:ea typeface="ＭＳ Ｐゴシック" pitchFamily="-108" charset="-128"/>
            </a:endParaRPr>
          </a:p>
          <a:p>
            <a:endParaRPr lang="en-CA" sz="1200" b="0" i="0" kern="1200">
              <a:solidFill>
                <a:schemeClr val="tx1"/>
              </a:solidFill>
              <a:effectLst/>
              <a:latin typeface="Times" pitchFamily="-108" charset="0"/>
              <a:ea typeface="ＭＳ Ｐゴシック" pitchFamily="-108" charset="-128"/>
            </a:endParaRPr>
          </a:p>
          <a:p>
            <a:endParaRPr lang="en-CA" sz="1200" b="0" i="0" kern="1200">
              <a:solidFill>
                <a:schemeClr val="tx1"/>
              </a:solidFill>
              <a:effectLst/>
              <a:latin typeface="Times" pitchFamily="-108" charset="0"/>
              <a:ea typeface="ＭＳ Ｐゴシック" pitchFamily="-108" charset="-128"/>
            </a:endParaRPr>
          </a:p>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4</a:t>
            </a:fld>
            <a:endParaRPr lang="en-US"/>
          </a:p>
        </p:txBody>
      </p:sp>
    </p:spTree>
    <p:extLst>
      <p:ext uri="{BB962C8B-B14F-4D97-AF65-F5344CB8AC3E}">
        <p14:creationId xmlns:p14="http://schemas.microsoft.com/office/powerpoint/2010/main" val="41586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a:t>For</a:t>
            </a:r>
            <a:r>
              <a:rPr lang="en-CA" sz="1200" baseline="0"/>
              <a:t> WPAN technologies, they can adopt CoAP by adding extra hardware to support IPv6 and UDP</a:t>
            </a:r>
            <a:endParaRPr lang="en-CA" sz="1200"/>
          </a:p>
          <a:p>
            <a:endParaRPr lang="en-CA" sz="1200"/>
          </a:p>
          <a:p>
            <a:r>
              <a:rPr lang="en-CA" sz="1200"/>
              <a:t>It provides instructions and URI format for SMS, </a:t>
            </a:r>
            <a:r>
              <a:rPr lang="en-CA" sz="1200" err="1"/>
              <a:t>Websocket</a:t>
            </a:r>
            <a:r>
              <a:rPr lang="en-CA" sz="1200"/>
              <a:t> and  TCP. </a:t>
            </a:r>
          </a:p>
          <a:p>
            <a:r>
              <a:rPr lang="en-CA" err="1"/>
              <a:t>CoRE</a:t>
            </a:r>
            <a:r>
              <a:rPr lang="en-CA"/>
              <a:t> Working Group(Informational document) Internet-Draft </a:t>
            </a:r>
            <a:endParaRPr lang="en-CA" sz="1200"/>
          </a:p>
          <a:p>
            <a:r>
              <a:rPr lang="en-CA" sz="1200" b="0" i="0" kern="1200">
                <a:solidFill>
                  <a:schemeClr val="tx1"/>
                </a:solidFill>
                <a:effectLst/>
                <a:latin typeface="Times" pitchFamily="-108" charset="0"/>
                <a:ea typeface="ＭＳ Ｐゴシック" pitchFamily="-108" charset="-128"/>
                <a:cs typeface="ＭＳ Ｐゴシック" pitchFamily="-108" charset="-128"/>
              </a:rPr>
              <a:t>ATT (page 2160): "This specification defines the Attribute Protocol; a protocol for discovering, reading, and writing attributes on a peer device."</a:t>
            </a:r>
          </a:p>
          <a:p>
            <a:r>
              <a:rPr lang="en-CA" sz="1200" b="0" i="0" kern="1200">
                <a:solidFill>
                  <a:schemeClr val="tx1"/>
                </a:solidFill>
                <a:effectLst/>
                <a:latin typeface="Times" pitchFamily="-108" charset="0"/>
                <a:ea typeface="ＭＳ Ｐゴシック" pitchFamily="-108" charset="-128"/>
                <a:cs typeface="ＭＳ Ｐゴシック" pitchFamily="-108" charset="-128"/>
              </a:rPr>
              <a:t>GATT (page 2207): "This specification defines the Generic Attribute Profile that describes a service framework </a:t>
            </a:r>
            <a:r>
              <a:rPr lang="en-CA" sz="1200" b="1" i="0" kern="1200">
                <a:solidFill>
                  <a:schemeClr val="tx1"/>
                </a:solidFill>
                <a:effectLst/>
                <a:latin typeface="Times" pitchFamily="-108" charset="0"/>
                <a:ea typeface="ＭＳ Ｐゴシック" pitchFamily="-108" charset="-128"/>
                <a:cs typeface="ＭＳ Ｐゴシック" pitchFamily="-108" charset="-128"/>
              </a:rPr>
              <a:t>using the Attribute Protocol</a:t>
            </a:r>
            <a:r>
              <a:rPr lang="en-CA" sz="1200" b="0" i="0" kern="1200">
                <a:solidFill>
                  <a:schemeClr val="tx1"/>
                </a:solidFill>
                <a:effectLst/>
                <a:latin typeface="Times" pitchFamily="-108" charset="0"/>
                <a:ea typeface="ＭＳ Ｐゴシック" pitchFamily="-108" charset="-128"/>
                <a:cs typeface="ＭＳ Ｐゴシック" pitchFamily="-108" charset="-128"/>
              </a:rPr>
              <a:t> for discovering services, and for reading and writing characteristic values on a peer device."</a:t>
            </a:r>
          </a:p>
          <a:p>
            <a:endParaRPr lang="en-CA" sz="1200"/>
          </a:p>
          <a:p>
            <a:endParaRPr lang="en-CA" sz="1200"/>
          </a:p>
          <a:p>
            <a:endParaRPr lang="en-CA" sz="1200"/>
          </a:p>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5</a:t>
            </a:fld>
            <a:endParaRPr lang="en-US"/>
          </a:p>
        </p:txBody>
      </p:sp>
    </p:spTree>
    <p:extLst>
      <p:ext uri="{BB962C8B-B14F-4D97-AF65-F5344CB8AC3E}">
        <p14:creationId xmlns:p14="http://schemas.microsoft.com/office/powerpoint/2010/main" val="99721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a:latin typeface="Times New Roman" panose="02020603050405020304" pitchFamily="18" charset="0"/>
                <a:cs typeface="Times New Roman" panose="02020603050405020304" pitchFamily="18" charset="0"/>
              </a:rPr>
              <a:t>Also</a:t>
            </a:r>
            <a:r>
              <a:rPr lang="en-CA" sz="1200" baseline="0">
                <a:latin typeface="Times New Roman" panose="02020603050405020304" pitchFamily="18" charset="0"/>
                <a:cs typeface="Times New Roman" panose="02020603050405020304" pitchFamily="18" charset="0"/>
              </a:rPr>
              <a:t>, </a:t>
            </a:r>
            <a:r>
              <a:rPr lang="en-CA" sz="1200">
                <a:latin typeface="Times New Roman" panose="02020603050405020304" pitchFamily="18" charset="0"/>
                <a:cs typeface="Times New Roman" panose="02020603050405020304" pitchFamily="18" charset="0"/>
              </a:rPr>
              <a:t>CoAP gateways are used</a:t>
            </a:r>
            <a:r>
              <a:rPr lang="en-CA" sz="1200" baseline="0">
                <a:latin typeface="Times New Roman" panose="02020603050405020304" pitchFamily="18" charset="0"/>
                <a:cs typeface="Times New Roman" panose="02020603050405020304" pitchFamily="18" charset="0"/>
              </a:rPr>
              <a:t> to make protocol translation between CoAP network and WPAN. Here I list three</a:t>
            </a:r>
            <a:r>
              <a:rPr lang="en-CA" sz="1200">
                <a:latin typeface="Times New Roman" panose="02020603050405020304" pitchFamily="18" charset="0"/>
                <a:cs typeface="Times New Roman" panose="02020603050405020304" pitchFamily="18" charset="0"/>
              </a:rPr>
              <a:t> related</a:t>
            </a:r>
            <a:r>
              <a:rPr lang="en-CA" sz="1200" baseline="0">
                <a:latin typeface="Times New Roman" panose="02020603050405020304" pitchFamily="18" charset="0"/>
                <a:cs typeface="Times New Roman" panose="02020603050405020304" pitchFamily="18" charset="0"/>
              </a:rPr>
              <a:t> researches. </a:t>
            </a:r>
            <a:r>
              <a:rPr lang="en-CA" sz="1200">
                <a:latin typeface="Times New Roman" panose="02020603050405020304" pitchFamily="18" charset="0"/>
                <a:cs typeface="Times New Roman" panose="02020603050405020304" pitchFamily="18" charset="0"/>
              </a:rPr>
              <a:t>for FS20 based home automation: mapping FS20</a:t>
            </a:r>
            <a:r>
              <a:rPr lang="en-CA" sz="1200" baseline="0">
                <a:latin typeface="Times New Roman" panose="02020603050405020304" pitchFamily="18" charset="0"/>
                <a:cs typeface="Times New Roman" panose="02020603050405020304" pitchFamily="18" charset="0"/>
              </a:rPr>
              <a:t> device address to CoAP resource</a:t>
            </a:r>
          </a:p>
          <a:p>
            <a:endParaRPr lang="en-CA" sz="1200" baseline="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a:latin typeface="Times New Roman" panose="02020603050405020304" pitchFamily="18" charset="0"/>
                <a:cs typeface="Times New Roman" panose="02020603050405020304" pitchFamily="18" charset="0"/>
              </a:rPr>
              <a:t>June</a:t>
            </a:r>
            <a:r>
              <a:rPr lang="en-CA" altLang="zh-CN" sz="1200">
                <a:latin typeface="Times New Roman" panose="02020603050405020304" pitchFamily="18" charset="0"/>
                <a:cs typeface="Times New Roman" panose="02020603050405020304" pitchFamily="18" charset="0"/>
              </a:rPr>
              <a:t> 8,2016, </a:t>
            </a:r>
            <a:r>
              <a:rPr lang="en-CA" altLang="zh-CN" sz="1200" err="1">
                <a:latin typeface="Times New Roman" panose="02020603050405020304" pitchFamily="18" charset="0"/>
                <a:cs typeface="Times New Roman" panose="02020603050405020304" pitchFamily="18" charset="0"/>
              </a:rPr>
              <a:t>JupiterMesh</a:t>
            </a:r>
            <a:r>
              <a:rPr lang="en-CA" altLang="zh-CN" sz="1200">
                <a:latin typeface="Times New Roman" panose="02020603050405020304" pitchFamily="18" charset="0"/>
                <a:cs typeface="Times New Roman" panose="02020603050405020304" pitchFamily="18" charset="0"/>
              </a:rPr>
              <a:t>® Neighborhood Area Network (NAN) Announced</a:t>
            </a:r>
            <a:endParaRPr lang="en-CA" sz="1200">
              <a:latin typeface="Times New Roman" panose="02020603050405020304" pitchFamily="18" charset="0"/>
              <a:cs typeface="Times New Roman" panose="02020603050405020304" pitchFamily="18" charset="0"/>
            </a:endParaRPr>
          </a:p>
          <a:p>
            <a:endParaRPr lang="en-CA" sz="1200"/>
          </a:p>
          <a:p>
            <a:r>
              <a:rPr lang="en-CA" sz="1200" b="1" i="0" kern="1200">
                <a:solidFill>
                  <a:schemeClr val="tx1"/>
                </a:solidFill>
                <a:effectLst/>
                <a:latin typeface="Times" pitchFamily="-108" charset="0"/>
                <a:ea typeface="ＭＳ Ｐゴシック" pitchFamily="-108" charset="-128"/>
                <a:cs typeface="ＭＳ Ｐゴシック" pitchFamily="-108" charset="-128"/>
              </a:rPr>
              <a:t>DNP3</a:t>
            </a:r>
            <a:r>
              <a:rPr lang="en-CA" sz="1200" b="0" i="0" kern="1200">
                <a:solidFill>
                  <a:schemeClr val="tx1"/>
                </a:solidFill>
                <a:effectLst/>
                <a:latin typeface="Times" pitchFamily="-108" charset="0"/>
                <a:ea typeface="ＭＳ Ｐゴシック" pitchFamily="-108" charset="-128"/>
                <a:cs typeface="ＭＳ Ｐゴシック" pitchFamily="-108" charset="-128"/>
              </a:rPr>
              <a:t> (Distributed Network Protocol) is a set of </a:t>
            </a:r>
            <a:r>
              <a:rPr lang="en-CA" sz="1200" b="0" i="0" u="none" strike="noStrike" kern="1200">
                <a:solidFill>
                  <a:schemeClr val="tx1"/>
                </a:solidFill>
                <a:effectLst/>
                <a:latin typeface="Times" pitchFamily="-108" charset="0"/>
                <a:ea typeface="ＭＳ Ｐゴシック" pitchFamily="-108" charset="-128"/>
                <a:cs typeface="ＭＳ Ｐゴシック" pitchFamily="-108" charset="-128"/>
                <a:hlinkClick r:id="rId3" tooltip="Communications protocol"/>
              </a:rPr>
              <a:t>communications protocols</a:t>
            </a:r>
            <a:r>
              <a:rPr lang="en-CA" sz="1200" b="0" i="0" kern="1200">
                <a:solidFill>
                  <a:schemeClr val="tx1"/>
                </a:solidFill>
                <a:effectLst/>
                <a:latin typeface="Times" pitchFamily="-108" charset="0"/>
                <a:ea typeface="ＭＳ Ｐゴシック" pitchFamily="-108" charset="-128"/>
                <a:cs typeface="ＭＳ Ｐゴシック" pitchFamily="-108" charset="-128"/>
              </a:rPr>
              <a:t> used between components in </a:t>
            </a:r>
            <a:r>
              <a:rPr lang="en-CA" sz="1200" b="0" i="0" u="none" strike="noStrike" kern="1200">
                <a:solidFill>
                  <a:schemeClr val="tx1"/>
                </a:solidFill>
                <a:effectLst/>
                <a:latin typeface="Times" pitchFamily="-108" charset="0"/>
                <a:ea typeface="ＭＳ Ｐゴシック" pitchFamily="-108" charset="-128"/>
                <a:cs typeface="ＭＳ Ｐゴシック" pitchFamily="-108" charset="-128"/>
                <a:hlinkClick r:id="rId4" tooltip="Process automation"/>
              </a:rPr>
              <a:t>process automation</a:t>
            </a:r>
            <a:r>
              <a:rPr lang="en-CA" sz="1200" b="0" i="0" kern="1200">
                <a:solidFill>
                  <a:schemeClr val="tx1"/>
                </a:solidFill>
                <a:effectLst/>
                <a:latin typeface="Times" pitchFamily="-108" charset="0"/>
                <a:ea typeface="ＭＳ Ｐゴシック" pitchFamily="-108" charset="-128"/>
                <a:cs typeface="ＭＳ Ｐゴシック" pitchFamily="-108" charset="-128"/>
              </a:rPr>
              <a:t> systems. Its main use is in utilities such as electric and water companies. Usage in other industries is not common. It was developed for communications between various types of </a:t>
            </a:r>
            <a:r>
              <a:rPr lang="en-CA" sz="1200" b="0" i="0" u="none" strike="noStrike" kern="1200">
                <a:solidFill>
                  <a:schemeClr val="tx1"/>
                </a:solidFill>
                <a:effectLst/>
                <a:latin typeface="Times" pitchFamily="-108" charset="0"/>
                <a:ea typeface="ＭＳ Ｐゴシック" pitchFamily="-108" charset="-128"/>
                <a:cs typeface="ＭＳ Ｐゴシック" pitchFamily="-108" charset="-128"/>
                <a:hlinkClick r:id="rId5" tooltip="Data acquisition"/>
              </a:rPr>
              <a:t>data acquisition</a:t>
            </a:r>
            <a:r>
              <a:rPr lang="en-CA" sz="1200" b="0" i="0" kern="1200">
                <a:solidFill>
                  <a:schemeClr val="tx1"/>
                </a:solidFill>
                <a:effectLst/>
                <a:latin typeface="Times" pitchFamily="-108" charset="0"/>
                <a:ea typeface="ＭＳ Ｐゴシック" pitchFamily="-108" charset="-128"/>
                <a:cs typeface="ＭＳ Ｐゴシック" pitchFamily="-108" charset="-128"/>
              </a:rPr>
              <a:t> and control equipment. It plays a crucial role in </a:t>
            </a:r>
            <a:r>
              <a:rPr lang="en-CA" sz="1200" b="0" i="0" u="none" strike="noStrike" kern="1200">
                <a:solidFill>
                  <a:schemeClr val="tx1"/>
                </a:solidFill>
                <a:effectLst/>
                <a:latin typeface="Times" pitchFamily="-108" charset="0"/>
                <a:ea typeface="ＭＳ Ｐゴシック" pitchFamily="-108" charset="-128"/>
                <a:cs typeface="ＭＳ Ｐゴシック" pitchFamily="-108" charset="-128"/>
                <a:hlinkClick r:id="rId6" tooltip="SCADA"/>
              </a:rPr>
              <a:t>SCADA</a:t>
            </a:r>
            <a:r>
              <a:rPr lang="en-CA" sz="1200" b="0" i="0" kern="1200">
                <a:solidFill>
                  <a:schemeClr val="tx1"/>
                </a:solidFill>
                <a:effectLst/>
                <a:latin typeface="Times" pitchFamily="-108" charset="0"/>
                <a:ea typeface="ＭＳ Ｐゴシック" pitchFamily="-108" charset="-128"/>
                <a:cs typeface="ＭＳ Ｐゴシック" pitchFamily="-108" charset="-128"/>
              </a:rPr>
              <a:t> systems, </a:t>
            </a:r>
            <a:endParaRPr lang="en-CA" sz="1200"/>
          </a:p>
          <a:p>
            <a:endParaRPr lang="en-CA" sz="1200"/>
          </a:p>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6</a:t>
            </a:fld>
            <a:endParaRPr lang="en-US"/>
          </a:p>
        </p:txBody>
      </p:sp>
    </p:spTree>
    <p:extLst>
      <p:ext uri="{BB962C8B-B14F-4D97-AF65-F5344CB8AC3E}">
        <p14:creationId xmlns:p14="http://schemas.microsoft.com/office/powerpoint/2010/main" val="3044370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a:latin typeface="Times New Roman" panose="02020603050405020304" pitchFamily="18" charset="0"/>
                <a:cs typeface="Times New Roman" panose="02020603050405020304" pitchFamily="18" charset="0"/>
              </a:rPr>
              <a:t>After evaluating</a:t>
            </a:r>
            <a:r>
              <a:rPr lang="en-CA" sz="1200" baseline="0">
                <a:latin typeface="Times New Roman" panose="02020603050405020304" pitchFamily="18" charset="0"/>
                <a:cs typeface="Times New Roman" panose="02020603050405020304" pitchFamily="18" charset="0"/>
              </a:rPr>
              <a:t> relative</a:t>
            </a:r>
            <a:r>
              <a:rPr lang="en-US" altLang="zh-CN" sz="1200" baseline="0">
                <a:latin typeface="Times New Roman" panose="02020603050405020304" pitchFamily="18" charset="0"/>
                <a:cs typeface="Times New Roman" panose="02020603050405020304" pitchFamily="18" charset="0"/>
              </a:rPr>
              <a:t>d</a:t>
            </a:r>
            <a:r>
              <a:rPr lang="en-CA" sz="1200" baseline="0">
                <a:latin typeface="Times New Roman" panose="02020603050405020304" pitchFamily="18" charset="0"/>
                <a:cs typeface="Times New Roman" panose="02020603050405020304" pitchFamily="18" charset="0"/>
              </a:rPr>
              <a:t> works, </a:t>
            </a:r>
            <a:r>
              <a:rPr lang="en-US" altLang="zh-CN" sz="1200" baseline="0">
                <a:latin typeface="Times New Roman" panose="02020603050405020304" pitchFamily="18" charset="0"/>
                <a:cs typeface="Times New Roman" panose="02020603050405020304" pitchFamily="18" charset="0"/>
              </a:rPr>
              <a:t>I</a:t>
            </a:r>
            <a:r>
              <a:rPr lang="zh-CN" altLang="en-US" sz="1200" baseline="0">
                <a:latin typeface="Times New Roman" panose="02020603050405020304" pitchFamily="18" charset="0"/>
                <a:cs typeface="Times New Roman" panose="02020603050405020304" pitchFamily="18" charset="0"/>
              </a:rPr>
              <a:t> </a:t>
            </a:r>
            <a:r>
              <a:rPr lang="en-CA" altLang="zh-CN" sz="1200" baseline="0">
                <a:latin typeface="Times New Roman" panose="02020603050405020304" pitchFamily="18" charset="0"/>
                <a:cs typeface="Times New Roman" panose="02020603050405020304" pitchFamily="18" charset="0"/>
              </a:rPr>
              <a:t>was thinking we can not directly use CoAP in WPAN without adding </a:t>
            </a:r>
            <a:r>
              <a:rPr lang="en-CA" sz="1200">
                <a:latin typeface="Times New Roman" panose="02020603050405020304" pitchFamily="18" charset="0"/>
                <a:cs typeface="Times New Roman" panose="02020603050405020304" pitchFamily="18" charset="0"/>
              </a:rPr>
              <a:t>hardware layer or adopting protocol translation</a:t>
            </a:r>
          </a:p>
          <a:p>
            <a:endParaRPr lang="en-CA" sz="1200">
              <a:latin typeface="Times New Roman" panose="02020603050405020304" pitchFamily="18" charset="0"/>
              <a:cs typeface="Times New Roman" panose="02020603050405020304" pitchFamily="18" charset="0"/>
            </a:endParaRPr>
          </a:p>
          <a:p>
            <a:r>
              <a:rPr lang="en-CA" sz="1200">
                <a:latin typeface="Times New Roman" panose="02020603050405020304" pitchFamily="18" charset="0"/>
                <a:cs typeface="Times New Roman" panose="02020603050405020304" pitchFamily="18" charset="0"/>
              </a:rPr>
              <a:t>Therefore,</a:t>
            </a:r>
            <a:r>
              <a:rPr lang="en-CA" sz="1200" baseline="0">
                <a:latin typeface="Times New Roman" panose="02020603050405020304" pitchFamily="18" charset="0"/>
                <a:cs typeface="Times New Roman" panose="02020603050405020304" pitchFamily="18" charset="0"/>
              </a:rPr>
              <a:t> I propose to build a software architecture to make </a:t>
            </a:r>
            <a:endParaRPr lang="en-CA" sz="1200">
              <a:latin typeface="Times New Roman" panose="02020603050405020304" pitchFamily="18" charset="0"/>
              <a:cs typeface="Times New Roman" panose="02020603050405020304" pitchFamily="18" charset="0"/>
            </a:endParaRPr>
          </a:p>
          <a:p>
            <a:endParaRPr lang="en-CA" sz="1200">
              <a:latin typeface="Times New Roman" panose="02020603050405020304" pitchFamily="18" charset="0"/>
              <a:cs typeface="Times New Roman" panose="02020603050405020304" pitchFamily="18" charset="0"/>
            </a:endParaRPr>
          </a:p>
          <a:p>
            <a:endParaRPr lang="en-CA" sz="1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508EDAF-2046-0C41-8DCB-CB2CB6C57C7A}" type="slidenum">
              <a:rPr lang="en-US" smtClean="0"/>
              <a:pPr/>
              <a:t>7</a:t>
            </a:fld>
            <a:endParaRPr lang="en-US"/>
          </a:p>
        </p:txBody>
      </p:sp>
    </p:spTree>
    <p:extLst>
      <p:ext uri="{BB962C8B-B14F-4D97-AF65-F5344CB8AC3E}">
        <p14:creationId xmlns:p14="http://schemas.microsoft.com/office/powerpoint/2010/main" val="59247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Goal 1. A general method to identify Non-IP based devices.</a:t>
            </a:r>
          </a:p>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Goal 2. An architecture to support CoAP communication in BLE.</a:t>
            </a:r>
          </a:p>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Goal 3. A background service to support multiple apps.</a:t>
            </a:r>
          </a:p>
          <a:p>
            <a:pPr marL="342900" indent="-342900" algn="l">
              <a:buFont typeface="Arial" panose="020B0604020202020204" pitchFamily="34" charset="0"/>
              <a:buChar char="•"/>
            </a:pPr>
            <a:r>
              <a:rPr lang="en-CA" sz="1200">
                <a:latin typeface="Times New Roman" panose="02020603050405020304" pitchFamily="18" charset="0"/>
                <a:cs typeface="Times New Roman" panose="02020603050405020304" pitchFamily="18" charset="0"/>
              </a:rPr>
              <a:t>Goal 4. An interface to support other WPAN technologies.</a:t>
            </a:r>
          </a:p>
        </p:txBody>
      </p:sp>
      <p:sp>
        <p:nvSpPr>
          <p:cNvPr id="4" name="Slide Number Placeholder 3"/>
          <p:cNvSpPr>
            <a:spLocks noGrp="1"/>
          </p:cNvSpPr>
          <p:nvPr>
            <p:ph type="sldNum" sz="quarter" idx="10"/>
          </p:nvPr>
        </p:nvSpPr>
        <p:spPr/>
        <p:txBody>
          <a:bodyPr/>
          <a:lstStyle/>
          <a:p>
            <a:fld id="{0508EDAF-2046-0C41-8DCB-CB2CB6C57C7A}" type="slidenum">
              <a:rPr lang="en-US" smtClean="0"/>
              <a:pPr/>
              <a:t>8</a:t>
            </a:fld>
            <a:endParaRPr lang="en-US"/>
          </a:p>
        </p:txBody>
      </p:sp>
    </p:spTree>
    <p:extLst>
      <p:ext uri="{BB962C8B-B14F-4D97-AF65-F5344CB8AC3E}">
        <p14:creationId xmlns:p14="http://schemas.microsoft.com/office/powerpoint/2010/main" val="2456511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a:latin typeface="Times New Roman" panose="02020603050405020304" pitchFamily="18" charset="0"/>
                <a:cs typeface="Times New Roman" panose="02020603050405020304" pitchFamily="18" charset="0"/>
              </a:rPr>
              <a:t>Application layer consists</a:t>
            </a:r>
            <a:r>
              <a:rPr lang="en-CA" sz="1200" baseline="0">
                <a:latin typeface="Times New Roman" panose="02020603050405020304" pitchFamily="18" charset="0"/>
                <a:cs typeface="Times New Roman" panose="02020603050405020304" pitchFamily="18" charset="0"/>
              </a:rPr>
              <a:t> of process component &amp; communication component </a:t>
            </a:r>
            <a:endParaRPr lang="en-CA" sz="1200">
              <a:latin typeface="Times New Roman" panose="02020603050405020304" pitchFamily="18" charset="0"/>
              <a:cs typeface="Times New Roman" panose="02020603050405020304" pitchFamily="18" charset="0"/>
            </a:endParaRPr>
          </a:p>
          <a:p>
            <a:endParaRPr lang="en-CA"/>
          </a:p>
        </p:txBody>
      </p:sp>
      <p:sp>
        <p:nvSpPr>
          <p:cNvPr id="4" name="Slide Number Placeholder 3"/>
          <p:cNvSpPr>
            <a:spLocks noGrp="1"/>
          </p:cNvSpPr>
          <p:nvPr>
            <p:ph type="sldNum" sz="quarter" idx="10"/>
          </p:nvPr>
        </p:nvSpPr>
        <p:spPr/>
        <p:txBody>
          <a:bodyPr/>
          <a:lstStyle/>
          <a:p>
            <a:fld id="{0508EDAF-2046-0C41-8DCB-CB2CB6C57C7A}" type="slidenum">
              <a:rPr lang="en-US" smtClean="0"/>
              <a:pPr/>
              <a:t>9</a:t>
            </a:fld>
            <a:endParaRPr lang="en-US"/>
          </a:p>
        </p:txBody>
      </p:sp>
    </p:spTree>
    <p:extLst>
      <p:ext uri="{BB962C8B-B14F-4D97-AF65-F5344CB8AC3E}">
        <p14:creationId xmlns:p14="http://schemas.microsoft.com/office/powerpoint/2010/main" val="704642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pic>
        <p:nvPicPr>
          <p:cNvPr id="7" name="Picture 9" descr="lower_img_Cov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80513" cy="363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8494713" y="5318125"/>
            <a:ext cx="184150" cy="457200"/>
          </a:xfrm>
          <a:prstGeom prst="rect">
            <a:avLst/>
          </a:prstGeom>
          <a:noFill/>
          <a:ln w="9525">
            <a:noFill/>
            <a:miter lim="800000"/>
            <a:headEnd/>
            <a:tailEnd/>
          </a:ln>
          <a:effectLst/>
        </p:spPr>
        <p:txBody>
          <a:bodyPr wrap="none">
            <a:spAutoFit/>
          </a:bodyPr>
          <a:lstStyle/>
          <a:p>
            <a:pPr>
              <a:defRPr/>
            </a:pPr>
            <a:endParaRPr lang="en-US">
              <a:ea typeface="+mn-ea"/>
              <a:cs typeface="+mn-cs"/>
            </a:endParaRPr>
          </a:p>
        </p:txBody>
      </p:sp>
      <p:pic>
        <p:nvPicPr>
          <p:cNvPr id="9" name="Picture 11" descr="Usask-Logo-70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1676400"/>
            <a:ext cx="1828800"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54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0DDF080-5E8C-48AD-84E5-6C08B304C14E}"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a:p>
        </p:txBody>
      </p:sp>
    </p:spTree>
    <p:extLst>
      <p:ext uri="{BB962C8B-B14F-4D97-AF65-F5344CB8AC3E}">
        <p14:creationId xmlns:p14="http://schemas.microsoft.com/office/powerpoint/2010/main" val="62081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88133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9" descr="lower_img_Cov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80513" cy="363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8494713" y="5318125"/>
            <a:ext cx="184150" cy="457200"/>
          </a:xfrm>
          <a:prstGeom prst="rect">
            <a:avLst/>
          </a:prstGeom>
          <a:noFill/>
          <a:ln w="9525">
            <a:noFill/>
            <a:miter lim="800000"/>
            <a:headEnd/>
            <a:tailEnd/>
          </a:ln>
          <a:effectLst/>
        </p:spPr>
        <p:txBody>
          <a:bodyPr wrap="none">
            <a:spAutoFit/>
          </a:bodyPr>
          <a:lstStyle/>
          <a:p>
            <a:pPr>
              <a:defRPr/>
            </a:pPr>
            <a:endParaRPr lang="en-US">
              <a:ea typeface="+mn-ea"/>
              <a:cs typeface="+mn-cs"/>
            </a:endParaRPr>
          </a:p>
        </p:txBody>
      </p:sp>
      <p:pic>
        <p:nvPicPr>
          <p:cNvPr id="6" name="Picture 11" descr="Usask-Logo-70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1676400"/>
            <a:ext cx="1828800"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762000" y="2362200"/>
            <a:ext cx="8027988" cy="990600"/>
          </a:xfrm>
          <a:effectLst/>
        </p:spPr>
        <p:txBody>
          <a:bodyPr/>
          <a:lstStyle>
            <a:lvl1pPr algn="l">
              <a:defRPr sz="4800" b="1" i="0">
                <a:solidFill>
                  <a:schemeClr val="accent4">
                    <a:lumMod val="65000"/>
                    <a:lumOff val="35000"/>
                  </a:schemeClr>
                </a:solidFill>
                <a:latin typeface="Calibri"/>
                <a:cs typeface="Calibri"/>
              </a:defRPr>
            </a:lvl1pPr>
          </a:lstStyle>
          <a:p>
            <a:r>
              <a:rPr lang="en-CA" dirty="0"/>
              <a:t>Click to edit Master title style</a:t>
            </a:r>
          </a:p>
        </p:txBody>
      </p:sp>
      <p:sp>
        <p:nvSpPr>
          <p:cNvPr id="6148" name="Rectangle 4"/>
          <p:cNvSpPr>
            <a:spLocks noGrp="1" noChangeArrowheads="1"/>
          </p:cNvSpPr>
          <p:nvPr>
            <p:ph type="subTitle" idx="1"/>
          </p:nvPr>
        </p:nvSpPr>
        <p:spPr>
          <a:xfrm>
            <a:off x="762000" y="3200400"/>
            <a:ext cx="8032750" cy="685800"/>
          </a:xfrm>
          <a:effectLst/>
        </p:spPr>
        <p:txBody>
          <a:bodyPr/>
          <a:lstStyle>
            <a:lvl1pPr marL="0" indent="0" algn="l">
              <a:buFont typeface="Wingdings" pitchFamily="-108" charset="2"/>
              <a:buNone/>
              <a:defRPr sz="2400">
                <a:solidFill>
                  <a:schemeClr val="tx1"/>
                </a:solidFill>
                <a:latin typeface="Calibri"/>
                <a:cs typeface="Calibri"/>
              </a:defRPr>
            </a:lvl1pPr>
          </a:lstStyle>
          <a:p>
            <a:r>
              <a:rPr lang="en-CA" dirty="0"/>
              <a:t>Click to edit Master subtitle style</a:t>
            </a:r>
          </a:p>
        </p:txBody>
      </p:sp>
    </p:spTree>
    <p:extLst>
      <p:ext uri="{BB962C8B-B14F-4D97-AF65-F5344CB8AC3E}">
        <p14:creationId xmlns:p14="http://schemas.microsoft.com/office/powerpoint/2010/main" val="4096806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1662" y="1524000"/>
            <a:ext cx="3817938"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495800" y="1524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itle 1"/>
          <p:cNvSpPr>
            <a:spLocks noGrp="1"/>
          </p:cNvSpPr>
          <p:nvPr>
            <p:ph type="title"/>
          </p:nvPr>
        </p:nvSpPr>
        <p:spPr>
          <a:xfrm>
            <a:off x="457200" y="609600"/>
            <a:ext cx="8229600" cy="685800"/>
          </a:xfrm>
        </p:spPr>
        <p:txBody>
          <a:bodyPr/>
          <a:lstStyle>
            <a:lvl1pPr>
              <a:defRPr/>
            </a:lvl1pPr>
          </a:lstStyle>
          <a:p>
            <a:r>
              <a:rPr lang="en-CA"/>
              <a:t>Click to edit Master title style</a:t>
            </a:r>
            <a:endParaRPr lang="en-US"/>
          </a:p>
        </p:txBody>
      </p:sp>
    </p:spTree>
    <p:extLst>
      <p:ext uri="{BB962C8B-B14F-4D97-AF65-F5344CB8AC3E}">
        <p14:creationId xmlns:p14="http://schemas.microsoft.com/office/powerpoint/2010/main" val="138220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0DDF080-5E8C-48AD-84E5-6C08B304C14E}"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a:p>
        </p:txBody>
      </p:sp>
    </p:spTree>
    <p:extLst>
      <p:ext uri="{BB962C8B-B14F-4D97-AF65-F5344CB8AC3E}">
        <p14:creationId xmlns:p14="http://schemas.microsoft.com/office/powerpoint/2010/main" val="245047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1276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61BEF0D-F0BB-DE4B-95CE-6DB70DBA9567}" type="datetimeFigureOut">
              <a:rPr lang="en-US" smtClean="0"/>
              <a:pPr/>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039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61BEF0D-F0BB-DE4B-95CE-6DB70DBA9567}" type="datetimeFigureOut">
              <a:rPr lang="en-US" smtClean="0"/>
              <a:pPr/>
              <a:t>6/23/2016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6324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61BEF0D-F0BB-DE4B-95CE-6DB70DBA9567}" type="datetimeFigureOut">
              <a:rPr lang="en-US" smtClean="0"/>
              <a:pPr/>
              <a:t>6/23/2016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1299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5821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a:p>
        </p:txBody>
      </p:sp>
    </p:spTree>
    <p:extLst>
      <p:ext uri="{BB962C8B-B14F-4D97-AF65-F5344CB8AC3E}">
        <p14:creationId xmlns:p14="http://schemas.microsoft.com/office/powerpoint/2010/main" val="32736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6403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6/23/2016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a:p>
        </p:txBody>
      </p:sp>
      <p:pic>
        <p:nvPicPr>
          <p:cNvPr id="7" name="Picture 8" descr="lower_img_Blank.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743575"/>
            <a:ext cx="9180513" cy="1119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upper_img_Blank.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61463"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2"/>
          <p:cNvSpPr txBox="1">
            <a:spLocks noChangeArrowheads="1"/>
          </p:cNvSpPr>
          <p:nvPr userDrawn="1"/>
        </p:nvSpPr>
        <p:spPr bwMode="auto">
          <a:xfrm>
            <a:off x="3505200" y="6011863"/>
            <a:ext cx="5349875" cy="228600"/>
          </a:xfrm>
          <a:prstGeom prst="rect">
            <a:avLst/>
          </a:prstGeom>
          <a:noFill/>
          <a:ln w="9525">
            <a:noFill/>
            <a:miter lim="800000"/>
            <a:headEnd/>
            <a:tailEnd/>
          </a:ln>
        </p:spPr>
        <p:txBody>
          <a:bodyPr anchor="ctr"/>
          <a:lstStyle/>
          <a:p>
            <a:pPr algn="r">
              <a:defRPr/>
            </a:pPr>
            <a:r>
              <a:rPr lang="en-US" sz="2000" err="1">
                <a:solidFill>
                  <a:srgbClr val="FFFFFF"/>
                </a:solidFill>
                <a:latin typeface="Calibri" charset="0"/>
                <a:ea typeface="Calibri" charset="0"/>
                <a:cs typeface="Calibri" charset="0"/>
              </a:rPr>
              <a:t>www.usask.ca</a:t>
            </a:r>
            <a:endParaRPr lang="en-US" sz="2000">
              <a:solidFill>
                <a:srgbClr val="FFFFFF"/>
              </a:solidFill>
              <a:latin typeface="Calibri" charset="0"/>
              <a:ea typeface="Calibri" charset="0"/>
              <a:cs typeface="Calibri" charset="0"/>
            </a:endParaRPr>
          </a:p>
        </p:txBody>
      </p:sp>
      <p:pic>
        <p:nvPicPr>
          <p:cNvPr id="10" name="Picture 13" descr="Usask-Logo-70K.pn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198438"/>
            <a:ext cx="16764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23742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31" r:id="rId12"/>
    <p:sldLayoutId id="214748372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2405063" y="3438525"/>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p>
        </p:txBody>
      </p:sp>
      <p:sp>
        <p:nvSpPr>
          <p:cNvPr id="77" name="Title 76"/>
          <p:cNvSpPr>
            <a:spLocks noGrp="1"/>
          </p:cNvSpPr>
          <p:nvPr>
            <p:ph type="ctrTitle"/>
          </p:nvPr>
        </p:nvSpPr>
        <p:spPr/>
        <p:txBody>
          <a:bodyPr/>
          <a:lstStyle/>
          <a:p>
            <a:pPr>
              <a:defRPr/>
            </a:pPr>
            <a:r>
              <a:rPr lang="en-CA" sz="3600">
                <a:latin typeface="Times New Roman" panose="02020603050405020304" pitchFamily="18" charset="0"/>
                <a:cs typeface="Times New Roman" panose="02020603050405020304" pitchFamily="18" charset="0"/>
              </a:rPr>
              <a:t>Bluetooth Low Energy Based CoAP Communication in IoT</a:t>
            </a:r>
            <a:endParaRPr lang="en-US" sz="3600">
              <a:latin typeface="Times New Roman" panose="02020603050405020304" pitchFamily="18" charset="0"/>
              <a:cs typeface="Times New Roman" panose="02020603050405020304" pitchFamily="18" charset="0"/>
            </a:endParaRPr>
          </a:p>
        </p:txBody>
      </p:sp>
      <p:sp>
        <p:nvSpPr>
          <p:cNvPr id="15364" name="Subtitle 77"/>
          <p:cNvSpPr>
            <a:spLocks noGrp="1"/>
          </p:cNvSpPr>
          <p:nvPr>
            <p:ph type="subTitle" idx="1"/>
          </p:nvPr>
        </p:nvSpPr>
        <p:spPr>
          <a:xfrm>
            <a:off x="555625" y="3682365"/>
            <a:ext cx="8032750" cy="685800"/>
          </a:xfrm>
        </p:spPr>
        <p:txBody>
          <a:bodyPr/>
          <a:lstStyle/>
          <a:p>
            <a:r>
              <a:rPr lang="en-CA">
                <a:latin typeface="Times New Roman" panose="02020603050405020304" pitchFamily="18" charset="0"/>
                <a:ea typeface="ＭＳ Ｐゴシック" charset="0"/>
                <a:cs typeface="Times New Roman" panose="02020603050405020304" pitchFamily="18" charset="0"/>
              </a:rPr>
              <a:t>---- CoAPNonIP: An Architecture Grants CoAP in WPAN </a:t>
            </a:r>
            <a:endParaRPr lang="en-US">
              <a:latin typeface="Times New Roman" panose="02020603050405020304" pitchFamily="18" charset="0"/>
              <a:ea typeface="ＭＳ Ｐゴシック" charset="0"/>
              <a:cs typeface="Times New Roman" panose="02020603050405020304" pitchFamily="18" charset="0"/>
            </a:endParaRPr>
          </a:p>
        </p:txBody>
      </p:sp>
      <p:sp>
        <p:nvSpPr>
          <p:cNvPr id="4" name="Rectangle 3"/>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0" name="Rectangle 9"/>
          <p:cNvSpPr/>
          <p:nvPr/>
        </p:nvSpPr>
        <p:spPr>
          <a:xfrm>
            <a:off x="9109680" y="3352800"/>
            <a:ext cx="64800" cy="23796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4 Architecture</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4.2 Application layer </a:t>
            </a:r>
          </a:p>
        </p:txBody>
      </p:sp>
      <p:sp>
        <p:nvSpPr>
          <p:cNvPr id="9" name="TextBox 8"/>
          <p:cNvSpPr txBox="1"/>
          <p:nvPr/>
        </p:nvSpPr>
        <p:spPr>
          <a:xfrm>
            <a:off x="228599" y="1908927"/>
            <a:ext cx="8579734" cy="400110"/>
          </a:xfrm>
          <a:prstGeom prst="rect">
            <a:avLst/>
          </a:prstGeom>
          <a:noFill/>
        </p:spPr>
        <p:txBody>
          <a:bodyPr wrap="square" rtlCol="0">
            <a:spAutoFit/>
          </a:bodyPr>
          <a:lstStyle/>
          <a:p>
            <a:pPr marL="342900" indent="-342900">
              <a:buFont typeface="Arial" panose="020B0604020202020204" pitchFamily="34" charset="0"/>
              <a:buChar char="•"/>
            </a:pPr>
            <a:endParaRPr lang="en-CA" sz="2000">
              <a:latin typeface="Times New Roman" panose="02020603050405020304" pitchFamily="18" charset="0"/>
              <a:cs typeface="Times New Roman" panose="02020603050405020304" pitchFamily="18" charset="0"/>
            </a:endParaRPr>
          </a:p>
        </p:txBody>
      </p:sp>
      <p:sp>
        <p:nvSpPr>
          <p:cNvPr id="7" name="TextBox 6"/>
          <p:cNvSpPr txBox="1"/>
          <p:nvPr/>
        </p:nvSpPr>
        <p:spPr>
          <a:xfrm>
            <a:off x="228599" y="1922178"/>
            <a:ext cx="5943601" cy="1015663"/>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Process component:</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Processors</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Senders</a:t>
            </a:r>
          </a:p>
        </p:txBody>
      </p:sp>
      <p:sp>
        <p:nvSpPr>
          <p:cNvPr id="8" name="TextBox 7"/>
          <p:cNvSpPr txBox="1"/>
          <p:nvPr/>
        </p:nvSpPr>
        <p:spPr>
          <a:xfrm>
            <a:off x="228599" y="2937841"/>
            <a:ext cx="5943601" cy="1938992"/>
          </a:xfrm>
          <a:prstGeom prst="rect">
            <a:avLst/>
          </a:prstGeom>
          <a:noFill/>
        </p:spPr>
        <p:txBody>
          <a:bodyPr wrap="square" rtlCol="0">
            <a:spAutoFit/>
          </a:bodyPr>
          <a:lstStyle/>
          <a:p>
            <a:r>
              <a:rPr lang="en-CA" sz="2000" kern="0">
                <a:latin typeface="Times New Roman" panose="02020603050405020304" pitchFamily="18" charset="0"/>
                <a:cs typeface="Times New Roman" panose="02020603050405020304" pitchFamily="18" charset="0"/>
              </a:rPr>
              <a:t>Communication</a:t>
            </a:r>
            <a:r>
              <a:rPr lang="en-CA" sz="2000">
                <a:latin typeface="Times New Roman" panose="02020603050405020304" pitchFamily="18" charset="0"/>
                <a:cs typeface="Times New Roman" panose="02020603050405020304" pitchFamily="18" charset="0"/>
              </a:rPr>
              <a:t> component:</a:t>
            </a:r>
          </a:p>
          <a:p>
            <a:pPr marL="342900" indent="-342900">
              <a:buFont typeface="Arial" panose="020B0604020202020204" pitchFamily="34" charset="0"/>
              <a:buChar char="•"/>
            </a:pPr>
            <a:r>
              <a:rPr lang="en-CA" sz="2000">
                <a:latin typeface="Times" pitchFamily="-108" charset="0"/>
                <a:ea typeface="ＭＳ Ｐゴシック" pitchFamily="-108" charset="-128"/>
                <a:cs typeface="ＭＳ Ｐゴシック" pitchFamily="-108" charset="-128"/>
              </a:rPr>
              <a:t>Broadcast</a:t>
            </a:r>
          </a:p>
          <a:p>
            <a:pPr marL="342900" indent="-342900">
              <a:buFont typeface="Arial" panose="020B0604020202020204" pitchFamily="34" charset="0"/>
              <a:buChar char="•"/>
            </a:pPr>
            <a:r>
              <a:rPr lang="en-CA" sz="2000">
                <a:latin typeface="Times" pitchFamily="-108" charset="0"/>
                <a:ea typeface="ＭＳ Ｐゴシック" pitchFamily="-108" charset="-128"/>
                <a:cs typeface="ＭＳ Ｐゴシック" pitchFamily="-108" charset="-128"/>
              </a:rPr>
              <a:t>Search peers</a:t>
            </a:r>
          </a:p>
          <a:p>
            <a:pPr marL="342900" indent="-342900">
              <a:buFont typeface="Arial" panose="020B0604020202020204" pitchFamily="34" charset="0"/>
              <a:buChar char="•"/>
            </a:pPr>
            <a:r>
              <a:rPr lang="en-CA" sz="2000">
                <a:latin typeface="Times" pitchFamily="-108" charset="0"/>
                <a:ea typeface="ＭＳ Ｐゴシック" pitchFamily="-108" charset="-128"/>
                <a:cs typeface="Times New Roman" panose="02020603050405020304" pitchFamily="18" charset="0"/>
              </a:rPr>
              <a:t>Get </a:t>
            </a:r>
            <a:r>
              <a:rPr lang="en-CA" sz="2000">
                <a:latin typeface="Times New Roman" panose="02020603050405020304" pitchFamily="18" charset="0"/>
                <a:ea typeface="ＭＳ Ｐゴシック" pitchFamily="-108" charset="-128"/>
                <a:cs typeface="Times New Roman" panose="02020603050405020304" pitchFamily="18" charset="0"/>
              </a:rPr>
              <a:t>nodes</a:t>
            </a:r>
          </a:p>
          <a:p>
            <a:pPr marL="342900" indent="-342900">
              <a:buFont typeface="Arial" panose="020B0604020202020204" pitchFamily="34" charset="0"/>
              <a:buChar char="•"/>
            </a:pPr>
            <a:r>
              <a:rPr lang="en-CA" sz="2000">
                <a:latin typeface="Times" pitchFamily="-108" charset="0"/>
                <a:ea typeface="ＭＳ Ｐゴシック" pitchFamily="-108" charset="-128"/>
                <a:cs typeface="Times New Roman" panose="02020603050405020304" pitchFamily="18" charset="0"/>
              </a:rPr>
              <a:t>Send data</a:t>
            </a:r>
          </a:p>
          <a:p>
            <a:pPr marL="342900" indent="-342900">
              <a:buFont typeface="Arial" panose="020B0604020202020204" pitchFamily="34" charset="0"/>
              <a:buChar char="•"/>
            </a:pPr>
            <a:r>
              <a:rPr lang="en-CA" sz="2000">
                <a:latin typeface="Times" pitchFamily="-108" charset="0"/>
                <a:ea typeface="ＭＳ Ｐゴシック" pitchFamily="-108" charset="-128"/>
                <a:cs typeface="Times New Roman" panose="02020603050405020304" pitchFamily="18" charset="0"/>
              </a:rPr>
              <a:t>Receive data</a:t>
            </a:r>
            <a:r>
              <a:rPr lang="en-CA" sz="2000">
                <a:latin typeface="Times New Roman" panose="02020603050405020304" pitchFamily="18" charset="0"/>
                <a:cs typeface="Times New Roman" panose="02020603050405020304" pitchFamily="18" charset="0"/>
              </a:rPr>
              <a:t> </a:t>
            </a:r>
          </a:p>
        </p:txBody>
      </p:sp>
      <p:sp>
        <p:nvSpPr>
          <p:cNvPr id="10" name="Rectangle 9"/>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9291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4 Architecture</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4.3 Network layer – communication mechanism   </a:t>
            </a:r>
          </a:p>
        </p:txBody>
      </p:sp>
      <p:sp>
        <p:nvSpPr>
          <p:cNvPr id="9" name="TextBox 8"/>
          <p:cNvSpPr txBox="1"/>
          <p:nvPr/>
        </p:nvSpPr>
        <p:spPr>
          <a:xfrm>
            <a:off x="228599" y="1908927"/>
            <a:ext cx="8579734" cy="400110"/>
          </a:xfrm>
          <a:prstGeom prst="rect">
            <a:avLst/>
          </a:prstGeom>
          <a:noFill/>
        </p:spPr>
        <p:txBody>
          <a:bodyPr wrap="square" rtlCol="0">
            <a:spAutoFit/>
          </a:bodyPr>
          <a:lstStyle/>
          <a:p>
            <a:pPr marL="342900" indent="-342900">
              <a:buFont typeface="Arial" panose="020B0604020202020204" pitchFamily="34" charset="0"/>
              <a:buChar char="•"/>
            </a:pPr>
            <a:endParaRPr lang="en-CA" sz="20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221703" y="2053864"/>
            <a:ext cx="4564064" cy="3197605"/>
          </a:xfrm>
          <a:prstGeom prst="rect">
            <a:avLst/>
          </a:prstGeom>
        </p:spPr>
      </p:pic>
      <p:sp>
        <p:nvSpPr>
          <p:cNvPr id="8" name="TextBox 7"/>
          <p:cNvSpPr txBox="1"/>
          <p:nvPr/>
        </p:nvSpPr>
        <p:spPr>
          <a:xfrm>
            <a:off x="2828437" y="5261408"/>
            <a:ext cx="3350597"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Figure 4 : Communication mechanism</a:t>
            </a:r>
            <a:endParaRPr lang="en-CA" sz="1600">
              <a:latin typeface="Times New Roman" panose="02020603050405020304" pitchFamily="18" charset="0"/>
              <a:cs typeface="Times New Roman" panose="02020603050405020304" pitchFamily="18" charset="0"/>
            </a:endParaRPr>
          </a:p>
        </p:txBody>
      </p:sp>
      <p:sp>
        <p:nvSpPr>
          <p:cNvPr id="10" name="Rectangle 9"/>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239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4 Architecture</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4.3 Network layer – packet format</a:t>
            </a:r>
          </a:p>
        </p:txBody>
      </p:sp>
      <p:sp>
        <p:nvSpPr>
          <p:cNvPr id="9" name="TextBox 8"/>
          <p:cNvSpPr txBox="1"/>
          <p:nvPr/>
        </p:nvSpPr>
        <p:spPr>
          <a:xfrm>
            <a:off x="228599" y="1908927"/>
            <a:ext cx="8579734" cy="400110"/>
          </a:xfrm>
          <a:prstGeom prst="rect">
            <a:avLst/>
          </a:prstGeom>
          <a:noFill/>
        </p:spPr>
        <p:txBody>
          <a:bodyPr wrap="square" rtlCol="0">
            <a:spAutoFit/>
          </a:bodyPr>
          <a:lstStyle/>
          <a:p>
            <a:pPr marL="342900" indent="-342900">
              <a:buFont typeface="Arial" panose="020B0604020202020204" pitchFamily="34" charset="0"/>
              <a:buChar char="•"/>
            </a:pPr>
            <a:endParaRPr lang="en-CA" sz="2000">
              <a:latin typeface="Times New Roman" panose="02020603050405020304" pitchFamily="18" charset="0"/>
              <a:cs typeface="Times New Roman" panose="02020603050405020304" pitchFamily="18" charset="0"/>
            </a:endParaRPr>
          </a:p>
        </p:txBody>
      </p:sp>
      <p:sp>
        <p:nvSpPr>
          <p:cNvPr id="8" name="TextBox 7"/>
          <p:cNvSpPr txBox="1"/>
          <p:nvPr/>
        </p:nvSpPr>
        <p:spPr>
          <a:xfrm>
            <a:off x="2843167" y="5181959"/>
            <a:ext cx="3350597"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Figure 5 : Communication mechanism</a:t>
            </a:r>
            <a:endParaRPr lang="en-CA" sz="16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485899" y="2425608"/>
            <a:ext cx="6629400" cy="2343150"/>
          </a:xfrm>
          <a:prstGeom prst="rect">
            <a:avLst/>
          </a:prstGeom>
        </p:spPr>
      </p:pic>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6596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5 Experiment</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5.1 Experiment setup </a:t>
            </a:r>
          </a:p>
        </p:txBody>
      </p:sp>
      <p:graphicFrame>
        <p:nvGraphicFramePr>
          <p:cNvPr id="12" name="Table 11"/>
          <p:cNvGraphicFramePr>
            <a:graphicFrameLocks noGrp="1"/>
          </p:cNvGraphicFramePr>
          <p:nvPr>
            <p:extLst>
              <p:ext uri="{D42A27DB-BD31-4B8C-83A1-F6EECF244321}">
                <p14:modId xmlns:p14="http://schemas.microsoft.com/office/powerpoint/2010/main" val="2562294656"/>
              </p:ext>
            </p:extLst>
          </p:nvPr>
        </p:nvGraphicFramePr>
        <p:xfrm>
          <a:off x="568906" y="1919448"/>
          <a:ext cx="8221691" cy="3480021"/>
        </p:xfrm>
        <a:graphic>
          <a:graphicData uri="http://schemas.openxmlformats.org/drawingml/2006/table">
            <a:tbl>
              <a:tblPr firstRow="1" firstCol="1" bandRow="1"/>
              <a:tblGrid>
                <a:gridCol w="2712492">
                  <a:extLst>
                    <a:ext uri="{9D8B030D-6E8A-4147-A177-3AD203B41FA5}">
                      <a16:colId xmlns:a16="http://schemas.microsoft.com/office/drawing/2014/main" val="4170095124"/>
                    </a:ext>
                  </a:extLst>
                </a:gridCol>
                <a:gridCol w="5509199">
                  <a:extLst>
                    <a:ext uri="{9D8B030D-6E8A-4147-A177-3AD203B41FA5}">
                      <a16:colId xmlns:a16="http://schemas.microsoft.com/office/drawing/2014/main" val="1617362579"/>
                    </a:ext>
                  </a:extLst>
                </a:gridCol>
              </a:tblGrid>
              <a:tr h="434009">
                <a:tc>
                  <a:txBody>
                    <a:bodyPr/>
                    <a:lstStyle/>
                    <a:p>
                      <a:pPr>
                        <a:lnSpc>
                          <a:spcPct val="150000"/>
                        </a:lnSpc>
                        <a:spcAft>
                          <a:spcPts val="0"/>
                        </a:spcAft>
                      </a:pPr>
                      <a:r>
                        <a:rPr lang="en-CA" sz="160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Title </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CA" sz="160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Goals</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082999"/>
                  </a:ext>
                </a:extLst>
              </a:tr>
              <a:tr h="752061">
                <a:tc>
                  <a:txBody>
                    <a:bodyPr/>
                    <a:lstStyle/>
                    <a:p>
                      <a:pPr>
                        <a:lnSpc>
                          <a:spcPct val="150000"/>
                        </a:lnSpc>
                        <a:spcAft>
                          <a:spcPts val="0"/>
                        </a:spcAft>
                      </a:pPr>
                      <a:r>
                        <a:rPr lang="en-CA" sz="1600">
                          <a:effectLst/>
                          <a:latin typeface="Times New Roman" panose="02020603050405020304" pitchFamily="18" charset="0"/>
                          <a:ea typeface="等线" panose="02010600030101010101" pitchFamily="2" charset="-122"/>
                          <a:cs typeface="Times New Roman" panose="02020603050405020304" pitchFamily="18" charset="0"/>
                        </a:rPr>
                        <a:t>Minimum Data with Interval</a:t>
                      </a: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CA" sz="160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Test </a:t>
                      </a:r>
                      <a:r>
                        <a:rPr lang="en-CA" sz="1600">
                          <a:effectLst/>
                          <a:latin typeface="Times New Roman" panose="02020603050405020304" pitchFamily="18" charset="0"/>
                          <a:ea typeface="等线" panose="02010600030101010101" pitchFamily="2" charset="-122"/>
                          <a:cs typeface="Times New Roman" panose="02020603050405020304" pitchFamily="18" charset="0"/>
                        </a:rPr>
                        <a:t>performance of sending CoAP header with different intervals.</a:t>
                      </a: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646704"/>
                  </a:ext>
                </a:extLst>
              </a:tr>
              <a:tr h="752061">
                <a:tc>
                  <a:txBody>
                    <a:bodyPr/>
                    <a:lstStyle/>
                    <a:p>
                      <a:pPr>
                        <a:lnSpc>
                          <a:spcPct val="150000"/>
                        </a:lnSpc>
                        <a:spcAft>
                          <a:spcPts val="0"/>
                        </a:spcAft>
                      </a:pPr>
                      <a:r>
                        <a:rPr lang="en-CA" sz="1600">
                          <a:effectLst/>
                          <a:latin typeface="Times New Roman" panose="02020603050405020304" pitchFamily="18" charset="0"/>
                          <a:ea typeface="等线" panose="02010600030101010101" pitchFamily="2" charset="-122"/>
                          <a:cs typeface="Times New Roman" panose="02020603050405020304" pitchFamily="18" charset="0"/>
                        </a:rPr>
                        <a:t>Multiple Packets</a:t>
                      </a: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CA" sz="160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Test performance of sending different CoAP messages with different data size.</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3733798"/>
                  </a:ext>
                </a:extLst>
              </a:tr>
              <a:tr h="434009">
                <a:tc>
                  <a:txBody>
                    <a:bodyPr/>
                    <a:lstStyle/>
                    <a:p>
                      <a:pPr>
                        <a:lnSpc>
                          <a:spcPct val="150000"/>
                        </a:lnSpc>
                        <a:spcAft>
                          <a:spcPts val="0"/>
                        </a:spcAft>
                      </a:pPr>
                      <a:r>
                        <a:rPr lang="en-CA" sz="1600">
                          <a:effectLst/>
                          <a:latin typeface="Times New Roman" panose="02020603050405020304" pitchFamily="18" charset="0"/>
                          <a:ea typeface="等线" panose="02010600030101010101" pitchFamily="2" charset="-122"/>
                          <a:cs typeface="Times New Roman" panose="02020603050405020304" pitchFamily="18" charset="0"/>
                        </a:rPr>
                        <a:t>Round Trip</a:t>
                      </a: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CA" sz="160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Test performance of round trip</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6939965"/>
                  </a:ext>
                </a:extLst>
              </a:tr>
              <a:tr h="752061">
                <a:tc>
                  <a:txBody>
                    <a:bodyPr/>
                    <a:lstStyle/>
                    <a:p>
                      <a:pPr>
                        <a:lnSpc>
                          <a:spcPct val="150000"/>
                        </a:lnSpc>
                        <a:spcAft>
                          <a:spcPts val="0"/>
                        </a:spcAft>
                      </a:pPr>
                      <a:r>
                        <a:rPr lang="en-CA" sz="1600">
                          <a:effectLst/>
                          <a:latin typeface="Times New Roman" panose="02020603050405020304" pitchFamily="18" charset="0"/>
                          <a:ea typeface="等线" panose="02010600030101010101" pitchFamily="2" charset="-122"/>
                          <a:cs typeface="Times New Roman" panose="02020603050405020304" pitchFamily="18" charset="0"/>
                        </a:rPr>
                        <a:t>Multiple Apps</a:t>
                      </a: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CA" sz="160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rPr>
                        <a:t>Test performance of underlying service to support multiple apps </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493076"/>
                  </a:ext>
                </a:extLst>
              </a:tr>
            </a:tbl>
          </a:graphicData>
        </a:graphic>
      </p:graphicFrame>
      <p:sp>
        <p:nvSpPr>
          <p:cNvPr id="6" name="TextBox 5"/>
          <p:cNvSpPr txBox="1"/>
          <p:nvPr/>
        </p:nvSpPr>
        <p:spPr>
          <a:xfrm>
            <a:off x="3330113" y="5374069"/>
            <a:ext cx="2347246"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Table 1: Experiment setup</a:t>
            </a:r>
            <a:endParaRPr lang="en-CA" sz="1600">
              <a:latin typeface="Times New Roman" panose="02020603050405020304" pitchFamily="18" charset="0"/>
              <a:cs typeface="Times New Roman" panose="02020603050405020304" pitchFamily="18" charset="0"/>
            </a:endParaRPr>
          </a:p>
        </p:txBody>
      </p:sp>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4419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5 Experiment</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5.1 Experiment setup </a:t>
            </a:r>
          </a:p>
        </p:txBody>
      </p:sp>
      <p:sp>
        <p:nvSpPr>
          <p:cNvPr id="6" name="TextBox 5"/>
          <p:cNvSpPr txBox="1"/>
          <p:nvPr/>
        </p:nvSpPr>
        <p:spPr>
          <a:xfrm>
            <a:off x="3330113" y="5374069"/>
            <a:ext cx="2587696"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Table 2: Device specification</a:t>
            </a:r>
            <a:endParaRPr lang="en-CA" sz="160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89449982"/>
              </p:ext>
            </p:extLst>
          </p:nvPr>
        </p:nvGraphicFramePr>
        <p:xfrm>
          <a:off x="1012821" y="2025766"/>
          <a:ext cx="7102478" cy="3151335"/>
        </p:xfrm>
        <a:graphic>
          <a:graphicData uri="http://schemas.openxmlformats.org/drawingml/2006/table">
            <a:tbl>
              <a:tblPr firstRow="1" firstCol="1" bandRow="1">
                <a:tableStyleId>{5940675A-B579-460E-94D1-54222C63F5DA}</a:tableStyleId>
              </a:tblPr>
              <a:tblGrid>
                <a:gridCol w="3551239">
                  <a:extLst>
                    <a:ext uri="{9D8B030D-6E8A-4147-A177-3AD203B41FA5}">
                      <a16:colId xmlns:a16="http://schemas.microsoft.com/office/drawing/2014/main" val="1345446606"/>
                    </a:ext>
                  </a:extLst>
                </a:gridCol>
                <a:gridCol w="3551239">
                  <a:extLst>
                    <a:ext uri="{9D8B030D-6E8A-4147-A177-3AD203B41FA5}">
                      <a16:colId xmlns:a16="http://schemas.microsoft.com/office/drawing/2014/main" val="3249646170"/>
                    </a:ext>
                  </a:extLst>
                </a:gridCol>
              </a:tblGrid>
              <a:tr h="630267">
                <a:tc>
                  <a:txBody>
                    <a:bodyPr/>
                    <a:lstStyle/>
                    <a:p>
                      <a:pPr>
                        <a:lnSpc>
                          <a:spcPct val="150000"/>
                        </a:lnSpc>
                        <a:spcAft>
                          <a:spcPts val="0"/>
                        </a:spcAft>
                      </a:pPr>
                      <a:r>
                        <a:rPr lang="en-CA" sz="1600">
                          <a:effectLst/>
                        </a:rPr>
                        <a:t>Hardware</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600">
                          <a:effectLst/>
                        </a:rPr>
                        <a:t>Details</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1582366005"/>
                  </a:ext>
                </a:extLst>
              </a:tr>
              <a:tr h="630267">
                <a:tc>
                  <a:txBody>
                    <a:bodyPr/>
                    <a:lstStyle/>
                    <a:p>
                      <a:pPr>
                        <a:lnSpc>
                          <a:spcPct val="150000"/>
                        </a:lnSpc>
                        <a:spcAft>
                          <a:spcPts val="0"/>
                        </a:spcAft>
                      </a:pPr>
                      <a:r>
                        <a:rPr lang="en-CA" sz="1600">
                          <a:effectLst/>
                        </a:rPr>
                        <a:t>OS</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600">
                          <a:effectLst/>
                        </a:rPr>
                        <a:t>Android OS, v5.1.1(Lollipop)</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1831927497"/>
                  </a:ext>
                </a:extLst>
              </a:tr>
              <a:tr h="630267">
                <a:tc>
                  <a:txBody>
                    <a:bodyPr/>
                    <a:lstStyle/>
                    <a:p>
                      <a:pPr>
                        <a:lnSpc>
                          <a:spcPct val="150000"/>
                        </a:lnSpc>
                        <a:spcAft>
                          <a:spcPts val="0"/>
                        </a:spcAft>
                      </a:pPr>
                      <a:r>
                        <a:rPr lang="en-CA" sz="1600">
                          <a:effectLst/>
                        </a:rPr>
                        <a:t>CPU</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600">
                          <a:effectLst/>
                        </a:rPr>
                        <a:t>Dual-core 2.3 GHz Denver</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2619894573"/>
                  </a:ext>
                </a:extLst>
              </a:tr>
              <a:tr h="630267">
                <a:tc>
                  <a:txBody>
                    <a:bodyPr/>
                    <a:lstStyle/>
                    <a:p>
                      <a:pPr>
                        <a:lnSpc>
                          <a:spcPct val="150000"/>
                        </a:lnSpc>
                        <a:spcAft>
                          <a:spcPts val="0"/>
                        </a:spcAft>
                      </a:pPr>
                      <a:r>
                        <a:rPr lang="en-CA" sz="1600">
                          <a:effectLst/>
                        </a:rPr>
                        <a:t>Memory</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600">
                          <a:effectLst/>
                        </a:rPr>
                        <a:t>16GB/2GB RAM</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2821813723"/>
                  </a:ext>
                </a:extLst>
              </a:tr>
              <a:tr h="630267">
                <a:tc>
                  <a:txBody>
                    <a:bodyPr/>
                    <a:lstStyle/>
                    <a:p>
                      <a:pPr>
                        <a:lnSpc>
                          <a:spcPct val="150000"/>
                        </a:lnSpc>
                        <a:spcAft>
                          <a:spcPts val="0"/>
                        </a:spcAft>
                      </a:pPr>
                      <a:r>
                        <a:rPr lang="en-CA" sz="1600">
                          <a:effectLst/>
                        </a:rPr>
                        <a:t>Bluetooth</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600">
                          <a:effectLst/>
                        </a:rPr>
                        <a:t>v4.1, A2DP, apt-X</a:t>
                      </a:r>
                      <a:endParaRPr lang="en-CA" sz="1600">
                        <a:effectLst/>
                        <a:latin typeface="Times New Roman" panose="02020603050405020304" pitchFamily="18" charset="0"/>
                        <a:ea typeface="等线"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3637715263"/>
                  </a:ext>
                </a:extLst>
              </a:tr>
            </a:tbl>
          </a:graphicData>
        </a:graphic>
      </p:graphicFrame>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6683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831301433"/>
              </p:ext>
            </p:extLst>
          </p:nvPr>
        </p:nvGraphicFramePr>
        <p:xfrm>
          <a:off x="1894346" y="1828799"/>
          <a:ext cx="5129213" cy="3229293"/>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5 Experiment</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5.2 Experiment 1: Minimum data with interval  </a:t>
            </a:r>
          </a:p>
        </p:txBody>
      </p:sp>
      <p:sp>
        <p:nvSpPr>
          <p:cNvPr id="6" name="TextBox 5"/>
          <p:cNvSpPr txBox="1"/>
          <p:nvPr/>
        </p:nvSpPr>
        <p:spPr>
          <a:xfrm>
            <a:off x="1983910" y="5193613"/>
            <a:ext cx="5039649"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Figure 6: </a:t>
            </a:r>
            <a:r>
              <a:rPr lang="en-CA" sz="1600">
                <a:latin typeface="Times New Roman" panose="02020603050405020304" pitchFamily="18" charset="0"/>
                <a:cs typeface="Times New Roman" panose="02020603050405020304" pitchFamily="18" charset="0"/>
              </a:rPr>
              <a:t>Results of sending headers with different interval</a:t>
            </a:r>
          </a:p>
        </p:txBody>
      </p:sp>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7753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230346978"/>
              </p:ext>
            </p:extLst>
          </p:nvPr>
        </p:nvGraphicFramePr>
        <p:xfrm>
          <a:off x="1721017" y="1865018"/>
          <a:ext cx="5565438" cy="3320533"/>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5 Experiment</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5.3 Experiment 2: Multiple packets</a:t>
            </a:r>
          </a:p>
        </p:txBody>
      </p:sp>
      <p:sp>
        <p:nvSpPr>
          <p:cNvPr id="7" name="TextBox 6"/>
          <p:cNvSpPr txBox="1"/>
          <p:nvPr/>
        </p:nvSpPr>
        <p:spPr>
          <a:xfrm>
            <a:off x="2667000" y="5185551"/>
            <a:ext cx="3911648"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Figure 7: </a:t>
            </a:r>
            <a:r>
              <a:rPr lang="en-CA" altLang="zh-CN" sz="1600">
                <a:latin typeface="Times New Roman" panose="02020603050405020304" pitchFamily="18" charset="0"/>
                <a:cs typeface="Times New Roman" panose="02020603050405020304" pitchFamily="18" charset="0"/>
              </a:rPr>
              <a:t>Results of sending multiple packets</a:t>
            </a:r>
            <a:endParaRPr lang="en-CA" sz="1600">
              <a:latin typeface="Times New Roman" panose="02020603050405020304" pitchFamily="18" charset="0"/>
              <a:cs typeface="Times New Roman" panose="02020603050405020304" pitchFamily="18" charset="0"/>
            </a:endParaRPr>
          </a:p>
        </p:txBody>
      </p:sp>
      <p:sp>
        <p:nvSpPr>
          <p:cNvPr id="6" name="Rectangle 5"/>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60812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5 Experiment</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5.4 Experiment 3: Round trip</a:t>
            </a:r>
          </a:p>
        </p:txBody>
      </p:sp>
      <p:sp>
        <p:nvSpPr>
          <p:cNvPr id="6" name="TextBox 5"/>
          <p:cNvSpPr txBox="1"/>
          <p:nvPr/>
        </p:nvSpPr>
        <p:spPr>
          <a:xfrm>
            <a:off x="3314147" y="5202242"/>
            <a:ext cx="2379177"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Figure 8: </a:t>
            </a:r>
            <a:r>
              <a:rPr lang="en-CA" sz="1600">
                <a:latin typeface="Times New Roman" panose="02020603050405020304" pitchFamily="18" charset="0"/>
                <a:cs typeface="Times New Roman" panose="02020603050405020304" pitchFamily="18" charset="0"/>
              </a:rPr>
              <a:t>4-byte round trip</a:t>
            </a:r>
          </a:p>
        </p:txBody>
      </p:sp>
      <p:pic>
        <p:nvPicPr>
          <p:cNvPr id="2" name="Picture 1"/>
          <p:cNvPicPr>
            <a:picLocks noChangeAspect="1"/>
          </p:cNvPicPr>
          <p:nvPr/>
        </p:nvPicPr>
        <p:blipFill>
          <a:blip r:embed="rId3"/>
          <a:stretch>
            <a:fillRect/>
          </a:stretch>
        </p:blipFill>
        <p:spPr>
          <a:xfrm>
            <a:off x="1600200" y="2110694"/>
            <a:ext cx="5821364" cy="2961156"/>
          </a:xfrm>
          <a:prstGeom prst="rect">
            <a:avLst/>
          </a:prstGeom>
        </p:spPr>
      </p:pic>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5481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170605302"/>
              </p:ext>
            </p:extLst>
          </p:nvPr>
        </p:nvGraphicFramePr>
        <p:xfrm>
          <a:off x="1905000" y="1828799"/>
          <a:ext cx="5509260" cy="31623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5 Experiment</a:t>
            </a:r>
          </a:p>
        </p:txBody>
      </p:sp>
      <p:sp>
        <p:nvSpPr>
          <p:cNvPr id="5"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5.5 Experiment 4: Multiple apps</a:t>
            </a:r>
          </a:p>
        </p:txBody>
      </p:sp>
      <p:sp>
        <p:nvSpPr>
          <p:cNvPr id="6" name="TextBox 5"/>
          <p:cNvSpPr txBox="1"/>
          <p:nvPr/>
        </p:nvSpPr>
        <p:spPr>
          <a:xfrm>
            <a:off x="2819400" y="5111231"/>
            <a:ext cx="3676006" cy="338554"/>
          </a:xfrm>
          <a:prstGeom prst="rect">
            <a:avLst/>
          </a:prstGeom>
          <a:noFill/>
        </p:spPr>
        <p:txBody>
          <a:bodyPr wrap="none" rtlCol="0">
            <a:spAutoFit/>
          </a:bodyPr>
          <a:lstStyle/>
          <a:p>
            <a:r>
              <a:rPr lang="en-US" altLang="zh-CN" sz="1600">
                <a:latin typeface="Times New Roman" panose="02020603050405020304" pitchFamily="18" charset="0"/>
                <a:cs typeface="Times New Roman" panose="02020603050405020304" pitchFamily="18" charset="0"/>
              </a:rPr>
              <a:t>Figure 9: </a:t>
            </a:r>
            <a:r>
              <a:rPr lang="en-CA" sz="1600">
                <a:latin typeface="Times New Roman" panose="02020603050405020304" pitchFamily="18" charset="0"/>
                <a:cs typeface="Times New Roman" panose="02020603050405020304" pitchFamily="18" charset="0"/>
              </a:rPr>
              <a:t>Result of Multi-App Experiment</a:t>
            </a:r>
          </a:p>
        </p:txBody>
      </p:sp>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9772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5 Experiment</a:t>
            </a:r>
          </a:p>
        </p:txBody>
      </p:sp>
      <p:sp>
        <p:nvSpPr>
          <p:cNvPr id="3"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5.6 Conclusion</a:t>
            </a:r>
          </a:p>
        </p:txBody>
      </p:sp>
      <p:sp>
        <p:nvSpPr>
          <p:cNvPr id="4" name="Content Placeholder 2"/>
          <p:cNvSpPr>
            <a:spLocks noGrp="1"/>
          </p:cNvSpPr>
          <p:nvPr>
            <p:ph idx="1"/>
          </p:nvPr>
        </p:nvSpPr>
        <p:spPr>
          <a:xfrm>
            <a:off x="246926" y="1828799"/>
            <a:ext cx="7886700" cy="2743201"/>
          </a:xfrm>
        </p:spPr>
        <p:txBody>
          <a:bodyPr>
            <a:normAutofit/>
          </a:bodyPr>
          <a:lstStyle/>
          <a:p>
            <a:r>
              <a:rPr lang="en-US" altLang="zh-CN" sz="2000">
                <a:latin typeface="Times New Roman" panose="02020603050405020304" pitchFamily="18" charset="0"/>
                <a:cs typeface="Times New Roman" panose="02020603050405020304" pitchFamily="18" charset="0"/>
              </a:rPr>
              <a:t>The </a:t>
            </a:r>
            <a:r>
              <a:rPr lang="en-CA" altLang="zh-CN" sz="2000">
                <a:latin typeface="Times New Roman" panose="02020603050405020304" pitchFamily="18" charset="0"/>
                <a:cs typeface="Times New Roman" panose="02020603050405020304" pitchFamily="18" charset="0"/>
              </a:rPr>
              <a:t>d</a:t>
            </a:r>
            <a:r>
              <a:rPr lang="en-CA" sz="2000">
                <a:latin typeface="Times New Roman" panose="02020603050405020304" pitchFamily="18" charset="0"/>
                <a:cs typeface="Times New Roman" panose="02020603050405020304" pitchFamily="18" charset="0"/>
              </a:rPr>
              <a:t>ata rate is 160 byte/s.</a:t>
            </a:r>
          </a:p>
          <a:p>
            <a:r>
              <a:rPr lang="en-CA" sz="2000">
                <a:latin typeface="Times New Roman" panose="02020603050405020304" pitchFamily="18" charset="0"/>
                <a:cs typeface="Times New Roman" panose="02020603050405020304" pitchFamily="18" charset="0"/>
              </a:rPr>
              <a:t>The </a:t>
            </a:r>
            <a:r>
              <a:rPr lang="en-US" altLang="zh-CN" sz="2000">
                <a:latin typeface="Times New Roman" panose="02020603050405020304" pitchFamily="18" charset="0"/>
                <a:cs typeface="Times New Roman" panose="02020603050405020304" pitchFamily="18" charset="0"/>
              </a:rPr>
              <a:t>BLE’s </a:t>
            </a:r>
            <a:r>
              <a:rPr lang="en-CA" sz="2000">
                <a:latin typeface="Times New Roman" panose="02020603050405020304" pitchFamily="18" charset="0"/>
                <a:cs typeface="Times New Roman" panose="02020603050405020304" pitchFamily="18" charset="0"/>
              </a:rPr>
              <a:t>save energy mechanisms </a:t>
            </a:r>
            <a:r>
              <a:rPr lang="en-US" altLang="zh-CN" sz="2000">
                <a:latin typeface="Times New Roman" panose="02020603050405020304" pitchFamily="18" charset="0"/>
                <a:cs typeface="Times New Roman" panose="02020603050405020304" pitchFamily="18" charset="0"/>
              </a:rPr>
              <a:t>influence the</a:t>
            </a:r>
            <a:r>
              <a:rPr lang="en-CA" altLang="zh-CN" sz="2000">
                <a:latin typeface="Times New Roman" panose="02020603050405020304" pitchFamily="18" charset="0"/>
                <a:cs typeface="Times New Roman" panose="02020603050405020304" pitchFamily="18" charset="0"/>
              </a:rPr>
              <a:t> performance of sending data</a:t>
            </a:r>
            <a:r>
              <a:rPr lang="en-CA" sz="2000">
                <a:latin typeface="Times New Roman" panose="02020603050405020304" pitchFamily="18" charset="0"/>
                <a:cs typeface="Times New Roman" panose="02020603050405020304" pitchFamily="18" charset="0"/>
              </a:rPr>
              <a:t>.</a:t>
            </a:r>
          </a:p>
          <a:p>
            <a:r>
              <a:rPr lang="en-CA" sz="2000">
                <a:latin typeface="Times New Roman" panose="02020603050405020304" pitchFamily="18" charset="0"/>
                <a:cs typeface="Times New Roman" panose="02020603050405020304" pitchFamily="18" charset="0"/>
              </a:rPr>
              <a:t>The performance of Android’s BLE implementation needs to be improved.</a:t>
            </a:r>
          </a:p>
          <a:p>
            <a:r>
              <a:rPr lang="en-CA" sz="2000">
                <a:latin typeface="Times New Roman" panose="02020603050405020304" pitchFamily="18" charset="0"/>
                <a:cs typeface="Times New Roman" panose="02020603050405020304" pitchFamily="18" charset="0"/>
              </a:rPr>
              <a:t>The competition in the message queue influences the received time of a message.</a:t>
            </a:r>
          </a:p>
          <a:p>
            <a:endParaRPr lang="en-CA" sz="2000">
              <a:latin typeface="Times New Roman" panose="02020603050405020304" pitchFamily="18" charset="0"/>
              <a:cs typeface="Times New Roman" panose="02020603050405020304" pitchFamily="18" charset="0"/>
            </a:endParaRPr>
          </a:p>
        </p:txBody>
      </p:sp>
      <p:sp>
        <p:nvSpPr>
          <p:cNvPr id="5" name="Rectangle 4"/>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820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428623" y="1524001"/>
            <a:ext cx="7886700" cy="4351338"/>
          </a:xfrm>
        </p:spPr>
        <p:txBody>
          <a:bodyPr>
            <a:normAutofit/>
          </a:bodyPr>
          <a:lstStyle/>
          <a:p>
            <a:r>
              <a:rPr lang="en-CA" sz="2400">
                <a:latin typeface="Times New Roman" panose="02020603050405020304" pitchFamily="18" charset="0"/>
                <a:cs typeface="Times New Roman" panose="02020603050405020304" pitchFamily="18" charset="0"/>
              </a:rPr>
              <a:t>Introduction</a:t>
            </a:r>
          </a:p>
          <a:p>
            <a:r>
              <a:rPr lang="en-CA" sz="2400">
                <a:latin typeface="Times New Roman" panose="02020603050405020304" pitchFamily="18" charset="0"/>
                <a:cs typeface="Times New Roman" panose="02020603050405020304" pitchFamily="18" charset="0"/>
              </a:rPr>
              <a:t>Related Works</a:t>
            </a:r>
          </a:p>
          <a:p>
            <a:r>
              <a:rPr lang="en-CA" sz="2400">
                <a:latin typeface="Times New Roman" panose="02020603050405020304" pitchFamily="18" charset="0"/>
                <a:cs typeface="Times New Roman" panose="02020603050405020304" pitchFamily="18" charset="0"/>
              </a:rPr>
              <a:t>Problem Definition</a:t>
            </a:r>
          </a:p>
          <a:p>
            <a:r>
              <a:rPr lang="en-CA" sz="2400">
                <a:latin typeface="Times New Roman" panose="02020603050405020304" pitchFamily="18" charset="0"/>
                <a:cs typeface="Times New Roman" panose="02020603050405020304" pitchFamily="18" charset="0"/>
              </a:rPr>
              <a:t>Architecture </a:t>
            </a:r>
          </a:p>
          <a:p>
            <a:r>
              <a:rPr lang="en-CA" sz="2400">
                <a:latin typeface="Times New Roman" panose="02020603050405020304" pitchFamily="18" charset="0"/>
                <a:cs typeface="Times New Roman" panose="02020603050405020304" pitchFamily="18" charset="0"/>
              </a:rPr>
              <a:t>Experiment</a:t>
            </a:r>
          </a:p>
          <a:p>
            <a:r>
              <a:rPr lang="en-CA" sz="2400">
                <a:latin typeface="Times New Roman" panose="02020603050405020304" pitchFamily="18" charset="0"/>
                <a:cs typeface="Times New Roman" panose="02020603050405020304" pitchFamily="18" charset="0"/>
              </a:rPr>
              <a:t>Conclusion</a:t>
            </a:r>
          </a:p>
          <a:p>
            <a:r>
              <a:rPr lang="en-CA" sz="2400">
                <a:latin typeface="Times New Roman" panose="02020603050405020304" pitchFamily="18" charset="0"/>
                <a:cs typeface="Times New Roman" panose="02020603050405020304" pitchFamily="18" charset="0"/>
              </a:rPr>
              <a:t>Future Work</a:t>
            </a:r>
          </a:p>
        </p:txBody>
      </p:sp>
      <p:sp>
        <p:nvSpPr>
          <p:cNvPr id="8" name="Title 1"/>
          <p:cNvSpPr>
            <a:spLocks noGrp="1"/>
          </p:cNvSpPr>
          <p:nvPr>
            <p:ph type="title"/>
          </p:nvPr>
        </p:nvSpPr>
        <p:spPr>
          <a:xfrm>
            <a:off x="628649" y="799137"/>
            <a:ext cx="7486649" cy="724864"/>
          </a:xfrm>
        </p:spPr>
        <p:txBody>
          <a:bodyPr/>
          <a:lstStyle/>
          <a:p>
            <a:r>
              <a:rPr lang="en-US" altLang="zh-CN">
                <a:latin typeface="Times New Roman" panose="02020603050405020304" pitchFamily="18" charset="0"/>
                <a:cs typeface="Times New Roman" panose="02020603050405020304" pitchFamily="18" charset="0"/>
              </a:rPr>
              <a:t>Content</a:t>
            </a:r>
            <a:endParaRPr lang="en-CA">
              <a:latin typeface="Times New Roman" panose="02020603050405020304" pitchFamily="18" charset="0"/>
              <a:cs typeface="Times New Roman" panose="02020603050405020304" pitchFamily="18" charset="0"/>
            </a:endParaRPr>
          </a:p>
        </p:txBody>
      </p:sp>
      <p:sp>
        <p:nvSpPr>
          <p:cNvPr id="4" name="Rectangle 3"/>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6 </a:t>
            </a:r>
            <a:r>
              <a:rPr lang="en-CA" sz="3600">
                <a:latin typeface="Times New Roman" panose="02020603050405020304" pitchFamily="18" charset="0"/>
                <a:cs typeface="Times New Roman" panose="02020603050405020304" pitchFamily="18" charset="0"/>
              </a:rPr>
              <a:t>Conclusion</a:t>
            </a:r>
            <a:endParaRPr lang="en-CA">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8599" y="1676400"/>
            <a:ext cx="7886700" cy="2743201"/>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The proposed architecture provides a software solution to enable CoAP communication in WPAN.  </a:t>
            </a:r>
            <a:endParaRPr lang="en-CA" sz="2000">
              <a:latin typeface="Times New Roman" panose="02020603050405020304" pitchFamily="18" charset="0"/>
              <a:cs typeface="Times New Roman" panose="02020603050405020304" pitchFamily="18" charset="0"/>
            </a:endParaRPr>
          </a:p>
          <a:p>
            <a:pPr marL="0" indent="0">
              <a:buNone/>
            </a:pPr>
            <a:endParaRPr lang="en-CA" sz="2000">
              <a:latin typeface="Times New Roman" panose="02020603050405020304" pitchFamily="18" charset="0"/>
              <a:cs typeface="Times New Roman" panose="02020603050405020304" pitchFamily="18" charset="0"/>
            </a:endParaRPr>
          </a:p>
          <a:p>
            <a:pPr marL="0" indent="0">
              <a:buNone/>
            </a:pPr>
            <a:r>
              <a:rPr lang="en-CA" sz="2000">
                <a:latin typeface="Times New Roman" panose="02020603050405020304" pitchFamily="18" charset="0"/>
                <a:cs typeface="Times New Roman" panose="02020603050405020304" pitchFamily="18" charset="0"/>
              </a:rPr>
              <a:t>The research results have been published by IEEE</a:t>
            </a:r>
            <a:r>
              <a:rPr lang="en-CA" sz="2000" baseline="30000">
                <a:solidFill>
                  <a:srgbClr val="000000"/>
                </a:solidFill>
                <a:latin typeface="Times New Roman" panose="02020603050405020304" pitchFamily="18" charset="0"/>
                <a:ea typeface="等线" panose="02010600030101010101" pitchFamily="2" charset="-122"/>
                <a:cs typeface="Times New Roman" panose="02020603050405020304" pitchFamily="18" charset="0"/>
              </a:rPr>
              <a:t>[8] [9]</a:t>
            </a:r>
            <a:r>
              <a:rPr lang="en-CA" sz="2000">
                <a:latin typeface="Times New Roman" panose="02020603050405020304" pitchFamily="18" charset="0"/>
                <a:cs typeface="Times New Roman" panose="02020603050405020304" pitchFamily="18" charset="0"/>
              </a:rPr>
              <a:t>.</a:t>
            </a:r>
          </a:p>
        </p:txBody>
      </p:sp>
      <p:sp>
        <p:nvSpPr>
          <p:cNvPr id="6" name="Footer Placeholder 1"/>
          <p:cNvSpPr>
            <a:spLocks noGrp="1"/>
          </p:cNvSpPr>
          <p:nvPr>
            <p:ph type="ftr" sz="quarter" idx="11"/>
          </p:nvPr>
        </p:nvSpPr>
        <p:spPr>
          <a:xfrm>
            <a:off x="2051928" y="6324600"/>
            <a:ext cx="5276850" cy="365125"/>
          </a:xfrm>
        </p:spPr>
        <p:txBody>
          <a:bodyPr/>
          <a:lstStyle/>
          <a:p>
            <a:pPr algn="l"/>
            <a:r>
              <a:rPr lang="en-US"/>
              <a:t>[8] </a:t>
            </a:r>
            <a:r>
              <a:rPr lang="en-CA"/>
              <a:t>Chen, N., Li, X., &amp; Deters, R., 2015</a:t>
            </a:r>
            <a:endParaRPr lang="en-CA">
              <a:latin typeface="Times New Roman" panose="02020603050405020304" pitchFamily="18" charset="0"/>
              <a:cs typeface="Times New Roman" panose="02020603050405020304" pitchFamily="18" charset="0"/>
            </a:endParaRPr>
          </a:p>
          <a:p>
            <a:pPr algn="l"/>
            <a:r>
              <a:rPr lang="en-CA">
                <a:latin typeface="Times New Roman" panose="02020603050405020304" pitchFamily="18" charset="0"/>
                <a:cs typeface="Times New Roman" panose="02020603050405020304" pitchFamily="18" charset="0"/>
              </a:rPr>
              <a:t>[9]</a:t>
            </a:r>
            <a:r>
              <a:rPr lang="en-CA"/>
              <a:t> Shi, H., Chen, N., &amp; Deters, R., 2015</a:t>
            </a:r>
            <a:endParaRPr lang="en-CA">
              <a:latin typeface="Times New Roman" panose="02020603050405020304" pitchFamily="18" charset="0"/>
              <a:cs typeface="Times New Roman" panose="02020603050405020304" pitchFamily="18" charset="0"/>
            </a:endParaRPr>
          </a:p>
        </p:txBody>
      </p:sp>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38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7 </a:t>
            </a:r>
            <a:r>
              <a:rPr lang="en-US" altLang="zh-CN">
                <a:latin typeface="Times New Roman" panose="02020603050405020304" pitchFamily="18" charset="0"/>
                <a:cs typeface="Times New Roman" panose="02020603050405020304" pitchFamily="18" charset="0"/>
              </a:rPr>
              <a:t>Future </a:t>
            </a:r>
            <a:r>
              <a:rPr lang="en-CA" altLang="zh-CN">
                <a:latin typeface="Times New Roman" panose="02020603050405020304" pitchFamily="18" charset="0"/>
                <a:cs typeface="Times New Roman" panose="02020603050405020304" pitchFamily="18" charset="0"/>
              </a:rPr>
              <a:t>works</a:t>
            </a:r>
            <a:endParaRPr lang="en-CA">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46926" y="1828799"/>
            <a:ext cx="7886700" cy="2743201"/>
          </a:xfrm>
        </p:spPr>
        <p:txBody>
          <a:bodyPr>
            <a:normAutofit/>
          </a:bodyPr>
          <a:lstStyle/>
          <a:p>
            <a:r>
              <a:rPr lang="en-US" altLang="zh-CN" sz="2000">
                <a:latin typeface="Times New Roman" panose="02020603050405020304" pitchFamily="18" charset="0"/>
                <a:cs typeface="Times New Roman" panose="02020603050405020304" pitchFamily="18" charset="0"/>
              </a:rPr>
              <a:t>Data Rate</a:t>
            </a:r>
          </a:p>
          <a:p>
            <a:r>
              <a:rPr lang="en-CA" sz="2000">
                <a:latin typeface="Times New Roman" panose="02020603050405020304" pitchFamily="18" charset="0"/>
                <a:cs typeface="Times New Roman" panose="02020603050405020304" pitchFamily="18" charset="0"/>
              </a:rPr>
              <a:t>Availability</a:t>
            </a:r>
          </a:p>
          <a:p>
            <a:r>
              <a:rPr lang="en-CA" sz="2000">
                <a:latin typeface="Times New Roman" panose="02020603050405020304" pitchFamily="18" charset="0"/>
                <a:cs typeface="Times New Roman" panose="02020603050405020304" pitchFamily="18" charset="0"/>
              </a:rPr>
              <a:t>Cross-Platform</a:t>
            </a:r>
          </a:p>
          <a:p>
            <a:r>
              <a:rPr lang="en-CA" sz="2000">
                <a:latin typeface="Times New Roman" panose="02020603050405020304" pitchFamily="18" charset="0"/>
                <a:cs typeface="Times New Roman" panose="02020603050405020304" pitchFamily="18" charset="0"/>
              </a:rPr>
              <a:t>Underlying Technology</a:t>
            </a:r>
          </a:p>
          <a:p>
            <a:r>
              <a:rPr lang="en-CA" sz="2000">
                <a:latin typeface="Times New Roman" panose="02020603050405020304" pitchFamily="18" charset="0"/>
                <a:cs typeface="Times New Roman" panose="02020603050405020304" pitchFamily="18" charset="0"/>
              </a:rPr>
              <a:t>Security</a:t>
            </a:r>
          </a:p>
        </p:txBody>
      </p:sp>
      <p:sp>
        <p:nvSpPr>
          <p:cNvPr id="6" name="Rectangle 5"/>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714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48919" y="1524001"/>
            <a:ext cx="8668474" cy="3886201"/>
          </a:xfrm>
        </p:spPr>
        <p:txBody>
          <a:bodyPr>
            <a:noAutofit/>
          </a:bodyPr>
          <a:lstStyle/>
          <a:p>
            <a:pPr marL="0" indent="0">
              <a:buNone/>
            </a:pPr>
            <a:r>
              <a:rPr lang="en-CA" sz="1600">
                <a:latin typeface="Times New Roman" panose="02020603050405020304" pitchFamily="18" charset="0"/>
                <a:cs typeface="Times New Roman" panose="02020603050405020304" pitchFamily="18" charset="0"/>
              </a:rPr>
              <a:t>[1] Howard, P. N. (2015, June 9). Sketching out the Internet of Things </a:t>
            </a:r>
            <a:r>
              <a:rPr lang="en-CA" sz="1600" err="1">
                <a:latin typeface="Times New Roman" panose="02020603050405020304" pitchFamily="18" charset="0"/>
                <a:cs typeface="Times New Roman" panose="02020603050405020304" pitchFamily="18" charset="0"/>
              </a:rPr>
              <a:t>trendline</a:t>
            </a:r>
            <a:r>
              <a:rPr lang="en-CA" sz="1600">
                <a:latin typeface="Times New Roman" panose="02020603050405020304" pitchFamily="18" charset="0"/>
                <a:cs typeface="Times New Roman" panose="02020603050405020304" pitchFamily="18" charset="0"/>
              </a:rPr>
              <a:t>. Retrieved 6 7, 2016, from http://www.brookings.edu/blogs/techtank/posts/2015/06/9-future-of-iot-part-2</a:t>
            </a:r>
          </a:p>
          <a:p>
            <a:pPr marL="0" indent="0">
              <a:buNone/>
            </a:pPr>
            <a:r>
              <a:rPr lang="en-CA" sz="1600">
                <a:latin typeface="Times New Roman" panose="02020603050405020304" pitchFamily="18" charset="0"/>
                <a:cs typeface="Times New Roman" panose="02020603050405020304" pitchFamily="18" charset="0"/>
              </a:rPr>
              <a:t>[2] Sutaria, R., &amp; </a:t>
            </a:r>
            <a:r>
              <a:rPr lang="en-CA" sz="1600" err="1">
                <a:latin typeface="Times New Roman" panose="02020603050405020304" pitchFamily="18" charset="0"/>
                <a:cs typeface="Times New Roman" panose="02020603050405020304" pitchFamily="18" charset="0"/>
              </a:rPr>
              <a:t>Govindachari</a:t>
            </a:r>
            <a:r>
              <a:rPr lang="en-CA" sz="1600">
                <a:latin typeface="Times New Roman" panose="02020603050405020304" pitchFamily="18" charset="0"/>
                <a:cs typeface="Times New Roman" panose="02020603050405020304" pitchFamily="18" charset="0"/>
              </a:rPr>
              <a:t>, R. (2013, May 1). Understanding The Internet Of Things. Retrieved June 13, 2016, from electronicdesign.com: http://electronicdesign.com/iot/understanding-internet-things</a:t>
            </a:r>
          </a:p>
          <a:p>
            <a:pPr marL="0" indent="0">
              <a:buNone/>
            </a:pPr>
            <a:r>
              <a:rPr lang="en-CA" sz="1600">
                <a:latin typeface="Times New Roman" panose="02020603050405020304" pitchFamily="18" charset="0"/>
                <a:cs typeface="Times New Roman" panose="02020603050405020304" pitchFamily="18" charset="0"/>
              </a:rPr>
              <a:t>[3] SIG. (2014, December). BLUETOOTH ® CORE SPECIFICATION 4.2 FREQUENTLY ASKED QUESTIONS. Retrieved April 18, 2016, from bluetooth.org: https://www.bluetooth.org/ja-jp/Documents/Bluetooth4-2FAQ.pdf</a:t>
            </a:r>
          </a:p>
          <a:p>
            <a:pPr marL="0" indent="0">
              <a:buNone/>
            </a:pPr>
            <a:r>
              <a:rPr lang="en-CA" sz="1600">
                <a:latin typeface="Times New Roman" panose="02020603050405020304" pitchFamily="18" charset="0"/>
                <a:cs typeface="Times New Roman" panose="02020603050405020304" pitchFamily="18" charset="0"/>
              </a:rPr>
              <a:t>[4] </a:t>
            </a:r>
            <a:r>
              <a:rPr lang="en-CA" sz="1600" err="1">
                <a:latin typeface="Times New Roman" panose="02020603050405020304" pitchFamily="18" charset="0"/>
                <a:cs typeface="Times New Roman" panose="02020603050405020304" pitchFamily="18" charset="0"/>
              </a:rPr>
              <a:t>Isomaki</a:t>
            </a:r>
            <a:r>
              <a:rPr lang="en-CA" sz="1600">
                <a:latin typeface="Times New Roman" panose="02020603050405020304" pitchFamily="18" charset="0"/>
                <a:cs typeface="Times New Roman" panose="02020603050405020304" pitchFamily="18" charset="0"/>
              </a:rPr>
              <a:t>, M., </a:t>
            </a:r>
            <a:r>
              <a:rPr lang="en-CA" sz="1600" err="1">
                <a:latin typeface="Times New Roman" panose="02020603050405020304" pitchFamily="18" charset="0"/>
                <a:cs typeface="Times New Roman" panose="02020603050405020304" pitchFamily="18" charset="0"/>
              </a:rPr>
              <a:t>Nieminen</a:t>
            </a:r>
            <a:r>
              <a:rPr lang="en-CA" sz="1600">
                <a:latin typeface="Times New Roman" panose="02020603050405020304" pitchFamily="18" charset="0"/>
                <a:cs typeface="Times New Roman" panose="02020603050405020304" pitchFamily="18" charset="0"/>
              </a:rPr>
              <a:t>, J., Gomez, C., Shelby, Z., </a:t>
            </a:r>
            <a:r>
              <a:rPr lang="en-CA" sz="1600" err="1">
                <a:latin typeface="Times New Roman" panose="02020603050405020304" pitchFamily="18" charset="0"/>
                <a:cs typeface="Times New Roman" panose="02020603050405020304" pitchFamily="18" charset="0"/>
              </a:rPr>
              <a:t>Savolainen</a:t>
            </a:r>
            <a:r>
              <a:rPr lang="en-CA" sz="1600">
                <a:latin typeface="Times New Roman" panose="02020603050405020304" pitchFamily="18" charset="0"/>
                <a:cs typeface="Times New Roman" panose="02020603050405020304" pitchFamily="18" charset="0"/>
              </a:rPr>
              <a:t>, T., &amp; </a:t>
            </a:r>
            <a:r>
              <a:rPr lang="en-CA" sz="1600" err="1">
                <a:latin typeface="Times New Roman" panose="02020603050405020304" pitchFamily="18" charset="0"/>
                <a:cs typeface="Times New Roman" panose="02020603050405020304" pitchFamily="18" charset="0"/>
              </a:rPr>
              <a:t>Patil</a:t>
            </a:r>
            <a:r>
              <a:rPr lang="en-CA" sz="1600">
                <a:latin typeface="Times New Roman" panose="02020603050405020304" pitchFamily="18" charset="0"/>
                <a:cs typeface="Times New Roman" panose="02020603050405020304" pitchFamily="18" charset="0"/>
              </a:rPr>
              <a:t>, B. (2015, October). IPv6 over BLUETOOTH(R) Low Energy. Retrieved June 7, 2016, from ietf.org: https://tools.ietf.org/html/rfc7668</a:t>
            </a:r>
          </a:p>
          <a:p>
            <a:pPr marL="0" indent="0">
              <a:buNone/>
            </a:pPr>
            <a:r>
              <a:rPr lang="en-CA" sz="1600">
                <a:latin typeface="Times New Roman" panose="02020603050405020304" pitchFamily="18" charset="0"/>
                <a:cs typeface="Times New Roman" panose="02020603050405020304" pitchFamily="18" charset="0"/>
              </a:rPr>
              <a:t>[5] Bergmann, O., </a:t>
            </a:r>
            <a:r>
              <a:rPr lang="en-CA" sz="1600" err="1">
                <a:latin typeface="Times New Roman" panose="02020603050405020304" pitchFamily="18" charset="0"/>
                <a:cs typeface="Times New Roman" panose="02020603050405020304" pitchFamily="18" charset="0"/>
              </a:rPr>
              <a:t>Hillmann</a:t>
            </a:r>
            <a:r>
              <a:rPr lang="en-CA" sz="1600">
                <a:latin typeface="Times New Roman" panose="02020603050405020304" pitchFamily="18" charset="0"/>
                <a:cs typeface="Times New Roman" panose="02020603050405020304" pitchFamily="18" charset="0"/>
              </a:rPr>
              <a:t>, K. T., &amp; </a:t>
            </a:r>
            <a:r>
              <a:rPr lang="en-CA" sz="1600" err="1">
                <a:latin typeface="Times New Roman" panose="02020603050405020304" pitchFamily="18" charset="0"/>
                <a:cs typeface="Times New Roman" panose="02020603050405020304" pitchFamily="18" charset="0"/>
              </a:rPr>
              <a:t>Gerdes</a:t>
            </a:r>
            <a:r>
              <a:rPr lang="en-CA" sz="1600">
                <a:latin typeface="Times New Roman" panose="02020603050405020304" pitchFamily="18" charset="0"/>
                <a:cs typeface="Times New Roman" panose="02020603050405020304" pitchFamily="18" charset="0"/>
              </a:rPr>
              <a:t>, S. . (2012). A CoAP-gateway for smart homes. Computing, Networking and Communications (ICNC), 2012 International Conference on (pp. 446-450). Maui, HI: IEEE.</a:t>
            </a:r>
          </a:p>
        </p:txBody>
      </p:sp>
      <p:sp>
        <p:nvSpPr>
          <p:cNvPr id="5" name="Rectangle 4"/>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20790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28599" y="1524001"/>
            <a:ext cx="8668474" cy="3886201"/>
          </a:xfrm>
        </p:spPr>
        <p:txBody>
          <a:bodyPr>
            <a:noAutofit/>
          </a:bodyPr>
          <a:lstStyle/>
          <a:p>
            <a:pPr marL="0" indent="0">
              <a:buNone/>
            </a:pPr>
            <a:r>
              <a:rPr lang="en-CA" sz="1600" dirty="0">
                <a:latin typeface="Times New Roman" panose="02020603050405020304" pitchFamily="18" charset="0"/>
                <a:cs typeface="Times New Roman" panose="02020603050405020304" pitchFamily="18" charset="0"/>
              </a:rPr>
              <a:t>[6] Shin, I. J., </a:t>
            </a:r>
            <a:r>
              <a:rPr lang="en-CA" sz="1600" dirty="0" err="1">
                <a:latin typeface="Times New Roman" panose="02020603050405020304" pitchFamily="18" charset="0"/>
                <a:cs typeface="Times New Roman" panose="02020603050405020304" pitchFamily="18" charset="0"/>
              </a:rPr>
              <a:t>Eom</a:t>
            </a:r>
            <a:r>
              <a:rPr lang="en-CA" sz="1600" dirty="0">
                <a:latin typeface="Times New Roman" panose="02020603050405020304" pitchFamily="18" charset="0"/>
                <a:cs typeface="Times New Roman" panose="02020603050405020304" pitchFamily="18" charset="0"/>
              </a:rPr>
              <a:t>, D. S., &amp; Song, B. K. (2015). The CoAP-based M2M gateway for distribution automation system using DNP3.0 in smart grid environment. 2015 IEEE International Conference on Smart Grid Communications (</a:t>
            </a:r>
            <a:r>
              <a:rPr lang="en-CA" sz="1600" dirty="0" err="1">
                <a:latin typeface="Times New Roman" panose="02020603050405020304" pitchFamily="18" charset="0"/>
                <a:cs typeface="Times New Roman" panose="02020603050405020304" pitchFamily="18" charset="0"/>
              </a:rPr>
              <a:t>SmartGridComm</a:t>
            </a:r>
            <a:r>
              <a:rPr lang="en-CA" sz="1600" dirty="0">
                <a:latin typeface="Times New Roman" panose="02020603050405020304" pitchFamily="18" charset="0"/>
                <a:cs typeface="Times New Roman" panose="02020603050405020304" pitchFamily="18" charset="0"/>
              </a:rPr>
              <a:t>) (pp. 713-718). Miami, FL: IEEE.</a:t>
            </a:r>
          </a:p>
          <a:p>
            <a:pPr marL="0" indent="0">
              <a:buNone/>
            </a:pPr>
            <a:r>
              <a:rPr lang="en-CA" sz="1600" dirty="0">
                <a:latin typeface="Times New Roman" panose="02020603050405020304" pitchFamily="18" charset="0"/>
                <a:cs typeface="Times New Roman" panose="02020603050405020304" pitchFamily="18" charset="0"/>
              </a:rPr>
              <a:t>[7] </a:t>
            </a:r>
            <a:r>
              <a:rPr lang="en-CA" sz="1600" dirty="0" err="1">
                <a:latin typeface="Times New Roman" panose="02020603050405020304" pitchFamily="18" charset="0"/>
                <a:cs typeface="Times New Roman" panose="02020603050405020304" pitchFamily="18" charset="0"/>
              </a:rPr>
              <a:t>Mitsugi</a:t>
            </a:r>
            <a:r>
              <a:rPr lang="en-CA" sz="1600" dirty="0">
                <a:latin typeface="Times New Roman" panose="02020603050405020304" pitchFamily="18" charset="0"/>
                <a:cs typeface="Times New Roman" panose="02020603050405020304" pitchFamily="18" charset="0"/>
              </a:rPr>
              <a:t>, J., </a:t>
            </a:r>
            <a:r>
              <a:rPr lang="en-CA" sz="1600" dirty="0" err="1">
                <a:latin typeface="Times New Roman" panose="02020603050405020304" pitchFamily="18" charset="0"/>
                <a:cs typeface="Times New Roman" panose="02020603050405020304" pitchFamily="18" charset="0"/>
              </a:rPr>
              <a:t>Yonemura</a:t>
            </a:r>
            <a:r>
              <a:rPr lang="en-CA" sz="1600" dirty="0">
                <a:latin typeface="Times New Roman" panose="02020603050405020304" pitchFamily="18" charset="0"/>
                <a:cs typeface="Times New Roman" panose="02020603050405020304" pitchFamily="18" charset="0"/>
              </a:rPr>
              <a:t>, S., </a:t>
            </a:r>
            <a:r>
              <a:rPr lang="en-CA" sz="1600" dirty="0" err="1">
                <a:latin typeface="Times New Roman" panose="02020603050405020304" pitchFamily="18" charset="0"/>
                <a:cs typeface="Times New Roman" panose="02020603050405020304" pitchFamily="18" charset="0"/>
              </a:rPr>
              <a:t>Hada</a:t>
            </a:r>
            <a:r>
              <a:rPr lang="en-CA" sz="1600" dirty="0">
                <a:latin typeface="Times New Roman" panose="02020603050405020304" pitchFamily="18" charset="0"/>
                <a:cs typeface="Times New Roman" panose="02020603050405020304" pitchFamily="18" charset="0"/>
              </a:rPr>
              <a:t>, H., &amp; </a:t>
            </a:r>
            <a:r>
              <a:rPr lang="en-CA" sz="1600" dirty="0" err="1">
                <a:latin typeface="Times New Roman" panose="02020603050405020304" pitchFamily="18" charset="0"/>
                <a:cs typeface="Times New Roman" panose="02020603050405020304" pitchFamily="18" charset="0"/>
              </a:rPr>
              <a:t>Inaba</a:t>
            </a:r>
            <a:r>
              <a:rPr lang="en-CA" sz="1600" dirty="0">
                <a:latin typeface="Times New Roman" panose="02020603050405020304" pitchFamily="18" charset="0"/>
                <a:cs typeface="Times New Roman" panose="02020603050405020304" pitchFamily="18" charset="0"/>
              </a:rPr>
              <a:t>, T. (2011). Bridging UPnP and ZigBee with CoAP: Protocol and its Performance Evaluation. </a:t>
            </a:r>
            <a:r>
              <a:rPr lang="en-CA" sz="1600" dirty="0" err="1">
                <a:latin typeface="Times New Roman" panose="02020603050405020304" pitchFamily="18" charset="0"/>
                <a:cs typeface="Times New Roman" panose="02020603050405020304" pitchFamily="18" charset="0"/>
              </a:rPr>
              <a:t>IoTSP</a:t>
            </a:r>
            <a:r>
              <a:rPr lang="en-CA" sz="1600" dirty="0">
                <a:latin typeface="Times New Roman" panose="02020603050405020304" pitchFamily="18" charset="0"/>
                <a:cs typeface="Times New Roman" panose="02020603050405020304" pitchFamily="18" charset="0"/>
              </a:rPr>
              <a:t> '11 Proceedings of the workshop on Internet of Things and Service Platforms (p. 1). ACM.</a:t>
            </a:r>
          </a:p>
          <a:p>
            <a:pPr marL="0" indent="0">
              <a:buNone/>
            </a:pPr>
            <a:r>
              <a:rPr lang="en-CA" sz="1600" dirty="0">
                <a:latin typeface="Times New Roman" panose="02020603050405020304" pitchFamily="18" charset="0"/>
                <a:cs typeface="Times New Roman" panose="02020603050405020304" pitchFamily="18" charset="0"/>
              </a:rPr>
              <a:t>[8] Chen, N., Li, X., &amp; Deters, R. (2015). Collaboration &amp; Mobile Cloud-Computing: Using CoAP to Enable Resource-Sharing between Clouds of Mobile Devices. 2015 IEEE Conference on Collaboration and Internet Computing (CIC) (pp. 119 - 124). Hangzhou: IEEE.</a:t>
            </a:r>
          </a:p>
          <a:p>
            <a:pPr marL="0" indent="0">
              <a:buNone/>
            </a:pPr>
            <a:r>
              <a:rPr lang="en-CA" sz="1600" dirty="0">
                <a:latin typeface="Times New Roman" panose="02020603050405020304" pitchFamily="18" charset="0"/>
                <a:cs typeface="Times New Roman" panose="02020603050405020304" pitchFamily="18" charset="0"/>
              </a:rPr>
              <a:t>[9] Shi, H., Chen, N., &amp; Deters, R. (2015). Combining Mobile and Fog Computing: Using CoAP to Link Mobile Device Clouds with Fog Computing. 2015 IEEE International Conference on Data Science and Data Intensive Systems (pp. 564 - 571). Sydney: IEEE.</a:t>
            </a:r>
          </a:p>
        </p:txBody>
      </p:sp>
      <p:sp>
        <p:nvSpPr>
          <p:cNvPr id="6" name="Rectangle 5"/>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0676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6047" y="3048000"/>
            <a:ext cx="2613216" cy="769441"/>
          </a:xfrm>
          <a:prstGeom prst="rect">
            <a:avLst/>
          </a:prstGeom>
          <a:noFill/>
        </p:spPr>
        <p:txBody>
          <a:bodyPr wrap="none" rtlCol="0">
            <a:spAutoFit/>
          </a:bodyPr>
          <a:lstStyle/>
          <a:p>
            <a:pPr algn="ctr"/>
            <a:r>
              <a:rPr lang="en-CA" sz="4400">
                <a:latin typeface="Times New Roman" panose="02020603050405020304" pitchFamily="18" charset="0"/>
                <a:cs typeface="Times New Roman" panose="02020603050405020304" pitchFamily="18" charset="0"/>
              </a:rPr>
              <a:t>Thank you</a:t>
            </a:r>
          </a:p>
        </p:txBody>
      </p:sp>
      <p:sp>
        <p:nvSpPr>
          <p:cNvPr id="3" name="Rectangle 2"/>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367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799137"/>
            <a:ext cx="7886700" cy="724864"/>
          </a:xfrm>
        </p:spPr>
        <p:txBody>
          <a:bodyPr/>
          <a:lstStyle/>
          <a:p>
            <a:r>
              <a:rPr lang="en-CA">
                <a:latin typeface="Times New Roman" panose="02020603050405020304" pitchFamily="18" charset="0"/>
                <a:cs typeface="Times New Roman" panose="02020603050405020304" pitchFamily="18" charset="0"/>
              </a:rPr>
              <a:t>1 Introduction</a:t>
            </a:r>
          </a:p>
        </p:txBody>
      </p:sp>
      <p:sp>
        <p:nvSpPr>
          <p:cNvPr id="6"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Font typeface="Wingdings" charset="0"/>
              <a:buNone/>
            </a:pPr>
            <a:r>
              <a:rPr lang="en-CA" sz="2400" kern="0">
                <a:latin typeface="Times New Roman" panose="02020603050405020304" pitchFamily="18" charset="0"/>
                <a:cs typeface="Times New Roman" panose="02020603050405020304" pitchFamily="18" charset="0"/>
              </a:rPr>
              <a:t>1.1 Internet of Things (IoT)  </a:t>
            </a:r>
          </a:p>
        </p:txBody>
      </p:sp>
      <p:pic>
        <p:nvPicPr>
          <p:cNvPr id="1026" name="Picture 2" descr="iot_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6" y="1860983"/>
            <a:ext cx="4953000" cy="347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90800" y="5333997"/>
            <a:ext cx="4572000" cy="338554"/>
          </a:xfrm>
          <a:prstGeom prst="rect">
            <a:avLst/>
          </a:prstGeom>
        </p:spPr>
        <p:txBody>
          <a:bodyPr>
            <a:spAutoFit/>
          </a:bodyPr>
          <a:lstStyle/>
          <a:p>
            <a:pPr algn="ctr">
              <a:spcAft>
                <a:spcPts val="1000"/>
              </a:spcAft>
            </a:pPr>
            <a:r>
              <a:rPr lang="en-CA" sz="1600">
                <a:solidFill>
                  <a:srgbClr val="000000"/>
                </a:solidFill>
                <a:latin typeface="Times New Roman" panose="02020603050405020304" pitchFamily="18" charset="0"/>
                <a:ea typeface="等线" panose="02010600030101010101" pitchFamily="2" charset="-122"/>
                <a:cs typeface="Times New Roman" panose="02020603050405020304" pitchFamily="18" charset="0"/>
              </a:rPr>
              <a:t>Figure 1: Trend of devices vs people</a:t>
            </a:r>
            <a:r>
              <a:rPr lang="en-CA" sz="1600" baseline="3000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a:t>
            </a:r>
            <a:endParaRPr lang="en-CA" sz="1600" baseline="30000">
              <a:solidFill>
                <a:srgbClr val="44546A"/>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Footer Placeholder 3"/>
          <p:cNvSpPr>
            <a:spLocks noGrp="1"/>
          </p:cNvSpPr>
          <p:nvPr>
            <p:ph type="ftr" sz="quarter" idx="11"/>
          </p:nvPr>
        </p:nvSpPr>
        <p:spPr>
          <a:xfrm>
            <a:off x="2001836" y="6324600"/>
            <a:ext cx="3086100" cy="365125"/>
          </a:xfrm>
        </p:spPr>
        <p:txBody>
          <a:bodyPr/>
          <a:lstStyle/>
          <a:p>
            <a:pPr algn="l"/>
            <a:r>
              <a:rPr lang="en-US"/>
              <a:t>[1] </a:t>
            </a:r>
            <a:r>
              <a:rPr lang="en-CA"/>
              <a:t>Howard, 2015</a:t>
            </a:r>
            <a:endParaRPr lang="en-US"/>
          </a:p>
        </p:txBody>
      </p:sp>
      <p:sp>
        <p:nvSpPr>
          <p:cNvPr id="7" name="Rectangle 6"/>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981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9" y="1908927"/>
            <a:ext cx="8579734" cy="400110"/>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CoAP is designed for constrained networks under the context of IoT.</a:t>
            </a:r>
          </a:p>
        </p:txBody>
      </p:sp>
      <p:sp>
        <p:nvSpPr>
          <p:cNvPr id="7" name="Content Placeholder 2"/>
          <p:cNvSpPr txBox="1">
            <a:spLocks/>
          </p:cNvSpPr>
          <p:nvPr/>
        </p:nvSpPr>
        <p:spPr bwMode="auto">
          <a:xfrm>
            <a:off x="228599" y="1416310"/>
            <a:ext cx="8550275" cy="492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1.2 Constrained Application Protocol (CoAP) </a:t>
            </a:r>
          </a:p>
        </p:txBody>
      </p:sp>
      <p:sp>
        <p:nvSpPr>
          <p:cNvPr id="9" name="Rectangle 8"/>
          <p:cNvSpPr/>
          <p:nvPr/>
        </p:nvSpPr>
        <p:spPr>
          <a:xfrm>
            <a:off x="1443698" y="5435472"/>
            <a:ext cx="6149534" cy="338554"/>
          </a:xfrm>
          <a:prstGeom prst="rect">
            <a:avLst/>
          </a:prstGeom>
        </p:spPr>
        <p:txBody>
          <a:bodyPr wrap="square">
            <a:spAutoFit/>
          </a:bodyPr>
          <a:lstStyle/>
          <a:p>
            <a:pPr algn="ctr">
              <a:spcAft>
                <a:spcPts val="1000"/>
              </a:spcAft>
            </a:pPr>
            <a:r>
              <a:rPr lang="en-CA" sz="1600">
                <a:solidFill>
                  <a:srgbClr val="000000"/>
                </a:solidFill>
                <a:latin typeface="Times New Roman" panose="02020603050405020304" pitchFamily="18" charset="0"/>
                <a:ea typeface="等线" panose="02010600030101010101" pitchFamily="2" charset="-122"/>
                <a:cs typeface="Times New Roman" panose="02020603050405020304" pitchFamily="18" charset="0"/>
              </a:rPr>
              <a:t>Figure 2: CoAP vs HTTP</a:t>
            </a:r>
            <a:r>
              <a:rPr lang="en-CA" sz="1600" baseline="30000">
                <a:solidFill>
                  <a:srgbClr val="000000"/>
                </a:solidFill>
                <a:latin typeface="Times New Roman" panose="02020603050405020304" pitchFamily="18" charset="0"/>
                <a:ea typeface="等线" panose="02010600030101010101" pitchFamily="2" charset="-122"/>
                <a:cs typeface="Times New Roman" panose="02020603050405020304" pitchFamily="18" charset="0"/>
              </a:rPr>
              <a:t>[2]</a:t>
            </a:r>
            <a:endParaRPr lang="en-CA" sz="1600" baseline="30000">
              <a:solidFill>
                <a:srgbClr val="44546A"/>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1 Introduction</a:t>
            </a:r>
          </a:p>
        </p:txBody>
      </p:sp>
      <p:pic>
        <p:nvPicPr>
          <p:cNvPr id="11" name="Picture 10"/>
          <p:cNvPicPr>
            <a:picLocks noChangeAspect="1"/>
          </p:cNvPicPr>
          <p:nvPr/>
        </p:nvPicPr>
        <p:blipFill>
          <a:blip r:embed="rId3"/>
          <a:stretch>
            <a:fillRect/>
          </a:stretch>
        </p:blipFill>
        <p:spPr>
          <a:xfrm>
            <a:off x="2306285" y="2307566"/>
            <a:ext cx="4323116" cy="3178548"/>
          </a:xfrm>
          <a:prstGeom prst="rect">
            <a:avLst/>
          </a:prstGeom>
        </p:spPr>
      </p:pic>
      <p:sp>
        <p:nvSpPr>
          <p:cNvPr id="2" name="Footer Placeholder 1"/>
          <p:cNvSpPr>
            <a:spLocks noGrp="1"/>
          </p:cNvSpPr>
          <p:nvPr>
            <p:ph type="ftr" sz="quarter" idx="11"/>
          </p:nvPr>
        </p:nvSpPr>
        <p:spPr>
          <a:xfrm>
            <a:off x="2057400" y="6324600"/>
            <a:ext cx="3086100" cy="365125"/>
          </a:xfrm>
        </p:spPr>
        <p:txBody>
          <a:bodyPr/>
          <a:lstStyle/>
          <a:p>
            <a:pPr algn="l"/>
            <a:r>
              <a:rPr lang="en-US"/>
              <a:t>[2] Sutaria, R., &amp; </a:t>
            </a:r>
            <a:r>
              <a:rPr lang="en-US" err="1"/>
              <a:t>Govindachari</a:t>
            </a:r>
            <a:r>
              <a:rPr lang="en-US"/>
              <a:t>, R., 2013 </a:t>
            </a:r>
          </a:p>
        </p:txBody>
      </p:sp>
      <p:sp>
        <p:nvSpPr>
          <p:cNvPr id="8" name="Rectangle 7"/>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09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2 Related Works</a:t>
            </a:r>
          </a:p>
        </p:txBody>
      </p:sp>
      <p:sp>
        <p:nvSpPr>
          <p:cNvPr id="8"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2.1 In terms of IPv6 adoption</a:t>
            </a:r>
          </a:p>
        </p:txBody>
      </p:sp>
      <p:sp>
        <p:nvSpPr>
          <p:cNvPr id="5" name="TextBox 4"/>
          <p:cNvSpPr txBox="1"/>
          <p:nvPr/>
        </p:nvSpPr>
        <p:spPr>
          <a:xfrm>
            <a:off x="228599" y="1908927"/>
            <a:ext cx="8579734" cy="707886"/>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In December 2014, Pv6 over Low power Wireless Personal Area Networks (6LoWPAN) is supported by BLE 4.2</a:t>
            </a:r>
            <a:r>
              <a:rPr lang="en-CA" sz="2000" baseline="30000">
                <a:latin typeface="Times New Roman" panose="02020603050405020304" pitchFamily="18" charset="0"/>
                <a:cs typeface="Times New Roman" panose="02020603050405020304" pitchFamily="18" charset="0"/>
              </a:rPr>
              <a:t>[3]</a:t>
            </a:r>
            <a:r>
              <a:rPr lang="en-CA" sz="2000">
                <a:latin typeface="Times New Roman" panose="02020603050405020304" pitchFamily="18" charset="0"/>
                <a:cs typeface="Times New Roman" panose="02020603050405020304" pitchFamily="18" charset="0"/>
              </a:rPr>
              <a:t>. </a:t>
            </a:r>
          </a:p>
        </p:txBody>
      </p:sp>
      <p:pic>
        <p:nvPicPr>
          <p:cNvPr id="6" name="Picture 5"/>
          <p:cNvPicPr/>
          <p:nvPr/>
        </p:nvPicPr>
        <p:blipFill>
          <a:blip r:embed="rId3"/>
          <a:stretch>
            <a:fillRect/>
          </a:stretch>
        </p:blipFill>
        <p:spPr>
          <a:xfrm>
            <a:off x="2209800" y="2592750"/>
            <a:ext cx="4961106" cy="2640987"/>
          </a:xfrm>
          <a:prstGeom prst="rect">
            <a:avLst/>
          </a:prstGeom>
        </p:spPr>
      </p:pic>
      <p:sp>
        <p:nvSpPr>
          <p:cNvPr id="10" name="Rectangle 9"/>
          <p:cNvSpPr/>
          <p:nvPr/>
        </p:nvSpPr>
        <p:spPr>
          <a:xfrm>
            <a:off x="1443699" y="5115472"/>
            <a:ext cx="6149534" cy="338554"/>
          </a:xfrm>
          <a:prstGeom prst="rect">
            <a:avLst/>
          </a:prstGeom>
        </p:spPr>
        <p:txBody>
          <a:bodyPr wrap="square">
            <a:spAutoFit/>
          </a:bodyPr>
          <a:lstStyle/>
          <a:p>
            <a:pPr algn="ctr"/>
            <a:r>
              <a:rPr lang="en-CA" sz="1600">
                <a:latin typeface="Times New Roman" panose="02020603050405020304" pitchFamily="18" charset="0"/>
                <a:cs typeface="Times New Roman" panose="02020603050405020304" pitchFamily="18" charset="0"/>
              </a:rPr>
              <a:t>Figure 3: IPv6 in BLE Stack</a:t>
            </a:r>
            <a:r>
              <a:rPr lang="en-CA" sz="1600" baseline="30000">
                <a:latin typeface="Times New Roman" panose="02020603050405020304" pitchFamily="18" charset="0"/>
                <a:ea typeface="等线" panose="02010600030101010101" pitchFamily="2" charset="-122"/>
                <a:cs typeface="Times New Roman" panose="02020603050405020304" pitchFamily="18" charset="0"/>
              </a:rPr>
              <a:t>[4]</a:t>
            </a:r>
            <a:endParaRPr lang="en-CA" sz="1600" baseline="30000">
              <a:latin typeface="Times New Roman" panose="02020603050405020304" pitchFamily="18" charset="0"/>
              <a:cs typeface="Times New Roman" panose="02020603050405020304" pitchFamily="18" charset="0"/>
            </a:endParaRPr>
          </a:p>
        </p:txBody>
      </p:sp>
      <p:sp>
        <p:nvSpPr>
          <p:cNvPr id="11" name="Footer Placeholder 1"/>
          <p:cNvSpPr>
            <a:spLocks noGrp="1"/>
          </p:cNvSpPr>
          <p:nvPr>
            <p:ph type="ftr" sz="quarter" idx="11"/>
          </p:nvPr>
        </p:nvSpPr>
        <p:spPr>
          <a:xfrm>
            <a:off x="2051928" y="6324600"/>
            <a:ext cx="5276850" cy="365125"/>
          </a:xfrm>
        </p:spPr>
        <p:txBody>
          <a:bodyPr/>
          <a:lstStyle/>
          <a:p>
            <a:pPr algn="l"/>
            <a:r>
              <a:rPr lang="en-US"/>
              <a:t>[3] </a:t>
            </a:r>
            <a:r>
              <a:rPr lang="en-CA">
                <a:latin typeface="Times New Roman" panose="02020603050405020304" pitchFamily="18" charset="0"/>
                <a:cs typeface="Times New Roman" panose="02020603050405020304" pitchFamily="18" charset="0"/>
              </a:rPr>
              <a:t>SIG, 2014</a:t>
            </a:r>
          </a:p>
          <a:p>
            <a:pPr algn="l"/>
            <a:r>
              <a:rPr lang="en-CA">
                <a:latin typeface="Times New Roman" panose="02020603050405020304" pitchFamily="18" charset="0"/>
                <a:cs typeface="Times New Roman" panose="02020603050405020304" pitchFamily="18" charset="0"/>
              </a:rPr>
              <a:t>[4] </a:t>
            </a:r>
            <a:r>
              <a:rPr lang="en-CA" err="1">
                <a:latin typeface="Times New Roman" panose="02020603050405020304" pitchFamily="18" charset="0"/>
                <a:ea typeface="等线" panose="02010600030101010101" pitchFamily="2" charset="-122"/>
                <a:cs typeface="Times New Roman" panose="02020603050405020304" pitchFamily="18" charset="0"/>
              </a:rPr>
              <a:t>Isomaki</a:t>
            </a:r>
            <a:r>
              <a:rPr lang="en-CA">
                <a:latin typeface="Times New Roman" panose="02020603050405020304" pitchFamily="18" charset="0"/>
                <a:ea typeface="等线" panose="02010600030101010101" pitchFamily="2" charset="-122"/>
                <a:cs typeface="Times New Roman" panose="02020603050405020304" pitchFamily="18" charset="0"/>
              </a:rPr>
              <a:t>, M., </a:t>
            </a:r>
            <a:r>
              <a:rPr lang="en-CA" err="1">
                <a:latin typeface="Times New Roman" panose="02020603050405020304" pitchFamily="18" charset="0"/>
                <a:ea typeface="等线" panose="02010600030101010101" pitchFamily="2" charset="-122"/>
                <a:cs typeface="Times New Roman" panose="02020603050405020304" pitchFamily="18" charset="0"/>
              </a:rPr>
              <a:t>Nieminen</a:t>
            </a:r>
            <a:r>
              <a:rPr lang="en-CA">
                <a:latin typeface="Times New Roman" panose="02020603050405020304" pitchFamily="18" charset="0"/>
                <a:ea typeface="等线" panose="02010600030101010101" pitchFamily="2" charset="-122"/>
                <a:cs typeface="Times New Roman" panose="02020603050405020304" pitchFamily="18" charset="0"/>
              </a:rPr>
              <a:t>, J., Gomez, C., Shelby, Z., </a:t>
            </a:r>
            <a:r>
              <a:rPr lang="en-CA" err="1">
                <a:latin typeface="Times New Roman" panose="02020603050405020304" pitchFamily="18" charset="0"/>
                <a:ea typeface="等线" panose="02010600030101010101" pitchFamily="2" charset="-122"/>
                <a:cs typeface="Times New Roman" panose="02020603050405020304" pitchFamily="18" charset="0"/>
              </a:rPr>
              <a:t>Savolainen</a:t>
            </a:r>
            <a:r>
              <a:rPr lang="en-CA">
                <a:latin typeface="Times New Roman" panose="02020603050405020304" pitchFamily="18" charset="0"/>
                <a:ea typeface="等线" panose="02010600030101010101" pitchFamily="2" charset="-122"/>
                <a:cs typeface="Times New Roman" panose="02020603050405020304" pitchFamily="18" charset="0"/>
              </a:rPr>
              <a:t>, T., &amp; </a:t>
            </a:r>
            <a:r>
              <a:rPr lang="en-CA" err="1">
                <a:latin typeface="Times New Roman" panose="02020603050405020304" pitchFamily="18" charset="0"/>
                <a:ea typeface="等线" panose="02010600030101010101" pitchFamily="2" charset="-122"/>
                <a:cs typeface="Times New Roman" panose="02020603050405020304" pitchFamily="18" charset="0"/>
              </a:rPr>
              <a:t>Patil</a:t>
            </a:r>
            <a:r>
              <a:rPr lang="en-CA">
                <a:latin typeface="Times New Roman" panose="02020603050405020304" pitchFamily="18" charset="0"/>
                <a:ea typeface="等线" panose="02010600030101010101" pitchFamily="2" charset="-122"/>
                <a:cs typeface="Times New Roman" panose="02020603050405020304" pitchFamily="18" charset="0"/>
              </a:rPr>
              <a:t>, B., 2015</a:t>
            </a:r>
            <a:endParaRPr lang="en-US"/>
          </a:p>
        </p:txBody>
      </p:sp>
      <p:sp>
        <p:nvSpPr>
          <p:cNvPr id="9" name="Rectangle 8"/>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873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2 Related Works</a:t>
            </a:r>
          </a:p>
        </p:txBody>
      </p:sp>
      <p:sp>
        <p:nvSpPr>
          <p:cNvPr id="8"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None/>
            </a:pPr>
            <a:r>
              <a:rPr lang="en-CA" sz="2400" kern="0">
                <a:latin typeface="Times New Roman" panose="02020603050405020304" pitchFamily="18" charset="0"/>
                <a:cs typeface="Times New Roman" panose="02020603050405020304" pitchFamily="18" charset="0"/>
              </a:rPr>
              <a:t>2.2 In terms of getaway solutions</a:t>
            </a:r>
          </a:p>
        </p:txBody>
      </p:sp>
      <p:sp>
        <p:nvSpPr>
          <p:cNvPr id="5" name="TextBox 4"/>
          <p:cNvSpPr txBox="1"/>
          <p:nvPr/>
        </p:nvSpPr>
        <p:spPr>
          <a:xfrm>
            <a:off x="228599" y="1908927"/>
            <a:ext cx="8579734" cy="1015663"/>
          </a:xfrm>
          <a:prstGeom prst="rect">
            <a:avLst/>
          </a:prstGeom>
          <a:noFill/>
        </p:spPr>
        <p:txBody>
          <a:bodyPr wrap="square" rtlCol="0">
            <a:spAutoFit/>
          </a:bodyPr>
          <a:lstStyle/>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CoAP gateway for FS20 based home automation</a:t>
            </a:r>
            <a:r>
              <a:rPr lang="en-CA" sz="2000" baseline="30000">
                <a:latin typeface="Times New Roman" panose="02020603050405020304" pitchFamily="18" charset="0"/>
                <a:cs typeface="Times New Roman" panose="02020603050405020304" pitchFamily="18" charset="0"/>
              </a:rPr>
              <a:t>[5]</a:t>
            </a:r>
            <a:r>
              <a:rPr lang="en-CA" sz="200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CoAP gateway for DNP3.0 based distribution automation system</a:t>
            </a:r>
            <a:r>
              <a:rPr lang="en-CA" sz="2000" baseline="30000">
                <a:latin typeface="Times New Roman" panose="02020603050405020304" pitchFamily="18" charset="0"/>
                <a:cs typeface="Times New Roman" panose="02020603050405020304" pitchFamily="18" charset="0"/>
              </a:rPr>
              <a:t>[6]</a:t>
            </a:r>
            <a:r>
              <a:rPr lang="en-CA" sz="200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CoAP gateway for UPnP and ZigBee bridging</a:t>
            </a:r>
            <a:r>
              <a:rPr lang="en-CA" sz="2000" baseline="30000">
                <a:latin typeface="Times New Roman" panose="02020603050405020304" pitchFamily="18" charset="0"/>
                <a:cs typeface="Times New Roman" panose="02020603050405020304" pitchFamily="18" charset="0"/>
              </a:rPr>
              <a:t>[7]</a:t>
            </a:r>
            <a:r>
              <a:rPr lang="en-CA" sz="2000">
                <a:latin typeface="Times New Roman" panose="02020603050405020304" pitchFamily="18" charset="0"/>
                <a:cs typeface="Times New Roman" panose="02020603050405020304" pitchFamily="18" charset="0"/>
              </a:rPr>
              <a:t>.</a:t>
            </a:r>
          </a:p>
        </p:txBody>
      </p:sp>
      <p:sp>
        <p:nvSpPr>
          <p:cNvPr id="6" name="Footer Placeholder 1"/>
          <p:cNvSpPr>
            <a:spLocks noGrp="1"/>
          </p:cNvSpPr>
          <p:nvPr>
            <p:ph type="ftr" sz="quarter" idx="11"/>
          </p:nvPr>
        </p:nvSpPr>
        <p:spPr>
          <a:xfrm>
            <a:off x="2051928" y="6324600"/>
            <a:ext cx="5276850" cy="365125"/>
          </a:xfrm>
        </p:spPr>
        <p:txBody>
          <a:bodyPr/>
          <a:lstStyle/>
          <a:p>
            <a:pPr algn="l"/>
            <a:r>
              <a:rPr lang="en-US"/>
              <a:t>[5] </a:t>
            </a:r>
            <a:r>
              <a:rPr lang="de-DE">
                <a:latin typeface="Times New Roman" panose="02020603050405020304" pitchFamily="18" charset="0"/>
                <a:cs typeface="Times New Roman" panose="02020603050405020304" pitchFamily="18" charset="0"/>
              </a:rPr>
              <a:t>Bergmann, O., Hillmann, K. T., &amp; Gerdes, S. , 2012</a:t>
            </a:r>
            <a:endParaRPr lang="en-CA">
              <a:latin typeface="Times New Roman" panose="02020603050405020304" pitchFamily="18" charset="0"/>
              <a:cs typeface="Times New Roman" panose="02020603050405020304" pitchFamily="18" charset="0"/>
            </a:endParaRPr>
          </a:p>
          <a:p>
            <a:pPr algn="l"/>
            <a:r>
              <a:rPr lang="en-CA">
                <a:latin typeface="Times New Roman" panose="02020603050405020304" pitchFamily="18" charset="0"/>
                <a:cs typeface="Times New Roman" panose="02020603050405020304" pitchFamily="18" charset="0"/>
              </a:rPr>
              <a:t>[6] Shin, I. J., </a:t>
            </a:r>
            <a:r>
              <a:rPr lang="en-CA" err="1">
                <a:latin typeface="Times New Roman" panose="02020603050405020304" pitchFamily="18" charset="0"/>
                <a:cs typeface="Times New Roman" panose="02020603050405020304" pitchFamily="18" charset="0"/>
              </a:rPr>
              <a:t>Eom</a:t>
            </a:r>
            <a:r>
              <a:rPr lang="en-CA">
                <a:latin typeface="Times New Roman" panose="02020603050405020304" pitchFamily="18" charset="0"/>
                <a:cs typeface="Times New Roman" panose="02020603050405020304" pitchFamily="18" charset="0"/>
              </a:rPr>
              <a:t>, D. S., &amp; Song, B. K., 2015</a:t>
            </a:r>
          </a:p>
          <a:p>
            <a:pPr algn="l"/>
            <a:r>
              <a:rPr lang="en-CA">
                <a:latin typeface="Times New Roman" panose="02020603050405020304" pitchFamily="18" charset="0"/>
                <a:cs typeface="Times New Roman" panose="02020603050405020304" pitchFamily="18" charset="0"/>
              </a:rPr>
              <a:t>[7] </a:t>
            </a:r>
            <a:r>
              <a:rPr lang="en-CA" err="1">
                <a:latin typeface="Times New Roman" panose="02020603050405020304" pitchFamily="18" charset="0"/>
                <a:cs typeface="Times New Roman" panose="02020603050405020304" pitchFamily="18" charset="0"/>
              </a:rPr>
              <a:t>Mitsugi</a:t>
            </a:r>
            <a:r>
              <a:rPr lang="en-CA">
                <a:latin typeface="Times New Roman" panose="02020603050405020304" pitchFamily="18" charset="0"/>
                <a:cs typeface="Times New Roman" panose="02020603050405020304" pitchFamily="18" charset="0"/>
              </a:rPr>
              <a:t>, J., </a:t>
            </a:r>
            <a:r>
              <a:rPr lang="en-CA" err="1">
                <a:latin typeface="Times New Roman" panose="02020603050405020304" pitchFamily="18" charset="0"/>
                <a:cs typeface="Times New Roman" panose="02020603050405020304" pitchFamily="18" charset="0"/>
              </a:rPr>
              <a:t>Yonemura</a:t>
            </a:r>
            <a:r>
              <a:rPr lang="en-CA">
                <a:latin typeface="Times New Roman" panose="02020603050405020304" pitchFamily="18" charset="0"/>
                <a:cs typeface="Times New Roman" panose="02020603050405020304" pitchFamily="18" charset="0"/>
              </a:rPr>
              <a:t>, S., </a:t>
            </a:r>
            <a:r>
              <a:rPr lang="en-CA" err="1">
                <a:latin typeface="Times New Roman" panose="02020603050405020304" pitchFamily="18" charset="0"/>
                <a:cs typeface="Times New Roman" panose="02020603050405020304" pitchFamily="18" charset="0"/>
              </a:rPr>
              <a:t>Hada</a:t>
            </a:r>
            <a:r>
              <a:rPr lang="en-CA">
                <a:latin typeface="Times New Roman" panose="02020603050405020304" pitchFamily="18" charset="0"/>
                <a:cs typeface="Times New Roman" panose="02020603050405020304" pitchFamily="18" charset="0"/>
              </a:rPr>
              <a:t>, H., &amp; </a:t>
            </a:r>
            <a:r>
              <a:rPr lang="en-CA" err="1">
                <a:latin typeface="Times New Roman" panose="02020603050405020304" pitchFamily="18" charset="0"/>
                <a:cs typeface="Times New Roman" panose="02020603050405020304" pitchFamily="18" charset="0"/>
              </a:rPr>
              <a:t>Inaba</a:t>
            </a:r>
            <a:r>
              <a:rPr lang="en-CA">
                <a:latin typeface="Times New Roman" panose="02020603050405020304" pitchFamily="18" charset="0"/>
                <a:cs typeface="Times New Roman" panose="02020603050405020304" pitchFamily="18" charset="0"/>
              </a:rPr>
              <a:t>, T., 2011</a:t>
            </a:r>
            <a:endParaRPr lang="en-US"/>
          </a:p>
        </p:txBody>
      </p:sp>
      <p:sp>
        <p:nvSpPr>
          <p:cNvPr id="9" name="Rectangle 8"/>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500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3 Problem Definition</a:t>
            </a:r>
          </a:p>
        </p:txBody>
      </p:sp>
      <p:sp>
        <p:nvSpPr>
          <p:cNvPr id="28" name="TextBox 27"/>
          <p:cNvSpPr txBox="1"/>
          <p:nvPr/>
        </p:nvSpPr>
        <p:spPr>
          <a:xfrm>
            <a:off x="228599" y="2109344"/>
            <a:ext cx="8579734" cy="2554545"/>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Motivation: Why devices in WPAN can not directly send CoAP messages to each other without adding extra hardware layer or adopting protocol translation?</a:t>
            </a:r>
          </a:p>
          <a:p>
            <a:endParaRPr lang="en-CA" sz="2000">
              <a:latin typeface="Times New Roman" panose="02020603050405020304" pitchFamily="18" charset="0"/>
              <a:cs typeface="Times New Roman" panose="02020603050405020304" pitchFamily="18" charset="0"/>
            </a:endParaRPr>
          </a:p>
          <a:p>
            <a:r>
              <a:rPr lang="en-CA" sz="2000">
                <a:latin typeface="Times New Roman" panose="02020603050405020304" pitchFamily="18" charset="0"/>
                <a:cs typeface="Times New Roman" panose="02020603050405020304" pitchFamily="18" charset="0"/>
              </a:rPr>
              <a:t>I purpose to make a software architecture to make CoAP works on existing communication protocols for WPAN such as BLE and NFC. </a:t>
            </a:r>
          </a:p>
          <a:p>
            <a:endParaRPr lang="en-CA" sz="2000">
              <a:latin typeface="Times New Roman" panose="02020603050405020304" pitchFamily="18" charset="0"/>
              <a:cs typeface="Times New Roman" panose="02020603050405020304" pitchFamily="18" charset="0"/>
            </a:endParaRPr>
          </a:p>
          <a:p>
            <a:r>
              <a:rPr lang="en-CA" sz="2000">
                <a:latin typeface="Times New Roman" panose="02020603050405020304" pitchFamily="18" charset="0"/>
                <a:cs typeface="Times New Roman" panose="02020603050405020304" pitchFamily="18" charset="0"/>
              </a:rPr>
              <a:t>Meanwhile, BLE is used to explore how to overcome limitations of underline technologies.</a:t>
            </a:r>
          </a:p>
        </p:txBody>
      </p:sp>
      <p:sp>
        <p:nvSpPr>
          <p:cNvPr id="29"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Font typeface="Wingdings" charset="0"/>
              <a:buNone/>
            </a:pPr>
            <a:r>
              <a:rPr lang="en-CA" sz="2400" kern="0">
                <a:latin typeface="Times New Roman" panose="02020603050405020304" pitchFamily="18" charset="0"/>
                <a:cs typeface="Times New Roman" panose="02020603050405020304" pitchFamily="18" charset="0"/>
              </a:rPr>
              <a:t>3.1 Proposed solution</a:t>
            </a:r>
          </a:p>
        </p:txBody>
      </p:sp>
      <p:sp>
        <p:nvSpPr>
          <p:cNvPr id="5" name="Rectangle 4"/>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5908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3 Problem Definition</a:t>
            </a:r>
          </a:p>
        </p:txBody>
      </p:sp>
      <p:sp>
        <p:nvSpPr>
          <p:cNvPr id="11"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Font typeface="Wingdings" charset="0"/>
              <a:buNone/>
            </a:pPr>
            <a:r>
              <a:rPr lang="en-CA" sz="2400" kern="0">
                <a:latin typeface="Times New Roman" panose="02020603050405020304" pitchFamily="18" charset="0"/>
                <a:cs typeface="Times New Roman" panose="02020603050405020304" pitchFamily="18" charset="0"/>
              </a:rPr>
              <a:t>3.2 Problem</a:t>
            </a:r>
          </a:p>
        </p:txBody>
      </p:sp>
      <p:sp>
        <p:nvSpPr>
          <p:cNvPr id="13" name="TextBox 12"/>
          <p:cNvSpPr txBox="1"/>
          <p:nvPr/>
        </p:nvSpPr>
        <p:spPr>
          <a:xfrm>
            <a:off x="228599" y="1828799"/>
            <a:ext cx="8579734" cy="1323439"/>
          </a:xfrm>
          <a:prstGeom prst="rect">
            <a:avLst/>
          </a:prstGeom>
          <a:noFill/>
        </p:spPr>
        <p:txBody>
          <a:bodyPr wrap="square" rtlCol="0">
            <a:spAutoFit/>
          </a:bodyPr>
          <a:lstStyle/>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How to identify Non-IP based devices?</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How to overcome packet size limitation of BLE?</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How to serve multiple applications as a background service?</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How to provide a common interface to support different technologies?</a:t>
            </a:r>
          </a:p>
        </p:txBody>
      </p:sp>
      <p:sp>
        <p:nvSpPr>
          <p:cNvPr id="5" name="Rectangle 4"/>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6599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599" y="799137"/>
            <a:ext cx="7886700" cy="724864"/>
          </a:xfrm>
        </p:spPr>
        <p:txBody>
          <a:bodyPr>
            <a:normAutofit/>
          </a:bodyPr>
          <a:lstStyle/>
          <a:p>
            <a:r>
              <a:rPr lang="en-CA">
                <a:latin typeface="Times New Roman" panose="02020603050405020304" pitchFamily="18" charset="0"/>
                <a:cs typeface="Times New Roman" panose="02020603050405020304" pitchFamily="18" charset="0"/>
              </a:rPr>
              <a:t>4 Architecture</a:t>
            </a:r>
          </a:p>
        </p:txBody>
      </p:sp>
      <p:sp>
        <p:nvSpPr>
          <p:cNvPr id="8" name="Content Placeholder 2"/>
          <p:cNvSpPr txBox="1">
            <a:spLocks/>
          </p:cNvSpPr>
          <p:nvPr/>
        </p:nvSpPr>
        <p:spPr bwMode="auto">
          <a:xfrm>
            <a:off x="228599" y="1416310"/>
            <a:ext cx="8550275" cy="412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a:lstStyle>
          <a:p>
            <a:pPr marL="0" indent="0">
              <a:buFont typeface="Wingdings" charset="0"/>
              <a:buNone/>
            </a:pPr>
            <a:r>
              <a:rPr lang="en-CA" sz="2400" kern="0">
                <a:latin typeface="Times New Roman" panose="02020603050405020304" pitchFamily="18" charset="0"/>
                <a:cs typeface="Times New Roman" panose="02020603050405020304" pitchFamily="18" charset="0"/>
              </a:rPr>
              <a:t>4.1 Overview</a:t>
            </a:r>
          </a:p>
        </p:txBody>
      </p:sp>
      <p:sp>
        <p:nvSpPr>
          <p:cNvPr id="5" name="TextBox 4"/>
          <p:cNvSpPr txBox="1"/>
          <p:nvPr/>
        </p:nvSpPr>
        <p:spPr>
          <a:xfrm>
            <a:off x="228599" y="1908927"/>
            <a:ext cx="8579734" cy="707886"/>
          </a:xfrm>
          <a:prstGeom prst="rect">
            <a:avLst/>
          </a:prstGeom>
          <a:noFill/>
        </p:spPr>
        <p:txBody>
          <a:bodyPr wrap="square" rtlCol="0">
            <a:spAutoFit/>
          </a:bodyPr>
          <a:lstStyle/>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Application layer. </a:t>
            </a:r>
          </a:p>
          <a:p>
            <a:pPr marL="342900" indent="-342900">
              <a:buFont typeface="Arial" panose="020B0604020202020204" pitchFamily="34" charset="0"/>
              <a:buChar char="•"/>
            </a:pPr>
            <a:r>
              <a:rPr lang="en-CA" sz="2000">
                <a:latin typeface="Times New Roman" panose="02020603050405020304" pitchFamily="18" charset="0"/>
                <a:cs typeface="Times New Roman" panose="02020603050405020304" pitchFamily="18" charset="0"/>
              </a:rPr>
              <a:t>Network layer.</a:t>
            </a:r>
          </a:p>
        </p:txBody>
      </p:sp>
      <p:sp>
        <p:nvSpPr>
          <p:cNvPr id="6" name="Rectangle 5"/>
          <p:cNvSpPr/>
          <p:nvPr/>
        </p:nvSpPr>
        <p:spPr>
          <a:xfrm>
            <a:off x="7239600" y="6012000"/>
            <a:ext cx="1936800" cy="252000"/>
          </a:xfrm>
          <a:prstGeom prst="rect">
            <a:avLst/>
          </a:prstGeom>
          <a:gradFill flip="none" rotWithShape="1">
            <a:gsLst>
              <a:gs pos="0">
                <a:schemeClr val="accent6">
                  <a:shade val="30000"/>
                  <a:satMod val="115000"/>
                </a:schemeClr>
              </a:gs>
              <a:gs pos="50000">
                <a:schemeClr val="accent6">
                  <a:shade val="67500"/>
                  <a:satMod val="115000"/>
                </a:schemeClr>
              </a:gs>
              <a:gs pos="100000">
                <a:srgbClr val="73BA40"/>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91854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5253</TotalTime>
  <Words>2054</Words>
  <Application>Microsoft Office PowerPoint</Application>
  <PresentationFormat>On-screen Show (4:3)</PresentationFormat>
  <Paragraphs>249</Paragraphs>
  <Slides>24</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等线</vt:lpstr>
      <vt:lpstr>等线 Light</vt:lpstr>
      <vt:lpstr>Arial</vt:lpstr>
      <vt:lpstr>Calibri</vt:lpstr>
      <vt:lpstr>Calibri Light</vt:lpstr>
      <vt:lpstr>Times</vt:lpstr>
      <vt:lpstr>Times New Roman</vt:lpstr>
      <vt:lpstr>Wingdings</vt:lpstr>
      <vt:lpstr>Office Theme</vt:lpstr>
      <vt:lpstr>Bluetooth Low Energy Based CoAP Communication in IoT</vt:lpstr>
      <vt:lpstr>Content</vt:lpstr>
      <vt:lpstr>1 Introduction</vt:lpstr>
      <vt:lpstr>1 Introduction</vt:lpstr>
      <vt:lpstr>2 Related Works</vt:lpstr>
      <vt:lpstr>2 Related Works</vt:lpstr>
      <vt:lpstr>3 Problem Definition</vt:lpstr>
      <vt:lpstr>3 Problem Definition</vt:lpstr>
      <vt:lpstr>4 Architecture</vt:lpstr>
      <vt:lpstr>4 Architecture</vt:lpstr>
      <vt:lpstr>4 Architecture</vt:lpstr>
      <vt:lpstr>4 Architecture</vt:lpstr>
      <vt:lpstr>5 Experiment</vt:lpstr>
      <vt:lpstr>5 Experiment</vt:lpstr>
      <vt:lpstr>5 Experiment</vt:lpstr>
      <vt:lpstr>5 Experiment</vt:lpstr>
      <vt:lpstr>5 Experiment</vt:lpstr>
      <vt:lpstr>5 Experiment</vt:lpstr>
      <vt:lpstr>5 Experiment</vt:lpstr>
      <vt:lpstr>6 Conclusion</vt:lpstr>
      <vt:lpstr>7 Future works</vt:lpstr>
      <vt:lpstr>References</vt:lpstr>
      <vt:lpstr>References</vt:lpstr>
      <vt:lpstr>PowerPoint Presentation</vt:lpstr>
    </vt:vector>
  </TitlesOfParts>
  <Company>Division of Media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 David Snell</dc:creator>
  <cp:lastModifiedBy>NAN CHEN</cp:lastModifiedBy>
  <cp:revision>753</cp:revision>
  <cp:lastPrinted>2016-06-20T15:16:01Z</cp:lastPrinted>
  <dcterms:created xsi:type="dcterms:W3CDTF">2010-08-15T00:58:23Z</dcterms:created>
  <dcterms:modified xsi:type="dcterms:W3CDTF">2016-06-23T16:43:11Z</dcterms:modified>
</cp:coreProperties>
</file>