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0" r:id="rId6"/>
    <p:sldId id="261" r:id="rId7"/>
    <p:sldId id="262" r:id="rId8"/>
    <p:sldId id="258" r:id="rId9"/>
    <p:sldId id="259" r:id="rId10"/>
    <p:sldId id="263" r:id="rId11"/>
    <p:sldId id="268" r:id="rId12"/>
    <p:sldId id="264" r:id="rId13"/>
    <p:sldId id="265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13" autoAdjust="0"/>
    <p:restoredTop sz="94660" autoAdjust="0"/>
  </p:normalViewPr>
  <p:slideViewPr>
    <p:cSldViewPr>
      <p:cViewPr varScale="1">
        <p:scale>
          <a:sx n="70" d="100"/>
          <a:sy n="70" d="100"/>
        </p:scale>
        <p:origin x="48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79E88-C8E6-41F4-996F-838B1F23D75D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3775-1B4F-4727-9BA1-20B7BEC8C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8647985" cy="493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1604" y="3286124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Application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1604" y="4429132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Network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3143248"/>
            <a:ext cx="3143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Application Layer</a:t>
            </a:r>
            <a:r>
              <a:rPr lang="en-US" sz="1400" dirty="0" smtClean="0"/>
              <a:t>: Build a user friendly interface for CoAP communication,  message queue management and multiple thread dispatcher.</a:t>
            </a:r>
            <a:endParaRPr lang="en-US" altLang="zh-CN" sz="1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4643438" y="4357694"/>
            <a:ext cx="3143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Network Layer</a:t>
            </a:r>
            <a:r>
              <a:rPr lang="en-US" sz="1400" dirty="0" smtClean="0"/>
              <a:t>: Different  implementations of wireless communication in Non IP environment </a:t>
            </a:r>
            <a:endParaRPr lang="en-US" altLang="zh-CN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1571604" y="207167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Developer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3438" y="2048524"/>
            <a:ext cx="314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Developer Layer</a:t>
            </a:r>
            <a:r>
              <a:rPr lang="en-US" sz="1400" dirty="0" smtClean="0"/>
              <a:t>:  This layer is customized by developers.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1524" y="2672204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Application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843808" y="2094287"/>
            <a:ext cx="216024" cy="1798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矩形 4"/>
          <p:cNvSpPr/>
          <p:nvPr/>
        </p:nvSpPr>
        <p:spPr>
          <a:xfrm>
            <a:off x="3185352" y="1772816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>
            <a:off x="3185352" y="3571591"/>
            <a:ext cx="1857389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Communication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1758599"/>
            <a:ext cx="215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Message Queue and </a:t>
            </a:r>
          </a:p>
          <a:p>
            <a:r>
              <a:rPr lang="en-CA" dirty="0" smtClean="0"/>
              <a:t>Data Processing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645224" y="3501008"/>
            <a:ext cx="357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Implement common interface, </a:t>
            </a:r>
          </a:p>
          <a:p>
            <a:r>
              <a:rPr lang="en-CA" dirty="0" smtClean="0"/>
              <a:t>deliver data between network layer </a:t>
            </a:r>
          </a:p>
          <a:p>
            <a:r>
              <a:rPr lang="en-CA" dirty="0" smtClean="0"/>
              <a:t>and process </a:t>
            </a:r>
            <a:r>
              <a:rPr lang="en-CA" dirty="0" err="1" smtClean="0"/>
              <a:t>compoenent</a:t>
            </a:r>
            <a:r>
              <a:rPr lang="en-CA"/>
              <a:t>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2534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16270" y="571480"/>
            <a:ext cx="8715436" cy="564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 smtClean="0"/>
              <a:t>ads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7708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Receiver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810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843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Senders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269" y="571480"/>
            <a:ext cx="3082297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Application Layer (Process)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810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Processor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810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Processor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3104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3104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3104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3104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3104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8810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Processor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8843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Sender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8843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Sender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43137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137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3137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3137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3137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78843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Sender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 flipH="1">
            <a:off x="2788038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5" idx="1"/>
          </p:cNvCxnSpPr>
          <p:nvPr/>
        </p:nvCxnSpPr>
        <p:spPr>
          <a:xfrm rot="5400000" flipH="1" flipV="1">
            <a:off x="2711369" y="2780827"/>
            <a:ext cx="724842" cy="44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flipH="1">
            <a:off x="5145492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9" idx="3"/>
            <a:endCxn id="97" idx="7"/>
          </p:cNvCxnSpPr>
          <p:nvPr/>
        </p:nvCxnSpPr>
        <p:spPr>
          <a:xfrm>
            <a:off x="4645426" y="2678901"/>
            <a:ext cx="510528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2"/>
            <a:endCxn id="36" idx="1"/>
          </p:cNvCxnSpPr>
          <p:nvPr/>
        </p:nvCxnSpPr>
        <p:spPr>
          <a:xfrm>
            <a:off x="5216930" y="339328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8797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Dispatcher</a:t>
            </a:r>
            <a:endParaRPr lang="zh-CN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8830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Dispatcher</a:t>
            </a:r>
            <a:endParaRPr lang="zh-CN" altLang="en-US" sz="1200" dirty="0"/>
          </a:p>
        </p:txBody>
      </p:sp>
      <p:sp>
        <p:nvSpPr>
          <p:cNvPr id="31" name="流程图: 决策 30"/>
          <p:cNvSpPr/>
          <p:nvPr/>
        </p:nvSpPr>
        <p:spPr>
          <a:xfrm>
            <a:off x="1859344" y="3143248"/>
            <a:ext cx="714380" cy="54121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直接连接符 43"/>
          <p:cNvCxnSpPr>
            <a:stCxn id="31" idx="3"/>
            <a:endCxn id="85" idx="6"/>
          </p:cNvCxnSpPr>
          <p:nvPr/>
        </p:nvCxnSpPr>
        <p:spPr>
          <a:xfrm flipV="1">
            <a:off x="2573724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7906" y="2786058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Is request?</a:t>
            </a:r>
            <a:endParaRPr lang="en-CA" dirty="0"/>
          </a:p>
        </p:txBody>
      </p:sp>
      <p:sp>
        <p:nvSpPr>
          <p:cNvPr id="59" name="TextBox 58"/>
          <p:cNvSpPr txBox="1"/>
          <p:nvPr/>
        </p:nvSpPr>
        <p:spPr>
          <a:xfrm>
            <a:off x="1787906" y="3929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</a:t>
            </a:r>
            <a:endParaRPr lang="en-CA" dirty="0"/>
          </a:p>
        </p:txBody>
      </p:sp>
      <p:cxnSp>
        <p:nvCxnSpPr>
          <p:cNvPr id="61" name="直接连接符 60"/>
          <p:cNvCxnSpPr>
            <a:stCxn id="5" idx="3"/>
            <a:endCxn id="31" idx="1"/>
          </p:cNvCxnSpPr>
          <p:nvPr/>
        </p:nvCxnSpPr>
        <p:spPr>
          <a:xfrm>
            <a:off x="1645030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1" idx="2"/>
          </p:cNvCxnSpPr>
          <p:nvPr/>
        </p:nvCxnSpPr>
        <p:spPr>
          <a:xfrm rot="5400000">
            <a:off x="1665602" y="4235390"/>
            <a:ext cx="11018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73724" y="30718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</a:t>
            </a:r>
            <a:endParaRPr lang="en-CA" dirty="0"/>
          </a:p>
        </p:txBody>
      </p:sp>
      <p:sp>
        <p:nvSpPr>
          <p:cNvPr id="66" name="矩形 65"/>
          <p:cNvSpPr/>
          <p:nvPr/>
        </p:nvSpPr>
        <p:spPr>
          <a:xfrm>
            <a:off x="1144964" y="4786322"/>
            <a:ext cx="200026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Look Up Response </a:t>
            </a:r>
            <a:r>
              <a:rPr lang="en-US" altLang="zh-CN" dirty="0" err="1" smtClean="0">
                <a:solidFill>
                  <a:schemeClr val="tx1"/>
                </a:solidFill>
              </a:rPr>
              <a:t>CallBack</a:t>
            </a:r>
            <a:r>
              <a:rPr lang="en-US" altLang="zh-CN" dirty="0" smtClean="0">
                <a:solidFill>
                  <a:schemeClr val="tx1"/>
                </a:solidFill>
              </a:rPr>
              <a:t> Map to execute 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>
            <a:stCxn id="36" idx="3"/>
            <a:endCxn id="73" idx="1"/>
          </p:cNvCxnSpPr>
          <p:nvPr/>
        </p:nvCxnSpPr>
        <p:spPr>
          <a:xfrm>
            <a:off x="7145756" y="3393281"/>
            <a:ext cx="2142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360038" y="2643182"/>
            <a:ext cx="1428792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Register message in </a:t>
            </a:r>
            <a:r>
              <a:rPr lang="en-US" altLang="zh-CN" dirty="0" err="1" smtClean="0">
                <a:solidFill>
                  <a:schemeClr val="tx1"/>
                </a:solidFill>
              </a:rPr>
              <a:t>CallBack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inMap</a:t>
            </a:r>
            <a:r>
              <a:rPr lang="en-US" altLang="zh-CN" dirty="0" smtClean="0">
                <a:solidFill>
                  <a:schemeClr val="tx1"/>
                </a:solidFill>
              </a:rPr>
              <a:t> and Send it out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571480"/>
            <a:ext cx="8358246" cy="564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571480"/>
            <a:ext cx="207170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Bandwidth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143116"/>
          <a:ext cx="2786082" cy="382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48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Time Span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19s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1.684kbps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27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1.6kbps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357299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Repeat send 32bytes data 100 times (extra 8 bytes per frame)</a:t>
            </a:r>
          </a:p>
          <a:p>
            <a:r>
              <a:rPr lang="en-US" altLang="zh-CN" sz="1200" dirty="0" smtClean="0"/>
              <a:t>Therefore we use 4000 bites/ time usage= bandwidth;</a:t>
            </a:r>
            <a:endParaRPr lang="zh-CN" altLang="en-US" sz="12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000496" y="2143116"/>
          <a:ext cx="3976694" cy="58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6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Average 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Average Result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19.6s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1.6336kbps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270" y="214290"/>
            <a:ext cx="8715436" cy="6000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 smtClean="0"/>
              <a:t>ads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6182" y="3857628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5786" y="2143116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86182" y="357166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83839" y="2025378"/>
            <a:ext cx="1571636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8662" y="3000372"/>
            <a:ext cx="1228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Request Sponsor</a:t>
            </a:r>
            <a:endParaRPr lang="en-CA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57620" y="2143116"/>
            <a:ext cx="140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Resource Container</a:t>
            </a:r>
            <a:endParaRPr lang="en-CA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7620" y="5643578"/>
            <a:ext cx="140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Resource Container</a:t>
            </a:r>
            <a:endParaRPr lang="en-CA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643702" y="3786190"/>
            <a:ext cx="140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Resource Container</a:t>
            </a:r>
            <a:endParaRPr lang="en-CA" sz="1200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2428860" y="121442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9104117">
            <a:off x="2373778" y="1495141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Request VR 100</a:t>
            </a:r>
            <a:endParaRPr lang="en-CA" sz="1200" dirty="0"/>
          </a:p>
        </p:txBody>
      </p:sp>
      <p:cxnSp>
        <p:nvCxnSpPr>
          <p:cNvPr id="61" name="直接箭头连接符 60"/>
          <p:cNvCxnSpPr/>
          <p:nvPr/>
        </p:nvCxnSpPr>
        <p:spPr>
          <a:xfrm rot="10800000" flipV="1">
            <a:off x="2428860" y="1357298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9104117">
            <a:off x="2670130" y="1967303"/>
            <a:ext cx="1082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Return VR 100</a:t>
            </a:r>
            <a:endParaRPr lang="en-CA" sz="1200" dirty="0"/>
          </a:p>
        </p:txBody>
      </p:sp>
      <p:sp>
        <p:nvSpPr>
          <p:cNvPr id="65" name="椭圆 64"/>
          <p:cNvSpPr/>
          <p:nvPr/>
        </p:nvSpPr>
        <p:spPr>
          <a:xfrm>
            <a:off x="3929058" y="4286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accent1"/>
                </a:solidFill>
              </a:rPr>
              <a:t>R1</a:t>
            </a:r>
            <a:endParaRPr lang="en-CA" sz="1200" dirty="0">
              <a:solidFill>
                <a:schemeClr val="accent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929058" y="107154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accent1"/>
                </a:solidFill>
              </a:rPr>
              <a:t>R2</a:t>
            </a:r>
            <a:endParaRPr lang="en-CA" sz="1200" dirty="0">
              <a:solidFill>
                <a:schemeClr val="accent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4643438" y="4286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 smtClean="0">
                <a:solidFill>
                  <a:schemeClr val="accent1"/>
                </a:solidFill>
              </a:rPr>
              <a:t>100</a:t>
            </a:r>
            <a:endParaRPr lang="en-CA" sz="1000" dirty="0">
              <a:solidFill>
                <a:schemeClr val="accen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643438" y="107154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 smtClean="0">
                <a:solidFill>
                  <a:schemeClr val="accent1"/>
                </a:solidFill>
              </a:rPr>
              <a:t>101</a:t>
            </a:r>
            <a:endParaRPr lang="en-CA" sz="1000" dirty="0">
              <a:solidFill>
                <a:schemeClr val="accent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643438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 smtClean="0">
                <a:solidFill>
                  <a:schemeClr val="accent1"/>
                </a:solidFill>
              </a:rPr>
              <a:t>101</a:t>
            </a:r>
            <a:endParaRPr lang="en-CA" sz="1000" dirty="0">
              <a:solidFill>
                <a:schemeClr val="accent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929058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accent1"/>
                </a:solidFill>
              </a:rPr>
              <a:t>R1</a:t>
            </a:r>
            <a:endParaRPr lang="en-CA" sz="1200" dirty="0">
              <a:solidFill>
                <a:schemeClr val="accent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429520" y="214311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accent1"/>
                </a:solidFill>
              </a:rPr>
              <a:t>VR</a:t>
            </a:r>
          </a:p>
          <a:p>
            <a:pPr algn="ctr"/>
            <a:r>
              <a:rPr lang="en-CA" sz="1000" dirty="0" smtClean="0">
                <a:solidFill>
                  <a:schemeClr val="accent1"/>
                </a:solidFill>
              </a:rPr>
              <a:t>100</a:t>
            </a:r>
            <a:endParaRPr lang="en-CA" sz="1000" dirty="0">
              <a:solidFill>
                <a:schemeClr val="accent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715140" y="214311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accent1"/>
                </a:solidFill>
              </a:rPr>
              <a:t>R1</a:t>
            </a:r>
            <a:endParaRPr lang="en-CA" sz="1200" dirty="0">
              <a:solidFill>
                <a:schemeClr val="accent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rot="16200000" flipH="1">
            <a:off x="2464578" y="3607595"/>
            <a:ext cx="121444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2899411">
            <a:off x="2551255" y="3889512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Request VR 100</a:t>
            </a:r>
            <a:endParaRPr lang="en-CA" sz="1200" dirty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2571736" y="2928934"/>
            <a:ext cx="3786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929058" y="2643182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Request VR 100</a:t>
            </a:r>
            <a:endParaRPr lang="en-CA" sz="1200" dirty="0"/>
          </a:p>
        </p:txBody>
      </p:sp>
      <p:cxnSp>
        <p:nvCxnSpPr>
          <p:cNvPr id="92" name="直接箭头连接符 91"/>
          <p:cNvCxnSpPr/>
          <p:nvPr/>
        </p:nvCxnSpPr>
        <p:spPr>
          <a:xfrm rot="10800000">
            <a:off x="2500298" y="3071810"/>
            <a:ext cx="3857652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857620" y="3143248"/>
            <a:ext cx="2078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Failed Return VR100 (timeout)</a:t>
            </a:r>
            <a:endParaRPr lang="en-C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2976" y="4286256"/>
            <a:ext cx="816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Device A</a:t>
            </a:r>
            <a:endParaRPr lang="en-CA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4810" y="5929330"/>
            <a:ext cx="81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Device B</a:t>
            </a:r>
            <a:endParaRPr lang="en-CA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214810" y="2428868"/>
            <a:ext cx="808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Device C</a:t>
            </a:r>
            <a:endParaRPr lang="en-CA" sz="1400" dirty="0"/>
          </a:p>
        </p:txBody>
      </p:sp>
      <p:sp>
        <p:nvSpPr>
          <p:cNvPr id="33" name="矩形 32"/>
          <p:cNvSpPr/>
          <p:nvPr/>
        </p:nvSpPr>
        <p:spPr>
          <a:xfrm>
            <a:off x="7000892" y="4071942"/>
            <a:ext cx="823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Device D</a:t>
            </a:r>
            <a:endParaRPr lang="en-CA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428604"/>
            <a:ext cx="8715436" cy="6000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 smtClean="0"/>
              <a:t>ads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1934" y="928670"/>
            <a:ext cx="714380" cy="714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Proxy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0744" y="643712"/>
            <a:ext cx="143670" cy="714380"/>
            <a:chOff x="1070744" y="643712"/>
            <a:chExt cx="143670" cy="714380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延期 1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1538" y="3429000"/>
            <a:ext cx="143670" cy="714380"/>
            <a:chOff x="1070744" y="643712"/>
            <a:chExt cx="143670" cy="714380"/>
          </a:xfrm>
        </p:grpSpPr>
        <p:cxnSp>
          <p:nvCxnSpPr>
            <p:cNvPr id="14" name="直接连接符 13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延期 14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71538" y="1571612"/>
            <a:ext cx="143670" cy="714380"/>
            <a:chOff x="1070744" y="643712"/>
            <a:chExt cx="143670" cy="714380"/>
          </a:xfrm>
        </p:grpSpPr>
        <p:cxnSp>
          <p:nvCxnSpPr>
            <p:cNvPr id="17" name="直接连接符 1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延期 17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71538" y="4572008"/>
            <a:ext cx="143670" cy="714380"/>
            <a:chOff x="1070744" y="643712"/>
            <a:chExt cx="143670" cy="714380"/>
          </a:xfrm>
        </p:grpSpPr>
        <p:cxnSp>
          <p:nvCxnSpPr>
            <p:cNvPr id="20" name="直接连接符 19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延期 2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矩形 21"/>
          <p:cNvSpPr/>
          <p:nvPr/>
        </p:nvSpPr>
        <p:spPr>
          <a:xfrm>
            <a:off x="4071934" y="3857628"/>
            <a:ext cx="714380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Proxy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572264" y="1071546"/>
            <a:ext cx="1353262" cy="1000132"/>
            <a:chOff x="6408300" y="1071546"/>
            <a:chExt cx="1353262" cy="1000132"/>
          </a:xfrm>
        </p:grpSpPr>
        <p:grpSp>
          <p:nvGrpSpPr>
            <p:cNvPr id="26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Internet</a:t>
                </a:r>
                <a:endParaRPr lang="en-CA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椭圆 24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43702" y="3929066"/>
            <a:ext cx="1353262" cy="1000132"/>
            <a:chOff x="6408300" y="1071546"/>
            <a:chExt cx="1353262" cy="1000132"/>
          </a:xfrm>
        </p:grpSpPr>
        <p:grpSp>
          <p:nvGrpSpPr>
            <p:cNvPr id="37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Internet</a:t>
                </a:r>
                <a:endParaRPr lang="en-CA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椭圆 37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5156272" y="1214422"/>
            <a:ext cx="1117472" cy="24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5085622" y="1349838"/>
            <a:ext cx="1187334" cy="25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214942" y="428625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5143504" y="442913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43042" y="1000108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0800000">
            <a:off x="1571604" y="1142984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571604" y="3786190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0800000">
            <a:off x="1500166" y="3929066"/>
            <a:ext cx="221457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571604" y="1928802"/>
            <a:ext cx="221457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 flipV="1">
            <a:off x="1571604" y="2071678"/>
            <a:ext cx="221457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500166" y="4643446"/>
            <a:ext cx="221457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0800000" flipV="1">
            <a:off x="1500166" y="4786322"/>
            <a:ext cx="222410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678762">
            <a:off x="2359634" y="76690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BLE(GATT)</a:t>
            </a:r>
            <a:endParaRPr lang="en-CA" sz="1000" dirty="0"/>
          </a:p>
        </p:txBody>
      </p:sp>
      <p:sp>
        <p:nvSpPr>
          <p:cNvPr id="74" name="TextBox 73"/>
          <p:cNvSpPr txBox="1"/>
          <p:nvPr/>
        </p:nvSpPr>
        <p:spPr>
          <a:xfrm rot="21275943">
            <a:off x="2156496" y="1676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NFC(Byte array)</a:t>
            </a:r>
            <a:endParaRPr lang="en-CA" sz="1000" dirty="0"/>
          </a:p>
        </p:txBody>
      </p:sp>
      <p:sp>
        <p:nvSpPr>
          <p:cNvPr id="75" name="TextBox 74"/>
          <p:cNvSpPr txBox="1"/>
          <p:nvPr/>
        </p:nvSpPr>
        <p:spPr>
          <a:xfrm rot="723275">
            <a:off x="5507359" y="1016795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CoAP</a:t>
            </a:r>
            <a:endParaRPr lang="en-CA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572132" y="400050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CoAP</a:t>
            </a:r>
            <a:endParaRPr lang="en-CA" sz="1000" dirty="0"/>
          </a:p>
        </p:txBody>
      </p:sp>
      <p:sp>
        <p:nvSpPr>
          <p:cNvPr id="77" name="TextBox 76"/>
          <p:cNvSpPr txBox="1"/>
          <p:nvPr/>
        </p:nvSpPr>
        <p:spPr>
          <a:xfrm rot="678762">
            <a:off x="2304664" y="364089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BLE(CoAP)</a:t>
            </a:r>
            <a:endParaRPr lang="en-CA" sz="1000" dirty="0"/>
          </a:p>
        </p:txBody>
      </p:sp>
      <p:sp>
        <p:nvSpPr>
          <p:cNvPr id="78" name="TextBox 77"/>
          <p:cNvSpPr txBox="1"/>
          <p:nvPr/>
        </p:nvSpPr>
        <p:spPr>
          <a:xfrm rot="21238613">
            <a:off x="2142003" y="4466482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NFC(CoAP)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14612" y="2428868"/>
            <a:ext cx="353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Current Solution to merge WAPN into CoAP network</a:t>
            </a:r>
            <a:endParaRPr lang="en-CA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643174" y="5357826"/>
            <a:ext cx="356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Proposed Solution to merge WAPN into CoAP network</a:t>
            </a:r>
            <a:endParaRPr lang="en-CA" sz="1200" dirty="0"/>
          </a:p>
        </p:txBody>
      </p:sp>
      <p:sp>
        <p:nvSpPr>
          <p:cNvPr id="82" name="矩形 81"/>
          <p:cNvSpPr/>
          <p:nvPr/>
        </p:nvSpPr>
        <p:spPr>
          <a:xfrm>
            <a:off x="4071934" y="1785926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Proxy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rot="20831569">
            <a:off x="5143504" y="200024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031569">
            <a:off x="5072066" y="214311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20831569">
            <a:off x="5500694" y="1714488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CoAP</a:t>
            </a:r>
            <a:endParaRPr lang="en-CA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85720" y="571480"/>
            <a:ext cx="8715436" cy="564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 smtClean="0"/>
              <a:t>ads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58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Receiver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755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57884" y="164305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Senders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19" y="571480"/>
            <a:ext cx="3082297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Application Layer (Process)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755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Processor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Processor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0049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0049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049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0049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5755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Processor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57884" y="242886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Sender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7884" y="3143248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Sender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500826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500826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500826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500826" y="42148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0082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857884" y="4500570"/>
            <a:ext cx="135732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Sender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 flipH="1">
            <a:off x="2857488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5" idx="1"/>
          </p:cNvCxnSpPr>
          <p:nvPr/>
        </p:nvCxnSpPr>
        <p:spPr>
          <a:xfrm rot="5400000" flipH="1" flipV="1">
            <a:off x="2780819" y="2780827"/>
            <a:ext cx="724842" cy="44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flipH="1">
            <a:off x="5214942" y="3357562"/>
            <a:ext cx="71438" cy="714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9" idx="3"/>
            <a:endCxn id="97" idx="7"/>
          </p:cNvCxnSpPr>
          <p:nvPr/>
        </p:nvCxnSpPr>
        <p:spPr>
          <a:xfrm>
            <a:off x="4714876" y="2678901"/>
            <a:ext cx="510528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2"/>
            <a:endCxn id="36" idx="1"/>
          </p:cNvCxnSpPr>
          <p:nvPr/>
        </p:nvCxnSpPr>
        <p:spPr>
          <a:xfrm>
            <a:off x="5286380" y="339328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35742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Dispatcher</a:t>
            </a:r>
            <a:endParaRPr lang="zh-CN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57752" y="357187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Dispatcher</a:t>
            </a:r>
            <a:endParaRPr lang="zh-CN" altLang="en-US" sz="1200" dirty="0"/>
          </a:p>
        </p:txBody>
      </p:sp>
      <p:sp>
        <p:nvSpPr>
          <p:cNvPr id="31" name="流程图: 决策 30"/>
          <p:cNvSpPr/>
          <p:nvPr/>
        </p:nvSpPr>
        <p:spPr>
          <a:xfrm>
            <a:off x="1928794" y="3143248"/>
            <a:ext cx="714380" cy="54121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直接连接符 43"/>
          <p:cNvCxnSpPr>
            <a:stCxn id="31" idx="3"/>
            <a:endCxn id="85" idx="6"/>
          </p:cNvCxnSpPr>
          <p:nvPr/>
        </p:nvCxnSpPr>
        <p:spPr>
          <a:xfrm flipV="1">
            <a:off x="2643174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57356" y="2786058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Is request?</a:t>
            </a:r>
            <a:endParaRPr lang="en-CA" dirty="0"/>
          </a:p>
        </p:txBody>
      </p:sp>
      <p:sp>
        <p:nvSpPr>
          <p:cNvPr id="59" name="TextBox 58"/>
          <p:cNvSpPr txBox="1"/>
          <p:nvPr/>
        </p:nvSpPr>
        <p:spPr>
          <a:xfrm>
            <a:off x="1857356" y="3929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</a:t>
            </a:r>
            <a:endParaRPr lang="en-CA" dirty="0"/>
          </a:p>
        </p:txBody>
      </p:sp>
      <p:cxnSp>
        <p:nvCxnSpPr>
          <p:cNvPr id="61" name="直接连接符 60"/>
          <p:cNvCxnSpPr>
            <a:stCxn id="5" idx="3"/>
            <a:endCxn id="31" idx="1"/>
          </p:cNvCxnSpPr>
          <p:nvPr/>
        </p:nvCxnSpPr>
        <p:spPr>
          <a:xfrm>
            <a:off x="1714480" y="3393281"/>
            <a:ext cx="214314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1" idx="2"/>
          </p:cNvCxnSpPr>
          <p:nvPr/>
        </p:nvCxnSpPr>
        <p:spPr>
          <a:xfrm rot="5400000">
            <a:off x="1735052" y="4235390"/>
            <a:ext cx="11018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43174" y="30718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</a:t>
            </a:r>
            <a:endParaRPr lang="en-CA" dirty="0"/>
          </a:p>
        </p:txBody>
      </p:sp>
      <p:sp>
        <p:nvSpPr>
          <p:cNvPr id="66" name="矩形 65"/>
          <p:cNvSpPr/>
          <p:nvPr/>
        </p:nvSpPr>
        <p:spPr>
          <a:xfrm>
            <a:off x="1214414" y="4786322"/>
            <a:ext cx="200026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Look Up Response </a:t>
            </a:r>
            <a:r>
              <a:rPr lang="en-US" altLang="zh-CN" dirty="0" err="1" smtClean="0">
                <a:solidFill>
                  <a:schemeClr val="tx1"/>
                </a:solidFill>
              </a:rPr>
              <a:t>CallBack</a:t>
            </a:r>
            <a:r>
              <a:rPr lang="en-US" altLang="zh-CN" dirty="0" smtClean="0">
                <a:solidFill>
                  <a:schemeClr val="tx1"/>
                </a:solidFill>
              </a:rPr>
              <a:t> Map to execute 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/>
          <p:cNvCxnSpPr>
            <a:stCxn id="36" idx="3"/>
            <a:endCxn id="73" idx="1"/>
          </p:cNvCxnSpPr>
          <p:nvPr/>
        </p:nvCxnSpPr>
        <p:spPr>
          <a:xfrm>
            <a:off x="7215206" y="3393281"/>
            <a:ext cx="2142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429488" y="2643182"/>
            <a:ext cx="1428792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Register </a:t>
            </a:r>
            <a:r>
              <a:rPr lang="en-US" altLang="zh-CN" dirty="0" err="1" smtClean="0">
                <a:solidFill>
                  <a:schemeClr val="tx1"/>
                </a:solidFill>
              </a:rPr>
              <a:t>CallBack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inMap</a:t>
            </a:r>
            <a:r>
              <a:rPr lang="en-US" altLang="zh-CN" dirty="0" smtClean="0">
                <a:solidFill>
                  <a:schemeClr val="tx1"/>
                </a:solidFill>
              </a:rPr>
              <a:t> and Send out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3786182" y="214290"/>
            <a:ext cx="1071570" cy="5715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Begin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3786182" y="5286388"/>
            <a:ext cx="1000132" cy="5715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End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3500430" y="1785926"/>
            <a:ext cx="1714512" cy="7858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Have Service?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30" y="1071546"/>
            <a:ext cx="171451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Create Instance of App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14942" y="2571744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Start new service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0430" y="3429000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Create Connection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0430" y="4143380"/>
            <a:ext cx="17145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Connection Lost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214810" y="928670"/>
            <a:ext cx="28575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4250529" y="1678770"/>
            <a:ext cx="2143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3929852" y="3000373"/>
            <a:ext cx="856464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7" idx="2"/>
          </p:cNvCxnSpPr>
          <p:nvPr/>
        </p:nvCxnSpPr>
        <p:spPr>
          <a:xfrm rot="5400000">
            <a:off x="4285454" y="4071942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500430" y="3786190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Communication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12" idx="2"/>
          </p:cNvCxnSpPr>
          <p:nvPr/>
        </p:nvCxnSpPr>
        <p:spPr>
          <a:xfrm rot="5400000">
            <a:off x="4286248" y="37147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4215207" y="5143115"/>
            <a:ext cx="2857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形状 49"/>
          <p:cNvCxnSpPr>
            <a:stCxn id="6" idx="3"/>
            <a:endCxn id="8" idx="0"/>
          </p:cNvCxnSpPr>
          <p:nvPr/>
        </p:nvCxnSpPr>
        <p:spPr>
          <a:xfrm>
            <a:off x="5214942" y="2178835"/>
            <a:ext cx="857256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72132" y="18573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</a:t>
            </a:r>
            <a:endParaRPr lang="en-CA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000496" y="2786058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</a:t>
            </a:r>
            <a:endParaRPr lang="en-CA" sz="1400" dirty="0"/>
          </a:p>
        </p:txBody>
      </p:sp>
      <p:cxnSp>
        <p:nvCxnSpPr>
          <p:cNvPr id="54" name="形状 53"/>
          <p:cNvCxnSpPr>
            <a:stCxn id="8" idx="2"/>
          </p:cNvCxnSpPr>
          <p:nvPr/>
        </p:nvCxnSpPr>
        <p:spPr>
          <a:xfrm rot="5400000">
            <a:off x="5143504" y="2214554"/>
            <a:ext cx="142876" cy="1714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00430" y="4786322"/>
            <a:ext cx="17145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Call end service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endCxn id="61" idx="0"/>
          </p:cNvCxnSpPr>
          <p:nvPr/>
        </p:nvCxnSpPr>
        <p:spPr>
          <a:xfrm rot="5400000">
            <a:off x="4179488" y="4607330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>
            <a:off x="4357686" y="328612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10800000" flipV="1">
            <a:off x="4357686" y="3286124"/>
            <a:ext cx="1714512" cy="1285884"/>
          </a:xfrm>
          <a:prstGeom prst="bentConnector3">
            <a:avLst>
              <a:gd name="adj1" fmla="val 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3786182" y="214290"/>
            <a:ext cx="982273" cy="40821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Begin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6429388" y="3286124"/>
            <a:ext cx="916788" cy="40821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End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4184194" y="744972"/>
            <a:ext cx="204112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6" idx="2"/>
          </p:cNvCxnSpPr>
          <p:nvPr/>
        </p:nvCxnSpPr>
        <p:spPr>
          <a:xfrm rot="5400000">
            <a:off x="4179091" y="132157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00430" y="857232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Create instance of CoAPRequest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00430" y="142873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Push request to sender queue 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0430" y="2000240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Broadcast request to network layer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7" idx="2"/>
            <a:endCxn id="29" idx="0"/>
          </p:cNvCxnSpPr>
          <p:nvPr/>
        </p:nvCxnSpPr>
        <p:spPr>
          <a:xfrm rot="5400000">
            <a:off x="4179091" y="18930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00430" y="2928934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Send to remote device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00430" y="357187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Push request into processor queue 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00430" y="4643446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Send response to sender queue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4215604" y="242807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4214016" y="2857496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>
          <a:xfrm>
            <a:off x="3428992" y="2500306"/>
            <a:ext cx="1714512" cy="2857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>
                <a:solidFill>
                  <a:schemeClr val="tx1"/>
                </a:solidFill>
              </a:rPr>
              <a:t>Connection Available?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0496" y="2714620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Y</a:t>
            </a:r>
            <a:endParaRPr lang="en-CA" sz="1000" dirty="0"/>
          </a:p>
        </p:txBody>
      </p:sp>
      <p:cxnSp>
        <p:nvCxnSpPr>
          <p:cNvPr id="53" name="直接箭头连接符 52"/>
          <p:cNvCxnSpPr>
            <a:stCxn id="34" idx="2"/>
            <a:endCxn id="35" idx="0"/>
          </p:cNvCxnSpPr>
          <p:nvPr/>
        </p:nvCxnSpPr>
        <p:spPr>
          <a:xfrm rot="5400000">
            <a:off x="4143372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/>
          <p:cNvSpPr/>
          <p:nvPr/>
        </p:nvSpPr>
        <p:spPr>
          <a:xfrm>
            <a:off x="3428992" y="4143380"/>
            <a:ext cx="1714512" cy="35719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>
                <a:solidFill>
                  <a:schemeClr val="tx1"/>
                </a:solidFill>
              </a:rPr>
              <a:t>Resource available?</a:t>
            </a:r>
            <a:endParaRPr lang="en-CA" sz="900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endCxn id="56" idx="0"/>
          </p:cNvCxnSpPr>
          <p:nvPr/>
        </p:nvCxnSpPr>
        <p:spPr>
          <a:xfrm rot="5400000">
            <a:off x="4179885" y="403542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6" idx="0"/>
          </p:cNvCxnSpPr>
          <p:nvPr/>
        </p:nvCxnSpPr>
        <p:spPr>
          <a:xfrm rot="5400000">
            <a:off x="4215604" y="4572008"/>
            <a:ext cx="14208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0496" y="4429132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Y</a:t>
            </a:r>
            <a:endParaRPr lang="en-CA" sz="1000" dirty="0"/>
          </a:p>
        </p:txBody>
      </p:sp>
      <p:sp>
        <p:nvSpPr>
          <p:cNvPr id="64" name="矩形 63"/>
          <p:cNvSpPr/>
          <p:nvPr/>
        </p:nvSpPr>
        <p:spPr>
          <a:xfrm>
            <a:off x="6072198" y="1357298"/>
            <a:ext cx="157163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Send back to request sponsor device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72198" y="2000240"/>
            <a:ext cx="1571636" cy="10715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Call response handler in the hashmap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6785784" y="1285860"/>
            <a:ext cx="1436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决策 66"/>
          <p:cNvSpPr/>
          <p:nvPr/>
        </p:nvSpPr>
        <p:spPr>
          <a:xfrm>
            <a:off x="6000760" y="928670"/>
            <a:ext cx="1714512" cy="2857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>
                <a:solidFill>
                  <a:schemeClr val="tx1"/>
                </a:solidFill>
              </a:rPr>
              <a:t>Connection Available?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72264" y="1142984"/>
            <a:ext cx="14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Y</a:t>
            </a:r>
            <a:endParaRPr lang="en-CA" sz="1000" dirty="0"/>
          </a:p>
        </p:txBody>
      </p:sp>
      <p:cxnSp>
        <p:nvCxnSpPr>
          <p:cNvPr id="69" name="直接箭头连接符 68"/>
          <p:cNvCxnSpPr>
            <a:stCxn id="64" idx="2"/>
            <a:endCxn id="65" idx="0"/>
          </p:cNvCxnSpPr>
          <p:nvPr/>
        </p:nvCxnSpPr>
        <p:spPr>
          <a:xfrm rot="5400000">
            <a:off x="6715140" y="18573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形状 71"/>
          <p:cNvCxnSpPr>
            <a:stCxn id="36" idx="2"/>
            <a:endCxn id="67" idx="0"/>
          </p:cNvCxnSpPr>
          <p:nvPr/>
        </p:nvCxnSpPr>
        <p:spPr>
          <a:xfrm rot="5400000" flipH="1" flipV="1">
            <a:off x="3536149" y="1678769"/>
            <a:ext cx="4071966" cy="2571768"/>
          </a:xfrm>
          <a:prstGeom prst="bentConnector5">
            <a:avLst>
              <a:gd name="adj1" fmla="val -5614"/>
              <a:gd name="adj2" fmla="val 48611"/>
              <a:gd name="adj3" fmla="val 1056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5" idx="2"/>
          </p:cNvCxnSpPr>
          <p:nvPr/>
        </p:nvCxnSpPr>
        <p:spPr>
          <a:xfrm rot="5400000">
            <a:off x="6750859" y="317896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46"/>
          <p:cNvSpPr/>
          <p:nvPr/>
        </p:nvSpPr>
        <p:spPr>
          <a:xfrm>
            <a:off x="683568" y="764704"/>
            <a:ext cx="3816424" cy="504056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9633" y="925072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SOAP Envelope</a:t>
            </a:r>
            <a:endParaRPr lang="en-CA" dirty="0"/>
          </a:p>
        </p:txBody>
      </p:sp>
      <p:sp>
        <p:nvSpPr>
          <p:cNvPr id="7" name="流程图: 过程 46"/>
          <p:cNvSpPr/>
          <p:nvPr/>
        </p:nvSpPr>
        <p:spPr>
          <a:xfrm>
            <a:off x="894563" y="1402414"/>
            <a:ext cx="3394431" cy="116248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5556" y="1434097"/>
            <a:ext cx="143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SOAP Header</a:t>
            </a:r>
            <a:endParaRPr lang="en-CA" dirty="0"/>
          </a:p>
        </p:txBody>
      </p:sp>
      <p:sp>
        <p:nvSpPr>
          <p:cNvPr id="9" name="流程图: 过程 46"/>
          <p:cNvSpPr/>
          <p:nvPr/>
        </p:nvSpPr>
        <p:spPr>
          <a:xfrm>
            <a:off x="894563" y="3125451"/>
            <a:ext cx="3394431" cy="2319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2954" y="3239688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SOAP Body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1292444" y="1814388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Header Message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2444" y="3609020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Body Message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2444" y="4498076"/>
            <a:ext cx="2598662" cy="6267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Fault Message</a:t>
            </a: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0698"/>
              </p:ext>
            </p:extLst>
          </p:nvPr>
        </p:nvGraphicFramePr>
        <p:xfrm>
          <a:off x="4872099" y="1318879"/>
          <a:ext cx="3816424" cy="37547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941">
                <a:tc>
                  <a:txBody>
                    <a:bodyPr/>
                    <a:lstStyle/>
                    <a:p>
                      <a:r>
                        <a:rPr lang="en-CA" dirty="0" smtClean="0"/>
                        <a:t>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Required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Envelope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5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05033"/>
              </p:ext>
            </p:extLst>
          </p:nvPr>
        </p:nvGraphicFramePr>
        <p:xfrm>
          <a:off x="1043608" y="1340768"/>
          <a:ext cx="7038156" cy="308036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Bit</a:t>
                      </a:r>
                      <a:endParaRPr lang="en-CA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06">
                <a:tc>
                  <a:txBody>
                    <a:bodyPr/>
                    <a:lstStyle/>
                    <a:p>
                      <a:r>
                        <a:rPr lang="en-CA" dirty="0" smtClean="0"/>
                        <a:t>Byte1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Packet</a:t>
                      </a:r>
                      <a:r>
                        <a:rPr lang="en-CA" baseline="0" dirty="0" smtClean="0"/>
                        <a:t> Type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Flag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CA" smtClean="0"/>
                        <a:t>Byte2…</a:t>
                      </a: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Remaining Length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154">
                <a:tc>
                  <a:txBody>
                    <a:bodyPr/>
                    <a:lstStyle/>
                    <a:p>
                      <a:r>
                        <a:rPr lang="en-CA" dirty="0" smtClean="0"/>
                        <a:t>Unknown</a:t>
                      </a:r>
                    </a:p>
                    <a:p>
                      <a:r>
                        <a:rPr lang="en-CA" dirty="0" smtClean="0"/>
                        <a:t>Size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Optional</a:t>
                      </a:r>
                      <a:r>
                        <a:rPr lang="en-CA" baseline="0" dirty="0" smtClean="0"/>
                        <a:t> Header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r>
                        <a:rPr lang="en-CA" dirty="0" smtClean="0"/>
                        <a:t>Unknown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Payload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58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857752" y="3500438"/>
            <a:ext cx="3214710" cy="2500330"/>
            <a:chOff x="5000628" y="2643182"/>
            <a:chExt cx="3214710" cy="3500462"/>
          </a:xfrm>
        </p:grpSpPr>
        <p:sp>
          <p:nvSpPr>
            <p:cNvPr id="2" name="流程图: 过程 1"/>
            <p:cNvSpPr/>
            <p:nvPr/>
          </p:nvSpPr>
          <p:spPr>
            <a:xfrm>
              <a:off x="5000628" y="2643182"/>
              <a:ext cx="3214710" cy="350046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流程图: 过程 2"/>
            <p:cNvSpPr/>
            <p:nvPr/>
          </p:nvSpPr>
          <p:spPr>
            <a:xfrm>
              <a:off x="5072066" y="2928934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APP1/User1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6643702" y="2928934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APP2/User1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5857884" y="4643446"/>
              <a:ext cx="1500198" cy="85725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BLE Service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stCxn id="3" idx="2"/>
              <a:endCxn id="7" idx="0"/>
            </p:cNvCxnSpPr>
            <p:nvPr/>
          </p:nvCxnSpPr>
          <p:spPr>
            <a:xfrm rot="16200000" flipH="1">
              <a:off x="5786446" y="3821909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2"/>
              <a:endCxn id="7" idx="0"/>
            </p:cNvCxnSpPr>
            <p:nvPr/>
          </p:nvCxnSpPr>
          <p:spPr>
            <a:xfrm rot="5400000">
              <a:off x="6572264" y="3821909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86380" y="4143380"/>
              <a:ext cx="1058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CoAP Request</a:t>
              </a:r>
              <a:endParaRPr lang="zh-CN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0892" y="4143380"/>
              <a:ext cx="1058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CoAP Request</a:t>
              </a:r>
              <a:endParaRPr lang="zh-CN" altLang="en-US" sz="1200" dirty="0"/>
            </a:p>
          </p:txBody>
        </p:sp>
      </p:grpSp>
      <p:sp>
        <p:nvSpPr>
          <p:cNvPr id="15" name="流程图: 过程 14"/>
          <p:cNvSpPr/>
          <p:nvPr/>
        </p:nvSpPr>
        <p:spPr>
          <a:xfrm>
            <a:off x="928662" y="164305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928662" y="271462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928662" y="4143380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BLE 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71604" y="350043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571604" y="371475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571604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5" idx="3"/>
          </p:cNvCxnSpPr>
          <p:nvPr/>
        </p:nvCxnSpPr>
        <p:spPr>
          <a:xfrm>
            <a:off x="2285984" y="2000240"/>
            <a:ext cx="3429024" cy="323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2285984" y="3071810"/>
            <a:ext cx="3429024" cy="216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7" idx="3"/>
          </p:cNvCxnSpPr>
          <p:nvPr/>
        </p:nvCxnSpPr>
        <p:spPr>
          <a:xfrm>
            <a:off x="2285984" y="4500570"/>
            <a:ext cx="3429024" cy="734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过程 46"/>
          <p:cNvSpPr/>
          <p:nvPr/>
        </p:nvSpPr>
        <p:spPr>
          <a:xfrm>
            <a:off x="4857752" y="285728"/>
            <a:ext cx="3214710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4929190" y="489837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APP1/User1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6500826" y="489837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APP2/User1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5715008" y="1714488"/>
            <a:ext cx="1500198" cy="61232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BLE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>
            <a:stCxn id="48" idx="2"/>
            <a:endCxn id="50" idx="0"/>
          </p:cNvCxnSpPr>
          <p:nvPr/>
        </p:nvCxnSpPr>
        <p:spPr>
          <a:xfrm rot="16200000" flipH="1">
            <a:off x="5766035" y="1015416"/>
            <a:ext cx="61232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9" idx="2"/>
            <a:endCxn id="50" idx="0"/>
          </p:cNvCxnSpPr>
          <p:nvPr/>
        </p:nvCxnSpPr>
        <p:spPr>
          <a:xfrm rot="5400000">
            <a:off x="6551853" y="1015416"/>
            <a:ext cx="61232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43504" y="1357298"/>
            <a:ext cx="1058688" cy="197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CoAP Request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16" y="1357298"/>
            <a:ext cx="1058688" cy="197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CoAP Request</a:t>
            </a:r>
            <a:endParaRPr lang="zh-CN" altLang="en-US" sz="1200" dirty="0"/>
          </a:p>
        </p:txBody>
      </p:sp>
      <p:cxnSp>
        <p:nvCxnSpPr>
          <p:cNvPr id="56" name="直接连接符 55"/>
          <p:cNvCxnSpPr>
            <a:stCxn id="15" idx="3"/>
            <a:endCxn id="50" idx="1"/>
          </p:cNvCxnSpPr>
          <p:nvPr/>
        </p:nvCxnSpPr>
        <p:spPr>
          <a:xfrm>
            <a:off x="2285984" y="2000240"/>
            <a:ext cx="3429024" cy="2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00760" y="564357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BLE Client</a:t>
            </a:r>
            <a:endParaRPr lang="zh-CN" altLang="en-US" sz="16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000760" y="242886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BLE Client</a:t>
            </a:r>
            <a:endParaRPr lang="zh-CN" alt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过程 21"/>
          <p:cNvSpPr/>
          <p:nvPr/>
        </p:nvSpPr>
        <p:spPr>
          <a:xfrm>
            <a:off x="4857752" y="285728"/>
            <a:ext cx="3786214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5072066" y="642919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29289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NP2PClient</a:t>
            </a:r>
            <a:endParaRPr lang="zh-CN" altLang="en-US" sz="1600" dirty="0" smtClean="0"/>
          </a:p>
        </p:txBody>
      </p:sp>
      <p:sp>
        <p:nvSpPr>
          <p:cNvPr id="48" name="流程图: 过程 47"/>
          <p:cNvSpPr/>
          <p:nvPr/>
        </p:nvSpPr>
        <p:spPr>
          <a:xfrm>
            <a:off x="5143504" y="1142984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流程图: 过程 53"/>
          <p:cNvSpPr/>
          <p:nvPr/>
        </p:nvSpPr>
        <p:spPr>
          <a:xfrm>
            <a:off x="5143504" y="714356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6858016" y="642918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流程图: 过程 58"/>
          <p:cNvSpPr/>
          <p:nvPr/>
        </p:nvSpPr>
        <p:spPr>
          <a:xfrm>
            <a:off x="6929454" y="1142983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流程图: 过程 59"/>
          <p:cNvSpPr/>
          <p:nvPr/>
        </p:nvSpPr>
        <p:spPr>
          <a:xfrm>
            <a:off x="6929454" y="714355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流程图: 过程 62"/>
          <p:cNvSpPr/>
          <p:nvPr/>
        </p:nvSpPr>
        <p:spPr>
          <a:xfrm>
            <a:off x="5786446" y="2000240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NP2PC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流程图: 过程 70"/>
          <p:cNvSpPr/>
          <p:nvPr/>
        </p:nvSpPr>
        <p:spPr>
          <a:xfrm>
            <a:off x="4857752" y="3429000"/>
            <a:ext cx="3786214" cy="25003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流程图: 过程 71"/>
          <p:cNvSpPr/>
          <p:nvPr/>
        </p:nvSpPr>
        <p:spPr>
          <a:xfrm>
            <a:off x="5072066" y="3786191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57950" y="607220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NP2PClient</a:t>
            </a:r>
            <a:endParaRPr lang="zh-CN" altLang="en-US" sz="1600" dirty="0" smtClean="0"/>
          </a:p>
        </p:txBody>
      </p:sp>
      <p:sp>
        <p:nvSpPr>
          <p:cNvPr id="74" name="流程图: 过程 73"/>
          <p:cNvSpPr/>
          <p:nvPr/>
        </p:nvSpPr>
        <p:spPr>
          <a:xfrm>
            <a:off x="5143504" y="4286256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流程图: 过程 74"/>
          <p:cNvSpPr/>
          <p:nvPr/>
        </p:nvSpPr>
        <p:spPr>
          <a:xfrm>
            <a:off x="5143504" y="3857628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流程图: 过程 75"/>
          <p:cNvSpPr/>
          <p:nvPr/>
        </p:nvSpPr>
        <p:spPr>
          <a:xfrm>
            <a:off x="6858016" y="3786190"/>
            <a:ext cx="1571636" cy="928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流程图: 过程 76"/>
          <p:cNvSpPr/>
          <p:nvPr/>
        </p:nvSpPr>
        <p:spPr>
          <a:xfrm>
            <a:off x="6929454" y="4286255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流程图: 过程 77"/>
          <p:cNvSpPr/>
          <p:nvPr/>
        </p:nvSpPr>
        <p:spPr>
          <a:xfrm>
            <a:off x="6929454" y="3857627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流程图: 过程 78"/>
          <p:cNvSpPr/>
          <p:nvPr/>
        </p:nvSpPr>
        <p:spPr>
          <a:xfrm>
            <a:off x="5786446" y="5143512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NP2PC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3" name="直接连接符 92"/>
          <p:cNvCxnSpPr>
            <a:endCxn id="63" idx="0"/>
          </p:cNvCxnSpPr>
          <p:nvPr/>
        </p:nvCxnSpPr>
        <p:spPr>
          <a:xfrm>
            <a:off x="5857884" y="1571612"/>
            <a:ext cx="92869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63" idx="0"/>
            <a:endCxn id="58" idx="2"/>
          </p:cNvCxnSpPr>
          <p:nvPr/>
        </p:nvCxnSpPr>
        <p:spPr>
          <a:xfrm rot="5400000" flipH="1" flipV="1">
            <a:off x="7000892" y="1357298"/>
            <a:ext cx="428628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2" idx="2"/>
            <a:endCxn id="79" idx="0"/>
          </p:cNvCxnSpPr>
          <p:nvPr/>
        </p:nvCxnSpPr>
        <p:spPr>
          <a:xfrm rot="16200000" flipH="1">
            <a:off x="6107918" y="4464851"/>
            <a:ext cx="428627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9" idx="0"/>
            <a:endCxn id="76" idx="2"/>
          </p:cNvCxnSpPr>
          <p:nvPr/>
        </p:nvCxnSpPr>
        <p:spPr>
          <a:xfrm rot="5400000" flipH="1" flipV="1">
            <a:off x="7000892" y="4500570"/>
            <a:ext cx="428628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714744" y="92867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72132" y="35716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App1</a:t>
            </a:r>
            <a:endParaRPr lang="zh-CN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358082" y="35716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App2</a:t>
            </a:r>
            <a:endParaRPr lang="zh-CN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572132" y="350043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App1</a:t>
            </a:r>
            <a:endParaRPr lang="zh-CN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358082" y="350043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App2</a:t>
            </a:r>
            <a:endParaRPr lang="zh-CN" altLang="en-US" sz="1400" dirty="0"/>
          </a:p>
        </p:txBody>
      </p:sp>
      <p:sp>
        <p:nvSpPr>
          <p:cNvPr id="113" name="流程图: 过程 112"/>
          <p:cNvSpPr/>
          <p:nvPr/>
        </p:nvSpPr>
        <p:spPr>
          <a:xfrm>
            <a:off x="571472" y="1500174"/>
            <a:ext cx="3143272" cy="26432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流程图: 过程 113"/>
          <p:cNvSpPr/>
          <p:nvPr/>
        </p:nvSpPr>
        <p:spPr>
          <a:xfrm>
            <a:off x="1142976" y="1857364"/>
            <a:ext cx="2000264" cy="10715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43042" y="428625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NP2PServer </a:t>
            </a:r>
            <a:endParaRPr lang="zh-CN" altLang="en-US" sz="1600" dirty="0" smtClean="0"/>
          </a:p>
        </p:txBody>
      </p:sp>
      <p:sp>
        <p:nvSpPr>
          <p:cNvPr id="116" name="流程图: 过程 115"/>
          <p:cNvSpPr/>
          <p:nvPr/>
        </p:nvSpPr>
        <p:spPr>
          <a:xfrm>
            <a:off x="1428728" y="2428868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NP2PChannel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流程图: 过程 116"/>
          <p:cNvSpPr/>
          <p:nvPr/>
        </p:nvSpPr>
        <p:spPr>
          <a:xfrm>
            <a:off x="1428728" y="2000240"/>
            <a:ext cx="1428760" cy="3571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Activity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流程图: 过程 120"/>
          <p:cNvSpPr/>
          <p:nvPr/>
        </p:nvSpPr>
        <p:spPr>
          <a:xfrm>
            <a:off x="1142976" y="3357562"/>
            <a:ext cx="2000264" cy="5715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NP2PS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/>
          <p:cNvCxnSpPr>
            <a:stCxn id="114" idx="2"/>
            <a:endCxn id="121" idx="0"/>
          </p:cNvCxnSpPr>
          <p:nvPr/>
        </p:nvCxnSpPr>
        <p:spPr>
          <a:xfrm rot="5400000">
            <a:off x="1928794" y="314324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21" idx="3"/>
            <a:endCxn id="79" idx="1"/>
          </p:cNvCxnSpPr>
          <p:nvPr/>
        </p:nvCxnSpPr>
        <p:spPr>
          <a:xfrm>
            <a:off x="3143240" y="3643314"/>
            <a:ext cx="2643206" cy="17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63" idx="1"/>
            <a:endCxn id="121" idx="3"/>
          </p:cNvCxnSpPr>
          <p:nvPr/>
        </p:nvCxnSpPr>
        <p:spPr>
          <a:xfrm rot="10800000" flipV="1">
            <a:off x="3143240" y="2285992"/>
            <a:ext cx="2643206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428728" y="1571612"/>
            <a:ext cx="150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Service Manager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2071670" y="1500174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Client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5715008" y="1500174"/>
            <a:ext cx="1357322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Server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5" idx="2"/>
          </p:cNvCxnSpPr>
          <p:nvPr/>
        </p:nvCxnSpPr>
        <p:spPr>
          <a:xfrm rot="5400000">
            <a:off x="1035819" y="3929066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</p:cNvCxnSpPr>
          <p:nvPr/>
        </p:nvCxnSpPr>
        <p:spPr>
          <a:xfrm rot="5400000">
            <a:off x="4679157" y="3929066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86050" y="2786058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99801" y="2428868"/>
            <a:ext cx="1544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Client Announcement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>
          <a:xfrm rot="10800000">
            <a:off x="2786050" y="3143248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79892" y="2857496"/>
            <a:ext cx="15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Server Announcement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450218" y="3643314"/>
            <a:ext cx="2240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Write Request of InCharacteristic</a:t>
            </a:r>
            <a:endParaRPr lang="zh-CN" altLang="en-US" sz="1200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786050" y="4000504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2786050" y="4357694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38392" y="4071942"/>
            <a:ext cx="1067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Request Reply</a:t>
            </a:r>
            <a:endParaRPr lang="zh-CN" altLang="en-US" sz="1200" dirty="0"/>
          </a:p>
        </p:txBody>
      </p:sp>
      <p:cxnSp>
        <p:nvCxnSpPr>
          <p:cNvPr id="71" name="直接箭头连接符 70"/>
          <p:cNvCxnSpPr/>
          <p:nvPr/>
        </p:nvCxnSpPr>
        <p:spPr>
          <a:xfrm rot="10800000">
            <a:off x="2786050" y="5143512"/>
            <a:ext cx="35719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0384" y="4786322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Notification of OutCharacteristic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0695" y="1785927"/>
            <a:ext cx="31432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2 bits indicate the type of message </a:t>
            </a:r>
            <a:endParaRPr lang="zh-CN" altLang="en-US" sz="1400" dirty="0" smtClean="0"/>
          </a:p>
          <a:p>
            <a:r>
              <a:rPr lang="en-US" sz="1400" dirty="0" smtClean="0"/>
              <a:t>00: announcement</a:t>
            </a:r>
            <a:endParaRPr lang="zh-CN" altLang="en-US" sz="1400" dirty="0" smtClean="0"/>
          </a:p>
          <a:p>
            <a:r>
              <a:rPr lang="en-US" sz="1400" dirty="0" smtClean="0"/>
              <a:t>01: continue package</a:t>
            </a:r>
            <a:endParaRPr lang="zh-CN" altLang="en-US" sz="1400" dirty="0" smtClean="0"/>
          </a:p>
          <a:p>
            <a:r>
              <a:rPr lang="en-US" sz="1400" dirty="0" smtClean="0"/>
              <a:t>10: end of package</a:t>
            </a:r>
            <a:r>
              <a:rPr lang="en-US" altLang="zh-CN" sz="1400" dirty="0" smtClean="0"/>
              <a:t> </a:t>
            </a:r>
          </a:p>
          <a:p>
            <a:r>
              <a:rPr lang="en-US" sz="1400" dirty="0" smtClean="0"/>
              <a:t>11: reserve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14 </a:t>
            </a:r>
            <a:r>
              <a:rPr lang="en-US" sz="1400" dirty="0" smtClean="0"/>
              <a:t>bits unsigned integer </a:t>
            </a:r>
            <a:r>
              <a:rPr lang="en-US" altLang="zh-CN" sz="1400" dirty="0" smtClean="0"/>
              <a:t>as APPID</a:t>
            </a:r>
            <a:endParaRPr lang="zh-CN" altLang="en-US" sz="1400" dirty="0" smtClean="0"/>
          </a:p>
          <a:p>
            <a:pPr marL="342900" indent="-342900"/>
            <a:r>
              <a:rPr lang="en-US" altLang="zh-CN" sz="1400" dirty="0" smtClean="0"/>
              <a:t>16 </a:t>
            </a:r>
            <a:r>
              <a:rPr lang="en-US" sz="1400" dirty="0" smtClean="0"/>
              <a:t>bits unsigned integer </a:t>
            </a:r>
            <a:r>
              <a:rPr lang="en-US" altLang="zh-CN" sz="1400" dirty="0" smtClean="0"/>
              <a:t>as UserID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4348" y="2786058"/>
          <a:ext cx="4429156" cy="345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758">
                <a:tc>
                  <a:txBody>
                    <a:bodyPr/>
                    <a:lstStyle/>
                    <a:p>
                      <a:r>
                        <a:rPr lang="en-US" altLang="zh-CN" sz="1200" b="1" cap="none" spc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2 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14</a:t>
                      </a:r>
                      <a:r>
                        <a:rPr lang="en-US" altLang="zh-CN" sz="1200" b="1" cap="none" spc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sz="1200" b="1" cap="none" spc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bits</a:t>
                      </a:r>
                      <a:endParaRPr lang="zh-CN" altLang="en-US" sz="1200" b="1" cap="none" spc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cap="none" spc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r>
                        <a:rPr lang="en-US" altLang="zh-CN" sz="1200" b="1" cap="none" spc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r>
                        <a:rPr lang="en-US" altLang="zh-CN" sz="1200" b="1" cap="none" spc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bits</a:t>
                      </a:r>
                      <a:endParaRPr lang="zh-CN" altLang="en-US" sz="1200" b="1" cap="none" spc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右大括号 8"/>
          <p:cNvSpPr/>
          <p:nvPr/>
        </p:nvSpPr>
        <p:spPr>
          <a:xfrm rot="16200000">
            <a:off x="928662" y="2285992"/>
            <a:ext cx="214314" cy="64294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16200000">
            <a:off x="2123133" y="1734463"/>
            <a:ext cx="214314" cy="1746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 rot="16200000">
            <a:off x="4017547" y="1588664"/>
            <a:ext cx="214314" cy="20376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5786" y="2214554"/>
            <a:ext cx="47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Type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28794" y="221455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AppID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6182" y="221455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UserID</a:t>
            </a:r>
            <a:endParaRPr lang="zh-CN" altLang="en-US" sz="1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14348" y="3214686"/>
          <a:ext cx="4786346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accent1"/>
                          </a:solidFill>
                        </a:rPr>
                        <a:t>Payload (optional)</a:t>
                      </a:r>
                      <a:endParaRPr lang="zh-CN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右大括号 18"/>
          <p:cNvSpPr/>
          <p:nvPr/>
        </p:nvSpPr>
        <p:spPr>
          <a:xfrm rot="5400000">
            <a:off x="3000364" y="1285860"/>
            <a:ext cx="214314" cy="478634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85918" y="3857628"/>
            <a:ext cx="2609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/>
                </a:solidFill>
              </a:rPr>
              <a:t>Maximum size:(20-4)*8=128 bits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The BLE service (in BLE client) aims to support communications between multiple applications and multiple data providers (BLE server).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347" y="785794"/>
            <a:ext cx="89876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1. When discover advertising server, client need to know the type of BLE server for </a:t>
            </a:r>
          </a:p>
          <a:p>
            <a:pPr marL="342900" indent="-342900"/>
            <a:r>
              <a:rPr lang="en-US" altLang="zh-CN" dirty="0" smtClean="0"/>
              <a:t>automatically create communication channels</a:t>
            </a:r>
          </a:p>
          <a:p>
            <a:pPr marL="342900" indent="-342900"/>
            <a:r>
              <a:rPr lang="en-US" altLang="zh-CN" dirty="0" smtClean="0"/>
              <a:t>Solution: Set signal like “NP2P:Device1”as “manufactory data”  when construct advertise data.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2. In the era of a single user with multiple access points, the communication channel should </a:t>
            </a:r>
          </a:p>
          <a:p>
            <a:pPr marL="342900" indent="-342900"/>
            <a:r>
              <a:rPr lang="en-US" altLang="zh-CN" dirty="0" smtClean="0"/>
              <a:t>independent from static identifier.</a:t>
            </a:r>
          </a:p>
          <a:p>
            <a:pPr marL="342900" indent="-342900"/>
            <a:r>
              <a:rPr lang="en-US" altLang="zh-CN" dirty="0" smtClean="0"/>
              <a:t>Solution: Adopt 4 bytes header in the 20bytes BLE packet.</a:t>
            </a:r>
          </a:p>
          <a:p>
            <a:pPr marL="342900" indent="-342900"/>
            <a:r>
              <a:rPr lang="en-US" dirty="0" smtClean="0"/>
              <a:t>2|14|16</a:t>
            </a:r>
          </a:p>
          <a:p>
            <a:r>
              <a:rPr lang="en-US" dirty="0" smtClean="0"/>
              <a:t>2 bits indicate the type of message;</a:t>
            </a:r>
            <a:endParaRPr lang="zh-CN" altLang="en-US" dirty="0" smtClean="0"/>
          </a:p>
          <a:p>
            <a:r>
              <a:rPr lang="en-US" dirty="0" smtClean="0"/>
              <a:t>00: announcement</a:t>
            </a:r>
            <a:endParaRPr lang="zh-CN" altLang="en-US" dirty="0" smtClean="0"/>
          </a:p>
          <a:p>
            <a:r>
              <a:rPr lang="en-US" dirty="0" smtClean="0"/>
              <a:t>01: continue package</a:t>
            </a:r>
            <a:endParaRPr lang="zh-CN" altLang="en-US" dirty="0" smtClean="0"/>
          </a:p>
          <a:p>
            <a:r>
              <a:rPr lang="en-US" dirty="0" smtClean="0"/>
              <a:t>11: end of package</a:t>
            </a:r>
            <a:r>
              <a:rPr lang="en-US" altLang="zh-CN" dirty="0" smtClean="0"/>
              <a:t> 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14 </a:t>
            </a:r>
            <a:r>
              <a:rPr lang="en-US" dirty="0" smtClean="0"/>
              <a:t>bits </a:t>
            </a:r>
            <a:r>
              <a:rPr lang="en-US" altLang="zh-CN" dirty="0" smtClean="0"/>
              <a:t>indicate APPID</a:t>
            </a:r>
            <a:endParaRPr lang="zh-CN" altLang="en-US" dirty="0" smtClean="0"/>
          </a:p>
          <a:p>
            <a:pPr marL="342900" indent="-342900"/>
            <a:r>
              <a:rPr lang="en-US" altLang="zh-CN" dirty="0" smtClean="0"/>
              <a:t>16 </a:t>
            </a:r>
            <a:r>
              <a:rPr lang="en-US" dirty="0" smtClean="0"/>
              <a:t>bits </a:t>
            </a:r>
            <a:r>
              <a:rPr lang="en-US" altLang="zh-CN" dirty="0" smtClean="0"/>
              <a:t>indicate UserID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dirty="0" smtClean="0"/>
              <a:t>Announcement is  a 4 bytes header payload;</a:t>
            </a:r>
          </a:p>
          <a:p>
            <a:pPr marL="342900" indent="-342900"/>
            <a:r>
              <a:rPr lang="en-US" dirty="0" smtClean="0"/>
              <a:t>It indicates a new instance of APP/User joined the communication. 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8662" y="171448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BLE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57884" y="1714488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BLE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>
            <a:off x="2571736" y="2714620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643174" y="3429000"/>
            <a:ext cx="3286148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4000504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ReplyToUserID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2285992"/>
            <a:ext cx="278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 from UserID/APPID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687</Words>
  <Application>Microsoft Office PowerPoint</Application>
  <PresentationFormat>On-screen Show (4:3)</PresentationFormat>
  <Paragraphs>266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SimSun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NN</dc:creator>
  <cp:lastModifiedBy>NAN CHEN</cp:lastModifiedBy>
  <cp:revision>440</cp:revision>
  <dcterms:created xsi:type="dcterms:W3CDTF">2015-04-27T14:51:22Z</dcterms:created>
  <dcterms:modified xsi:type="dcterms:W3CDTF">2016-02-03T18:51:14Z</dcterms:modified>
</cp:coreProperties>
</file>