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61" r:id="rId2"/>
    <p:sldId id="264" r:id="rId3"/>
    <p:sldId id="263" r:id="rId4"/>
    <p:sldId id="262" r:id="rId5"/>
    <p:sldId id="276" r:id="rId6"/>
    <p:sldId id="269" r:id="rId7"/>
    <p:sldId id="281" r:id="rId8"/>
    <p:sldId id="282" r:id="rId9"/>
    <p:sldId id="283" r:id="rId10"/>
    <p:sldId id="285" r:id="rId11"/>
    <p:sldId id="270" r:id="rId12"/>
    <p:sldId id="286" r:id="rId13"/>
    <p:sldId id="288" r:id="rId14"/>
    <p:sldId id="290" r:id="rId15"/>
    <p:sldId id="291" r:id="rId16"/>
    <p:sldId id="292" r:id="rId17"/>
    <p:sldId id="293" r:id="rId18"/>
    <p:sldId id="294" r:id="rId19"/>
    <p:sldId id="296" r:id="rId20"/>
    <p:sldId id="308" r:id="rId21"/>
    <p:sldId id="297" r:id="rId22"/>
    <p:sldId id="299" r:id="rId23"/>
    <p:sldId id="300" r:id="rId24"/>
    <p:sldId id="301" r:id="rId25"/>
    <p:sldId id="303" r:id="rId26"/>
    <p:sldId id="304" r:id="rId27"/>
    <p:sldId id="305" r:id="rId28"/>
    <p:sldId id="306" r:id="rId29"/>
    <p:sldId id="307" r:id="rId30"/>
    <p:sldId id="310" r:id="rId31"/>
    <p:sldId id="266" r:id="rId32"/>
    <p:sldId id="274"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75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56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02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02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02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2DCB0A-603E-EF4B-B6F5-61B4CE671DD7}" type="slidenum">
              <a:rPr lang="en-US"/>
              <a:pPr/>
              <a:t>‹#›</a:t>
            </a:fld>
            <a:endParaRPr lang="en-US"/>
          </a:p>
        </p:txBody>
      </p:sp>
    </p:spTree>
    <p:extLst>
      <p:ext uri="{BB962C8B-B14F-4D97-AF65-F5344CB8AC3E}">
        <p14:creationId xmlns:p14="http://schemas.microsoft.com/office/powerpoint/2010/main" val="2894846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508EDAF-2046-0C41-8DCB-CB2CB6C57C7A}" type="slidenum">
              <a:rPr lang="en-US"/>
              <a:pPr/>
              <a:t>‹#›</a:t>
            </a:fld>
            <a:endParaRPr lang="en-US"/>
          </a:p>
        </p:txBody>
      </p:sp>
    </p:spTree>
    <p:extLst>
      <p:ext uri="{BB962C8B-B14F-4D97-AF65-F5344CB8AC3E}">
        <p14:creationId xmlns:p14="http://schemas.microsoft.com/office/powerpoint/2010/main" val="2990976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fld id="{FB2692EE-8EC2-3F4E-AAB0-13B348E0E263}" type="slidenum">
              <a:rPr lang="en-US" sz="1200"/>
              <a:pPr/>
              <a:t>1</a:t>
            </a:fld>
            <a:endParaRPr 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charset="0"/>
              <a:ea typeface="ＭＳ Ｐゴシック" charset="0"/>
              <a:cs typeface="ＭＳ Ｐゴシック" charset="0"/>
            </a:endParaRPr>
          </a:p>
        </p:txBody>
      </p:sp>
    </p:spTree>
    <p:extLst>
      <p:ext uri="{BB962C8B-B14F-4D97-AF65-F5344CB8AC3E}">
        <p14:creationId xmlns:p14="http://schemas.microsoft.com/office/powerpoint/2010/main" val="133232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19</a:t>
            </a:fld>
            <a:endParaRPr lang="en-US"/>
          </a:p>
        </p:txBody>
      </p:sp>
    </p:spTree>
    <p:extLst>
      <p:ext uri="{BB962C8B-B14F-4D97-AF65-F5344CB8AC3E}">
        <p14:creationId xmlns:p14="http://schemas.microsoft.com/office/powerpoint/2010/main" val="262311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20</a:t>
            </a:fld>
            <a:endParaRPr lang="en-US"/>
          </a:p>
        </p:txBody>
      </p:sp>
    </p:spTree>
    <p:extLst>
      <p:ext uri="{BB962C8B-B14F-4D97-AF65-F5344CB8AC3E}">
        <p14:creationId xmlns:p14="http://schemas.microsoft.com/office/powerpoint/2010/main" val="288934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21</a:t>
            </a:fld>
            <a:endParaRPr lang="en-US"/>
          </a:p>
        </p:txBody>
      </p:sp>
    </p:spTree>
    <p:extLst>
      <p:ext uri="{BB962C8B-B14F-4D97-AF65-F5344CB8AC3E}">
        <p14:creationId xmlns:p14="http://schemas.microsoft.com/office/powerpoint/2010/main" val="3822062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22</a:t>
            </a:fld>
            <a:endParaRPr lang="en-US"/>
          </a:p>
        </p:txBody>
      </p:sp>
    </p:spTree>
    <p:extLst>
      <p:ext uri="{BB962C8B-B14F-4D97-AF65-F5344CB8AC3E}">
        <p14:creationId xmlns:p14="http://schemas.microsoft.com/office/powerpoint/2010/main" val="381870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23</a:t>
            </a:fld>
            <a:endParaRPr lang="en-US"/>
          </a:p>
        </p:txBody>
      </p:sp>
    </p:spTree>
    <p:extLst>
      <p:ext uri="{BB962C8B-B14F-4D97-AF65-F5344CB8AC3E}">
        <p14:creationId xmlns:p14="http://schemas.microsoft.com/office/powerpoint/2010/main" val="1205419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24</a:t>
            </a:fld>
            <a:endParaRPr lang="en-US"/>
          </a:p>
        </p:txBody>
      </p:sp>
    </p:spTree>
    <p:extLst>
      <p:ext uri="{BB962C8B-B14F-4D97-AF65-F5344CB8AC3E}">
        <p14:creationId xmlns:p14="http://schemas.microsoft.com/office/powerpoint/2010/main" val="2590809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25</a:t>
            </a:fld>
            <a:endParaRPr lang="en-US"/>
          </a:p>
        </p:txBody>
      </p:sp>
    </p:spTree>
    <p:extLst>
      <p:ext uri="{BB962C8B-B14F-4D97-AF65-F5344CB8AC3E}">
        <p14:creationId xmlns:p14="http://schemas.microsoft.com/office/powerpoint/2010/main" val="4066130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26</a:t>
            </a:fld>
            <a:endParaRPr lang="en-US"/>
          </a:p>
        </p:txBody>
      </p:sp>
    </p:spTree>
    <p:extLst>
      <p:ext uri="{BB962C8B-B14F-4D97-AF65-F5344CB8AC3E}">
        <p14:creationId xmlns:p14="http://schemas.microsoft.com/office/powerpoint/2010/main" val="244451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27</a:t>
            </a:fld>
            <a:endParaRPr lang="en-US"/>
          </a:p>
        </p:txBody>
      </p:sp>
    </p:spTree>
    <p:extLst>
      <p:ext uri="{BB962C8B-B14F-4D97-AF65-F5344CB8AC3E}">
        <p14:creationId xmlns:p14="http://schemas.microsoft.com/office/powerpoint/2010/main" val="452710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28</a:t>
            </a:fld>
            <a:endParaRPr lang="en-US"/>
          </a:p>
        </p:txBody>
      </p:sp>
    </p:spTree>
    <p:extLst>
      <p:ext uri="{BB962C8B-B14F-4D97-AF65-F5344CB8AC3E}">
        <p14:creationId xmlns:p14="http://schemas.microsoft.com/office/powerpoint/2010/main" val="826753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11</a:t>
            </a:fld>
            <a:endParaRPr lang="en-US"/>
          </a:p>
        </p:txBody>
      </p:sp>
    </p:spTree>
    <p:extLst>
      <p:ext uri="{BB962C8B-B14F-4D97-AF65-F5344CB8AC3E}">
        <p14:creationId xmlns:p14="http://schemas.microsoft.com/office/powerpoint/2010/main" val="294950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29</a:t>
            </a:fld>
            <a:endParaRPr lang="en-US"/>
          </a:p>
        </p:txBody>
      </p:sp>
    </p:spTree>
    <p:extLst>
      <p:ext uri="{BB962C8B-B14F-4D97-AF65-F5344CB8AC3E}">
        <p14:creationId xmlns:p14="http://schemas.microsoft.com/office/powerpoint/2010/main" val="358490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30</a:t>
            </a:fld>
            <a:endParaRPr lang="en-US"/>
          </a:p>
        </p:txBody>
      </p:sp>
    </p:spTree>
    <p:extLst>
      <p:ext uri="{BB962C8B-B14F-4D97-AF65-F5344CB8AC3E}">
        <p14:creationId xmlns:p14="http://schemas.microsoft.com/office/powerpoint/2010/main" val="483567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12</a:t>
            </a:fld>
            <a:endParaRPr lang="en-US"/>
          </a:p>
        </p:txBody>
      </p:sp>
    </p:spTree>
    <p:extLst>
      <p:ext uri="{BB962C8B-B14F-4D97-AF65-F5344CB8AC3E}">
        <p14:creationId xmlns:p14="http://schemas.microsoft.com/office/powerpoint/2010/main" val="416848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13</a:t>
            </a:fld>
            <a:endParaRPr lang="en-US"/>
          </a:p>
        </p:txBody>
      </p:sp>
    </p:spTree>
    <p:extLst>
      <p:ext uri="{BB962C8B-B14F-4D97-AF65-F5344CB8AC3E}">
        <p14:creationId xmlns:p14="http://schemas.microsoft.com/office/powerpoint/2010/main" val="166350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14</a:t>
            </a:fld>
            <a:endParaRPr lang="en-US"/>
          </a:p>
        </p:txBody>
      </p:sp>
    </p:spTree>
    <p:extLst>
      <p:ext uri="{BB962C8B-B14F-4D97-AF65-F5344CB8AC3E}">
        <p14:creationId xmlns:p14="http://schemas.microsoft.com/office/powerpoint/2010/main" val="3243713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15</a:t>
            </a:fld>
            <a:endParaRPr lang="en-US"/>
          </a:p>
        </p:txBody>
      </p:sp>
    </p:spTree>
    <p:extLst>
      <p:ext uri="{BB962C8B-B14F-4D97-AF65-F5344CB8AC3E}">
        <p14:creationId xmlns:p14="http://schemas.microsoft.com/office/powerpoint/2010/main" val="287094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16</a:t>
            </a:fld>
            <a:endParaRPr lang="en-US"/>
          </a:p>
        </p:txBody>
      </p:sp>
    </p:spTree>
    <p:extLst>
      <p:ext uri="{BB962C8B-B14F-4D97-AF65-F5344CB8AC3E}">
        <p14:creationId xmlns:p14="http://schemas.microsoft.com/office/powerpoint/2010/main" val="66562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17</a:t>
            </a:fld>
            <a:endParaRPr lang="en-US"/>
          </a:p>
        </p:txBody>
      </p:sp>
    </p:spTree>
    <p:extLst>
      <p:ext uri="{BB962C8B-B14F-4D97-AF65-F5344CB8AC3E}">
        <p14:creationId xmlns:p14="http://schemas.microsoft.com/office/powerpoint/2010/main" val="1822434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508EDAF-2046-0C41-8DCB-CB2CB6C57C7A}" type="slidenum">
              <a:rPr lang="en-US" smtClean="0"/>
              <a:pPr/>
              <a:t>18</a:t>
            </a:fld>
            <a:endParaRPr lang="en-US"/>
          </a:p>
        </p:txBody>
      </p:sp>
    </p:spTree>
    <p:extLst>
      <p:ext uri="{BB962C8B-B14F-4D97-AF65-F5344CB8AC3E}">
        <p14:creationId xmlns:p14="http://schemas.microsoft.com/office/powerpoint/2010/main" val="2488200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descr="lower_img_Cov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80513" cy="3638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a:spLocks noChangeArrowheads="1"/>
          </p:cNvSpPr>
          <p:nvPr userDrawn="1"/>
        </p:nvSpPr>
        <p:spPr bwMode="auto">
          <a:xfrm>
            <a:off x="8494713" y="5318125"/>
            <a:ext cx="184150" cy="457200"/>
          </a:xfrm>
          <a:prstGeom prst="rect">
            <a:avLst/>
          </a:prstGeom>
          <a:noFill/>
          <a:ln w="9525">
            <a:noFill/>
            <a:miter lim="800000"/>
            <a:headEnd/>
            <a:tailEnd/>
          </a:ln>
          <a:effectLst/>
        </p:spPr>
        <p:txBody>
          <a:bodyPr wrap="none">
            <a:spAutoFit/>
          </a:bodyPr>
          <a:lstStyle/>
          <a:p>
            <a:pPr>
              <a:defRPr/>
            </a:pPr>
            <a:endParaRPr lang="en-US">
              <a:ea typeface="+mn-ea"/>
              <a:cs typeface="+mn-cs"/>
            </a:endParaRPr>
          </a:p>
        </p:txBody>
      </p:sp>
      <p:pic>
        <p:nvPicPr>
          <p:cNvPr id="6" name="Picture 11" descr="Usask-Logo-70K.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1676400"/>
            <a:ext cx="1828800"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ctrTitle"/>
          </p:nvPr>
        </p:nvSpPr>
        <p:spPr>
          <a:xfrm>
            <a:off x="762000" y="2362200"/>
            <a:ext cx="8027988" cy="990600"/>
          </a:xfrm>
          <a:effectLst/>
        </p:spPr>
        <p:txBody>
          <a:bodyPr/>
          <a:lstStyle>
            <a:lvl1pPr algn="l">
              <a:defRPr sz="4800" b="1" i="0">
                <a:solidFill>
                  <a:schemeClr val="accent4">
                    <a:lumMod val="65000"/>
                    <a:lumOff val="35000"/>
                  </a:schemeClr>
                </a:solidFill>
                <a:latin typeface="Calibri"/>
                <a:cs typeface="Calibri"/>
              </a:defRPr>
            </a:lvl1pPr>
          </a:lstStyle>
          <a:p>
            <a:r>
              <a:rPr lang="en-CA" dirty="0"/>
              <a:t>Click to edit Master title style</a:t>
            </a:r>
          </a:p>
        </p:txBody>
      </p:sp>
      <p:sp>
        <p:nvSpPr>
          <p:cNvPr id="6148" name="Rectangle 4"/>
          <p:cNvSpPr>
            <a:spLocks noGrp="1" noChangeArrowheads="1"/>
          </p:cNvSpPr>
          <p:nvPr>
            <p:ph type="subTitle" idx="1"/>
          </p:nvPr>
        </p:nvSpPr>
        <p:spPr>
          <a:xfrm>
            <a:off x="762000" y="3200400"/>
            <a:ext cx="8032750" cy="685800"/>
          </a:xfrm>
          <a:effectLst/>
        </p:spPr>
        <p:txBody>
          <a:bodyPr/>
          <a:lstStyle>
            <a:lvl1pPr marL="0" indent="0" algn="l">
              <a:buFont typeface="Wingdings" pitchFamily="-108" charset="2"/>
              <a:buNone/>
              <a:defRPr sz="2400">
                <a:solidFill>
                  <a:schemeClr val="tx1"/>
                </a:solidFill>
                <a:latin typeface="Calibri"/>
                <a:cs typeface="Calibri"/>
              </a:defRPr>
            </a:lvl1pPr>
          </a:lstStyle>
          <a:p>
            <a:r>
              <a:rPr lang="en-CA" dirty="0"/>
              <a:t>Click to edit Master subtitle style</a:t>
            </a:r>
          </a:p>
        </p:txBody>
      </p:sp>
    </p:spTree>
    <p:extLst>
      <p:ext uri="{BB962C8B-B14F-4D97-AF65-F5344CB8AC3E}">
        <p14:creationId xmlns:p14="http://schemas.microsoft.com/office/powerpoint/2010/main" val="409680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52343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8800" y="1066800"/>
            <a:ext cx="1946275" cy="51816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1066800" y="1066800"/>
            <a:ext cx="5689600" cy="51816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47467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a:xfrm>
            <a:off x="228600" y="1600200"/>
            <a:ext cx="8550275" cy="4495800"/>
          </a:xfrm>
        </p:spPr>
        <p:txBody>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spTree>
    <p:extLst>
      <p:ext uri="{BB962C8B-B14F-4D97-AF65-F5344CB8AC3E}">
        <p14:creationId xmlns:p14="http://schemas.microsoft.com/office/powerpoint/2010/main" val="127738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Tree>
    <p:extLst>
      <p:ext uri="{BB962C8B-B14F-4D97-AF65-F5344CB8AC3E}">
        <p14:creationId xmlns:p14="http://schemas.microsoft.com/office/powerpoint/2010/main" val="39274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1662" y="1524000"/>
            <a:ext cx="3817938"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495800" y="1524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itle 1"/>
          <p:cNvSpPr>
            <a:spLocks noGrp="1"/>
          </p:cNvSpPr>
          <p:nvPr>
            <p:ph type="title"/>
          </p:nvPr>
        </p:nvSpPr>
        <p:spPr>
          <a:xfrm>
            <a:off x="457200" y="609600"/>
            <a:ext cx="8229600" cy="685800"/>
          </a:xfrm>
        </p:spPr>
        <p:txBody>
          <a:bodyPr/>
          <a:lstStyle>
            <a:lvl1pPr>
              <a:defRPr/>
            </a:lvl1pPr>
          </a:lstStyle>
          <a:p>
            <a:r>
              <a:rPr lang="en-CA" smtClean="0"/>
              <a:t>Click to edit Master title style</a:t>
            </a:r>
            <a:endParaRPr lang="en-US"/>
          </a:p>
        </p:txBody>
      </p:sp>
    </p:spTree>
    <p:extLst>
      <p:ext uri="{BB962C8B-B14F-4D97-AF65-F5344CB8AC3E}">
        <p14:creationId xmlns:p14="http://schemas.microsoft.com/office/powerpoint/2010/main" val="138220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428750"/>
            <a:ext cx="4040188" cy="4762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4" name="Content Placeholder 3"/>
          <p:cNvSpPr>
            <a:spLocks noGrp="1"/>
          </p:cNvSpPr>
          <p:nvPr>
            <p:ph sz="half" idx="2"/>
          </p:nvPr>
        </p:nvSpPr>
        <p:spPr>
          <a:xfrm>
            <a:off x="457200" y="1905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428750"/>
            <a:ext cx="4041775" cy="4762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smtClean="0"/>
              <a:t>Click to edit Master text styles</a:t>
            </a:r>
          </a:p>
        </p:txBody>
      </p:sp>
      <p:sp>
        <p:nvSpPr>
          <p:cNvPr id="6" name="Content Placeholder 5"/>
          <p:cNvSpPr>
            <a:spLocks noGrp="1"/>
          </p:cNvSpPr>
          <p:nvPr>
            <p:ph sz="quarter" idx="4"/>
          </p:nvPr>
        </p:nvSpPr>
        <p:spPr>
          <a:xfrm>
            <a:off x="4645025" y="1916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324961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Tree>
    <p:extLst>
      <p:ext uri="{BB962C8B-B14F-4D97-AF65-F5344CB8AC3E}">
        <p14:creationId xmlns:p14="http://schemas.microsoft.com/office/powerpoint/2010/main" val="31479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2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914400"/>
          </a:xfrm>
        </p:spPr>
        <p:txBody>
          <a:bodyPr anchor="b"/>
          <a:lstStyle>
            <a:lvl1pPr algn="l">
              <a:defRPr sz="2000" b="1"/>
            </a:lvl1pPr>
          </a:lstStyle>
          <a:p>
            <a:r>
              <a:rPr lang="en-CA"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211526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71442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8" descr="lower_img_Blank.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743575"/>
            <a:ext cx="9180513" cy="111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7" descr="upper_img_Blank.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61463"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228600" y="838200"/>
            <a:ext cx="85502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3"/>
          <p:cNvSpPr>
            <a:spLocks noGrp="1" noChangeArrowheads="1"/>
          </p:cNvSpPr>
          <p:nvPr>
            <p:ph type="body" idx="1"/>
          </p:nvPr>
        </p:nvSpPr>
        <p:spPr bwMode="auto">
          <a:xfrm>
            <a:off x="228600" y="1600200"/>
            <a:ext cx="8550275"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txBox="1">
            <a:spLocks noChangeArrowheads="1"/>
          </p:cNvSpPr>
          <p:nvPr userDrawn="1"/>
        </p:nvSpPr>
        <p:spPr bwMode="auto">
          <a:xfrm>
            <a:off x="3505200" y="6011863"/>
            <a:ext cx="5349875" cy="228600"/>
          </a:xfrm>
          <a:prstGeom prst="rect">
            <a:avLst/>
          </a:prstGeom>
          <a:noFill/>
          <a:ln w="9525">
            <a:noFill/>
            <a:miter lim="800000"/>
            <a:headEnd/>
            <a:tailEnd/>
          </a:ln>
        </p:spPr>
        <p:txBody>
          <a:bodyPr anchor="ctr"/>
          <a:lstStyle/>
          <a:p>
            <a:pPr algn="r">
              <a:defRPr/>
            </a:pPr>
            <a:r>
              <a:rPr lang="en-US" sz="2000" dirty="0" err="1">
                <a:solidFill>
                  <a:srgbClr val="FFFFFF"/>
                </a:solidFill>
                <a:latin typeface="Calibri" charset="0"/>
                <a:ea typeface="Calibri" charset="0"/>
                <a:cs typeface="Calibri" charset="0"/>
              </a:rPr>
              <a:t>www.usask.ca</a:t>
            </a:r>
            <a:endParaRPr lang="en-US" sz="2000" dirty="0">
              <a:solidFill>
                <a:srgbClr val="FFFFFF"/>
              </a:solidFill>
              <a:latin typeface="Calibri" charset="0"/>
              <a:ea typeface="Calibri" charset="0"/>
              <a:cs typeface="Calibri" charset="0"/>
            </a:endParaRPr>
          </a:p>
        </p:txBody>
      </p:sp>
      <p:pic>
        <p:nvPicPr>
          <p:cNvPr id="1031" name="Picture 13" descr="Usask-Logo-70K.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8600" y="198438"/>
            <a:ext cx="1676400" cy="37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spcBef>
          <a:spcPct val="0"/>
        </a:spcBef>
        <a:spcAft>
          <a:spcPct val="0"/>
        </a:spcAft>
        <a:defRPr sz="4400">
          <a:solidFill>
            <a:srgbClr val="595959"/>
          </a:solidFill>
          <a:latin typeface="Calibri"/>
          <a:ea typeface="ＭＳ Ｐゴシック" pitchFamily="-108" charset="-128"/>
          <a:cs typeface="Calibri"/>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ＭＳ Ｐゴシック" pitchFamily="-108" charset="-128"/>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ＭＳ Ｐゴシック" pitchFamily="-108" charset="-128"/>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ＭＳ Ｐゴシック" pitchFamily="-108" charset="-128"/>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ＭＳ Ｐゴシック" pitchFamily="-108" charset="-128"/>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p:titleStyle>
    <p:bodyStyle>
      <a:lvl1pPr marL="269875" indent="-269875" algn="l" rtl="0" eaLnBrk="0" fontAlgn="base" hangingPunct="0">
        <a:spcBef>
          <a:spcPct val="20000"/>
        </a:spcBef>
        <a:spcAft>
          <a:spcPct val="0"/>
        </a:spcAft>
        <a:buSzPct val="75000"/>
        <a:buFont typeface="Wingdings" charset="0"/>
        <a:buChar char="§"/>
        <a:defRPr sz="32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ClrTx/>
        <a:buSzPct val="100000"/>
        <a:buFont typeface="Arial"/>
        <a:buChar char="•"/>
        <a:defRPr sz="28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ClrTx/>
        <a:buSzPct val="100000"/>
        <a:buFont typeface="Arial"/>
        <a:buChar char="•"/>
        <a:defRPr sz="24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ClrTx/>
        <a:buSzPct val="100000"/>
        <a:buFont typeface="Arial"/>
        <a:buChar char="•"/>
        <a:defRPr sz="20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ClrTx/>
        <a:buSzPct val="100000"/>
        <a:buFont typeface="Arial"/>
        <a:buChar char="•"/>
        <a:defRPr sz="18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2405063" y="3438525"/>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77" name="Title 76"/>
          <p:cNvSpPr>
            <a:spLocks noGrp="1"/>
          </p:cNvSpPr>
          <p:nvPr>
            <p:ph type="ctrTitle"/>
          </p:nvPr>
        </p:nvSpPr>
        <p:spPr/>
        <p:txBody>
          <a:bodyPr/>
          <a:lstStyle/>
          <a:p>
            <a:pPr>
              <a:defRPr/>
            </a:pPr>
            <a:r>
              <a:rPr lang="en-CA" dirty="0" smtClean="0"/>
              <a:t>BLE based CoAP communication in IoT</a:t>
            </a:r>
            <a:endParaRPr lang="en-US" dirty="0"/>
          </a:p>
        </p:txBody>
      </p:sp>
      <p:sp>
        <p:nvSpPr>
          <p:cNvPr id="15364" name="Subtitle 77"/>
          <p:cNvSpPr>
            <a:spLocks noGrp="1"/>
          </p:cNvSpPr>
          <p:nvPr>
            <p:ph type="subTitle" idx="1"/>
          </p:nvPr>
        </p:nvSpPr>
        <p:spPr>
          <a:xfrm>
            <a:off x="757238" y="3810000"/>
            <a:ext cx="8032750" cy="685800"/>
          </a:xfrm>
        </p:spPr>
        <p:txBody>
          <a:bodyPr/>
          <a:lstStyle/>
          <a:p>
            <a:r>
              <a:rPr lang="en-US" dirty="0" smtClean="0">
                <a:latin typeface="Calibri" charset="0"/>
                <a:ea typeface="ＭＳ Ｐゴシック" charset="0"/>
              </a:rPr>
              <a:t>---- </a:t>
            </a:r>
            <a:r>
              <a:rPr lang="en-CA" b="1" dirty="0" smtClean="0"/>
              <a:t>CoAPNonIP: An </a:t>
            </a:r>
            <a:r>
              <a:rPr lang="en-CA" b="1" dirty="0"/>
              <a:t>Architecture </a:t>
            </a:r>
            <a:r>
              <a:rPr lang="en-CA" b="1" dirty="0" smtClean="0"/>
              <a:t>supports CoAP in BLE  </a:t>
            </a:r>
            <a:endParaRPr lang="en-CA" dirty="0"/>
          </a:p>
        </p:txBody>
      </p:sp>
      <p:sp>
        <p:nvSpPr>
          <p:cNvPr id="8" name="PB"/>
          <p:cNvSpPr/>
          <p:nvPr/>
        </p:nvSpPr>
        <p:spPr bwMode="auto">
          <a:xfrm>
            <a:off x="0" y="6705600"/>
            <a:ext cx="703385"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838200"/>
            <a:ext cx="8550275" cy="609600"/>
          </a:xfrm>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9" name="PB"/>
          <p:cNvSpPr/>
          <p:nvPr/>
        </p:nvSpPr>
        <p:spPr bwMode="auto">
          <a:xfrm>
            <a:off x="0" y="6705600"/>
            <a:ext cx="3516923"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11" name="Content Placeholder 2"/>
          <p:cNvSpPr>
            <a:spLocks noGrp="1"/>
          </p:cNvSpPr>
          <p:nvPr>
            <p:ph idx="1"/>
          </p:nvPr>
        </p:nvSpPr>
        <p:spPr>
          <a:xfrm>
            <a:off x="228600" y="1600200"/>
            <a:ext cx="8550275" cy="3962400"/>
          </a:xfrm>
        </p:spPr>
        <p:txBody>
          <a:bodyPr/>
          <a:lstStyle/>
          <a:p>
            <a:pPr marL="0" indent="0">
              <a:buNone/>
            </a:pPr>
            <a:r>
              <a:rPr lang="en-US" sz="2000" dirty="0" smtClean="0">
                <a:latin typeface="Calibri" charset="0"/>
                <a:ea typeface="ＭＳ Ｐゴシック" charset="0"/>
              </a:rPr>
              <a:t>1.3 Bluetooth vs BLE</a:t>
            </a:r>
          </a:p>
        </p:txBody>
      </p:sp>
      <p:sp>
        <p:nvSpPr>
          <p:cNvPr id="8" name="TextBox 7"/>
          <p:cNvSpPr txBox="1"/>
          <p:nvPr/>
        </p:nvSpPr>
        <p:spPr>
          <a:xfrm>
            <a:off x="3579580" y="5285601"/>
            <a:ext cx="1898277" cy="276999"/>
          </a:xfrm>
          <a:prstGeom prst="rect">
            <a:avLst/>
          </a:prstGeom>
          <a:noFill/>
        </p:spPr>
        <p:txBody>
          <a:bodyPr wrap="none" rtlCol="0">
            <a:spAutoFit/>
          </a:bodyPr>
          <a:lstStyle/>
          <a:p>
            <a:r>
              <a:rPr lang="en-US" altLang="zh-CN" sz="1200" dirty="0" smtClean="0"/>
              <a:t>Figure 5: Bluetooth vs BLE</a:t>
            </a:r>
            <a:endParaRPr lang="en-CA" sz="1200" dirty="0"/>
          </a:p>
        </p:txBody>
      </p:sp>
      <p:pic>
        <p:nvPicPr>
          <p:cNvPr id="12" name="Picture 11" descr="https://lh5.googleusercontent.com/eXOXZQWyff-M8DJ8cIlKy5LNfyio6qK6p08w1rUuCBIxUhuokAer80XMMovhx6-LX6JNuSc4aBXUB2z7bL7QXLOXm8ZJAvzFhMmvRoyGhbAHMqaQdPOV5SiVacnnMqf1oaHoV-HHhkSiMSHM"/>
          <p:cNvPicPr/>
          <p:nvPr/>
        </p:nvPicPr>
        <p:blipFill>
          <a:blip r:embed="rId2">
            <a:extLst>
              <a:ext uri="{28A0092B-C50C-407E-A947-70E740481C1C}">
                <a14:useLocalDpi xmlns:a14="http://schemas.microsoft.com/office/drawing/2010/main" val="0"/>
              </a:ext>
            </a:extLst>
          </a:blip>
          <a:srcRect/>
          <a:stretch>
            <a:fillRect/>
          </a:stretch>
        </p:blipFill>
        <p:spPr bwMode="auto">
          <a:xfrm>
            <a:off x="4641215" y="2254181"/>
            <a:ext cx="4152900" cy="2377440"/>
          </a:xfrm>
          <a:prstGeom prst="rect">
            <a:avLst/>
          </a:prstGeom>
          <a:noFill/>
          <a:ln>
            <a:noFill/>
          </a:ln>
        </p:spPr>
      </p:pic>
      <p:pic>
        <p:nvPicPr>
          <p:cNvPr id="13" name="Picture 12" descr="https://lh4.googleusercontent.com/OnzbfNjpiwZDiuVndXIF6eB4R4OJG5fhGIRUAxxbTLhikRz8Boikh0KQdMqKpZJpmy91M1S3b5F0HMijIbb1P9B1N52Nnx--uj_ossVbLZq9GHWRId8PckWE_YFQJZvmjL0u0Ng89Lxl0tA-"/>
          <p:cNvPicPr/>
          <p:nvPr/>
        </p:nvPicPr>
        <p:blipFill>
          <a:blip r:embed="rId3">
            <a:extLst>
              <a:ext uri="{28A0092B-C50C-407E-A947-70E740481C1C}">
                <a14:useLocalDpi xmlns:a14="http://schemas.microsoft.com/office/drawing/2010/main" val="0"/>
              </a:ext>
            </a:extLst>
          </a:blip>
          <a:srcRect/>
          <a:stretch>
            <a:fillRect/>
          </a:stretch>
        </p:blipFill>
        <p:spPr bwMode="auto">
          <a:xfrm>
            <a:off x="213360" y="2117021"/>
            <a:ext cx="4107180" cy="2514600"/>
          </a:xfrm>
          <a:prstGeom prst="rect">
            <a:avLst/>
          </a:prstGeom>
          <a:noFill/>
          <a:ln>
            <a:noFill/>
          </a:ln>
        </p:spPr>
      </p:pic>
    </p:spTree>
    <p:extLst>
      <p:ext uri="{BB962C8B-B14F-4D97-AF65-F5344CB8AC3E}">
        <p14:creationId xmlns:p14="http://schemas.microsoft.com/office/powerpoint/2010/main" val="361145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2. </a:t>
            </a:r>
            <a:r>
              <a:rPr lang="en-CA" sz="3200" dirty="0" smtClean="0"/>
              <a:t>Problems</a:t>
            </a:r>
            <a:endParaRPr lang="en-CA" sz="3200" dirty="0"/>
          </a:p>
        </p:txBody>
      </p:sp>
      <p:sp>
        <p:nvSpPr>
          <p:cNvPr id="3" name="Content Placeholder 2"/>
          <p:cNvSpPr>
            <a:spLocks noGrp="1"/>
          </p:cNvSpPr>
          <p:nvPr>
            <p:ph idx="1"/>
          </p:nvPr>
        </p:nvSpPr>
        <p:spPr/>
        <p:txBody>
          <a:bodyPr/>
          <a:lstStyle/>
          <a:p>
            <a:pPr marL="514350" indent="-514350">
              <a:buAutoNum type="arabicPeriod"/>
            </a:pPr>
            <a:r>
              <a:rPr lang="en-CA" sz="2000" dirty="0" smtClean="0"/>
              <a:t>How </a:t>
            </a:r>
            <a:r>
              <a:rPr lang="en-CA" sz="2000" dirty="0"/>
              <a:t>to build an architecture to </a:t>
            </a:r>
            <a:r>
              <a:rPr lang="en-CA" sz="2000" dirty="0" smtClean="0"/>
              <a:t>support CoAP communication in BLE.</a:t>
            </a:r>
          </a:p>
          <a:p>
            <a:pPr marL="514350" indent="-514350">
              <a:buAutoNum type="arabicPeriod"/>
            </a:pPr>
            <a:r>
              <a:rPr lang="en-CA" sz="2000" dirty="0" smtClean="0"/>
              <a:t>How to develop a software package to support developer to customize WPAN solutions for CoAP.</a:t>
            </a:r>
          </a:p>
          <a:p>
            <a:pPr marL="514350" indent="-514350">
              <a:buAutoNum type="arabicPeriod"/>
            </a:pPr>
            <a:r>
              <a:rPr lang="en-CA" sz="2000" dirty="0" smtClean="0"/>
              <a:t>How to grant</a:t>
            </a:r>
            <a:r>
              <a:rPr lang="en-CA" sz="2000" dirty="0" smtClean="0"/>
              <a:t> CoAP commutation capability to multiple applications in one physical device.</a:t>
            </a:r>
          </a:p>
          <a:p>
            <a:pPr marL="514350" indent="-514350">
              <a:buAutoNum type="arabicPeriod"/>
            </a:pPr>
            <a:r>
              <a:rPr lang="en-CA" sz="2000" dirty="0" smtClean="0"/>
              <a:t>How to integrate data at center node.</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378482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3</a:t>
            </a:r>
            <a:r>
              <a:rPr lang="en-CA" sz="3200" dirty="0" smtClean="0"/>
              <a:t>. Solutions</a:t>
            </a:r>
            <a:endParaRPr lang="en-CA" sz="3200" dirty="0"/>
          </a:p>
        </p:txBody>
      </p:sp>
      <p:sp>
        <p:nvSpPr>
          <p:cNvPr id="3" name="Content Placeholder 2"/>
          <p:cNvSpPr>
            <a:spLocks noGrp="1"/>
          </p:cNvSpPr>
          <p:nvPr>
            <p:ph idx="1"/>
          </p:nvPr>
        </p:nvSpPr>
        <p:spPr/>
        <p:txBody>
          <a:bodyPr/>
          <a:lstStyle/>
          <a:p>
            <a:pPr marL="0" indent="0">
              <a:buNone/>
            </a:pPr>
            <a:r>
              <a:rPr lang="en-CA" sz="2000" dirty="0" smtClean="0"/>
              <a:t>1. We proposed a CoAPNonIP architecture to support CoAP communication in BLE.</a:t>
            </a:r>
          </a:p>
          <a:p>
            <a:pPr marL="0" indent="0">
              <a:buNone/>
            </a:pPr>
            <a:r>
              <a:rPr lang="en-CA" sz="2000" dirty="0" smtClean="0"/>
              <a:t>2. We separated the architecture into two layers: Application layer and Network layer to grant flexible to the architecture. In this way, communication control and underline communication details are separated.</a:t>
            </a:r>
          </a:p>
          <a:p>
            <a:pPr marL="0" indent="0">
              <a:buNone/>
            </a:pPr>
            <a:r>
              <a:rPr lang="en-CA" sz="2000" dirty="0" smtClean="0"/>
              <a:t>3. Inspired by Apple’s iBeacon, we adopt USERID and APPID at Application layer to indicate app and its user. Those two ids help APPs to filter messages.</a:t>
            </a:r>
          </a:p>
          <a:p>
            <a:pPr marL="0" indent="0">
              <a:buNone/>
            </a:pPr>
            <a:r>
              <a:rPr lang="en-CA" sz="2000" dirty="0" smtClean="0"/>
              <a:t>4. We introduced virtual resource concept to integrate data in a center node of sensors.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19877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smtClean="0"/>
              <a:t>4.1 Summary </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7" name="Picture 6" descr="https://lh5.googleusercontent.com/vuGu2FweacrQtftuNI7gM8oCzgobhiPnbelNeI-5dl_3AOv8Xb8ZUDC7hUSHtU0ihgDiKs9T-OHYuIC0c87lDxMtkO6qCNf2Q-0fs6i1d7pt4Hwtq0QHPuALBCJtdTkNrbB19Cw"/>
          <p:cNvPicPr/>
          <p:nvPr/>
        </p:nvPicPr>
        <p:blipFill>
          <a:blip r:embed="rId3">
            <a:extLst>
              <a:ext uri="{28A0092B-C50C-407E-A947-70E740481C1C}">
                <a14:useLocalDpi xmlns:a14="http://schemas.microsoft.com/office/drawing/2010/main" val="0"/>
              </a:ext>
            </a:extLst>
          </a:blip>
          <a:srcRect/>
          <a:stretch>
            <a:fillRect/>
          </a:stretch>
        </p:blipFill>
        <p:spPr bwMode="auto">
          <a:xfrm>
            <a:off x="1929810" y="3593961"/>
            <a:ext cx="5113020" cy="1691640"/>
          </a:xfrm>
          <a:prstGeom prst="rect">
            <a:avLst/>
          </a:prstGeom>
          <a:noFill/>
          <a:ln>
            <a:noFill/>
          </a:ln>
        </p:spPr>
      </p:pic>
      <p:pic>
        <p:nvPicPr>
          <p:cNvPr id="8" name="Picture 7" descr="https://lh6.googleusercontent.com/5FGD3R504-bDf-KKI0lvYV4w1YUB1J7N6FFe64grH5I1WjKTq917hBubgyHkVxyafsLCqO-ptWuOa07m1EzJkiofC15J5bDIVHJ-2mqDb9MORLoDIYF9lctJGsKKP9-6fVFZoyQ"/>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07471"/>
            <a:ext cx="4267200" cy="1379220"/>
          </a:xfrm>
          <a:prstGeom prst="rect">
            <a:avLst/>
          </a:prstGeom>
          <a:noFill/>
          <a:ln>
            <a:noFill/>
          </a:ln>
        </p:spPr>
      </p:pic>
      <p:sp>
        <p:nvSpPr>
          <p:cNvPr id="10" name="TextBox 9"/>
          <p:cNvSpPr txBox="1"/>
          <p:nvPr/>
        </p:nvSpPr>
        <p:spPr>
          <a:xfrm>
            <a:off x="3579580" y="5285601"/>
            <a:ext cx="2160720" cy="276999"/>
          </a:xfrm>
          <a:prstGeom prst="rect">
            <a:avLst/>
          </a:prstGeom>
          <a:noFill/>
        </p:spPr>
        <p:txBody>
          <a:bodyPr wrap="none" rtlCol="0">
            <a:spAutoFit/>
          </a:bodyPr>
          <a:lstStyle/>
          <a:p>
            <a:r>
              <a:rPr lang="en-US" altLang="zh-CN" sz="1200" dirty="0" smtClean="0"/>
              <a:t>Figure 5: Architecture summary</a:t>
            </a:r>
            <a:endParaRPr lang="en-CA" sz="1200" dirty="0"/>
          </a:p>
        </p:txBody>
      </p:sp>
    </p:spTree>
    <p:extLst>
      <p:ext uri="{BB962C8B-B14F-4D97-AF65-F5344CB8AC3E}">
        <p14:creationId xmlns:p14="http://schemas.microsoft.com/office/powerpoint/2010/main" val="57708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a:xfrm>
            <a:off x="228600" y="1447800"/>
            <a:ext cx="8550275" cy="4495800"/>
          </a:xfrm>
        </p:spPr>
        <p:txBody>
          <a:bodyPr/>
          <a:lstStyle/>
          <a:p>
            <a:pPr marL="0" indent="0">
              <a:buNone/>
            </a:pPr>
            <a:r>
              <a:rPr lang="en-CA" sz="2000" dirty="0" smtClean="0"/>
              <a:t>4.2 Process component </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10" name="Picture 9" descr="https://lh5.googleusercontent.com/5dksRLWSWgjknzLGUYp1ZotFWd2ZsEOvCxAeHUk71h-CScYg3axw28QkTK5hFTf2BA37WsnFT94u73hFlmSvydCEkOx4x92TCtKmf4b2zpKVemgFj-Rd1ExGmRsQm3sZVJ7POCY"/>
          <p:cNvPicPr/>
          <p:nvPr/>
        </p:nvPicPr>
        <p:blipFill>
          <a:blip r:embed="rId3">
            <a:extLst>
              <a:ext uri="{28A0092B-C50C-407E-A947-70E740481C1C}">
                <a14:useLocalDpi xmlns:a14="http://schemas.microsoft.com/office/drawing/2010/main" val="0"/>
              </a:ext>
            </a:extLst>
          </a:blip>
          <a:srcRect/>
          <a:stretch>
            <a:fillRect/>
          </a:stretch>
        </p:blipFill>
        <p:spPr bwMode="auto">
          <a:xfrm>
            <a:off x="1863407" y="1860006"/>
            <a:ext cx="5280660" cy="3589020"/>
          </a:xfrm>
          <a:prstGeom prst="rect">
            <a:avLst/>
          </a:prstGeom>
          <a:noFill/>
          <a:ln>
            <a:noFill/>
          </a:ln>
        </p:spPr>
      </p:pic>
      <p:sp>
        <p:nvSpPr>
          <p:cNvPr id="11" name="TextBox 10"/>
          <p:cNvSpPr txBox="1"/>
          <p:nvPr/>
        </p:nvSpPr>
        <p:spPr>
          <a:xfrm>
            <a:off x="3505200" y="5449026"/>
            <a:ext cx="1978427" cy="276999"/>
          </a:xfrm>
          <a:prstGeom prst="rect">
            <a:avLst/>
          </a:prstGeom>
          <a:noFill/>
        </p:spPr>
        <p:txBody>
          <a:bodyPr wrap="none" rtlCol="0">
            <a:spAutoFit/>
          </a:bodyPr>
          <a:lstStyle/>
          <a:p>
            <a:r>
              <a:rPr lang="en-US" altLang="zh-CN" sz="1200" dirty="0" smtClean="0"/>
              <a:t>Figure 6: Process component</a:t>
            </a:r>
            <a:endParaRPr lang="en-CA" sz="1200" dirty="0"/>
          </a:p>
        </p:txBody>
      </p:sp>
    </p:spTree>
    <p:extLst>
      <p:ext uri="{BB962C8B-B14F-4D97-AF65-F5344CB8AC3E}">
        <p14:creationId xmlns:p14="http://schemas.microsoft.com/office/powerpoint/2010/main" val="428743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a:xfrm>
            <a:off x="228600" y="1443487"/>
            <a:ext cx="8550275" cy="4495800"/>
          </a:xfrm>
        </p:spPr>
        <p:txBody>
          <a:bodyPr/>
          <a:lstStyle/>
          <a:p>
            <a:pPr marL="0" indent="0">
              <a:buNone/>
            </a:pPr>
            <a:r>
              <a:rPr lang="en-CA" sz="2000" dirty="0" smtClean="0"/>
              <a:t>4.3 </a:t>
            </a:r>
            <a:r>
              <a:rPr lang="en-CA" sz="2000" dirty="0"/>
              <a:t>N</a:t>
            </a:r>
            <a:r>
              <a:rPr lang="en-CA" sz="2000" dirty="0" smtClean="0"/>
              <a:t>etwork layer </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6" name="Picture 5" descr="https://lh3.googleusercontent.com/l3W-1I7lDcW_2MybKe_nuKc4eq9kr2cssJNf1sL0vdvf8Ey8KBcxisUTd2XXWZs1rg-CflfiikL21GUvbjBCPRAWl3ssahXSdiZZ5rnhSgiTiTBSwJ4lRnhSj1h5XfyV=s1600"/>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3315"/>
            <a:ext cx="5901365" cy="3663358"/>
          </a:xfrm>
          <a:prstGeom prst="rect">
            <a:avLst/>
          </a:prstGeom>
          <a:noFill/>
          <a:ln>
            <a:noFill/>
          </a:ln>
        </p:spPr>
      </p:pic>
      <p:sp>
        <p:nvSpPr>
          <p:cNvPr id="7" name="TextBox 6"/>
          <p:cNvSpPr txBox="1"/>
          <p:nvPr/>
        </p:nvSpPr>
        <p:spPr>
          <a:xfrm>
            <a:off x="2962145" y="5445189"/>
            <a:ext cx="3177473" cy="276999"/>
          </a:xfrm>
          <a:prstGeom prst="rect">
            <a:avLst/>
          </a:prstGeom>
          <a:noFill/>
        </p:spPr>
        <p:txBody>
          <a:bodyPr wrap="none" rtlCol="0">
            <a:spAutoFit/>
          </a:bodyPr>
          <a:lstStyle/>
          <a:p>
            <a:r>
              <a:rPr lang="en-US" altLang="zh-CN" sz="1200" dirty="0" smtClean="0"/>
              <a:t>Figure 7: Network layer implementation of BLE</a:t>
            </a:r>
            <a:endParaRPr lang="en-CA" sz="1200" dirty="0"/>
          </a:p>
        </p:txBody>
      </p:sp>
    </p:spTree>
    <p:extLst>
      <p:ext uri="{BB962C8B-B14F-4D97-AF65-F5344CB8AC3E}">
        <p14:creationId xmlns:p14="http://schemas.microsoft.com/office/powerpoint/2010/main" val="85186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smtClean="0"/>
              <a:t>4.4 Communication mechanism, </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7" name="Picture 6" descr="https://lh5.googleusercontent.com/XiTCEA8Gs30NRYEvv7_xjaf_btpjRtA-9P-lWcuPyeY-MgJZ6uB2Hrc1EiOvT9-gOuEVBiGmK07xjdwoERTxx4VR9cUPLUekpWpoUIiOVBbhmNeAqXQgJBUmI2b9V0whRuR6ezb6Ez96qcuM"/>
          <p:cNvPicPr/>
          <p:nvPr/>
        </p:nvPicPr>
        <p:blipFill>
          <a:blip r:embed="rId3">
            <a:extLst>
              <a:ext uri="{28A0092B-C50C-407E-A947-70E740481C1C}">
                <a14:useLocalDpi xmlns:a14="http://schemas.microsoft.com/office/drawing/2010/main" val="0"/>
              </a:ext>
            </a:extLst>
          </a:blip>
          <a:srcRect/>
          <a:stretch>
            <a:fillRect/>
          </a:stretch>
        </p:blipFill>
        <p:spPr bwMode="auto">
          <a:xfrm>
            <a:off x="2194877" y="2080260"/>
            <a:ext cx="4617720" cy="3535680"/>
          </a:xfrm>
          <a:prstGeom prst="rect">
            <a:avLst/>
          </a:prstGeom>
          <a:noFill/>
          <a:ln>
            <a:noFill/>
          </a:ln>
        </p:spPr>
      </p:pic>
      <p:sp>
        <p:nvSpPr>
          <p:cNvPr id="8" name="TextBox 7"/>
          <p:cNvSpPr txBox="1"/>
          <p:nvPr/>
        </p:nvSpPr>
        <p:spPr>
          <a:xfrm>
            <a:off x="3242815" y="5441909"/>
            <a:ext cx="2521844" cy="276999"/>
          </a:xfrm>
          <a:prstGeom prst="rect">
            <a:avLst/>
          </a:prstGeom>
          <a:noFill/>
        </p:spPr>
        <p:txBody>
          <a:bodyPr wrap="none" rtlCol="0">
            <a:spAutoFit/>
          </a:bodyPr>
          <a:lstStyle/>
          <a:p>
            <a:r>
              <a:rPr lang="en-US" altLang="zh-CN" sz="1200" dirty="0" smtClean="0"/>
              <a:t>Figure 8: Communication mechanism</a:t>
            </a:r>
            <a:endParaRPr lang="en-CA" sz="1200" dirty="0"/>
          </a:p>
        </p:txBody>
      </p:sp>
    </p:spTree>
    <p:extLst>
      <p:ext uri="{BB962C8B-B14F-4D97-AF65-F5344CB8AC3E}">
        <p14:creationId xmlns:p14="http://schemas.microsoft.com/office/powerpoint/2010/main" val="351286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smtClean="0"/>
              <a:t>4.5 Packet format</a:t>
            </a:r>
          </a:p>
          <a:p>
            <a:pPr marL="0" indent="0">
              <a:buNone/>
            </a:pPr>
            <a:r>
              <a:rPr lang="en-US" altLang="zh-CN" sz="2000" dirty="0" smtClean="0"/>
              <a:t>Since</a:t>
            </a:r>
            <a:r>
              <a:rPr lang="en-CA" altLang="zh-CN" sz="2000" dirty="0" smtClean="0"/>
              <a:t> </a:t>
            </a:r>
            <a:r>
              <a:rPr lang="en-CA" sz="2000" dirty="0" smtClean="0"/>
              <a:t>MTU(maximum transmission unit) is </a:t>
            </a:r>
            <a:r>
              <a:rPr lang="en-CA" sz="2000" dirty="0"/>
              <a:t>set to 23 by </a:t>
            </a:r>
            <a:r>
              <a:rPr lang="en-CA" sz="2000" dirty="0" smtClean="0"/>
              <a:t>default and only 20 bytes are available to carry payload, we proposed a 20 bytes protocol in BLE implementation of CoAPNonIP.</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6" name="Picture 5" descr="https://lh5.googleusercontent.com/A2_c1gUPiUYnoLJ8wtK58W56-LIu8jaHKKpY3Kv3uaal5DfWKdptM8bJXdTUHpYPEORCueSOiqfNYeNbXSRqKAf_r31qI5Jw1ATCdBpbq-Iao2wW6juNUW-kf4s6UMxg7UMJoM4CuDo8_9ul"/>
          <p:cNvPicPr/>
          <p:nvPr/>
        </p:nvPicPr>
        <p:blipFill>
          <a:blip r:embed="rId3">
            <a:extLst>
              <a:ext uri="{28A0092B-C50C-407E-A947-70E740481C1C}">
                <a14:useLocalDpi xmlns:a14="http://schemas.microsoft.com/office/drawing/2010/main" val="0"/>
              </a:ext>
            </a:extLst>
          </a:blip>
          <a:srcRect/>
          <a:stretch>
            <a:fillRect/>
          </a:stretch>
        </p:blipFill>
        <p:spPr bwMode="auto">
          <a:xfrm>
            <a:off x="761999" y="2895600"/>
            <a:ext cx="7483475" cy="2570082"/>
          </a:xfrm>
          <a:prstGeom prst="rect">
            <a:avLst/>
          </a:prstGeom>
          <a:noFill/>
          <a:ln>
            <a:noFill/>
          </a:ln>
        </p:spPr>
      </p:pic>
      <p:sp>
        <p:nvSpPr>
          <p:cNvPr id="8" name="TextBox 7"/>
          <p:cNvSpPr txBox="1"/>
          <p:nvPr/>
        </p:nvSpPr>
        <p:spPr>
          <a:xfrm>
            <a:off x="3734134" y="5411903"/>
            <a:ext cx="1539204" cy="276999"/>
          </a:xfrm>
          <a:prstGeom prst="rect">
            <a:avLst/>
          </a:prstGeom>
          <a:noFill/>
        </p:spPr>
        <p:txBody>
          <a:bodyPr wrap="none" rtlCol="0">
            <a:spAutoFit/>
          </a:bodyPr>
          <a:lstStyle/>
          <a:p>
            <a:r>
              <a:rPr lang="en-US" altLang="zh-CN" sz="1200" dirty="0" smtClean="0"/>
              <a:t>Figure 9: Packet Size</a:t>
            </a:r>
            <a:endParaRPr lang="en-CA" sz="1200" dirty="0"/>
          </a:p>
        </p:txBody>
      </p:sp>
    </p:spTree>
    <p:extLst>
      <p:ext uri="{BB962C8B-B14F-4D97-AF65-F5344CB8AC3E}">
        <p14:creationId xmlns:p14="http://schemas.microsoft.com/office/powerpoint/2010/main" val="249948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a:t>4.6 Life cycle of network service</a:t>
            </a:r>
            <a:endParaRPr lang="en-CA" sz="2000" dirty="0" smtClean="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7" name="Picture 6" descr="https://lh4.googleusercontent.com/Fbg3F9SFpOAyztdJxCYDDTmrnMAOUUAONBri9PuRoXDzOQT4FUYuQgiLVVbS2s4LqBCwdg4N8_UxsxD6ja1b_PXLNDB1J9kqQba8WbO6Y0V1ddoavL4cu7l-Rv67FKefXh8ii5cF"/>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4137660" cy="4450080"/>
          </a:xfrm>
          <a:prstGeom prst="rect">
            <a:avLst/>
          </a:prstGeom>
          <a:noFill/>
          <a:ln>
            <a:noFill/>
          </a:ln>
        </p:spPr>
      </p:pic>
      <p:sp>
        <p:nvSpPr>
          <p:cNvPr id="8" name="TextBox 7"/>
          <p:cNvSpPr txBox="1"/>
          <p:nvPr/>
        </p:nvSpPr>
        <p:spPr>
          <a:xfrm>
            <a:off x="4619568" y="5410200"/>
            <a:ext cx="2670924" cy="276999"/>
          </a:xfrm>
          <a:prstGeom prst="rect">
            <a:avLst/>
          </a:prstGeom>
          <a:noFill/>
        </p:spPr>
        <p:txBody>
          <a:bodyPr wrap="none" rtlCol="0">
            <a:spAutoFit/>
          </a:bodyPr>
          <a:lstStyle/>
          <a:p>
            <a:r>
              <a:rPr lang="en-US" altLang="zh-CN" sz="1200" dirty="0" smtClean="0"/>
              <a:t>Figure 10: </a:t>
            </a:r>
            <a:r>
              <a:rPr lang="en-CA" sz="1200" dirty="0"/>
              <a:t>Life cycle of network service</a:t>
            </a:r>
          </a:p>
        </p:txBody>
      </p:sp>
    </p:spTree>
    <p:extLst>
      <p:ext uri="{BB962C8B-B14F-4D97-AF65-F5344CB8AC3E}">
        <p14:creationId xmlns:p14="http://schemas.microsoft.com/office/powerpoint/2010/main" val="2039383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smtClean="0"/>
              <a:t>4.7 </a:t>
            </a:r>
            <a:r>
              <a:rPr lang="en-CA" sz="2000" dirty="0"/>
              <a:t>Life cycle of </a:t>
            </a:r>
            <a:r>
              <a:rPr lang="en-CA" sz="2000" dirty="0" smtClean="0"/>
              <a:t>a CoAP request</a:t>
            </a:r>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6" name="Picture 5" descr="https://lh4.googleusercontent.com/Y9E9Afqa9myYfHqeU9Ae0FG6_rUPvkm_laODGX0pjsOWapyS8VhQUfJxSBCHZlFdEfxQrc6FGLxEFr30J0P7c09xbMpTgnEW_IhVm5LUEx4Mt54JvvZU6fywCQtXL72YByyCBEnY"/>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64075" cy="4724400"/>
          </a:xfrm>
          <a:prstGeom prst="rect">
            <a:avLst/>
          </a:prstGeom>
          <a:noFill/>
          <a:ln>
            <a:noFill/>
          </a:ln>
        </p:spPr>
      </p:pic>
      <p:sp>
        <p:nvSpPr>
          <p:cNvPr id="8" name="TextBox 7"/>
          <p:cNvSpPr txBox="1"/>
          <p:nvPr/>
        </p:nvSpPr>
        <p:spPr>
          <a:xfrm>
            <a:off x="5048095" y="5383844"/>
            <a:ext cx="2645083" cy="276999"/>
          </a:xfrm>
          <a:prstGeom prst="rect">
            <a:avLst/>
          </a:prstGeom>
          <a:noFill/>
        </p:spPr>
        <p:txBody>
          <a:bodyPr wrap="none" rtlCol="0">
            <a:spAutoFit/>
          </a:bodyPr>
          <a:lstStyle/>
          <a:p>
            <a:r>
              <a:rPr lang="en-US" altLang="zh-CN" sz="1200" dirty="0" smtClean="0"/>
              <a:t>Figure 11: </a:t>
            </a:r>
            <a:r>
              <a:rPr lang="en-CA" sz="1200" dirty="0"/>
              <a:t>Life cycle of a CoAP request</a:t>
            </a:r>
          </a:p>
        </p:txBody>
      </p:sp>
    </p:spTree>
    <p:extLst>
      <p:ext uri="{BB962C8B-B14F-4D97-AF65-F5344CB8AC3E}">
        <p14:creationId xmlns:p14="http://schemas.microsoft.com/office/powerpoint/2010/main" val="2478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Content </a:t>
            </a:r>
            <a:endParaRPr lang="en-CA" dirty="0"/>
          </a:p>
        </p:txBody>
      </p:sp>
      <p:sp>
        <p:nvSpPr>
          <p:cNvPr id="3" name="Content Placeholder 2"/>
          <p:cNvSpPr>
            <a:spLocks noGrp="1"/>
          </p:cNvSpPr>
          <p:nvPr>
            <p:ph idx="1"/>
          </p:nvPr>
        </p:nvSpPr>
        <p:spPr/>
        <p:txBody>
          <a:bodyPr/>
          <a:lstStyle/>
          <a:p>
            <a:pPr marL="0" indent="0">
              <a:buNone/>
            </a:pPr>
            <a:r>
              <a:rPr lang="en-US" altLang="zh-CN" dirty="0" smtClean="0"/>
              <a:t>1.</a:t>
            </a:r>
            <a:r>
              <a:rPr lang="en-CA" dirty="0" smtClean="0"/>
              <a:t>Background</a:t>
            </a:r>
          </a:p>
          <a:p>
            <a:pPr marL="0" indent="0">
              <a:buNone/>
            </a:pPr>
            <a:r>
              <a:rPr lang="en-US" altLang="zh-CN" dirty="0" smtClean="0"/>
              <a:t>2.</a:t>
            </a:r>
            <a:r>
              <a:rPr lang="en-CA" dirty="0" smtClean="0"/>
              <a:t>Problems</a:t>
            </a:r>
            <a:endParaRPr lang="en-CA" dirty="0" smtClean="0"/>
          </a:p>
          <a:p>
            <a:pPr marL="0" indent="0">
              <a:buNone/>
            </a:pPr>
            <a:r>
              <a:rPr lang="en-US" altLang="zh-CN" dirty="0" smtClean="0"/>
              <a:t>3.</a:t>
            </a:r>
            <a:r>
              <a:rPr lang="en-CA" dirty="0" smtClean="0"/>
              <a:t>Solutions</a:t>
            </a:r>
          </a:p>
          <a:p>
            <a:pPr marL="0" indent="0">
              <a:buNone/>
            </a:pPr>
            <a:r>
              <a:rPr lang="en-CA" dirty="0" smtClean="0"/>
              <a:t>4.Architecture</a:t>
            </a:r>
            <a:endParaRPr lang="en-CA" dirty="0" smtClean="0"/>
          </a:p>
          <a:p>
            <a:pPr marL="0" indent="0">
              <a:buNone/>
            </a:pPr>
            <a:r>
              <a:rPr lang="en-US" altLang="zh-CN" dirty="0" smtClean="0"/>
              <a:t>5.</a:t>
            </a:r>
            <a:r>
              <a:rPr lang="en-CA" dirty="0" smtClean="0"/>
              <a:t>Experiment</a:t>
            </a:r>
          </a:p>
          <a:p>
            <a:pPr marL="0" indent="0">
              <a:buNone/>
            </a:pPr>
            <a:r>
              <a:rPr lang="en-CA" dirty="0" smtClean="0"/>
              <a:t>6.Summary</a:t>
            </a:r>
            <a:endParaRPr lang="en-CA" dirty="0" smtClean="0"/>
          </a:p>
        </p:txBody>
      </p:sp>
      <p:sp>
        <p:nvSpPr>
          <p:cNvPr id="9" name="PB"/>
          <p:cNvSpPr/>
          <p:nvPr/>
        </p:nvSpPr>
        <p:spPr bwMode="auto">
          <a:xfrm>
            <a:off x="0" y="6705600"/>
            <a:ext cx="1406769"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419853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4</a:t>
            </a:r>
            <a:r>
              <a:rPr lang="en-CA" sz="3200" dirty="0" smtClean="0"/>
              <a:t>. Architecture</a:t>
            </a:r>
            <a:endParaRPr lang="en-CA" sz="3200" dirty="0"/>
          </a:p>
        </p:txBody>
      </p:sp>
      <p:sp>
        <p:nvSpPr>
          <p:cNvPr id="3" name="Content Placeholder 2"/>
          <p:cNvSpPr>
            <a:spLocks noGrp="1"/>
          </p:cNvSpPr>
          <p:nvPr>
            <p:ph idx="1"/>
          </p:nvPr>
        </p:nvSpPr>
        <p:spPr/>
        <p:txBody>
          <a:bodyPr/>
          <a:lstStyle/>
          <a:p>
            <a:pPr marL="0" indent="0">
              <a:buNone/>
            </a:pPr>
            <a:r>
              <a:rPr lang="en-CA" sz="2000" dirty="0" smtClean="0"/>
              <a:t>4.8 Virtual Resource</a:t>
            </a:r>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8" name="TextBox 7"/>
          <p:cNvSpPr txBox="1"/>
          <p:nvPr/>
        </p:nvSpPr>
        <p:spPr>
          <a:xfrm>
            <a:off x="4514918" y="5285600"/>
            <a:ext cx="2651623" cy="276999"/>
          </a:xfrm>
          <a:prstGeom prst="rect">
            <a:avLst/>
          </a:prstGeom>
          <a:noFill/>
        </p:spPr>
        <p:txBody>
          <a:bodyPr wrap="none" rtlCol="0">
            <a:spAutoFit/>
          </a:bodyPr>
          <a:lstStyle/>
          <a:p>
            <a:r>
              <a:rPr lang="en-US" altLang="zh-CN" sz="1200" dirty="0"/>
              <a:t>Figure </a:t>
            </a:r>
            <a:r>
              <a:rPr lang="en-US" altLang="zh-CN" sz="1200" dirty="0" smtClean="0"/>
              <a:t>12: </a:t>
            </a:r>
            <a:r>
              <a:rPr lang="en-US" altLang="zh-CN" sz="1200" dirty="0"/>
              <a:t>Virtual Resource Mechanism</a:t>
            </a:r>
            <a:endParaRPr lang="en-CA" sz="1200" dirty="0"/>
          </a:p>
        </p:txBody>
      </p:sp>
      <p:pic>
        <p:nvPicPr>
          <p:cNvPr id="7" name="Picture 6" descr="https://lh5.googleusercontent.com/WIVCmOtLHIA68eAJ5dt8CgukSyYJpJMrm-KCI_bNNhM9i0v5iB0kyoWgkLDdIWdaCJpJOm7aobvP_OsY4Vxw3RdN-A7dY6AaXQndZH84vSvxHsaqZFmzxE5BVUaFlfkUhWjwlexg"/>
          <p:cNvPicPr/>
          <p:nvPr/>
        </p:nvPicPr>
        <p:blipFill>
          <a:blip r:embed="rId3">
            <a:extLst>
              <a:ext uri="{28A0092B-C50C-407E-A947-70E740481C1C}">
                <a14:useLocalDpi xmlns:a14="http://schemas.microsoft.com/office/drawing/2010/main" val="0"/>
              </a:ext>
            </a:extLst>
          </a:blip>
          <a:srcRect/>
          <a:stretch>
            <a:fillRect/>
          </a:stretch>
        </p:blipFill>
        <p:spPr bwMode="auto">
          <a:xfrm>
            <a:off x="3147060" y="1364942"/>
            <a:ext cx="5387340" cy="3892858"/>
          </a:xfrm>
          <a:prstGeom prst="rect">
            <a:avLst/>
          </a:prstGeom>
          <a:noFill/>
          <a:ln>
            <a:noFill/>
          </a:ln>
        </p:spPr>
      </p:pic>
    </p:spTree>
    <p:extLst>
      <p:ext uri="{BB962C8B-B14F-4D97-AF65-F5344CB8AC3E}">
        <p14:creationId xmlns:p14="http://schemas.microsoft.com/office/powerpoint/2010/main" val="308077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5.1 Experiment Goals</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553220906"/>
              </p:ext>
            </p:extLst>
          </p:nvPr>
        </p:nvGraphicFramePr>
        <p:xfrm>
          <a:off x="1865312" y="2567940"/>
          <a:ext cx="5276850" cy="1769620"/>
        </p:xfrm>
        <a:graphic>
          <a:graphicData uri="http://schemas.openxmlformats.org/drawingml/2006/table">
            <a:tbl>
              <a:tblPr firstRow="1" firstCol="1" bandRow="1">
                <a:tableStyleId>{5940675A-B579-460E-94D1-54222C63F5DA}</a:tableStyleId>
              </a:tblPr>
              <a:tblGrid>
                <a:gridCol w="2638425">
                  <a:extLst>
                    <a:ext uri="{9D8B030D-6E8A-4147-A177-3AD203B41FA5}">
                      <a16:colId xmlns:a16="http://schemas.microsoft.com/office/drawing/2014/main" val="1516668770"/>
                    </a:ext>
                  </a:extLst>
                </a:gridCol>
                <a:gridCol w="2638425">
                  <a:extLst>
                    <a:ext uri="{9D8B030D-6E8A-4147-A177-3AD203B41FA5}">
                      <a16:colId xmlns:a16="http://schemas.microsoft.com/office/drawing/2014/main" val="3905875315"/>
                    </a:ext>
                  </a:extLst>
                </a:gridCol>
              </a:tblGrid>
              <a:tr h="0">
                <a:tc>
                  <a:txBody>
                    <a:bodyPr/>
                    <a:lstStyle/>
                    <a:p>
                      <a:pPr>
                        <a:lnSpc>
                          <a:spcPct val="150000"/>
                        </a:lnSpc>
                        <a:spcAft>
                          <a:spcPts val="0"/>
                        </a:spcAft>
                      </a:pPr>
                      <a:r>
                        <a:rPr lang="en-CA" sz="1200" dirty="0">
                          <a:effectLst/>
                          <a:latin typeface="+mn-lt"/>
                        </a:rPr>
                        <a:t>Goals </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a:effectLst/>
                          <a:latin typeface="+mn-lt"/>
                        </a:rPr>
                        <a:t>Detail</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3662704611"/>
                  </a:ext>
                </a:extLst>
              </a:tr>
              <a:tr h="0">
                <a:tc>
                  <a:txBody>
                    <a:bodyPr/>
                    <a:lstStyle/>
                    <a:p>
                      <a:pPr>
                        <a:lnSpc>
                          <a:spcPct val="150000"/>
                        </a:lnSpc>
                        <a:spcAft>
                          <a:spcPts val="0"/>
                        </a:spcAft>
                      </a:pPr>
                      <a:r>
                        <a:rPr lang="en-CA" sz="1200" dirty="0">
                          <a:effectLst/>
                          <a:latin typeface="+mn-lt"/>
                        </a:rPr>
                        <a:t>Data Rate</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a:effectLst/>
                          <a:latin typeface="+mn-lt"/>
                        </a:rPr>
                        <a:t>Get </a:t>
                      </a:r>
                      <a:r>
                        <a:rPr lang="en-CA" sz="1200" dirty="0" smtClean="0">
                          <a:effectLst/>
                          <a:latin typeface="+mn-lt"/>
                        </a:rPr>
                        <a:t>one way data </a:t>
                      </a:r>
                      <a:r>
                        <a:rPr lang="en-CA" sz="1200" dirty="0">
                          <a:effectLst/>
                          <a:latin typeface="+mn-lt"/>
                        </a:rPr>
                        <a:t>transfer performance.</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4109546877"/>
                  </a:ext>
                </a:extLst>
              </a:tr>
              <a:tr h="0">
                <a:tc>
                  <a:txBody>
                    <a:bodyPr/>
                    <a:lstStyle/>
                    <a:p>
                      <a:pPr>
                        <a:lnSpc>
                          <a:spcPct val="150000"/>
                        </a:lnSpc>
                        <a:spcAft>
                          <a:spcPts val="0"/>
                        </a:spcAft>
                      </a:pPr>
                      <a:r>
                        <a:rPr lang="en-CA" sz="1200" b="0" dirty="0" smtClean="0">
                          <a:solidFill>
                            <a:schemeClr val="bg1">
                              <a:lumMod val="50000"/>
                            </a:schemeClr>
                          </a:solidFill>
                          <a:effectLst/>
                          <a:latin typeface="+mn-lt"/>
                          <a:ea typeface="DengXian" panose="02010600030101010101" pitchFamily="2" charset="-122"/>
                          <a:cs typeface="Times New Roman" panose="02020603050405020304" pitchFamily="18" charset="0"/>
                        </a:rPr>
                        <a:t>Latency</a:t>
                      </a:r>
                      <a:endParaRPr lang="en-CA" sz="1200" b="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smtClean="0">
                          <a:solidFill>
                            <a:schemeClr val="bg1">
                              <a:lumMod val="50000"/>
                            </a:schemeClr>
                          </a:solidFill>
                          <a:effectLst/>
                          <a:latin typeface="+mn-lt"/>
                          <a:ea typeface="DengXian" panose="02010600030101010101" pitchFamily="2" charset="-122"/>
                          <a:cs typeface="Times New Roman" panose="02020603050405020304" pitchFamily="18" charset="0"/>
                        </a:rPr>
                        <a:t>Find</a:t>
                      </a:r>
                      <a:r>
                        <a:rPr lang="en-CA" sz="1200" baseline="0" dirty="0" smtClean="0">
                          <a:solidFill>
                            <a:schemeClr val="bg1">
                              <a:lumMod val="50000"/>
                            </a:schemeClr>
                          </a:solidFill>
                          <a:effectLst/>
                          <a:latin typeface="+mn-lt"/>
                          <a:ea typeface="DengXian" panose="02010600030101010101" pitchFamily="2" charset="-122"/>
                          <a:cs typeface="Times New Roman" panose="02020603050405020304" pitchFamily="18" charset="0"/>
                        </a:rPr>
                        <a:t> out sources of latency</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1676370647"/>
                  </a:ext>
                </a:extLst>
              </a:tr>
              <a:tr h="0">
                <a:tc>
                  <a:txBody>
                    <a:bodyPr/>
                    <a:lstStyle/>
                    <a:p>
                      <a:pPr>
                        <a:lnSpc>
                          <a:spcPct val="150000"/>
                        </a:lnSpc>
                        <a:spcAft>
                          <a:spcPts val="0"/>
                        </a:spcAft>
                      </a:pPr>
                      <a:r>
                        <a:rPr lang="en-CA" sz="1200" dirty="0" smtClean="0">
                          <a:effectLst/>
                          <a:latin typeface="+mn-lt"/>
                        </a:rPr>
                        <a:t>Round Trip</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smtClean="0">
                          <a:effectLst/>
                          <a:latin typeface="+mn-lt"/>
                        </a:rPr>
                        <a:t>Find out round</a:t>
                      </a:r>
                      <a:r>
                        <a:rPr lang="en-CA" sz="1200" baseline="0" dirty="0" smtClean="0">
                          <a:effectLst/>
                          <a:latin typeface="+mn-lt"/>
                        </a:rPr>
                        <a:t> trip performance.</a:t>
                      </a:r>
                      <a:endParaRPr lang="en-CA" sz="1200" dirty="0">
                        <a:solidFill>
                          <a:schemeClr val="bg1">
                            <a:lumMod val="50000"/>
                          </a:schemeClr>
                        </a:solidFill>
                        <a:effectLst/>
                        <a:latin typeface="+mn-lt"/>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4001465996"/>
                  </a:ext>
                </a:extLst>
              </a:tr>
            </a:tbl>
          </a:graphicData>
        </a:graphic>
      </p:graphicFrame>
    </p:spTree>
    <p:extLst>
      <p:ext uri="{BB962C8B-B14F-4D97-AF65-F5344CB8AC3E}">
        <p14:creationId xmlns:p14="http://schemas.microsoft.com/office/powerpoint/2010/main" val="45797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5.2 Experiment setup</a:t>
            </a:r>
          </a:p>
          <a:p>
            <a:pPr marL="0" indent="0">
              <a:buNone/>
            </a:pPr>
            <a:r>
              <a:rPr lang="en-CA" sz="2000" dirty="0"/>
              <a:t>We use two HTC Nexus 9 </a:t>
            </a:r>
            <a:r>
              <a:rPr lang="en-CA" sz="2000" dirty="0" smtClean="0"/>
              <a:t>to do experiments.</a:t>
            </a: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22172164"/>
              </p:ext>
            </p:extLst>
          </p:nvPr>
        </p:nvGraphicFramePr>
        <p:xfrm>
          <a:off x="1865312" y="2638425"/>
          <a:ext cx="5276850" cy="1872935"/>
        </p:xfrm>
        <a:graphic>
          <a:graphicData uri="http://schemas.openxmlformats.org/drawingml/2006/table">
            <a:tbl>
              <a:tblPr firstRow="1" firstCol="1" bandRow="1">
                <a:tableStyleId>{5940675A-B579-460E-94D1-54222C63F5DA}</a:tableStyleId>
              </a:tblPr>
              <a:tblGrid>
                <a:gridCol w="2638425">
                  <a:extLst>
                    <a:ext uri="{9D8B030D-6E8A-4147-A177-3AD203B41FA5}">
                      <a16:colId xmlns:a16="http://schemas.microsoft.com/office/drawing/2014/main" val="1592229635"/>
                    </a:ext>
                  </a:extLst>
                </a:gridCol>
                <a:gridCol w="2638425">
                  <a:extLst>
                    <a:ext uri="{9D8B030D-6E8A-4147-A177-3AD203B41FA5}">
                      <a16:colId xmlns:a16="http://schemas.microsoft.com/office/drawing/2014/main" val="3606003220"/>
                    </a:ext>
                  </a:extLst>
                </a:gridCol>
              </a:tblGrid>
              <a:tr h="0">
                <a:tc>
                  <a:txBody>
                    <a:bodyPr/>
                    <a:lstStyle/>
                    <a:p>
                      <a:pPr>
                        <a:lnSpc>
                          <a:spcPct val="150000"/>
                        </a:lnSpc>
                        <a:spcAft>
                          <a:spcPts val="0"/>
                        </a:spcAft>
                      </a:pPr>
                      <a:r>
                        <a:rPr lang="en-CA" sz="1200" dirty="0">
                          <a:effectLst/>
                        </a:rPr>
                        <a:t>Hardware</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a:effectLst/>
                        </a:rPr>
                        <a:t>Details</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4246185405"/>
                  </a:ext>
                </a:extLst>
              </a:tr>
              <a:tr h="0">
                <a:tc>
                  <a:txBody>
                    <a:bodyPr/>
                    <a:lstStyle/>
                    <a:p>
                      <a:pPr>
                        <a:lnSpc>
                          <a:spcPct val="150000"/>
                        </a:lnSpc>
                        <a:spcAft>
                          <a:spcPts val="0"/>
                        </a:spcAft>
                      </a:pPr>
                      <a:r>
                        <a:rPr lang="en-CA" sz="1200" dirty="0">
                          <a:effectLst/>
                        </a:rPr>
                        <a:t>OS</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a:effectLst/>
                        </a:rPr>
                        <a:t>Android OS, v5.1.1(Lollipop)</a:t>
                      </a:r>
                      <a:endParaRPr lang="en-CA"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2390859868"/>
                  </a:ext>
                </a:extLst>
              </a:tr>
              <a:tr h="0">
                <a:tc>
                  <a:txBody>
                    <a:bodyPr/>
                    <a:lstStyle/>
                    <a:p>
                      <a:pPr>
                        <a:lnSpc>
                          <a:spcPct val="150000"/>
                        </a:lnSpc>
                        <a:spcAft>
                          <a:spcPts val="0"/>
                        </a:spcAft>
                      </a:pPr>
                      <a:r>
                        <a:rPr lang="en-CA" sz="1200" dirty="0">
                          <a:effectLst/>
                        </a:rPr>
                        <a:t>CPU</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a:effectLst/>
                        </a:rPr>
                        <a:t>Dual-core 2.3 GHz Denver</a:t>
                      </a:r>
                      <a:endParaRPr lang="en-CA"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4016895463"/>
                  </a:ext>
                </a:extLst>
              </a:tr>
              <a:tr h="0">
                <a:tc>
                  <a:txBody>
                    <a:bodyPr/>
                    <a:lstStyle/>
                    <a:p>
                      <a:pPr>
                        <a:lnSpc>
                          <a:spcPct val="150000"/>
                        </a:lnSpc>
                        <a:spcAft>
                          <a:spcPts val="0"/>
                        </a:spcAft>
                      </a:pPr>
                      <a:r>
                        <a:rPr lang="en-CA" sz="1200" dirty="0">
                          <a:effectLst/>
                        </a:rPr>
                        <a:t>Memory</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a:effectLst/>
                        </a:rPr>
                        <a:t>16GB/2GB RAM</a:t>
                      </a:r>
                      <a:endParaRPr lang="en-CA" sz="120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4145175904"/>
                  </a:ext>
                </a:extLst>
              </a:tr>
              <a:tr h="0">
                <a:tc>
                  <a:txBody>
                    <a:bodyPr/>
                    <a:lstStyle/>
                    <a:p>
                      <a:pPr>
                        <a:lnSpc>
                          <a:spcPct val="150000"/>
                        </a:lnSpc>
                        <a:spcAft>
                          <a:spcPts val="0"/>
                        </a:spcAft>
                      </a:pPr>
                      <a:r>
                        <a:rPr lang="en-CA" sz="1200" dirty="0">
                          <a:effectLst/>
                        </a:rPr>
                        <a:t>Bluetooth</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tc>
                  <a:txBody>
                    <a:bodyPr/>
                    <a:lstStyle/>
                    <a:p>
                      <a:pPr>
                        <a:lnSpc>
                          <a:spcPct val="150000"/>
                        </a:lnSpc>
                        <a:spcAft>
                          <a:spcPts val="0"/>
                        </a:spcAft>
                      </a:pPr>
                      <a:r>
                        <a:rPr lang="en-CA" sz="1200" dirty="0">
                          <a:effectLst/>
                        </a:rPr>
                        <a:t>v4.1, A2DP, apt-X</a:t>
                      </a:r>
                      <a:endParaRPr lang="en-CA" sz="12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6675" marR="66675" marT="66675" marB="66675"/>
                </a:tc>
                <a:extLst>
                  <a:ext uri="{0D108BD9-81ED-4DB2-BD59-A6C34878D82A}">
                    <a16:rowId xmlns:a16="http://schemas.microsoft.com/office/drawing/2014/main" val="3361942258"/>
                  </a:ext>
                </a:extLst>
              </a:tr>
            </a:tbl>
          </a:graphicData>
        </a:graphic>
      </p:graphicFrame>
    </p:spTree>
    <p:extLst>
      <p:ext uri="{BB962C8B-B14F-4D97-AF65-F5344CB8AC3E}">
        <p14:creationId xmlns:p14="http://schemas.microsoft.com/office/powerpoint/2010/main" val="2152468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5.3 Data Rate</a:t>
            </a:r>
          </a:p>
          <a:p>
            <a:pPr marL="0" indent="0">
              <a:buNone/>
            </a:pPr>
            <a:r>
              <a:rPr lang="en-CA" sz="2000" b="1" dirty="0" smtClean="0"/>
              <a:t>Experiment steps</a:t>
            </a:r>
            <a:endParaRPr lang="en-CA" sz="2000" dirty="0"/>
          </a:p>
          <a:p>
            <a:r>
              <a:rPr lang="en-CA" sz="2000" dirty="0"/>
              <a:t>1.Start sample program scan and create connection between two devices.</a:t>
            </a:r>
          </a:p>
          <a:p>
            <a:r>
              <a:rPr lang="en-CA" sz="2000" dirty="0"/>
              <a:t>2.Send CoAP message with payload </a:t>
            </a:r>
            <a:r>
              <a:rPr lang="en-CA" sz="2000" dirty="0" smtClean="0"/>
              <a:t>4 (1 </a:t>
            </a:r>
            <a:r>
              <a:rPr lang="en-CA" sz="2000" dirty="0"/>
              <a:t>packet), 12 </a:t>
            </a:r>
            <a:r>
              <a:rPr lang="en-CA" sz="2000" dirty="0"/>
              <a:t>(2 packets),28 (3 packets), 44 (4 packets), 60(5 packets), 76 (6 packets) and 92(7 packets) 100 times respectively (0 interval time).</a:t>
            </a:r>
          </a:p>
          <a:p>
            <a:r>
              <a:rPr lang="en-CA" sz="2000" dirty="0"/>
              <a:t>3.Record receive time when received response from connected device.</a:t>
            </a:r>
          </a:p>
          <a:p>
            <a:r>
              <a:rPr lang="en-CA" sz="2000" dirty="0"/>
              <a:t>4.Calculate transfer time according to time gap between message been received.</a:t>
            </a:r>
          </a:p>
          <a:p>
            <a:pPr marL="0" indent="0">
              <a:buNone/>
            </a:pPr>
            <a:r>
              <a:rPr lang="en-CA" sz="2000" dirty="0" smtClean="0"/>
              <a:t>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309389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5.3 Data Rate</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5" name="Picture 4" descr="https://lh5.googleusercontent.com/kGEl7c2TWu31mW6f_7zFWFgXkocgS_iVpDVVxoNTlyLIIjIceRsgYxXl5V37LzTzOiYSmNhQm9xfz9jVSg05iqn29Sm53rax9lOZrjwcgV0t4gMf-pUhky1OUDtR0-loy8XlCdxI"/>
          <p:cNvPicPr/>
          <p:nvPr/>
        </p:nvPicPr>
        <p:blipFill>
          <a:blip r:embed="rId3">
            <a:extLst>
              <a:ext uri="{28A0092B-C50C-407E-A947-70E740481C1C}">
                <a14:useLocalDpi xmlns:a14="http://schemas.microsoft.com/office/drawing/2010/main" val="0"/>
              </a:ext>
            </a:extLst>
          </a:blip>
          <a:srcRect/>
          <a:stretch>
            <a:fillRect/>
          </a:stretch>
        </p:blipFill>
        <p:spPr bwMode="auto">
          <a:xfrm>
            <a:off x="2228850" y="2106930"/>
            <a:ext cx="4686300" cy="2644140"/>
          </a:xfrm>
          <a:prstGeom prst="rect">
            <a:avLst/>
          </a:prstGeom>
          <a:noFill/>
          <a:ln>
            <a:noFill/>
          </a:ln>
        </p:spPr>
      </p:pic>
      <p:sp>
        <p:nvSpPr>
          <p:cNvPr id="4" name="Rectangle 3"/>
          <p:cNvSpPr/>
          <p:nvPr/>
        </p:nvSpPr>
        <p:spPr>
          <a:xfrm>
            <a:off x="264543" y="5026967"/>
            <a:ext cx="6072368" cy="400110"/>
          </a:xfrm>
          <a:prstGeom prst="rect">
            <a:avLst/>
          </a:prstGeom>
        </p:spPr>
        <p:txBody>
          <a:bodyPr wrap="none">
            <a:spAutoFit/>
          </a:bodyPr>
          <a:lstStyle/>
          <a:p>
            <a:pPr marL="0" indent="0">
              <a:buNone/>
            </a:pPr>
            <a:r>
              <a:rPr lang="en-CA" sz="2000" dirty="0">
                <a:latin typeface="Calibri" panose="020F0502020204030204" pitchFamily="34" charset="0"/>
              </a:rPr>
              <a:t>Experiment </a:t>
            </a:r>
            <a:r>
              <a:rPr lang="en-CA" sz="2000" dirty="0" smtClean="0">
                <a:latin typeface="Calibri" panose="020F0502020204030204" pitchFamily="34" charset="0"/>
              </a:rPr>
              <a:t>Result: </a:t>
            </a:r>
            <a:r>
              <a:rPr lang="en-CA" sz="2000" dirty="0" smtClean="0"/>
              <a:t>We </a:t>
            </a:r>
            <a:r>
              <a:rPr lang="en-CA" sz="2000" dirty="0"/>
              <a:t>have </a:t>
            </a:r>
            <a:r>
              <a:rPr lang="en-CA" sz="2000" dirty="0" smtClean="0"/>
              <a:t>10*20=200 </a:t>
            </a:r>
            <a:r>
              <a:rPr lang="en-CA" sz="2000" dirty="0"/>
              <a:t>byte/s data rate. </a:t>
            </a:r>
            <a:endParaRPr lang="en-CA" sz="2000" dirty="0">
              <a:latin typeface="Calibri" panose="020F0502020204030204" pitchFamily="34" charset="0"/>
            </a:endParaRPr>
          </a:p>
        </p:txBody>
      </p:sp>
      <p:sp>
        <p:nvSpPr>
          <p:cNvPr id="7" name="TextBox 6"/>
          <p:cNvSpPr txBox="1"/>
          <p:nvPr/>
        </p:nvSpPr>
        <p:spPr>
          <a:xfrm>
            <a:off x="3177925" y="4764970"/>
            <a:ext cx="2577950" cy="276999"/>
          </a:xfrm>
          <a:prstGeom prst="rect">
            <a:avLst/>
          </a:prstGeom>
          <a:noFill/>
        </p:spPr>
        <p:txBody>
          <a:bodyPr wrap="none" rtlCol="0">
            <a:spAutoFit/>
          </a:bodyPr>
          <a:lstStyle/>
          <a:p>
            <a:r>
              <a:rPr lang="en-US" altLang="zh-CN" sz="1200" dirty="0"/>
              <a:t>Figure </a:t>
            </a:r>
            <a:r>
              <a:rPr lang="en-US" altLang="zh-CN" sz="1200" dirty="0" smtClean="0"/>
              <a:t>13: Data rate experiment result </a:t>
            </a:r>
            <a:endParaRPr lang="en-CA" sz="1200" dirty="0"/>
          </a:p>
        </p:txBody>
      </p:sp>
    </p:spTree>
    <p:extLst>
      <p:ext uri="{BB962C8B-B14F-4D97-AF65-F5344CB8AC3E}">
        <p14:creationId xmlns:p14="http://schemas.microsoft.com/office/powerpoint/2010/main" val="1216511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5.4 Latency</a:t>
            </a:r>
          </a:p>
          <a:p>
            <a:pPr marL="0" indent="0">
              <a:buNone/>
            </a:pPr>
            <a:r>
              <a:rPr lang="en-CA" sz="2000" b="1" dirty="0" smtClean="0"/>
              <a:t>Experiment steps</a:t>
            </a:r>
            <a:endParaRPr lang="en-CA" sz="2000" dirty="0"/>
          </a:p>
          <a:p>
            <a:pPr lvl="0"/>
            <a:r>
              <a:rPr lang="en-CA" sz="2000" dirty="0"/>
              <a:t>Start sample program scan and create connection between two devices.</a:t>
            </a:r>
          </a:p>
          <a:p>
            <a:pPr lvl="0"/>
            <a:r>
              <a:rPr lang="en-CA" sz="2000" dirty="0"/>
              <a:t>Send </a:t>
            </a:r>
            <a:r>
              <a:rPr lang="en-CA" sz="2000" dirty="0" smtClean="0"/>
              <a:t>4-bytesheader 100 </a:t>
            </a:r>
            <a:r>
              <a:rPr lang="en-CA" sz="2000" dirty="0"/>
              <a:t>times </a:t>
            </a:r>
            <a:r>
              <a:rPr lang="en-CA" sz="2000" dirty="0" smtClean="0"/>
              <a:t>to </a:t>
            </a:r>
            <a:r>
              <a:rPr lang="en-CA" sz="2000" dirty="0"/>
              <a:t>remote </a:t>
            </a:r>
            <a:r>
              <a:rPr lang="en-CA" sz="2000" dirty="0" smtClean="0"/>
              <a:t>device with </a:t>
            </a:r>
            <a:r>
              <a:rPr lang="en-CA" sz="2000" dirty="0"/>
              <a:t>0,50,100,150,200,250,300,350,400,450ms interval respectively</a:t>
            </a:r>
            <a:r>
              <a:rPr lang="en-CA" sz="2000" dirty="0" smtClean="0"/>
              <a:t>.</a:t>
            </a:r>
            <a:endParaRPr lang="en-CA" sz="2000" dirty="0"/>
          </a:p>
          <a:p>
            <a:pPr lvl="0"/>
            <a:r>
              <a:rPr lang="en-CA" sz="2000" dirty="0"/>
              <a:t>Record received time at sender </a:t>
            </a:r>
            <a:r>
              <a:rPr lang="en-CA" sz="2000" dirty="0" smtClean="0"/>
              <a:t>side</a:t>
            </a:r>
            <a:endParaRPr lang="en-CA" sz="2000" dirty="0"/>
          </a:p>
          <a:p>
            <a:pPr lvl="0"/>
            <a:r>
              <a:rPr lang="en-CA" sz="2000" dirty="0"/>
              <a:t>Calculate transfer time according to time gap between message been received</a:t>
            </a:r>
          </a:p>
          <a:p>
            <a:pPr marL="0" indent="0">
              <a:buNone/>
            </a:pPr>
            <a:r>
              <a:rPr lang="en-CA" sz="2000" dirty="0" smtClean="0"/>
              <a:t>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1149123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a:t>5.4 Latency</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4" name="Rectangle 3"/>
          <p:cNvSpPr/>
          <p:nvPr/>
        </p:nvSpPr>
        <p:spPr>
          <a:xfrm>
            <a:off x="198474" y="4165482"/>
            <a:ext cx="9003362" cy="1631216"/>
          </a:xfrm>
          <a:prstGeom prst="rect">
            <a:avLst/>
          </a:prstGeom>
        </p:spPr>
        <p:txBody>
          <a:bodyPr wrap="none">
            <a:spAutoFit/>
          </a:bodyPr>
          <a:lstStyle/>
          <a:p>
            <a:pPr marL="0" indent="0">
              <a:buNone/>
            </a:pPr>
            <a:r>
              <a:rPr lang="en-CA" sz="2000" dirty="0">
                <a:latin typeface="Calibri" panose="020F0502020204030204" pitchFamily="34" charset="0"/>
              </a:rPr>
              <a:t>Experiment </a:t>
            </a:r>
            <a:r>
              <a:rPr lang="en-CA" sz="2000" dirty="0" smtClean="0">
                <a:latin typeface="Calibri" panose="020F0502020204030204" pitchFamily="34" charset="0"/>
              </a:rPr>
              <a:t>Result:</a:t>
            </a:r>
          </a:p>
          <a:p>
            <a:pPr marL="0" indent="0">
              <a:buNone/>
            </a:pPr>
            <a:r>
              <a:rPr lang="en-US" altLang="zh-CN" sz="2000" dirty="0" smtClean="0">
                <a:latin typeface="Calibri" panose="020F0502020204030204" pitchFamily="34" charset="0"/>
              </a:rPr>
              <a:t>1</a:t>
            </a:r>
            <a:r>
              <a:rPr lang="en-CA" altLang="zh-CN" sz="2000" dirty="0" smtClean="0">
                <a:latin typeface="Calibri" panose="020F0502020204030204" pitchFamily="34" charset="0"/>
              </a:rPr>
              <a:t>.”connection interval</a:t>
            </a:r>
            <a:r>
              <a:rPr lang="en-CA" altLang="zh-CN" sz="2000" dirty="0">
                <a:latin typeface="Calibri" panose="020F0502020204030204" pitchFamily="34" charset="0"/>
              </a:rPr>
              <a:t>” determines how often a central will ask data from </a:t>
            </a:r>
            <a:r>
              <a:rPr lang="en-CA" altLang="zh-CN" sz="2000" dirty="0" smtClean="0">
                <a:latin typeface="Calibri" panose="020F0502020204030204" pitchFamily="34" charset="0"/>
              </a:rPr>
              <a:t>peripheral.</a:t>
            </a:r>
            <a:endParaRPr lang="en-CA" altLang="zh-CN" sz="2000" dirty="0">
              <a:latin typeface="Calibri" panose="020F0502020204030204" pitchFamily="34" charset="0"/>
            </a:endParaRPr>
          </a:p>
          <a:p>
            <a:pPr marL="0" indent="0">
              <a:buNone/>
            </a:pPr>
            <a:r>
              <a:rPr lang="en-CA" altLang="zh-CN" sz="2000" dirty="0" smtClean="0">
                <a:latin typeface="Calibri" panose="020F0502020204030204" pitchFamily="34" charset="0"/>
              </a:rPr>
              <a:t>Most likely to be the reason of constant </a:t>
            </a:r>
            <a:r>
              <a:rPr lang="en-CA" altLang="zh-CN" sz="2000" dirty="0">
                <a:latin typeface="Calibri" panose="020F0502020204030204" pitchFamily="34" charset="0"/>
              </a:rPr>
              <a:t>fluctuation (heartbeat-like </a:t>
            </a:r>
            <a:r>
              <a:rPr lang="en-CA" altLang="zh-CN" sz="2000" dirty="0" smtClean="0">
                <a:latin typeface="Calibri" panose="020F0502020204030204" pitchFamily="34" charset="0"/>
              </a:rPr>
              <a:t>pattern).</a:t>
            </a:r>
          </a:p>
          <a:p>
            <a:pPr marL="0" indent="0">
              <a:buNone/>
            </a:pPr>
            <a:r>
              <a:rPr lang="en-CA" altLang="zh-CN" sz="2000" dirty="0" smtClean="0">
                <a:latin typeface="Calibri" panose="020F0502020204030204" pitchFamily="34" charset="0"/>
              </a:rPr>
              <a:t>2. From time to time band performance may caused by the implementation </a:t>
            </a:r>
            <a:r>
              <a:rPr lang="en-CA" altLang="zh-CN" sz="2000" dirty="0">
                <a:latin typeface="Calibri" panose="020F0502020204030204" pitchFamily="34" charset="0"/>
              </a:rPr>
              <a:t>of </a:t>
            </a:r>
            <a:r>
              <a:rPr lang="en-CA" altLang="zh-CN" sz="2000" dirty="0" smtClean="0">
                <a:latin typeface="Calibri" panose="020F0502020204030204" pitchFamily="34" charset="0"/>
              </a:rPr>
              <a:t/>
            </a:r>
            <a:br>
              <a:rPr lang="en-CA" altLang="zh-CN" sz="2000" dirty="0" smtClean="0">
                <a:latin typeface="Calibri" panose="020F0502020204030204" pitchFamily="34" charset="0"/>
              </a:rPr>
            </a:br>
            <a:r>
              <a:rPr lang="en-CA" altLang="zh-CN" sz="2000" dirty="0" smtClean="0">
                <a:latin typeface="Calibri" panose="020F0502020204030204" pitchFamily="34" charset="0"/>
              </a:rPr>
              <a:t>Android </a:t>
            </a:r>
            <a:r>
              <a:rPr lang="en-CA" altLang="zh-CN" sz="2000" dirty="0">
                <a:latin typeface="Calibri" panose="020F0502020204030204" pitchFamily="34" charset="0"/>
              </a:rPr>
              <a:t>V5.0 (Lollipop) </a:t>
            </a:r>
            <a:endParaRPr lang="en-CA" altLang="zh-CN" sz="2000" dirty="0" smtClean="0">
              <a:latin typeface="Calibri" panose="020F0502020204030204" pitchFamily="34" charset="0"/>
            </a:endParaRPr>
          </a:p>
        </p:txBody>
      </p:sp>
      <p:pic>
        <p:nvPicPr>
          <p:cNvPr id="7" name="Picture 6" descr="https://lh3.googleusercontent.com/ivlnImfMqUrdkYUmKbO74gVXTZ0y07MW58vks_QWiMFE0WWiV481I8wQjLjvH4GhVVMYmCOBHI3KRcXe6y4Z4TRx-JFqJdKnZkWb7Zf6V5SBDl_-jHTzlTtaOdnIY3mfFC_DdfBO"/>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447800"/>
            <a:ext cx="4579620" cy="2750820"/>
          </a:xfrm>
          <a:prstGeom prst="rect">
            <a:avLst/>
          </a:prstGeom>
          <a:noFill/>
          <a:ln>
            <a:noFill/>
          </a:ln>
        </p:spPr>
      </p:pic>
      <p:sp>
        <p:nvSpPr>
          <p:cNvPr id="8" name="TextBox 7"/>
          <p:cNvSpPr txBox="1"/>
          <p:nvPr/>
        </p:nvSpPr>
        <p:spPr>
          <a:xfrm>
            <a:off x="4503737" y="4212520"/>
            <a:ext cx="2513830" cy="276999"/>
          </a:xfrm>
          <a:prstGeom prst="rect">
            <a:avLst/>
          </a:prstGeom>
          <a:noFill/>
        </p:spPr>
        <p:txBody>
          <a:bodyPr wrap="none" rtlCol="0">
            <a:spAutoFit/>
          </a:bodyPr>
          <a:lstStyle/>
          <a:p>
            <a:r>
              <a:rPr lang="en-US" altLang="zh-CN" sz="1200" dirty="0"/>
              <a:t>Figure </a:t>
            </a:r>
            <a:r>
              <a:rPr lang="en-US" altLang="zh-CN" sz="1200" dirty="0" smtClean="0"/>
              <a:t>14: Latency experiment result </a:t>
            </a:r>
            <a:endParaRPr lang="en-CA" sz="1200" dirty="0"/>
          </a:p>
        </p:txBody>
      </p:sp>
    </p:spTree>
    <p:extLst>
      <p:ext uri="{BB962C8B-B14F-4D97-AF65-F5344CB8AC3E}">
        <p14:creationId xmlns:p14="http://schemas.microsoft.com/office/powerpoint/2010/main" val="314869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5.5 Round Trip</a:t>
            </a:r>
          </a:p>
          <a:p>
            <a:pPr marL="0" indent="0">
              <a:buNone/>
            </a:pPr>
            <a:r>
              <a:rPr lang="en-CA" sz="2000" b="1" dirty="0" smtClean="0"/>
              <a:t>Experiment steps</a:t>
            </a:r>
            <a:endParaRPr lang="en-CA" sz="2000" dirty="0" smtClean="0"/>
          </a:p>
          <a:p>
            <a:r>
              <a:rPr lang="en-CA" sz="2000" dirty="0" smtClean="0"/>
              <a:t>Start </a:t>
            </a:r>
            <a:r>
              <a:rPr lang="en-CA" sz="2000" dirty="0"/>
              <a:t>sample program scan and create connection between two devices.</a:t>
            </a:r>
          </a:p>
          <a:p>
            <a:r>
              <a:rPr lang="en-CA" sz="2000" dirty="0" smtClean="0"/>
              <a:t>Send </a:t>
            </a:r>
            <a:r>
              <a:rPr lang="en-CA" sz="2000" dirty="0"/>
              <a:t>4-bytes header 100 times (0 interval time).</a:t>
            </a:r>
          </a:p>
          <a:p>
            <a:r>
              <a:rPr lang="en-CA" sz="2000" dirty="0" smtClean="0"/>
              <a:t>Record </a:t>
            </a:r>
            <a:r>
              <a:rPr lang="en-CA" sz="2000" dirty="0"/>
              <a:t>received time at sender side (get 99 sets of data).</a:t>
            </a:r>
          </a:p>
          <a:p>
            <a:r>
              <a:rPr lang="en-CA" sz="2000" dirty="0" smtClean="0"/>
              <a:t>Calculate </a:t>
            </a:r>
            <a:r>
              <a:rPr lang="en-CA" sz="2000" dirty="0"/>
              <a:t>round trip time according to time gap between message been received</a:t>
            </a:r>
            <a:r>
              <a:rPr lang="en-CA" sz="2000" dirty="0" smtClean="0"/>
              <a:t>.</a:t>
            </a:r>
          </a:p>
          <a:p>
            <a:r>
              <a:rPr lang="en-CA" sz="2000" dirty="0" smtClean="0"/>
              <a:t>Repeat three times.</a:t>
            </a:r>
          </a:p>
          <a:p>
            <a:pPr marL="0" indent="0">
              <a:buNone/>
            </a:pPr>
            <a:r>
              <a:rPr lang="en-CA" sz="2000" dirty="0" smtClean="0"/>
              <a:t>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297372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5.5 Round Trip</a:t>
            </a:r>
          </a:p>
          <a:p>
            <a:pPr marL="0" indent="0">
              <a:buNone/>
            </a:pPr>
            <a:r>
              <a:rPr lang="en-CA" sz="2000" dirty="0" smtClean="0"/>
              <a:t>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5" name="Picture 4" descr="https://lh4.googleusercontent.com/IlwtxtbyciSewLLCEZI5G0oMhEtDldhBY0JTs0I5P7I13AuhGk5tXx4YkkeMiyj09DC8MfUhjz_aIJzyJq0NBpYO4E0s0vKUGjAnsr9g_V9irlzZO9Ym_lmOKNjuOtgbFcBS9VSM"/>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21684"/>
            <a:ext cx="3685406" cy="2121715"/>
          </a:xfrm>
          <a:prstGeom prst="rect">
            <a:avLst/>
          </a:prstGeom>
          <a:noFill/>
          <a:ln>
            <a:noFill/>
          </a:ln>
        </p:spPr>
      </p:pic>
      <p:pic>
        <p:nvPicPr>
          <p:cNvPr id="6" name="Picture 5" descr="https://lh6.googleusercontent.com/IKFyAWyanoTkJceGwt5fNDy8C8AVcUWD9-uLsFIfDFkIeX4XYHxmMMFVaMKXVhly96Dn0cV-TcmT46CHV9z5Us4PGy0euX00thB3sbKO2mn1EZ0Jp7cFfLZNVLTs4JL7FEV9FnQB"/>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21685"/>
            <a:ext cx="3668671" cy="2121715"/>
          </a:xfrm>
          <a:prstGeom prst="rect">
            <a:avLst/>
          </a:prstGeom>
          <a:noFill/>
          <a:ln>
            <a:noFill/>
          </a:ln>
        </p:spPr>
      </p:pic>
      <p:sp>
        <p:nvSpPr>
          <p:cNvPr id="8" name="TextBox 7"/>
          <p:cNvSpPr txBox="1"/>
          <p:nvPr/>
        </p:nvSpPr>
        <p:spPr>
          <a:xfrm>
            <a:off x="1195388" y="4343399"/>
            <a:ext cx="2262158" cy="276999"/>
          </a:xfrm>
          <a:prstGeom prst="rect">
            <a:avLst/>
          </a:prstGeom>
          <a:noFill/>
        </p:spPr>
        <p:txBody>
          <a:bodyPr wrap="none" rtlCol="0">
            <a:spAutoFit/>
          </a:bodyPr>
          <a:lstStyle/>
          <a:p>
            <a:r>
              <a:rPr lang="en-US" altLang="zh-CN" sz="1200" dirty="0"/>
              <a:t>Figure </a:t>
            </a:r>
            <a:r>
              <a:rPr lang="en-US" altLang="zh-CN" sz="1200" dirty="0" smtClean="0"/>
              <a:t>15: Roundtrip result part 1</a:t>
            </a:r>
            <a:endParaRPr lang="en-CA" sz="1200" dirty="0"/>
          </a:p>
        </p:txBody>
      </p:sp>
      <p:sp>
        <p:nvSpPr>
          <p:cNvPr id="10" name="TextBox 9"/>
          <p:cNvSpPr txBox="1"/>
          <p:nvPr/>
        </p:nvSpPr>
        <p:spPr>
          <a:xfrm>
            <a:off x="5794095" y="4371200"/>
            <a:ext cx="2262158" cy="276999"/>
          </a:xfrm>
          <a:prstGeom prst="rect">
            <a:avLst/>
          </a:prstGeom>
          <a:noFill/>
        </p:spPr>
        <p:txBody>
          <a:bodyPr wrap="none" rtlCol="0">
            <a:spAutoFit/>
          </a:bodyPr>
          <a:lstStyle/>
          <a:p>
            <a:r>
              <a:rPr lang="en-US" altLang="zh-CN" sz="1200" dirty="0"/>
              <a:t>Figure </a:t>
            </a:r>
            <a:r>
              <a:rPr lang="en-US" altLang="zh-CN" sz="1200" dirty="0" smtClean="0"/>
              <a:t>16: Roundtrip result part 2</a:t>
            </a:r>
            <a:endParaRPr lang="en-CA" sz="1200" dirty="0"/>
          </a:p>
        </p:txBody>
      </p:sp>
    </p:spTree>
    <p:extLst>
      <p:ext uri="{BB962C8B-B14F-4D97-AF65-F5344CB8AC3E}">
        <p14:creationId xmlns:p14="http://schemas.microsoft.com/office/powerpoint/2010/main" val="1960088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5</a:t>
            </a:r>
            <a:r>
              <a:rPr lang="en-CA" sz="3200" dirty="0" smtClean="0"/>
              <a:t>. Experiment</a:t>
            </a:r>
            <a:endParaRPr lang="en-CA" sz="3200" dirty="0"/>
          </a:p>
        </p:txBody>
      </p:sp>
      <p:sp>
        <p:nvSpPr>
          <p:cNvPr id="3" name="Content Placeholder 2"/>
          <p:cNvSpPr>
            <a:spLocks noGrp="1"/>
          </p:cNvSpPr>
          <p:nvPr>
            <p:ph idx="1"/>
          </p:nvPr>
        </p:nvSpPr>
        <p:spPr/>
        <p:txBody>
          <a:bodyPr/>
          <a:lstStyle/>
          <a:p>
            <a:pPr marL="0" indent="0">
              <a:buNone/>
            </a:pPr>
            <a:r>
              <a:rPr lang="en-CA" sz="2000" dirty="0" smtClean="0"/>
              <a:t>5.5 Round Trip</a:t>
            </a:r>
          </a:p>
          <a:p>
            <a:pPr marL="0" indent="0">
              <a:buNone/>
            </a:pPr>
            <a:r>
              <a:rPr lang="en-CA" sz="2000" dirty="0" smtClean="0"/>
              <a:t> </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7" name="Picture 6" descr="https://lh3.googleusercontent.com/9TmVPID1zAGLoLA_Sf0eT0fX5T_2QL3KORI8bL4vwxNcnRXFXRP0pQPYQSOjm03uv-i6nkp3jeQU2wRI54HGl6q_VLd5SILTUa7pU2cUWaeaKyShsVGIEJzTRrnPhBvhcFBTQaY3"/>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68033"/>
            <a:ext cx="4579620" cy="2644140"/>
          </a:xfrm>
          <a:prstGeom prst="rect">
            <a:avLst/>
          </a:prstGeom>
          <a:noFill/>
          <a:ln>
            <a:noFill/>
          </a:ln>
        </p:spPr>
      </p:pic>
      <p:sp>
        <p:nvSpPr>
          <p:cNvPr id="8" name="Rectangle 7"/>
          <p:cNvSpPr/>
          <p:nvPr/>
        </p:nvSpPr>
        <p:spPr>
          <a:xfrm>
            <a:off x="304800" y="4967830"/>
            <a:ext cx="7924800" cy="707886"/>
          </a:xfrm>
          <a:prstGeom prst="rect">
            <a:avLst/>
          </a:prstGeom>
        </p:spPr>
        <p:txBody>
          <a:bodyPr wrap="square">
            <a:spAutoFit/>
          </a:bodyPr>
          <a:lstStyle/>
          <a:p>
            <a:r>
              <a:rPr lang="en-CA" sz="2000" dirty="0"/>
              <a:t>Experiment Result: </a:t>
            </a:r>
            <a:r>
              <a:rPr lang="en-CA" sz="2000" dirty="0" smtClean="0"/>
              <a:t> Compared with one way data push round trip have more latency but the time consuming of it still around 100ms per packet. </a:t>
            </a:r>
            <a:endParaRPr lang="en-CA" sz="2000" dirty="0"/>
          </a:p>
        </p:txBody>
      </p:sp>
      <p:sp>
        <p:nvSpPr>
          <p:cNvPr id="10" name="TextBox 9"/>
          <p:cNvSpPr txBox="1"/>
          <p:nvPr/>
        </p:nvSpPr>
        <p:spPr>
          <a:xfrm>
            <a:off x="3597131" y="4690831"/>
            <a:ext cx="2262158" cy="276999"/>
          </a:xfrm>
          <a:prstGeom prst="rect">
            <a:avLst/>
          </a:prstGeom>
          <a:noFill/>
        </p:spPr>
        <p:txBody>
          <a:bodyPr wrap="none" rtlCol="0">
            <a:spAutoFit/>
          </a:bodyPr>
          <a:lstStyle/>
          <a:p>
            <a:r>
              <a:rPr lang="en-US" altLang="zh-CN" sz="1200" dirty="0"/>
              <a:t>Figure </a:t>
            </a:r>
            <a:r>
              <a:rPr lang="en-US" altLang="zh-CN" sz="1200" dirty="0" smtClean="0"/>
              <a:t>17: Roundtrip result part 3</a:t>
            </a:r>
            <a:endParaRPr lang="en-CA" sz="1200" dirty="0"/>
          </a:p>
        </p:txBody>
      </p:sp>
    </p:spTree>
    <p:extLst>
      <p:ext uri="{BB962C8B-B14F-4D97-AF65-F5344CB8AC3E}">
        <p14:creationId xmlns:p14="http://schemas.microsoft.com/office/powerpoint/2010/main" val="181279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1.</a:t>
            </a:r>
            <a:r>
              <a:rPr lang="en-CA" sz="3200" dirty="0" smtClean="0"/>
              <a:t>Background </a:t>
            </a:r>
            <a:endParaRPr lang="en-CA" sz="3200" dirty="0"/>
          </a:p>
        </p:txBody>
      </p:sp>
      <p:sp>
        <p:nvSpPr>
          <p:cNvPr id="3" name="Content Placeholder 2"/>
          <p:cNvSpPr>
            <a:spLocks noGrp="1"/>
          </p:cNvSpPr>
          <p:nvPr>
            <p:ph idx="1"/>
          </p:nvPr>
        </p:nvSpPr>
        <p:spPr/>
        <p:txBody>
          <a:bodyPr/>
          <a:lstStyle/>
          <a:p>
            <a:pPr marL="0" indent="0">
              <a:buNone/>
            </a:pPr>
            <a:r>
              <a:rPr lang="en-CA" sz="2000" dirty="0" smtClean="0"/>
              <a:t>1.1 IoT</a:t>
            </a:r>
          </a:p>
          <a:p>
            <a:pPr marL="0" indent="0">
              <a:buNone/>
            </a:pPr>
            <a:r>
              <a:rPr lang="en-CA" sz="2000" dirty="0" smtClean="0"/>
              <a:t>IoT short for internet of things</a:t>
            </a:r>
            <a:r>
              <a:rPr lang="en-CA" sz="2000" dirty="0" smtClean="0"/>
              <a:t>.</a:t>
            </a:r>
          </a:p>
          <a:p>
            <a:pPr marL="0" indent="0">
              <a:buNone/>
            </a:pPr>
            <a:r>
              <a:rPr lang="en-CA" sz="2000" dirty="0" smtClean="0"/>
              <a:t>[1]The </a:t>
            </a:r>
            <a:r>
              <a:rPr lang="en-CA" sz="2000" dirty="0"/>
              <a:t>Internet of Things allows objects to be sensed and controlled remotely across existing network infrastructure</a:t>
            </a:r>
            <a:endParaRPr lang="en-CA" sz="2000" dirty="0"/>
          </a:p>
        </p:txBody>
      </p:sp>
      <p:sp>
        <p:nvSpPr>
          <p:cNvPr id="9" name="PB"/>
          <p:cNvSpPr/>
          <p:nvPr/>
        </p:nvSpPr>
        <p:spPr bwMode="auto">
          <a:xfrm>
            <a:off x="0" y="6705600"/>
            <a:ext cx="2110154"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68004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smtClean="0"/>
              <a:t>6.Summary</a:t>
            </a:r>
            <a:endParaRPr lang="en-CA" sz="3200" dirty="0"/>
          </a:p>
        </p:txBody>
      </p:sp>
      <p:sp>
        <p:nvSpPr>
          <p:cNvPr id="3" name="Content Placeholder 2"/>
          <p:cNvSpPr>
            <a:spLocks noGrp="1"/>
          </p:cNvSpPr>
          <p:nvPr>
            <p:ph idx="1"/>
          </p:nvPr>
        </p:nvSpPr>
        <p:spPr/>
        <p:txBody>
          <a:bodyPr/>
          <a:lstStyle/>
          <a:p>
            <a:pPr marL="0" indent="0">
              <a:buNone/>
            </a:pPr>
            <a:r>
              <a:rPr lang="en-CA" sz="2000" dirty="0" smtClean="0"/>
              <a:t>We successfully implemented the proposed architecture in Android. According to results of experiments, we found several performance issues of the architecture. Although the development of Android’s solution for BLE may improve performance of our implementation, there is great room to improve our implementation.</a:t>
            </a:r>
          </a:p>
          <a:p>
            <a:pPr marL="0" indent="0">
              <a:buNone/>
            </a:pPr>
            <a:endParaRPr lang="en-CA" sz="2000" dirty="0"/>
          </a:p>
        </p:txBody>
      </p:sp>
      <p:sp>
        <p:nvSpPr>
          <p:cNvPr id="9" name="PB"/>
          <p:cNvSpPr/>
          <p:nvPr/>
        </p:nvSpPr>
        <p:spPr bwMode="auto">
          <a:xfrm>
            <a:off x="0" y="6705600"/>
            <a:ext cx="4220308"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38040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References</a:t>
            </a:r>
            <a:endParaRPr lang="en-CA" dirty="0"/>
          </a:p>
        </p:txBody>
      </p:sp>
      <p:sp>
        <p:nvSpPr>
          <p:cNvPr id="3" name="Content Placeholder 2"/>
          <p:cNvSpPr>
            <a:spLocks noGrp="1"/>
          </p:cNvSpPr>
          <p:nvPr>
            <p:ph idx="1"/>
          </p:nvPr>
        </p:nvSpPr>
        <p:spPr/>
        <p:txBody>
          <a:bodyPr/>
          <a:lstStyle/>
          <a:p>
            <a:r>
              <a:rPr lang="en-CA" sz="1600" dirty="0" smtClean="0"/>
              <a:t>[1] ITU,</a:t>
            </a:r>
            <a:r>
              <a:rPr lang="en-CA" sz="1600" dirty="0"/>
              <a:t> 31 January 2016 </a:t>
            </a:r>
            <a:r>
              <a:rPr lang="en-CA" sz="1600" dirty="0" smtClean="0"/>
              <a:t>,"</a:t>
            </a:r>
            <a:r>
              <a:rPr lang="en-CA" sz="1600" dirty="0"/>
              <a:t>Internet of Things Global Standards Initiative"</a:t>
            </a:r>
            <a:r>
              <a:rPr lang="en-CA" sz="1600" dirty="0" smtClean="0"/>
              <a:t> . Retrieved from</a:t>
            </a:r>
          </a:p>
          <a:p>
            <a:r>
              <a:rPr lang="en-CA" sz="1600" dirty="0"/>
              <a:t>http://www.itu.int/en/ITU-T/gsi/iot/Pages/default.aspx</a:t>
            </a:r>
            <a:endParaRPr lang="en-CA" sz="1600" dirty="0" smtClean="0"/>
          </a:p>
          <a:p>
            <a:r>
              <a:rPr lang="en-CA" sz="1600" dirty="0" smtClean="0"/>
              <a:t>[2] Dr. John Barrett, 5 October 2012,</a:t>
            </a:r>
            <a:r>
              <a:rPr lang="zh-CN" altLang="en-US" sz="1600" dirty="0" smtClean="0"/>
              <a:t>“</a:t>
            </a:r>
            <a:r>
              <a:rPr lang="en-CA" altLang="zh-CN" sz="1600" dirty="0"/>
              <a:t>The Internet of Things</a:t>
            </a:r>
            <a:r>
              <a:rPr lang="zh-CN" altLang="en-US" sz="1600" dirty="0" smtClean="0"/>
              <a:t>”</a:t>
            </a:r>
            <a:r>
              <a:rPr lang="en-CA" sz="1600" dirty="0"/>
              <a:t> . Retrieved </a:t>
            </a:r>
            <a:r>
              <a:rPr lang="en-CA" sz="1600" dirty="0" smtClean="0"/>
              <a:t>from</a:t>
            </a:r>
          </a:p>
          <a:p>
            <a:r>
              <a:rPr lang="en-CA" sz="1600" dirty="0" smtClean="0"/>
              <a:t>https</a:t>
            </a:r>
            <a:r>
              <a:rPr lang="en-CA" sz="1600" dirty="0"/>
              <a:t>://www.youtube.com/watch?v=QaTIt1C5R-M</a:t>
            </a:r>
            <a:endParaRPr lang="en-CA" sz="1600" dirty="0"/>
          </a:p>
        </p:txBody>
      </p:sp>
      <p:sp>
        <p:nvSpPr>
          <p:cNvPr id="9" name="PB"/>
          <p:cNvSpPr/>
          <p:nvPr/>
        </p:nvSpPr>
        <p:spPr bwMode="auto">
          <a:xfrm>
            <a:off x="0" y="6705600"/>
            <a:ext cx="9144000"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174840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3627" y="2814935"/>
            <a:ext cx="2392001" cy="707886"/>
          </a:xfrm>
          <a:prstGeom prst="rect">
            <a:avLst/>
          </a:prstGeom>
          <a:noFill/>
        </p:spPr>
        <p:txBody>
          <a:bodyPr wrap="none" rtlCol="0">
            <a:spAutoFit/>
          </a:bodyPr>
          <a:lstStyle/>
          <a:p>
            <a:pPr algn="ctr"/>
            <a:r>
              <a:rPr lang="en-CA" sz="4000" dirty="0" smtClean="0"/>
              <a:t>Thank you</a:t>
            </a:r>
            <a:endParaRPr lang="en-CA" sz="4000" dirty="0"/>
          </a:p>
        </p:txBody>
      </p:sp>
      <p:sp>
        <p:nvSpPr>
          <p:cNvPr id="8" name="PB"/>
          <p:cNvSpPr/>
          <p:nvPr/>
        </p:nvSpPr>
        <p:spPr bwMode="auto">
          <a:xfrm>
            <a:off x="0" y="6705600"/>
            <a:ext cx="8440615"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31560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17411" name="Content Placeholder 2"/>
          <p:cNvSpPr>
            <a:spLocks noGrp="1"/>
          </p:cNvSpPr>
          <p:nvPr>
            <p:ph idx="1"/>
          </p:nvPr>
        </p:nvSpPr>
        <p:spPr>
          <a:xfrm>
            <a:off x="228600" y="1600200"/>
            <a:ext cx="8550275" cy="3962400"/>
          </a:xfrm>
        </p:spPr>
        <p:txBody>
          <a:bodyPr/>
          <a:lstStyle/>
          <a:p>
            <a:pPr marL="0" indent="0">
              <a:buNone/>
            </a:pPr>
            <a:r>
              <a:rPr lang="en-CA" sz="2000" dirty="0"/>
              <a:t>1.1 </a:t>
            </a:r>
            <a:r>
              <a:rPr lang="en-CA" sz="2000" dirty="0" smtClean="0"/>
              <a:t>IoT</a:t>
            </a:r>
          </a:p>
          <a:p>
            <a:pPr marL="0" indent="0">
              <a:buNone/>
            </a:pPr>
            <a:endParaRPr lang="en-CA" sz="2000" dirty="0"/>
          </a:p>
          <a:p>
            <a:pPr marL="0" indent="0">
              <a:buNone/>
            </a:pPr>
            <a:r>
              <a:rPr lang="en-CA" sz="2000" dirty="0" smtClean="0"/>
              <a:t>According </a:t>
            </a:r>
            <a:r>
              <a:rPr lang="en-CA" sz="2000" dirty="0"/>
              <a:t>to Dr. John Barrett ’s[2] presentation in </a:t>
            </a:r>
            <a:r>
              <a:rPr lang="en-CA" sz="2000" dirty="0" smtClean="0"/>
              <a:t>TED. There are 4 things we need to do:</a:t>
            </a:r>
          </a:p>
          <a:p>
            <a:pPr marL="514350" indent="-514350">
              <a:buAutoNum type="arabicPeriod"/>
            </a:pPr>
            <a:r>
              <a:rPr lang="en-CA" sz="2000" dirty="0" smtClean="0"/>
              <a:t>Tagging an object.</a:t>
            </a:r>
          </a:p>
          <a:p>
            <a:pPr marL="514350" indent="-514350">
              <a:buAutoNum type="arabicPeriod"/>
            </a:pPr>
            <a:r>
              <a:rPr lang="en-CA" sz="2000" dirty="0" smtClean="0"/>
              <a:t>Grant objects communication ability.</a:t>
            </a:r>
          </a:p>
          <a:p>
            <a:pPr marL="514350" indent="-514350">
              <a:buAutoNum type="arabicPeriod"/>
            </a:pPr>
            <a:r>
              <a:rPr lang="en-CA" sz="2000" dirty="0" smtClean="0"/>
              <a:t>Grant sense to objects.</a:t>
            </a:r>
          </a:p>
          <a:p>
            <a:pPr marL="514350" indent="-514350">
              <a:buAutoNum type="arabicPeriod"/>
            </a:pPr>
            <a:r>
              <a:rPr lang="en-CA" sz="2000" dirty="0" smtClean="0"/>
              <a:t>Remote control</a:t>
            </a:r>
            <a:endParaRPr lang="en-CA" sz="2000" dirty="0"/>
          </a:p>
        </p:txBody>
      </p:sp>
      <p:sp>
        <p:nvSpPr>
          <p:cNvPr id="7" name="PB"/>
          <p:cNvSpPr/>
          <p:nvPr/>
        </p:nvSpPr>
        <p:spPr bwMode="auto">
          <a:xfrm>
            <a:off x="0" y="6705600"/>
            <a:ext cx="2813539"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1.</a:t>
            </a:r>
            <a:r>
              <a:rPr lang="en-CA" sz="3200" dirty="0" smtClean="0"/>
              <a:t>Background </a:t>
            </a:r>
            <a:endParaRPr lang="en-CA" sz="3200" dirty="0"/>
          </a:p>
        </p:txBody>
      </p:sp>
      <p:sp>
        <p:nvSpPr>
          <p:cNvPr id="3" name="Content Placeholder 2"/>
          <p:cNvSpPr>
            <a:spLocks noGrp="1"/>
          </p:cNvSpPr>
          <p:nvPr>
            <p:ph idx="1"/>
          </p:nvPr>
        </p:nvSpPr>
        <p:spPr/>
        <p:txBody>
          <a:bodyPr/>
          <a:lstStyle/>
          <a:p>
            <a:pPr marL="0" indent="0">
              <a:buNone/>
            </a:pPr>
            <a:r>
              <a:rPr lang="en-CA" sz="2000" dirty="0" smtClean="0"/>
              <a:t>1.1 IoT-extend 2</a:t>
            </a:r>
          </a:p>
        </p:txBody>
      </p:sp>
      <p:sp>
        <p:nvSpPr>
          <p:cNvPr id="9" name="PB"/>
          <p:cNvSpPr/>
          <p:nvPr/>
        </p:nvSpPr>
        <p:spPr bwMode="auto">
          <a:xfrm>
            <a:off x="0" y="6705600"/>
            <a:ext cx="2110154"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pic>
        <p:nvPicPr>
          <p:cNvPr id="5" name="Picture 4"/>
          <p:cNvPicPr>
            <a:picLocks noChangeAspect="1"/>
          </p:cNvPicPr>
          <p:nvPr/>
        </p:nvPicPr>
        <p:blipFill>
          <a:blip r:embed="rId2"/>
          <a:stretch>
            <a:fillRect/>
          </a:stretch>
        </p:blipFill>
        <p:spPr>
          <a:xfrm>
            <a:off x="1600200" y="2271712"/>
            <a:ext cx="6076950" cy="3152775"/>
          </a:xfrm>
          <a:prstGeom prst="rect">
            <a:avLst/>
          </a:prstGeom>
        </p:spPr>
      </p:pic>
      <p:sp>
        <p:nvSpPr>
          <p:cNvPr id="7" name="TextBox 6"/>
          <p:cNvSpPr txBox="1"/>
          <p:nvPr/>
        </p:nvSpPr>
        <p:spPr>
          <a:xfrm>
            <a:off x="3701722" y="5424487"/>
            <a:ext cx="2326278" cy="276999"/>
          </a:xfrm>
          <a:prstGeom prst="rect">
            <a:avLst/>
          </a:prstGeom>
          <a:noFill/>
        </p:spPr>
        <p:txBody>
          <a:bodyPr wrap="none" rtlCol="0">
            <a:spAutoFit/>
          </a:bodyPr>
          <a:lstStyle/>
          <a:p>
            <a:r>
              <a:rPr lang="en-US" altLang="zh-CN" sz="1200" dirty="0" smtClean="0"/>
              <a:t>Figure 1[1]: 4 steps towards CoAP</a:t>
            </a:r>
            <a:endParaRPr lang="en-CA" sz="1200" dirty="0"/>
          </a:p>
        </p:txBody>
      </p:sp>
    </p:spTree>
    <p:extLst>
      <p:ext uri="{BB962C8B-B14F-4D97-AF65-F5344CB8AC3E}">
        <p14:creationId xmlns:p14="http://schemas.microsoft.com/office/powerpoint/2010/main" val="245846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838200"/>
            <a:ext cx="8550275" cy="609600"/>
          </a:xfrm>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9" name="PB"/>
          <p:cNvSpPr/>
          <p:nvPr/>
        </p:nvSpPr>
        <p:spPr bwMode="auto">
          <a:xfrm>
            <a:off x="0" y="6705600"/>
            <a:ext cx="3516923"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11" name="Content Placeholder 2"/>
          <p:cNvSpPr>
            <a:spLocks noGrp="1"/>
          </p:cNvSpPr>
          <p:nvPr>
            <p:ph idx="1"/>
          </p:nvPr>
        </p:nvSpPr>
        <p:spPr>
          <a:xfrm>
            <a:off x="228600" y="1600200"/>
            <a:ext cx="8550275" cy="3962400"/>
          </a:xfrm>
        </p:spPr>
        <p:txBody>
          <a:bodyPr/>
          <a:lstStyle/>
          <a:p>
            <a:pPr marL="0" indent="0">
              <a:buNone/>
            </a:pPr>
            <a:r>
              <a:rPr lang="en-US" sz="2000" dirty="0" smtClean="0">
                <a:latin typeface="Calibri" charset="0"/>
                <a:ea typeface="ＭＳ Ｐゴシック" charset="0"/>
              </a:rPr>
              <a:t>1.2 RESTful</a:t>
            </a:r>
          </a:p>
          <a:p>
            <a:pPr marL="0" indent="0">
              <a:buNone/>
            </a:pPr>
            <a:r>
              <a:rPr lang="en-CA" sz="2000" dirty="0"/>
              <a:t>REST stands for representational state </a:t>
            </a:r>
            <a:r>
              <a:rPr lang="en-CA" sz="2000" dirty="0" smtClean="0"/>
              <a:t>transfer. RESTful is a style of communication.</a:t>
            </a:r>
          </a:p>
          <a:p>
            <a:pPr marL="0" indent="0">
              <a:buNone/>
            </a:pPr>
            <a:r>
              <a:rPr lang="en-CA" sz="2000" dirty="0" smtClean="0"/>
              <a:t>RESTful style requires each </a:t>
            </a:r>
            <a:r>
              <a:rPr lang="en-CA" sz="2000" dirty="0"/>
              <a:t>available resource at server side can be visited through a consistent path (URI). Client can request different operations </a:t>
            </a:r>
            <a:r>
              <a:rPr lang="en-CA" sz="2000" dirty="0" smtClean="0"/>
              <a:t>through </a:t>
            </a:r>
            <a:r>
              <a:rPr lang="en-CA" sz="2000" dirty="0"/>
              <a:t>standard HTTP verbs </a:t>
            </a:r>
            <a:r>
              <a:rPr lang="en-CA" sz="2000" dirty="0" smtClean="0"/>
              <a:t>(e.g. POST</a:t>
            </a:r>
            <a:r>
              <a:rPr lang="en-CA" sz="2000" dirty="0"/>
              <a:t>, GET, PUT and DELETE</a:t>
            </a:r>
            <a:r>
              <a:rPr lang="en-CA" sz="2000" dirty="0" smtClean="0"/>
              <a:t>).</a:t>
            </a:r>
          </a:p>
          <a:p>
            <a:pPr marL="0" indent="0">
              <a:buNone/>
            </a:pPr>
            <a:endParaRPr lang="en-CA" sz="2000" dirty="0">
              <a:latin typeface="Calibri" charset="0"/>
              <a:ea typeface="ＭＳ Ｐゴシック" charset="0"/>
            </a:endParaRPr>
          </a:p>
          <a:p>
            <a:pPr marL="0" indent="0">
              <a:buNone/>
            </a:pPr>
            <a:endParaRPr lang="en-CA" sz="2000" dirty="0" smtClean="0">
              <a:latin typeface="Calibri" charset="0"/>
              <a:ea typeface="ＭＳ Ｐゴシック" charset="0"/>
            </a:endParaRPr>
          </a:p>
          <a:p>
            <a:pPr marL="0" indent="0">
              <a:buNone/>
            </a:pPr>
            <a:r>
              <a:rPr lang="en-CA" sz="2000" dirty="0"/>
              <a:t>Compared with SOAP, REST is more lightweight, flexible and controllable</a:t>
            </a:r>
            <a:endParaRPr lang="en-US" sz="2000" dirty="0">
              <a:latin typeface="Calibri" charset="0"/>
              <a:ea typeface="ＭＳ Ｐゴシック" charset="0"/>
            </a:endParaRPr>
          </a:p>
        </p:txBody>
      </p:sp>
    </p:spTree>
    <p:extLst>
      <p:ext uri="{BB962C8B-B14F-4D97-AF65-F5344CB8AC3E}">
        <p14:creationId xmlns:p14="http://schemas.microsoft.com/office/powerpoint/2010/main" val="218020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838200"/>
            <a:ext cx="8550275" cy="609600"/>
          </a:xfrm>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9" name="PB"/>
          <p:cNvSpPr/>
          <p:nvPr/>
        </p:nvSpPr>
        <p:spPr bwMode="auto">
          <a:xfrm>
            <a:off x="0" y="6705600"/>
            <a:ext cx="3516923"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11" name="Content Placeholder 2"/>
          <p:cNvSpPr>
            <a:spLocks noGrp="1"/>
          </p:cNvSpPr>
          <p:nvPr>
            <p:ph idx="1"/>
          </p:nvPr>
        </p:nvSpPr>
        <p:spPr>
          <a:xfrm>
            <a:off x="228600" y="1600200"/>
            <a:ext cx="8550275" cy="3962400"/>
          </a:xfrm>
        </p:spPr>
        <p:txBody>
          <a:bodyPr/>
          <a:lstStyle/>
          <a:p>
            <a:pPr marL="0" indent="0">
              <a:buNone/>
            </a:pPr>
            <a:r>
              <a:rPr lang="en-US" sz="2000" dirty="0" smtClean="0">
                <a:latin typeface="Calibri" charset="0"/>
                <a:ea typeface="ＭＳ Ｐゴシック" charset="0"/>
              </a:rPr>
              <a:t>1.3 CoAP</a:t>
            </a:r>
          </a:p>
          <a:p>
            <a:pPr marL="0" indent="0">
              <a:buNone/>
            </a:pPr>
            <a:r>
              <a:rPr lang="en-CA" sz="2000" dirty="0"/>
              <a:t>CoAP is short for Constrained </a:t>
            </a:r>
            <a:r>
              <a:rPr lang="en-CA" sz="2000" dirty="0" smtClean="0"/>
              <a:t>protocol. It is a lite version of HTTP.</a:t>
            </a:r>
            <a:r>
              <a:rPr lang="en-CA" sz="2000" dirty="0"/>
              <a:t> </a:t>
            </a:r>
            <a:r>
              <a:rPr lang="en-CA" sz="2000" dirty="0" smtClean="0"/>
              <a:t>CoAP has a four-bytes header which includes information of version, token, length of variable-length token field, message ID and code of message type.</a:t>
            </a:r>
          </a:p>
          <a:p>
            <a:pPr marL="0" indent="0">
              <a:buNone/>
            </a:pPr>
            <a:endParaRPr lang="en-US" sz="2000" dirty="0" smtClean="0">
              <a:latin typeface="Calibri" charset="0"/>
              <a:ea typeface="ＭＳ Ｐゴシック" charset="0"/>
            </a:endParaRPr>
          </a:p>
        </p:txBody>
      </p:sp>
      <p:pic>
        <p:nvPicPr>
          <p:cNvPr id="2" name="Picture 1"/>
          <p:cNvPicPr>
            <a:picLocks noChangeAspect="1"/>
          </p:cNvPicPr>
          <p:nvPr/>
        </p:nvPicPr>
        <p:blipFill>
          <a:blip r:embed="rId2"/>
          <a:stretch>
            <a:fillRect/>
          </a:stretch>
        </p:blipFill>
        <p:spPr>
          <a:xfrm>
            <a:off x="1560512" y="3019425"/>
            <a:ext cx="5886450" cy="2114550"/>
          </a:xfrm>
          <a:prstGeom prst="rect">
            <a:avLst/>
          </a:prstGeom>
        </p:spPr>
      </p:pic>
      <p:sp>
        <p:nvSpPr>
          <p:cNvPr id="3" name="TextBox 2"/>
          <p:cNvSpPr txBox="1"/>
          <p:nvPr/>
        </p:nvSpPr>
        <p:spPr>
          <a:xfrm>
            <a:off x="3516923" y="5071288"/>
            <a:ext cx="1604029" cy="276999"/>
          </a:xfrm>
          <a:prstGeom prst="rect">
            <a:avLst/>
          </a:prstGeom>
          <a:noFill/>
        </p:spPr>
        <p:txBody>
          <a:bodyPr wrap="none" rtlCol="0">
            <a:spAutoFit/>
          </a:bodyPr>
          <a:lstStyle/>
          <a:p>
            <a:r>
              <a:rPr lang="en-US" altLang="zh-CN" sz="1200" dirty="0" smtClean="0"/>
              <a:t>Figure 2: CoAP format</a:t>
            </a:r>
            <a:endParaRPr lang="en-CA" sz="1200" dirty="0"/>
          </a:p>
        </p:txBody>
      </p:sp>
    </p:spTree>
    <p:extLst>
      <p:ext uri="{BB962C8B-B14F-4D97-AF65-F5344CB8AC3E}">
        <p14:creationId xmlns:p14="http://schemas.microsoft.com/office/powerpoint/2010/main" val="317925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838200"/>
            <a:ext cx="8550275" cy="609600"/>
          </a:xfrm>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9" name="PB"/>
          <p:cNvSpPr/>
          <p:nvPr/>
        </p:nvSpPr>
        <p:spPr bwMode="auto">
          <a:xfrm>
            <a:off x="0" y="6705600"/>
            <a:ext cx="3516923"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11" name="Content Placeholder 2"/>
          <p:cNvSpPr>
            <a:spLocks noGrp="1"/>
          </p:cNvSpPr>
          <p:nvPr>
            <p:ph idx="1"/>
          </p:nvPr>
        </p:nvSpPr>
        <p:spPr>
          <a:xfrm>
            <a:off x="228600" y="1600200"/>
            <a:ext cx="8550275" cy="3962400"/>
          </a:xfrm>
        </p:spPr>
        <p:txBody>
          <a:bodyPr/>
          <a:lstStyle/>
          <a:p>
            <a:pPr marL="0" indent="0">
              <a:buNone/>
            </a:pPr>
            <a:r>
              <a:rPr lang="en-US" sz="2000" dirty="0" smtClean="0">
                <a:latin typeface="Calibri" charset="0"/>
                <a:ea typeface="ＭＳ Ｐゴシック" charset="0"/>
              </a:rPr>
              <a:t>1.3 CoAP</a:t>
            </a:r>
          </a:p>
        </p:txBody>
      </p:sp>
      <p:pic>
        <p:nvPicPr>
          <p:cNvPr id="6" name="Picture 5" descr="https://lh5.googleusercontent.com/YQIUIZ_piXi1-i94aTKUOf1MlpLs0LdvFjdXgTO_J4gfJYuJXspP50FnjxrX6fVdrk2E4WBCLEjNizBmc7FO9-mTs46XjeWlMTG34-aBRTrMF1uD6U74rVKEQKtF7LCxrkopwjkypUAQHHu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3407" y="2286000"/>
            <a:ext cx="5280660" cy="2971800"/>
          </a:xfrm>
          <a:prstGeom prst="rect">
            <a:avLst/>
          </a:prstGeom>
          <a:noFill/>
          <a:ln>
            <a:noFill/>
          </a:ln>
        </p:spPr>
      </p:pic>
      <p:sp>
        <p:nvSpPr>
          <p:cNvPr id="8" name="TextBox 7"/>
          <p:cNvSpPr txBox="1"/>
          <p:nvPr/>
        </p:nvSpPr>
        <p:spPr>
          <a:xfrm>
            <a:off x="3701722" y="5299501"/>
            <a:ext cx="1853392" cy="276999"/>
          </a:xfrm>
          <a:prstGeom prst="rect">
            <a:avLst/>
          </a:prstGeom>
          <a:noFill/>
        </p:spPr>
        <p:txBody>
          <a:bodyPr wrap="none" rtlCol="0">
            <a:spAutoFit/>
          </a:bodyPr>
          <a:lstStyle/>
          <a:p>
            <a:r>
              <a:rPr lang="en-US" altLang="zh-CN" sz="1200" dirty="0" smtClean="0"/>
              <a:t>Figure 3: Context of CoAP</a:t>
            </a:r>
            <a:endParaRPr lang="en-CA" sz="1200" dirty="0"/>
          </a:p>
        </p:txBody>
      </p:sp>
    </p:spTree>
    <p:extLst>
      <p:ext uri="{BB962C8B-B14F-4D97-AF65-F5344CB8AC3E}">
        <p14:creationId xmlns:p14="http://schemas.microsoft.com/office/powerpoint/2010/main" val="406008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8600" y="838200"/>
            <a:ext cx="8550275" cy="609600"/>
          </a:xfrm>
        </p:spPr>
        <p:txBody>
          <a:bodyPr/>
          <a:lstStyle/>
          <a:p>
            <a:r>
              <a:rPr lang="en-US" altLang="zh-CN" sz="3200" dirty="0"/>
              <a:t>1.</a:t>
            </a:r>
            <a:r>
              <a:rPr lang="en-CA" sz="3200" dirty="0"/>
              <a:t>Background </a:t>
            </a:r>
            <a:endParaRPr lang="en-US" sz="3200" dirty="0">
              <a:latin typeface="Calibri" charset="0"/>
              <a:ea typeface="ＭＳ Ｐゴシック" charset="0"/>
            </a:endParaRPr>
          </a:p>
        </p:txBody>
      </p:sp>
      <p:sp>
        <p:nvSpPr>
          <p:cNvPr id="9" name="PB"/>
          <p:cNvSpPr/>
          <p:nvPr/>
        </p:nvSpPr>
        <p:spPr bwMode="auto">
          <a:xfrm>
            <a:off x="0" y="6705600"/>
            <a:ext cx="3516923" cy="152400"/>
          </a:xfrm>
          <a:prstGeom prst="rect">
            <a:avLst/>
          </a:prstGeom>
          <a:solidFill>
            <a:srgbClr val="007AF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08" charset="0"/>
            </a:endParaRPr>
          </a:p>
        </p:txBody>
      </p:sp>
      <p:sp>
        <p:nvSpPr>
          <p:cNvPr id="11" name="Content Placeholder 2"/>
          <p:cNvSpPr>
            <a:spLocks noGrp="1"/>
          </p:cNvSpPr>
          <p:nvPr>
            <p:ph idx="1"/>
          </p:nvPr>
        </p:nvSpPr>
        <p:spPr>
          <a:xfrm>
            <a:off x="228600" y="1600200"/>
            <a:ext cx="8550275" cy="3962400"/>
          </a:xfrm>
        </p:spPr>
        <p:txBody>
          <a:bodyPr/>
          <a:lstStyle/>
          <a:p>
            <a:pPr marL="0" indent="0">
              <a:buNone/>
            </a:pPr>
            <a:r>
              <a:rPr lang="en-US" sz="2000" dirty="0" smtClean="0">
                <a:latin typeface="Calibri" charset="0"/>
                <a:ea typeface="ＭＳ Ｐゴシック" charset="0"/>
              </a:rPr>
              <a:t>1.3 BLE</a:t>
            </a:r>
          </a:p>
        </p:txBody>
      </p:sp>
      <p:sp>
        <p:nvSpPr>
          <p:cNvPr id="8" name="TextBox 7"/>
          <p:cNvSpPr txBox="1"/>
          <p:nvPr/>
        </p:nvSpPr>
        <p:spPr>
          <a:xfrm>
            <a:off x="3579580" y="5285601"/>
            <a:ext cx="1984839" cy="276999"/>
          </a:xfrm>
          <a:prstGeom prst="rect">
            <a:avLst/>
          </a:prstGeom>
          <a:noFill/>
        </p:spPr>
        <p:txBody>
          <a:bodyPr wrap="none" rtlCol="0">
            <a:spAutoFit/>
          </a:bodyPr>
          <a:lstStyle/>
          <a:p>
            <a:r>
              <a:rPr lang="en-US" altLang="zh-CN" sz="1200" dirty="0" smtClean="0"/>
              <a:t>Figure 4: Bluetooth and BLE</a:t>
            </a:r>
            <a:endParaRPr lang="en-CA" sz="1200" dirty="0"/>
          </a:p>
        </p:txBody>
      </p:sp>
      <p:pic>
        <p:nvPicPr>
          <p:cNvPr id="10" name="Picture 9" descr="https://lh6.googleusercontent.com/x4DMUK-O774TdVpnXV6GBqODYxxcEE4gQcD_7BNVrAOsWq21VI03YQcVDcJyjYZyMOPq05myu4FXZm_uEpc2wHEq7chAY30A4IxTEBsm4iFLZtXP0AsoFoebIN8QHL5Z2KRclDL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981200"/>
            <a:ext cx="6705600" cy="2895600"/>
          </a:xfrm>
          <a:prstGeom prst="rect">
            <a:avLst/>
          </a:prstGeom>
          <a:noFill/>
          <a:ln>
            <a:noFill/>
          </a:ln>
        </p:spPr>
      </p:pic>
    </p:spTree>
    <p:extLst>
      <p:ext uri="{BB962C8B-B14F-4D97-AF65-F5344CB8AC3E}">
        <p14:creationId xmlns:p14="http://schemas.microsoft.com/office/powerpoint/2010/main" val="4175969095"/>
      </p:ext>
    </p:extLst>
  </p:cSld>
  <p:clrMapOvr>
    <a:masterClrMapping/>
  </p:clrMapOvr>
</p:sld>
</file>

<file path=ppt/theme/theme1.xml><?xml version="1.0" encoding="utf-8"?>
<a:theme xmlns:a="http://schemas.openxmlformats.org/drawingml/2006/main" name="Blank">
  <a:themeElements>
    <a:clrScheme name="Custom 1">
      <a:dk1>
        <a:srgbClr val="000000"/>
      </a:dk1>
      <a:lt1>
        <a:srgbClr val="797979"/>
      </a:lt1>
      <a:dk2>
        <a:srgbClr val="000000"/>
      </a:dk2>
      <a:lt2>
        <a:srgbClr val="808080"/>
      </a:lt2>
      <a:accent1>
        <a:srgbClr val="BBE0E3"/>
      </a:accent1>
      <a:accent2>
        <a:srgbClr val="333399"/>
      </a:accent2>
      <a:accent3>
        <a:srgbClr val="BEBEBE"/>
      </a:accent3>
      <a:accent4>
        <a:srgbClr val="000000"/>
      </a:accent4>
      <a:accent5>
        <a:srgbClr val="DAEDEF"/>
      </a:accent5>
      <a:accent6>
        <a:srgbClr val="2D2D8A"/>
      </a:accent6>
      <a:hlink>
        <a:srgbClr val="008000"/>
      </a:hlink>
      <a:folHlink>
        <a:srgbClr val="99CC00"/>
      </a:folHlink>
    </a:clrScheme>
    <a:fontScheme name="Blank">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3283</TotalTime>
  <Words>1075</Words>
  <Application>Microsoft Office PowerPoint</Application>
  <PresentationFormat>On-screen Show (4:3)</PresentationFormat>
  <Paragraphs>177</Paragraphs>
  <Slides>32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DengXian</vt:lpstr>
      <vt:lpstr>ＭＳ Ｐゴシック</vt:lpstr>
      <vt:lpstr>Arial</vt:lpstr>
      <vt:lpstr>Arial Black</vt:lpstr>
      <vt:lpstr>Calibri</vt:lpstr>
      <vt:lpstr>Georgia</vt:lpstr>
      <vt:lpstr>Times</vt:lpstr>
      <vt:lpstr>Times New Roman</vt:lpstr>
      <vt:lpstr>Wingdings</vt:lpstr>
      <vt:lpstr>Blank</vt:lpstr>
      <vt:lpstr>BLE based CoAP communication in IoT</vt:lpstr>
      <vt:lpstr>Content </vt:lpstr>
      <vt:lpstr>1.Background </vt:lpstr>
      <vt:lpstr>1.Background </vt:lpstr>
      <vt:lpstr>1.Background </vt:lpstr>
      <vt:lpstr>1.Background </vt:lpstr>
      <vt:lpstr>1.Background </vt:lpstr>
      <vt:lpstr>1.Background </vt:lpstr>
      <vt:lpstr>1.Background </vt:lpstr>
      <vt:lpstr>1.Background </vt:lpstr>
      <vt:lpstr>2. Problems</vt:lpstr>
      <vt:lpstr>3. Solutions</vt:lpstr>
      <vt:lpstr>4. Architecture</vt:lpstr>
      <vt:lpstr>4. Architecture</vt:lpstr>
      <vt:lpstr>4. Architecture</vt:lpstr>
      <vt:lpstr>4. Architecture</vt:lpstr>
      <vt:lpstr>4. Architecture</vt:lpstr>
      <vt:lpstr>4. Architecture</vt:lpstr>
      <vt:lpstr>4. Architecture</vt:lpstr>
      <vt:lpstr>4. Architecture</vt:lpstr>
      <vt:lpstr>5. Experiment</vt:lpstr>
      <vt:lpstr>5. Experiment</vt:lpstr>
      <vt:lpstr>5. Experiment</vt:lpstr>
      <vt:lpstr>5. Experiment</vt:lpstr>
      <vt:lpstr>5. Experiment</vt:lpstr>
      <vt:lpstr>5. Experiment</vt:lpstr>
      <vt:lpstr>5. Experiment</vt:lpstr>
      <vt:lpstr>5. Experiment</vt:lpstr>
      <vt:lpstr>5. Experiment</vt:lpstr>
      <vt:lpstr>6.Summary</vt:lpstr>
      <vt:lpstr>References</vt:lpstr>
      <vt:lpstr>PowerPoint Presentation</vt:lpstr>
    </vt:vector>
  </TitlesOfParts>
  <Company>Division of Media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 David Snell</dc:creator>
  <cp:lastModifiedBy>NAN CHEN</cp:lastModifiedBy>
  <cp:revision>197</cp:revision>
  <dcterms:created xsi:type="dcterms:W3CDTF">2010-08-15T00:58:23Z</dcterms:created>
  <dcterms:modified xsi:type="dcterms:W3CDTF">2016-02-01T05:54:37Z</dcterms:modified>
</cp:coreProperties>
</file>