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2" r:id="rId3"/>
    <p:sldId id="264" r:id="rId4"/>
    <p:sldId id="263" r:id="rId5"/>
    <p:sldId id="266" r:id="rId6"/>
    <p:sldId id="267" r:id="rId7"/>
    <p:sldId id="265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84" r:id="rId16"/>
    <p:sldId id="276" r:id="rId17"/>
    <p:sldId id="278" r:id="rId18"/>
    <p:sldId id="280" r:id="rId19"/>
    <p:sldId id="279" r:id="rId20"/>
    <p:sldId id="281" r:id="rId21"/>
    <p:sldId id="269" r:id="rId22"/>
    <p:sldId id="283" r:id="rId23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CHEN" initials="NC" lastIdx="1" clrIdx="0">
    <p:extLst>
      <p:ext uri="{19B8F6BF-5375-455C-9EA6-DF929625EA0E}">
        <p15:presenceInfo xmlns:p15="http://schemas.microsoft.com/office/powerpoint/2012/main" userId="NAN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07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99" autoAdjust="0"/>
  </p:normalViewPr>
  <p:slideViewPr>
    <p:cSldViewPr>
      <p:cViewPr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Thesis\experiment_new\distanceExperi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Lit>
              <c:ptCount val="5"/>
              <c:pt idx="0">
                <c:v>0m</c:v>
              </c:pt>
              <c:pt idx="1">
                <c:v>5m</c:v>
              </c:pt>
              <c:pt idx="2">
                <c:v>10m</c:v>
              </c:pt>
              <c:pt idx="3">
                <c:v>15m</c:v>
              </c:pt>
              <c:pt idx="4">
                <c:v>20m</c:v>
              </c:pt>
            </c:strLit>
          </c:cat>
          <c:val>
            <c:numRef>
              <c:f>(Sheet1!$D$1,Sheet1!$D$9,Sheet1!$D$16,Sheet1!$D$23,Sheet1!$D$29)</c:f>
              <c:numCache>
                <c:formatCode>General</c:formatCode>
                <c:ptCount val="5"/>
                <c:pt idx="0">
                  <c:v>107.8916201171875</c:v>
                </c:pt>
                <c:pt idx="1">
                  <c:v>108.85838037109374</c:v>
                </c:pt>
                <c:pt idx="2">
                  <c:v>104.47852001953125</c:v>
                </c:pt>
                <c:pt idx="3">
                  <c:v>136.38235937499999</c:v>
                </c:pt>
                <c:pt idx="4">
                  <c:v>165.10006152343749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36-4317-A185-1E71F6452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271928"/>
        <c:axId val="497272912"/>
      </c:lineChart>
      <c:catAx>
        <c:axId val="49727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72912"/>
        <c:crosses val="autoZero"/>
        <c:auto val="1"/>
        <c:lblAlgn val="ctr"/>
        <c:lblOffset val="100"/>
        <c:noMultiLvlLbl val="0"/>
      </c:catAx>
      <c:valAx>
        <c:axId val="49727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27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DCB0A-603E-EF4B-B6F5-61B4CE671D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326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489" y="4722694"/>
            <a:ext cx="4958186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326" y="9445387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08EDAF-2046-0C41-8DCB-CB2CB6C57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6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v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ersonal_area_network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802.15.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Bit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B2692EE-8EC2-3F4E-AAB0-13B348E0E26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Aims</a:t>
            </a:r>
            <a:r>
              <a:rPr lang="en-CA" baseline="0" dirty="0" smtClean="0"/>
              <a:t> to make the CoAP been able to server one or more applications.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6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Architecture of CoAPNonIP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1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20</a:t>
            </a:r>
            <a:r>
              <a:rPr lang="en-CA" baseline="0" dirty="0" smtClean="0"/>
              <a:t> bytes available.</a:t>
            </a:r>
          </a:p>
          <a:p>
            <a:endParaRPr lang="en-CA" baseline="0" dirty="0" smtClean="0"/>
          </a:p>
          <a:p>
            <a:r>
              <a:rPr lang="en-CA" baseline="0" dirty="0" smtClean="0"/>
              <a:t>4 bytes header: 2+14+16=32 bits</a:t>
            </a:r>
          </a:p>
          <a:p>
            <a:r>
              <a:rPr lang="en-CA" baseline="0" dirty="0" smtClean="0"/>
              <a:t>Payload: 16 bytes</a:t>
            </a:r>
          </a:p>
          <a:p>
            <a:r>
              <a:rPr lang="en-CA" baseline="0" dirty="0" smtClean="0"/>
              <a:t>CoAP header: 4 bytes and 1 byte indicate payload. 1024 bytes for payload maximum</a:t>
            </a:r>
          </a:p>
          <a:p>
            <a:endParaRPr lang="en-CA" baseline="0" dirty="0" smtClean="0"/>
          </a:p>
          <a:p>
            <a:r>
              <a:rPr lang="en-CA" baseline="0" dirty="0" smtClean="0"/>
              <a:t>For first BLE packet we have 20-4-5=11 bytes to carry payload.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9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Who</a:t>
            </a:r>
            <a:r>
              <a:rPr lang="en-CA" baseline="0" dirty="0" smtClean="0"/>
              <a:t> searching nodes to connect with is Client.</a:t>
            </a:r>
          </a:p>
          <a:p>
            <a:r>
              <a:rPr lang="en-CA" baseline="0" dirty="0" smtClean="0"/>
              <a:t>Who waiting connection is Server.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9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Who</a:t>
            </a:r>
            <a:r>
              <a:rPr lang="en-CA" baseline="0" dirty="0" smtClean="0"/>
              <a:t> searching nodes to connect with is Client.</a:t>
            </a:r>
          </a:p>
          <a:p>
            <a:r>
              <a:rPr lang="en-CA" baseline="0" dirty="0" smtClean="0"/>
              <a:t>Who waiting connection is Server.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 smtClean="0"/>
              <a:t>Two</a:t>
            </a:r>
            <a:r>
              <a:rPr lang="en-CA" sz="1200" baseline="0" dirty="0" smtClean="0"/>
              <a:t> tablets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7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 smtClean="0"/>
              <a:t>1.Start sample program scan and create connection between two devices.</a:t>
            </a:r>
          </a:p>
          <a:p>
            <a:r>
              <a:rPr lang="en-CA" sz="1200" b="1" dirty="0" smtClean="0">
                <a:solidFill>
                  <a:srgbClr val="FF0000"/>
                </a:solidFill>
              </a:rPr>
              <a:t>2.Send CoAP message with payload 4 (1 packet), 12 (2 packets),28 (3 packets), 44 (4 packets), 60(5 packets), 76 (6 packets) and 92(7 packets) 100 times respectively (0 interval time).</a:t>
            </a:r>
          </a:p>
          <a:p>
            <a:r>
              <a:rPr lang="en-CA" sz="1200" dirty="0" smtClean="0"/>
              <a:t>3.Record receive time when received response from connected device.</a:t>
            </a:r>
          </a:p>
          <a:p>
            <a:r>
              <a:rPr lang="en-CA" sz="1200" dirty="0" smtClean="0"/>
              <a:t>4.Calculate transfer time according to time gap between message been received.</a:t>
            </a:r>
          </a:p>
          <a:p>
            <a:pPr marL="0" indent="0">
              <a:buNone/>
            </a:pPr>
            <a:r>
              <a:rPr lang="en-CA" sz="1200" dirty="0" smtClean="0"/>
              <a:t>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4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sz="1200" dirty="0" smtClean="0"/>
          </a:p>
          <a:p>
            <a:pPr lvl="0"/>
            <a:r>
              <a:rPr lang="en-CA" sz="1200" dirty="0" smtClean="0"/>
              <a:t>Connection</a:t>
            </a:r>
            <a:r>
              <a:rPr lang="en-CA" sz="1200" baseline="0" dirty="0" smtClean="0"/>
              <a:t> interval,</a:t>
            </a:r>
          </a:p>
          <a:p>
            <a:pPr lvl="0"/>
            <a:r>
              <a:rPr lang="en-CA" sz="1200" baseline="0" dirty="0" smtClean="0"/>
              <a:t>BLE</a:t>
            </a:r>
            <a:endParaRPr lang="en-CA" sz="1200" dirty="0" smtClean="0"/>
          </a:p>
          <a:p>
            <a:pPr lvl="0"/>
            <a:endParaRPr lang="en-CA" sz="1200" dirty="0" smtClean="0"/>
          </a:p>
          <a:p>
            <a:pPr lvl="0"/>
            <a:endParaRPr lang="en-CA" sz="1200" dirty="0" smtClean="0"/>
          </a:p>
          <a:p>
            <a:pPr lvl="0"/>
            <a:r>
              <a:rPr lang="en-CA" sz="1200" dirty="0" smtClean="0"/>
              <a:t>Start sample program scan and create connection between two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/>
              <a:t>Record received time at sender side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 smtClean="0"/>
              <a:t>Send 4-bytesheader 100 times to remote device with 0,50,100,150,200,250,300,350,400,450ms interval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 smtClean="0"/>
              <a:t>(because of</a:t>
            </a:r>
            <a:r>
              <a:rPr lang="en-CA" sz="1200" b="1" baseline="0" dirty="0" smtClean="0"/>
              <a:t> data send queue, the first 3 lines are at 100ms</a:t>
            </a:r>
            <a:r>
              <a:rPr lang="en-CA" sz="1200" b="1" dirty="0" smtClean="0"/>
              <a:t>)</a:t>
            </a:r>
          </a:p>
          <a:p>
            <a:pPr lvl="0"/>
            <a:endParaRPr lang="en-CA" sz="1200" dirty="0" smtClean="0"/>
          </a:p>
          <a:p>
            <a:pPr lvl="0"/>
            <a:r>
              <a:rPr lang="en-CA" sz="1200" dirty="0" smtClean="0"/>
              <a:t>Calculate transfer time according to time gap between message been received</a:t>
            </a:r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Send 4</a:t>
            </a:r>
            <a:r>
              <a:rPr lang="en-CA" baseline="0" dirty="0" smtClean="0"/>
              <a:t> bytes header CoAP message and receive callback from remote device(100 times to calculate average) with different distance.</a:t>
            </a:r>
          </a:p>
          <a:p>
            <a:endParaRPr lang="en-CA" baseline="0" dirty="0" smtClean="0"/>
          </a:p>
          <a:p>
            <a:r>
              <a:rPr lang="en-CA" dirty="0" smtClean="0"/>
              <a:t>dotted line</a:t>
            </a:r>
            <a:r>
              <a:rPr lang="en-CA" baseline="0" dirty="0" smtClean="0"/>
              <a:t> is tread.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5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/>
              <a:t>The Internet of Things allows objects to be sensed and controlled remotely across existing network infrastructure.</a:t>
            </a:r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r>
              <a:rPr lang="en-CA" sz="1200" dirty="0" smtClean="0"/>
              <a:t>According to Dr. John Barrett </a:t>
            </a:r>
            <a:r>
              <a:rPr lang="en-CA" sz="1200" dirty="0" smtClean="0"/>
              <a:t>’s </a:t>
            </a:r>
            <a:r>
              <a:rPr lang="en-CA" sz="1200" dirty="0" smtClean="0"/>
              <a:t>presentation in </a:t>
            </a:r>
            <a:r>
              <a:rPr lang="en-CA" sz="1200" dirty="0" smtClean="0"/>
              <a:t>TED[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en-CA" sz="1200" dirty="0" smtClean="0"/>
              <a:t>]. </a:t>
            </a:r>
            <a:r>
              <a:rPr lang="en-CA" sz="1200" dirty="0" smtClean="0"/>
              <a:t>There are 4 things we need to do:</a:t>
            </a:r>
          </a:p>
          <a:p>
            <a:pPr marL="514350" indent="-514350">
              <a:buAutoNum type="arabicPeriod"/>
            </a:pPr>
            <a:r>
              <a:rPr lang="en-CA" sz="1200" dirty="0" smtClean="0"/>
              <a:t>Tagging an object.</a:t>
            </a:r>
          </a:p>
          <a:p>
            <a:pPr marL="514350" indent="-514350">
              <a:buAutoNum type="arabicPeriod"/>
            </a:pPr>
            <a:r>
              <a:rPr lang="en-CA" sz="1200" dirty="0" smtClean="0"/>
              <a:t>Grant objects communication ability.</a:t>
            </a:r>
          </a:p>
          <a:p>
            <a:pPr marL="514350" indent="-514350">
              <a:buAutoNum type="arabicPeriod"/>
            </a:pPr>
            <a:r>
              <a:rPr lang="en-CA" sz="1200" dirty="0" smtClean="0"/>
              <a:t>Grant sense to objects.</a:t>
            </a:r>
          </a:p>
          <a:p>
            <a:pPr marL="514350" indent="-514350">
              <a:buAutoNum type="arabicPeriod"/>
            </a:pPr>
            <a:r>
              <a:rPr lang="en-CA" sz="1200" dirty="0" smtClean="0"/>
              <a:t>Remote control</a:t>
            </a:r>
          </a:p>
          <a:p>
            <a:endParaRPr lang="en-CA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Dr. John Barrett is Head of Academic Studies at the Nimbus Centre for Embedded Systems Research at Cork Institute of Technology (CIT) 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4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4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CoAP is designed to easily interface with HTTP for integration with the Web while meeting specialized requirements such as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Constrained Application Protocol </a:t>
            </a:r>
            <a:endParaRPr lang="en-CA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CoAP is naturally</a:t>
            </a:r>
            <a:r>
              <a:rPr lang="en-CA" baseline="0" dirty="0" smtClean="0"/>
              <a:t> </a:t>
            </a:r>
            <a:r>
              <a:rPr lang="en-CA" baseline="0" dirty="0" smtClean="0"/>
              <a:t>RESTful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ARM(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British multinational semiconductor and software design company </a:t>
            </a:r>
            <a:r>
              <a:rPr lang="en-CA" baseline="0" dirty="0" smtClean="0"/>
              <a:t>)</a:t>
            </a:r>
            <a:endParaRPr lang="en-CA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//multicast support,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//very low overhead,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//simplicity for constrained environments.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//Payload</a:t>
            </a:r>
            <a:r>
              <a:rPr lang="en-CA" baseline="0" dirty="0" smtClean="0"/>
              <a:t> size limited to 1024 bytes. </a:t>
            </a:r>
            <a:endParaRPr lang="en-CA" sz="1200" dirty="0" smtClean="0"/>
          </a:p>
          <a:p>
            <a:r>
              <a:rPr lang="en-CA" dirty="0" smtClean="0"/>
              <a:t> </a:t>
            </a: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Multicast: send (data) across a computer network to several users at the same time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Traditional</a:t>
            </a:r>
            <a:r>
              <a:rPr lang="en-CA" baseline="0" dirty="0" smtClean="0"/>
              <a:t> Bluetooth use 20byte characteristics to transfer data. No format has been defined.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want</a:t>
            </a:r>
            <a:r>
              <a:rPr lang="en-CA" baseline="0" dirty="0" smtClean="0"/>
              <a:t> to introduce CoAP in BLE to simplify the process of merge edge nodes (sensors) into IoT.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0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 smtClean="0"/>
              <a:t>The</a:t>
            </a:r>
            <a:r>
              <a:rPr lang="en-CA" sz="1200" baseline="0" dirty="0" smtClean="0"/>
              <a:t> problem we facing are </a:t>
            </a:r>
            <a:r>
              <a:rPr lang="en-CA" sz="1200" baseline="0" dirty="0" err="1" smtClean="0"/>
              <a:t>obvioius</a:t>
            </a:r>
            <a:r>
              <a:rPr lang="en-CA" sz="1200" baseline="0" dirty="0" smtClean="0"/>
              <a:t>. The first thing is proposed an architecture. Then we need to make it be come an underline service to support multiple applications.</a:t>
            </a:r>
            <a:endParaRPr lang="en-CA" sz="1200" dirty="0" smtClean="0"/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r>
              <a:rPr lang="en-CA" sz="1200" dirty="0" smtClean="0"/>
              <a:t>1</a:t>
            </a:r>
            <a:r>
              <a:rPr lang="en-CA" sz="1200" dirty="0" smtClean="0"/>
              <a:t>. We proposed a CoAPNonIP architecture to support CoAP communication in BLE.</a:t>
            </a:r>
          </a:p>
          <a:p>
            <a:pPr marL="0" indent="0">
              <a:buNone/>
            </a:pPr>
            <a:r>
              <a:rPr lang="en-CA" sz="1200" dirty="0" smtClean="0"/>
              <a:t>We separated the architecture into two layers: Application layer and Network layer to grant flexible to the architecture. In this way, communication control and underline communication details are separated.</a:t>
            </a:r>
          </a:p>
          <a:p>
            <a:pPr marL="0" indent="0">
              <a:buNone/>
            </a:pPr>
            <a:r>
              <a:rPr lang="en-CA" sz="1200" dirty="0" smtClean="0"/>
              <a:t>2. Inspired by Apple’s iBeacon, we adopt USERID and APPID at Application layer to indicate app and its user. Those two ids help APPs to filter messages.</a:t>
            </a:r>
          </a:p>
          <a:p>
            <a:pPr marL="0" indent="0">
              <a:buNone/>
            </a:pPr>
            <a:r>
              <a:rPr lang="en-CA" sz="1200" dirty="0" smtClean="0"/>
              <a:t>3. We introduced virtual resource concept to integrate data in a center node of sensors.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acronym[</a:t>
            </a:r>
            <a:r>
              <a:rPr lang="en-CA" sz="1200" b="1" i="0" kern="1200" dirty="0" err="1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ak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-r</a:t>
            </a:r>
            <a:r>
              <a:rPr lang="en-CA" sz="1200" b="0" i="1" kern="1200" dirty="0" err="1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uh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-nim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]  </a:t>
            </a:r>
            <a:r>
              <a:rPr lang="en-CA" sz="1200" b="0" i="1" u="none" strike="noStrike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3" tooltip="IPv6"/>
              </a:rPr>
              <a:t>IPv6</a:t>
            </a:r>
            <a:r>
              <a:rPr lang="en-CA" sz="1200" b="0" i="1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over Low power Wireless </a:t>
            </a:r>
            <a:r>
              <a:rPr lang="en-CA" sz="1200" b="0" i="1" u="none" strike="noStrike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4" tooltip="Personal area network"/>
              </a:rPr>
              <a:t>Personal Area Networks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Bluetooth 4.2.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IoT capability(</a:t>
            </a:r>
            <a:r>
              <a:rPr lang="en-CA" sz="1200" dirty="0" smtClean="0"/>
              <a:t>IP(6LoWPAN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),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Security(LE Privacy 1.2 to prevent Bluetooth smart device being tracked by untrusted devices)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speed. </a:t>
            </a:r>
            <a:endParaRPr lang="en-CA" sz="1200" b="0" i="0" kern="1200" baseline="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baseline="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1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GATT (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Generic Attribute Profile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GATT server sends responses to requests and when configured, sends indication and notifications asynchronously to the GATT client when specified events occur on the GATT server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For a characteristic, there are three types of attributes 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property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value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descriptor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1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ATT (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Attribute Protocol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): "This specification defines the Attribute Protocol; 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a protocol for discovering, reading, and writing attributes on a peer device.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“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1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1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GAP(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General</a:t>
            </a:r>
            <a:r>
              <a:rPr lang="en-CA" sz="1200" b="1" i="0" kern="1200" baseline="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access protocol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 defines various roles for devices, but the two key concepts to keep in mind are 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Central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devices and 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Peripheral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devices. it controls 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connections and advertising 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in Bluetooth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6LoWPAN encapsulate</a:t>
            </a:r>
            <a:r>
              <a:rPr lang="en-CA" sz="1200" b="0" i="0" kern="1200" baseline="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IPV6 header.</a:t>
            </a:r>
            <a:r>
              <a:rPr lang="en-CA" sz="1200" dirty="0" smtClean="0"/>
              <a:t> (MTU size shall be 1280 or higher by </a:t>
            </a:r>
            <a:r>
              <a:rPr lang="en-CA" sz="1200" dirty="0" err="1" smtClean="0"/>
              <a:t>adop</a:t>
            </a:r>
            <a:r>
              <a:rPr lang="en-CA" sz="1200" baseline="0" dirty="0" smtClean="0"/>
              <a:t> 6lowpan</a:t>
            </a:r>
            <a:r>
              <a:rPr lang="en-CA" sz="1200" dirty="0" smtClean="0"/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endParaRPr lang="en-CA" sz="1200" b="0" i="0" kern="1200" baseline="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6LoWPAN group has defined encapsulation and header compression mechanisms that allow IPv6 packets to be sent and received over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3" tooltip="IEEE 802.15.4"/>
              </a:rPr>
              <a:t>IEEE 802.15.4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based networks.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//The fixed header of an IPv6 packet consists of its first 40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bytes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 (320 </a:t>
            </a:r>
            <a:r>
              <a:rPr lang="en-CA" sz="1200" b="0" i="0" u="none" strike="noStrike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  <a:hlinkClick r:id="rId4" tooltip="Bit"/>
              </a:rPr>
              <a:t>bits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802.15.4(MAC and PHY) category was developed for low-data-rate monitor and control applications and extended-life low-power-consumption uses.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GATT is built on top of ATT and defines how higher level services are composed and the framework for operating on those services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GATT (page 2207): "This specification defines the Generic Attribute Profile that describes a service framework using the Attribute Protocol for </a:t>
            </a:r>
            <a:r>
              <a:rPr lang="en-CA" sz="1200" b="1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discovering services, and for reading and writing characteristic values on a peer device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."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IPSP defines two roles – Node role and Router role. 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Router role is used for devices that can route IPv6 packets. 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Times" pitchFamily="-108" charset="0"/>
                <a:ea typeface="ＭＳ Ｐゴシック" pitchFamily="-108" charset="-128"/>
                <a:cs typeface="ＭＳ Ｐゴシック" pitchFamily="-108" charset="-128"/>
              </a:rPr>
              <a:t>The Node role is used for devices that can only originate or consume IPv6 application packets. Additionally, the Node role has a special function in Bluetooth service discovery; an instance of the IPSS (Internet Protocol Support Service) that allows router devices to discover it (over GATT). </a:t>
            </a:r>
            <a:endParaRPr lang="en-CA" sz="1200" b="1" kern="1200" dirty="0" smtClean="0">
              <a:solidFill>
                <a:schemeClr val="tx1"/>
              </a:solidFill>
              <a:effectLst/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 smtClean="0"/>
              <a:t>It </a:t>
            </a:r>
            <a:r>
              <a:rPr lang="en-CA" sz="1200" dirty="0" smtClean="0"/>
              <a:t>provides instructions and URI format for SMS, </a:t>
            </a:r>
            <a:r>
              <a:rPr lang="en-CA" sz="1200" dirty="0" err="1" smtClean="0"/>
              <a:t>Websocket</a:t>
            </a:r>
            <a:r>
              <a:rPr lang="en-CA" sz="1200" dirty="0" smtClean="0"/>
              <a:t> and  TCP. </a:t>
            </a:r>
            <a:endParaRPr lang="en-CA" sz="1200" dirty="0" smtClean="0"/>
          </a:p>
          <a:p>
            <a:endParaRPr lang="en-CA" sz="1200" dirty="0" smtClean="0"/>
          </a:p>
          <a:p>
            <a:r>
              <a:rPr lang="en-CA" dirty="0" err="1" smtClean="0"/>
              <a:t>CoRE</a:t>
            </a:r>
            <a:r>
              <a:rPr lang="en-CA" dirty="0" smtClean="0"/>
              <a:t> Working Group(Informational document) Internet-Draft </a:t>
            </a:r>
            <a:endParaRPr lang="en-CA" sz="1200" dirty="0" smtClean="0"/>
          </a:p>
          <a:p>
            <a:endParaRPr lang="en-CA" sz="1200" dirty="0" smtClean="0"/>
          </a:p>
          <a:p>
            <a:endParaRPr lang="en-CA" sz="12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8EDAF-2046-0C41-8DCB-CB2CB6C57C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wer_img_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494713" y="531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6" name="Picture 11" descr="Usask-Logo-70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1828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8027988" cy="990600"/>
          </a:xfrm>
          <a:effectLst/>
        </p:spPr>
        <p:txBody>
          <a:bodyPr/>
          <a:lstStyle>
            <a:lvl1pPr algn="l">
              <a:defRPr sz="4800" b="1" i="0">
                <a:solidFill>
                  <a:schemeClr val="accent4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8032750" cy="685800"/>
          </a:xfrm>
          <a:effectLst/>
        </p:spPr>
        <p:txBody>
          <a:bodyPr/>
          <a:lstStyle>
            <a:lvl1pPr marL="0" indent="0" algn="l"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CA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80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8800" y="1066800"/>
            <a:ext cx="1946275" cy="5181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066800"/>
            <a:ext cx="5689600" cy="5181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7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49580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4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662" y="1524000"/>
            <a:ext cx="381793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4040188" cy="476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28750"/>
            <a:ext cx="4041775" cy="476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26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2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ower_img_Blank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3575"/>
            <a:ext cx="9180513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upper_img_Blank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8550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550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3505200" y="6011863"/>
            <a:ext cx="5349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20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www.usask.ca</a:t>
            </a:r>
            <a:endParaRPr lang="en-US" sz="20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31" name="Picture 13" descr="Usask-Logo-70K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438"/>
            <a:ext cx="16764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/>
          <a:ea typeface="ＭＳ Ｐゴシック" pitchFamily="-108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75000"/>
        <a:buFont typeface="Wingdings" charset="0"/>
        <a:buChar char="§"/>
        <a:defRPr sz="32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4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20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Tx/>
        <a:buSzPct val="100000"/>
        <a:buFont typeface="Arial"/>
        <a:buChar char="•"/>
        <a:defRPr sz="1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2405063" y="3438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" name="Title 7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CA" sz="3600" dirty="0" smtClean="0"/>
              <a:t>Bluetooth Low Energy </a:t>
            </a:r>
            <a:r>
              <a:rPr lang="en-CA" sz="3600" dirty="0"/>
              <a:t>Based CoAP Communication in IoT</a:t>
            </a:r>
            <a:endParaRPr lang="en-US" sz="3600" dirty="0"/>
          </a:p>
        </p:txBody>
      </p:sp>
      <p:sp>
        <p:nvSpPr>
          <p:cNvPr id="15364" name="Subtitle 77"/>
          <p:cNvSpPr>
            <a:spLocks noGrp="1"/>
          </p:cNvSpPr>
          <p:nvPr>
            <p:ph type="subTitle" idx="1"/>
          </p:nvPr>
        </p:nvSpPr>
        <p:spPr>
          <a:xfrm>
            <a:off x="747078" y="3324225"/>
            <a:ext cx="8032750" cy="685800"/>
          </a:xfrm>
        </p:spPr>
        <p:txBody>
          <a:bodyPr/>
          <a:lstStyle/>
          <a:p>
            <a:r>
              <a:rPr lang="en-CA" dirty="0">
                <a:latin typeface="Calibri" charset="0"/>
                <a:ea typeface="ＭＳ Ｐゴシック" charset="0"/>
              </a:rPr>
              <a:t>---- CoAPNonIP: An Architecture </a:t>
            </a:r>
            <a:r>
              <a:rPr lang="en-CA" dirty="0" smtClean="0">
                <a:latin typeface="Calibri" charset="0"/>
                <a:ea typeface="ＭＳ Ｐゴシック" charset="0"/>
              </a:rPr>
              <a:t>Grants </a:t>
            </a:r>
            <a:r>
              <a:rPr lang="en-CA" dirty="0">
                <a:latin typeface="Calibri" charset="0"/>
                <a:ea typeface="ＭＳ Ｐゴシック" charset="0"/>
              </a:rPr>
              <a:t>CoAP in </a:t>
            </a:r>
            <a:r>
              <a:rPr lang="en-CA" dirty="0" smtClean="0">
                <a:latin typeface="Calibri" charset="0"/>
                <a:ea typeface="ＭＳ Ｐゴシック" charset="0"/>
              </a:rPr>
              <a:t>WPAN 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598" y="1828800"/>
            <a:ext cx="8550275" cy="4495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/>
              <a:t>Since </a:t>
            </a:r>
            <a:r>
              <a:rPr lang="en-CA" sz="2400" dirty="0" smtClean="0"/>
              <a:t>2013[6], </a:t>
            </a:r>
            <a:r>
              <a:rPr lang="en-CA" sz="2400" dirty="0" err="1" smtClean="0"/>
              <a:t>CoRE</a:t>
            </a:r>
            <a:r>
              <a:rPr lang="en-CA" sz="2400" dirty="0" smtClean="0"/>
              <a:t> working group maintains a Internet-Draft: </a:t>
            </a:r>
            <a:r>
              <a:rPr lang="en-CA" sz="2400" dirty="0" smtClean="0"/>
              <a:t>CoAP Communication </a:t>
            </a:r>
            <a:r>
              <a:rPr lang="en-CA" sz="2400" dirty="0" smtClean="0"/>
              <a:t>with Alternative Transports</a:t>
            </a:r>
            <a:r>
              <a:rPr lang="en-CA" sz="2400" dirty="0" smtClean="0"/>
              <a:t>.</a:t>
            </a:r>
            <a:endParaRPr lang="en-CA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 smtClean="0"/>
              <a:t>2.Alternative transports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371543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/>
          <p:nvPr/>
        </p:nvSpPr>
        <p:spPr>
          <a:xfrm>
            <a:off x="5127167" y="1951044"/>
            <a:ext cx="3875024" cy="3001956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76200" y="1951044"/>
            <a:ext cx="3875024" cy="3001956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6" name="矩形 2"/>
          <p:cNvSpPr/>
          <p:nvPr/>
        </p:nvSpPr>
        <p:spPr>
          <a:xfrm>
            <a:off x="2510880" y="2362200"/>
            <a:ext cx="1305679" cy="2173314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CoAPNonIP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2"/>
          <p:cNvSpPr/>
          <p:nvPr/>
        </p:nvSpPr>
        <p:spPr>
          <a:xfrm>
            <a:off x="5280388" y="2356244"/>
            <a:ext cx="1323072" cy="2173314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CoAPNonIP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137538" y="3675070"/>
            <a:ext cx="85034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2"/>
          <p:cNvSpPr/>
          <p:nvPr/>
        </p:nvSpPr>
        <p:spPr>
          <a:xfrm>
            <a:off x="188789" y="3333248"/>
            <a:ext cx="1276350" cy="53340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Application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2"/>
          <p:cNvSpPr/>
          <p:nvPr/>
        </p:nvSpPr>
        <p:spPr>
          <a:xfrm>
            <a:off x="7585438" y="3167208"/>
            <a:ext cx="1276350" cy="53340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Application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5021" y="3124631"/>
            <a:ext cx="103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CoAP request</a:t>
            </a:r>
            <a:endParaRPr lang="en-CA" sz="1200" dirty="0"/>
          </a:p>
        </p:txBody>
      </p:sp>
      <p:cxnSp>
        <p:nvCxnSpPr>
          <p:cNvPr id="12" name="直接箭头连接符 7"/>
          <p:cNvCxnSpPr/>
          <p:nvPr/>
        </p:nvCxnSpPr>
        <p:spPr>
          <a:xfrm flipH="1">
            <a:off x="1561353" y="3584087"/>
            <a:ext cx="81486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202" y="3823811"/>
            <a:ext cx="116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CoAP </a:t>
            </a:r>
            <a:r>
              <a:rPr lang="en-CA" sz="1200" dirty="0" smtClean="0"/>
              <a:t> response</a:t>
            </a:r>
            <a:endParaRPr lang="en-C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75788" y="3037701"/>
            <a:ext cx="1038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CoAP request</a:t>
            </a:r>
            <a:endParaRPr lang="en-CA" sz="1200" dirty="0"/>
          </a:p>
        </p:txBody>
      </p:sp>
      <p:cxnSp>
        <p:nvCxnSpPr>
          <p:cNvPr id="16" name="直接箭头连接符 7"/>
          <p:cNvCxnSpPr/>
          <p:nvPr/>
        </p:nvCxnSpPr>
        <p:spPr>
          <a:xfrm flipH="1">
            <a:off x="6705970" y="3472159"/>
            <a:ext cx="81486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73635" y="3096063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BLE packets</a:t>
            </a:r>
            <a:endParaRPr lang="en-C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073635" y="3665976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BLE packets</a:t>
            </a:r>
            <a:endParaRPr lang="en-CA" sz="1200" dirty="0"/>
          </a:p>
        </p:txBody>
      </p:sp>
      <p:cxnSp>
        <p:nvCxnSpPr>
          <p:cNvPr id="25" name="直接箭头连接符 7"/>
          <p:cNvCxnSpPr/>
          <p:nvPr/>
        </p:nvCxnSpPr>
        <p:spPr>
          <a:xfrm flipH="1">
            <a:off x="4073635" y="3562216"/>
            <a:ext cx="860864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7"/>
          <p:cNvCxnSpPr/>
          <p:nvPr/>
        </p:nvCxnSpPr>
        <p:spPr>
          <a:xfrm>
            <a:off x="1588539" y="3713136"/>
            <a:ext cx="85034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46334" y="3719900"/>
            <a:ext cx="1169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CoAP </a:t>
            </a:r>
            <a:r>
              <a:rPr lang="en-CA" sz="1200" dirty="0" smtClean="0"/>
              <a:t> response</a:t>
            </a:r>
            <a:endParaRPr lang="en-CA" sz="1200" dirty="0"/>
          </a:p>
        </p:txBody>
      </p:sp>
      <p:cxnSp>
        <p:nvCxnSpPr>
          <p:cNvPr id="43" name="直接箭头连接符 7"/>
          <p:cNvCxnSpPr/>
          <p:nvPr/>
        </p:nvCxnSpPr>
        <p:spPr>
          <a:xfrm>
            <a:off x="6705970" y="3584087"/>
            <a:ext cx="850345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74459" y="4641485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BLE device</a:t>
            </a:r>
            <a:endParaRPr lang="en-CA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575788" y="4641485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BLE device</a:t>
            </a:r>
            <a:endParaRPr lang="en-CA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3601791" y="5457903"/>
            <a:ext cx="2199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6 : Architecture overview</a:t>
            </a:r>
            <a:endParaRPr lang="en-CA" sz="12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 smtClean="0"/>
              <a:t>1.Summary 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284691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 </a:t>
            </a:r>
            <a:endParaRPr lang="en-CA" dirty="0"/>
          </a:p>
        </p:txBody>
      </p:sp>
      <p:sp>
        <p:nvSpPr>
          <p:cNvPr id="27" name="矩形 2"/>
          <p:cNvSpPr/>
          <p:nvPr/>
        </p:nvSpPr>
        <p:spPr>
          <a:xfrm>
            <a:off x="3209930" y="1905000"/>
            <a:ext cx="2362200" cy="3069828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9218" y="2903217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Application Layer</a:t>
            </a:r>
            <a:endParaRPr lang="en-CA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87338" y="4218756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Transport  Layer</a:t>
            </a:r>
            <a:endParaRPr lang="en-CA" sz="20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209930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3433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3662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38909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124330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43481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4576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805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2305886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529721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2758321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2986921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388750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61258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84118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06978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1549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0411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52697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498312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719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5948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61769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4055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6341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6862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7091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3199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5485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77771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80057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8234365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939703" y="3679427"/>
            <a:ext cx="1476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矩形 2"/>
          <p:cNvSpPr/>
          <p:nvPr/>
        </p:nvSpPr>
        <p:spPr>
          <a:xfrm>
            <a:off x="3571870" y="2155317"/>
            <a:ext cx="1616877" cy="53351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Process Component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2"/>
          <p:cNvSpPr/>
          <p:nvPr/>
        </p:nvSpPr>
        <p:spPr>
          <a:xfrm>
            <a:off x="3571870" y="2991819"/>
            <a:ext cx="1616877" cy="53351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Interpret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Component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矩形 2"/>
          <p:cNvSpPr/>
          <p:nvPr/>
        </p:nvSpPr>
        <p:spPr>
          <a:xfrm>
            <a:off x="3571870" y="4121703"/>
            <a:ext cx="1616877" cy="53351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Communication 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Component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8274" y="2268183"/>
            <a:ext cx="250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Message management</a:t>
            </a:r>
            <a:endParaRPr lang="en-CA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728274" y="3015595"/>
            <a:ext cx="250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Interpret actions to lower level function call  </a:t>
            </a:r>
            <a:endParaRPr lang="en-CA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728274" y="4264922"/>
            <a:ext cx="2506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BLE communication management </a:t>
            </a:r>
            <a:endParaRPr lang="en-CA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420169" y="5303502"/>
            <a:ext cx="2003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</a:t>
            </a:r>
            <a:r>
              <a:rPr lang="en-US" altLang="zh-CN" sz="1200" dirty="0" smtClean="0"/>
              <a:t>7 : </a:t>
            </a:r>
            <a:r>
              <a:rPr lang="en-US" altLang="zh-CN" sz="1200" dirty="0" smtClean="0"/>
              <a:t>Architecture </a:t>
            </a:r>
            <a:r>
              <a:rPr lang="en-US" altLang="zh-CN" sz="1200" dirty="0" smtClean="0"/>
              <a:t>Detail</a:t>
            </a:r>
            <a:endParaRPr lang="en-CA" sz="1200" dirty="0"/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228599" y="1416311"/>
            <a:ext cx="8550275" cy="314616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2.Detail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1424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 smtClean="0"/>
              <a:t>Architecture</a:t>
            </a:r>
            <a:endParaRPr lang="en-CA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730926"/>
            <a:ext cx="8550275" cy="4365073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MTU(maximum </a:t>
            </a:r>
            <a:r>
              <a:rPr lang="en-CA" sz="2000" dirty="0" smtClean="0"/>
              <a:t>transmission unit) </a:t>
            </a:r>
            <a:r>
              <a:rPr lang="en-CA" sz="2000" dirty="0" smtClean="0"/>
              <a:t>of BLE is 23 </a:t>
            </a:r>
            <a:r>
              <a:rPr lang="en-CA" sz="2000" dirty="0"/>
              <a:t>by </a:t>
            </a:r>
            <a:r>
              <a:rPr lang="en-CA" sz="2000" dirty="0" smtClean="0"/>
              <a:t>default and only 20 bytes are available to carry payload, we proposed a 20 bytes protocol </a:t>
            </a:r>
            <a:r>
              <a:rPr lang="en-CA" sz="2000" dirty="0" smtClean="0"/>
              <a:t>to support proposed architecture.</a:t>
            </a:r>
            <a:endParaRPr lang="en-CA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43200"/>
            <a:ext cx="6629400" cy="234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61198" y="5314175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</a:t>
            </a:r>
            <a:r>
              <a:rPr lang="en-US" altLang="zh-CN" sz="1200" dirty="0"/>
              <a:t>8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: </a:t>
            </a:r>
            <a:r>
              <a:rPr lang="en-US" altLang="zh-CN" sz="1200" dirty="0" smtClean="0"/>
              <a:t>Packet format</a:t>
            </a:r>
            <a:endParaRPr lang="en-CA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 smtClean="0"/>
              <a:t>3.Packet format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128336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 smtClean="0"/>
              <a:t>Architecture</a:t>
            </a:r>
            <a:endParaRPr lang="en-CA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3518" y="1730927"/>
            <a:ext cx="8550275" cy="4365073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000" dirty="0" smtClean="0"/>
              <a:t>Before data transfer, the architecture need to exchange announcement to get information of </a:t>
            </a:r>
            <a:r>
              <a:rPr lang="en-CA" altLang="zh-CN" sz="2000" smtClean="0"/>
              <a:t>remote side</a:t>
            </a:r>
            <a:r>
              <a:rPr lang="en-CA" altLang="zh-CN" sz="2000" smtClean="0"/>
              <a:t>. </a:t>
            </a:r>
            <a:endParaRPr lang="en-CA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50623"/>
            <a:ext cx="4724400" cy="3309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3579" y="5378469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</a:t>
            </a:r>
            <a:r>
              <a:rPr lang="en-US" altLang="zh-CN" sz="1200" dirty="0" smtClean="0"/>
              <a:t>9 </a:t>
            </a:r>
            <a:r>
              <a:rPr lang="en-US" altLang="zh-CN" sz="1200" dirty="0" smtClean="0"/>
              <a:t>: </a:t>
            </a:r>
            <a:r>
              <a:rPr lang="en-US" altLang="zh-CN" sz="1200" dirty="0" smtClean="0"/>
              <a:t>Communication mechanism</a:t>
            </a:r>
            <a:endParaRPr lang="en-CA" sz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 smtClean="0"/>
              <a:t>4.Communication </a:t>
            </a:r>
            <a:r>
              <a:rPr lang="en-CA" sz="2000" kern="0" dirty="0"/>
              <a:t>m</a:t>
            </a:r>
            <a:r>
              <a:rPr lang="en-CA" sz="2000" kern="0" dirty="0" smtClean="0"/>
              <a:t>echanism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197443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/>
              <a:t>Architecture</a:t>
            </a:r>
          </a:p>
        </p:txBody>
      </p:sp>
      <p:pic>
        <p:nvPicPr>
          <p:cNvPr id="9" name="Picture 8" descr="https://lh5.googleusercontent.com/WIVCmOtLHIA68eAJ5dt8CgukSyYJpJMrm-KCI_bNNhM9i0v5iB0kyoWgkLDdIWdaCJpJOm7aobvP_OsY4Vxw3RdN-A7dY6AaXQndZH84vSvxHsaqZFmzxE5BVUaFlfkUhWjwlex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364480" cy="368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5</a:t>
            </a:r>
            <a:r>
              <a:rPr lang="en-CA" sz="2000" kern="0" dirty="0" smtClean="0"/>
              <a:t>.Virtual resource</a:t>
            </a:r>
            <a:endParaRPr lang="en-CA" sz="20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3553829" y="5490154"/>
            <a:ext cx="1886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</a:t>
            </a:r>
            <a:r>
              <a:rPr lang="en-US" altLang="zh-CN" sz="1200" dirty="0" smtClean="0"/>
              <a:t>10 </a:t>
            </a:r>
            <a:r>
              <a:rPr lang="en-US" altLang="zh-CN" sz="1200" dirty="0" smtClean="0"/>
              <a:t>: </a:t>
            </a:r>
            <a:r>
              <a:rPr lang="en-US" altLang="zh-CN" sz="1200" dirty="0" smtClean="0"/>
              <a:t>Virtual resource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29163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 smtClean="0"/>
              <a:t>Experiment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762000"/>
          </a:xfrm>
        </p:spPr>
        <p:txBody>
          <a:bodyPr/>
          <a:lstStyle/>
          <a:p>
            <a:pPr marL="0" indent="0">
              <a:buNone/>
            </a:pPr>
            <a:r>
              <a:rPr lang="en-CA" altLang="zh-CN" sz="2000" dirty="0" smtClean="0"/>
              <a:t>1.Experiment </a:t>
            </a:r>
            <a:r>
              <a:rPr lang="en-CA" altLang="zh-CN" sz="2000" dirty="0" smtClean="0"/>
              <a:t>Setup:</a:t>
            </a:r>
          </a:p>
          <a:p>
            <a:pPr marL="0" indent="0">
              <a:buNone/>
            </a:pPr>
            <a:r>
              <a:rPr lang="en-CA" sz="2000" dirty="0"/>
              <a:t>We use two HTC Nexus 9 to do experiments</a:t>
            </a:r>
            <a:r>
              <a:rPr lang="en-CA" sz="2000" dirty="0" smtClean="0"/>
              <a:t>.</a:t>
            </a:r>
            <a:endParaRPr lang="en-CA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45464"/>
              </p:ext>
            </p:extLst>
          </p:nvPr>
        </p:nvGraphicFramePr>
        <p:xfrm>
          <a:off x="1865312" y="2638425"/>
          <a:ext cx="5276850" cy="18729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592229635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606003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Hardware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Details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246185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OS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Android OS, v5.1.1(Lollipop)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39085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CPU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Dual-core 2.3 GHz Denver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016895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Memory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16GB/2GB RAM</a:t>
                      </a:r>
                      <a:endParaRPr lang="en-CA" sz="12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145175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Bluetooth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v4.1, A2DP, apt-X</a:t>
                      </a:r>
                      <a:endParaRPr lang="en-CA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33619422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1198" y="5314175"/>
            <a:ext cx="1808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Table 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 :Experiment setup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2893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 smtClean="0"/>
              <a:t>Experiment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37309" y="5257800"/>
            <a:ext cx="761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 smtClean="0"/>
              <a:t>Result: We </a:t>
            </a:r>
            <a:r>
              <a:rPr lang="en-CA" sz="2000" dirty="0"/>
              <a:t>have </a:t>
            </a:r>
            <a:r>
              <a:rPr lang="en-CA" sz="2000" dirty="0" smtClean="0"/>
              <a:t>10*20=200 </a:t>
            </a:r>
            <a:r>
              <a:rPr lang="en-CA" sz="2000" dirty="0"/>
              <a:t>byte/s data </a:t>
            </a:r>
            <a:r>
              <a:rPr lang="en-CA" sz="2000" dirty="0" smtClean="0"/>
              <a:t>rate (1 BLE packet per 100ms). </a:t>
            </a:r>
            <a:endParaRPr lang="en-CA" sz="2000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s://lh5.googleusercontent.com/kGEl7c2TWu31mW6f_7zFWFgXkocgS_iVpDVVxoNTlyLIIjIceRsgYxXl5V37LzTzOiYSmNhQm9xfz9jVSg05iqn29Sm53rax9lOZrjwcgV0t4gMf-pUhky1OUDtR0-loy8XlCdx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106930"/>
            <a:ext cx="4686300" cy="26441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50673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2.Data </a:t>
            </a:r>
            <a:r>
              <a:rPr lang="en-CA" sz="2000" dirty="0" smtClean="0"/>
              <a:t>Rate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68786" y="4980801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</a:t>
            </a:r>
            <a:r>
              <a:rPr lang="en-US" altLang="zh-CN" sz="1200" dirty="0" smtClean="0"/>
              <a:t>11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xperiment of data rate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90921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 smtClean="0"/>
              <a:t>Experiment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37309" y="5257800"/>
            <a:ext cx="5795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 smtClean="0"/>
              <a:t>Result: </a:t>
            </a:r>
            <a:r>
              <a:rPr lang="en-CA" sz="2000" dirty="0">
                <a:latin typeface="Calibri" panose="020F0502020204030204" pitchFamily="34" charset="0"/>
              </a:rPr>
              <a:t>H</a:t>
            </a:r>
            <a:r>
              <a:rPr lang="en-CA" altLang="zh-CN" sz="2000" dirty="0" smtClean="0">
                <a:latin typeface="Calibri" panose="020F0502020204030204" pitchFamily="34" charset="0"/>
              </a:rPr>
              <a:t>eartbeat-like </a:t>
            </a:r>
            <a:r>
              <a:rPr lang="en-CA" altLang="zh-CN" sz="2000" dirty="0" smtClean="0">
                <a:latin typeface="Calibri" panose="020F0502020204030204" pitchFamily="34" charset="0"/>
              </a:rPr>
              <a:t>pattern and random fluctuation</a:t>
            </a:r>
            <a:endParaRPr lang="en-CA" sz="2000" dirty="0">
              <a:latin typeface="Calibri" panose="020F05020202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50673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3.Latency</a:t>
            </a: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7" name="Picture 6" descr="https://lh3.googleusercontent.com/ivlnImfMqUrdkYUmKbO74gVXTZ0y07MW58vks_QWiMFE0WWiV481I8wQjLjvH4GhVVMYmCOBHI3KRcXe6y4Z4TRx-JFqJdKnZkWb7Zf6V5SBDl_-jHTzlTtaOdnIY3mfFC_DdfB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9513"/>
            <a:ext cx="4579620" cy="275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368786" y="4980801"/>
            <a:ext cx="2267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</a:t>
            </a:r>
            <a:r>
              <a:rPr lang="en-US" altLang="zh-CN" sz="1200" dirty="0" smtClean="0"/>
              <a:t>12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xperiment of latency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49223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550275" cy="609600"/>
          </a:xfrm>
        </p:spPr>
        <p:txBody>
          <a:bodyPr/>
          <a:lstStyle/>
          <a:p>
            <a:r>
              <a:rPr lang="en-CA" dirty="0" smtClean="0"/>
              <a:t>Experiment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28600" y="5231172"/>
            <a:ext cx="5755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sz="2000" dirty="0" smtClean="0">
                <a:latin typeface="Calibri" panose="020F0502020204030204" pitchFamily="34" charset="0"/>
              </a:rPr>
              <a:t>Result: </a:t>
            </a:r>
            <a:r>
              <a:rPr lang="en-CA" sz="2000" dirty="0" smtClean="0"/>
              <a:t>Performance </a:t>
            </a:r>
            <a:r>
              <a:rPr lang="en-CA" sz="2000" dirty="0" smtClean="0"/>
              <a:t>only</a:t>
            </a:r>
            <a:r>
              <a:rPr lang="en-CA" sz="2000" dirty="0" smtClean="0"/>
              <a:t> </a:t>
            </a:r>
            <a:r>
              <a:rPr lang="en-CA" sz="2000" dirty="0" smtClean="0"/>
              <a:t>guaranteed </a:t>
            </a:r>
            <a:r>
              <a:rPr lang="en-CA" sz="2000" dirty="0" smtClean="0"/>
              <a:t>within </a:t>
            </a:r>
            <a:r>
              <a:rPr lang="en-CA" sz="2000" dirty="0" smtClean="0"/>
              <a:t>10 meters</a:t>
            </a:r>
            <a:endParaRPr lang="en-CA" sz="2000" dirty="0">
              <a:latin typeface="Calibri" panose="020F050202020403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5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4.Performance </a:t>
            </a:r>
            <a:r>
              <a:rPr lang="en-US" altLang="zh-CN" sz="2000" dirty="0" smtClean="0"/>
              <a:t>with different distance</a:t>
            </a:r>
            <a:endParaRPr lang="en-CA" sz="20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182116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68786" y="4980801"/>
            <a:ext cx="2326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</a:t>
            </a:r>
            <a:r>
              <a:rPr lang="en-US" altLang="zh-CN" sz="1200" dirty="0" smtClean="0"/>
              <a:t>13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: </a:t>
            </a:r>
            <a:r>
              <a:rPr lang="en-US" altLang="zh-CN" sz="1200" dirty="0"/>
              <a:t>E</a:t>
            </a:r>
            <a:r>
              <a:rPr lang="en-US" altLang="zh-CN" sz="1200" dirty="0" smtClean="0"/>
              <a:t>xperiment of distance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8363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Content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  <a:p>
            <a:r>
              <a:rPr lang="en-CA" dirty="0" smtClean="0"/>
              <a:t>Problem Definition</a:t>
            </a:r>
            <a:endParaRPr lang="en-CA" dirty="0"/>
          </a:p>
          <a:p>
            <a:r>
              <a:rPr lang="en-CA" dirty="0" smtClean="0"/>
              <a:t>Related Work</a:t>
            </a:r>
            <a:endParaRPr lang="en-CA" dirty="0"/>
          </a:p>
          <a:p>
            <a:r>
              <a:rPr lang="en-CA" dirty="0" smtClean="0"/>
              <a:t>Architecture </a:t>
            </a:r>
            <a:endParaRPr lang="en-CA" dirty="0"/>
          </a:p>
          <a:p>
            <a:r>
              <a:rPr lang="en-CA" dirty="0" smtClean="0"/>
              <a:t>Experiment</a:t>
            </a:r>
          </a:p>
          <a:p>
            <a:r>
              <a:rPr lang="en-CA" dirty="0"/>
              <a:t>Future </a:t>
            </a:r>
            <a:r>
              <a:rPr lang="en-CA" dirty="0" smtClean="0"/>
              <a:t>Work</a:t>
            </a:r>
            <a:endParaRPr lang="en-CA" dirty="0"/>
          </a:p>
          <a:p>
            <a:r>
              <a:rPr lang="en-CA" dirty="0" smtClean="0"/>
              <a:t>Summary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598" y="838200"/>
            <a:ext cx="8550275" cy="609600"/>
          </a:xfrm>
        </p:spPr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12192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1. Improve performance.</a:t>
            </a:r>
          </a:p>
          <a:p>
            <a:pPr marL="0" indent="0">
              <a:buNone/>
            </a:pPr>
            <a:r>
              <a:rPr lang="en-CA" sz="2000" dirty="0" smtClean="0"/>
              <a:t>2. Explore </a:t>
            </a:r>
            <a:r>
              <a:rPr lang="en-CA" sz="2000" dirty="0"/>
              <a:t>S</a:t>
            </a:r>
            <a:r>
              <a:rPr lang="en-CA" sz="2000" dirty="0" smtClean="0"/>
              <a:t>olution </a:t>
            </a:r>
            <a:r>
              <a:rPr lang="en-CA" sz="2000" dirty="0" smtClean="0"/>
              <a:t>for multi-node communication.</a:t>
            </a:r>
          </a:p>
          <a:p>
            <a:pPr marL="0" indent="0">
              <a:buNone/>
            </a:pPr>
            <a:r>
              <a:rPr lang="en-CA" sz="2000" dirty="0" smtClean="0"/>
              <a:t>3. Implement other </a:t>
            </a:r>
            <a:r>
              <a:rPr lang="en-CA" sz="2000" dirty="0" smtClean="0"/>
              <a:t>wireless </a:t>
            </a:r>
            <a:r>
              <a:rPr lang="en-CA" sz="2000" dirty="0" smtClean="0"/>
              <a:t>protocols</a:t>
            </a:r>
            <a:endParaRPr lang="en-CA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599" y="3200400"/>
            <a:ext cx="8550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Calibri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FF"/>
                </a:solidFill>
                <a:latin typeface="Arial Black" pitchFamily="-108" charset="0"/>
              </a:defRPr>
            </a:lvl9pPr>
          </a:lstStyle>
          <a:p>
            <a:r>
              <a:rPr lang="en-CA" kern="0" dirty="0" smtClean="0"/>
              <a:t>Summary</a:t>
            </a:r>
            <a:endParaRPr lang="en-CA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3962400"/>
            <a:ext cx="8550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 smtClean="0"/>
              <a:t>We successfully implemented the proposed architecture in Android. Meanwhile, there is great room to improve our implementation.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403347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50275" cy="4495800"/>
          </a:xfrm>
        </p:spPr>
        <p:txBody>
          <a:bodyPr/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1]Barrett J,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(2012, Oct 5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of </a:t>
            </a:r>
            <a:r>
              <a:rPr lang="en-C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Things.Youtube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2016.URL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www.youtube.com/watch?v=QaTIt1C5R-M</a:t>
            </a:r>
          </a:p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[2]Shelby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Z.,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Hartke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&amp; Bormann, C. (2014). The Constrained Application Protocol (CoAP)(RFC 7252).</a:t>
            </a:r>
          </a:p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[3]Shelby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(2014, April 30). CoAP: The Web of Things Protocol [</a:t>
            </a:r>
            <a:r>
              <a:rPr lang="en-C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slides]. Retrieved from http://www.slideshare.net/zdshelby/coap-tutorial</a:t>
            </a:r>
            <a:endParaRPr lang="en-C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C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Isomäki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Kerai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&amp;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Mutikainen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(2011). 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BT-LE sensors to the Internet using Ipv6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[5]Internet WG, (2014, Dec 16).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Support 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C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Silverajan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&amp; </a:t>
            </a:r>
            <a:r>
              <a:rPr lang="en-C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Savolainen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(2013). CoAP Communication with Alternative Transports. ID: draft-silverajan-core-coap-alternative-transports-01.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23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124200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367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59466" y="1752600"/>
            <a:ext cx="815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IoT aims to make every physical object tangible in virtual world.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037" y="2519065"/>
            <a:ext cx="5105400" cy="2648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5745" y="5334092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1 [1]: 4 steps towards CoAP</a:t>
            </a:r>
            <a:endParaRPr lang="en-CA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 smtClean="0"/>
              <a:t>1.IoT 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87981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59466" y="1752600"/>
            <a:ext cx="8579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CoAP[2] </a:t>
            </a:r>
            <a:r>
              <a:rPr lang="en-CA" dirty="0" smtClean="0"/>
              <a:t>is designed for constrained networks. It can easily be translated into HTTP while meeting multicast, low overhead and simplicity.</a:t>
            </a:r>
            <a:endParaRPr lang="en-CA" dirty="0"/>
          </a:p>
        </p:txBody>
      </p:sp>
      <p:pic>
        <p:nvPicPr>
          <p:cNvPr id="5" name="Picture 4" descr="https://lh5.googleusercontent.com/YQIUIZ_piXi1-i94aTKUOf1MlpLs0LdvFjdXgTO_J4gfJYuJXspP50FnjxrX6fVdrk2E4WBCLEjNizBmc7FO9-mTs46XjeWlMTG34-aBRTrMF1uD6U74rVKEQKtF7LCxrkopwjkypUAQHHui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40" y="2537936"/>
            <a:ext cx="5451793" cy="273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68036" y="5410200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2 </a:t>
            </a:r>
            <a:r>
              <a:rPr lang="en-US" altLang="zh-CN" sz="1200" dirty="0" smtClean="0"/>
              <a:t>[3]: Using Context </a:t>
            </a:r>
            <a:r>
              <a:rPr lang="en-US" altLang="zh-CN" sz="1200" dirty="0" smtClean="0"/>
              <a:t>of CoAP</a:t>
            </a:r>
            <a:endParaRPr lang="en-CA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 smtClean="0"/>
              <a:t>2.CoAP 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3970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466" y="1752600"/>
            <a:ext cx="857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BLE is popular in constrained devices. However, it is not easily to merge it </a:t>
            </a:r>
            <a:r>
              <a:rPr lang="en-CA" dirty="0" smtClean="0"/>
              <a:t>with </a:t>
            </a:r>
            <a:r>
              <a:rPr lang="en-CA" dirty="0" smtClean="0"/>
              <a:t>existing </a:t>
            </a:r>
            <a:r>
              <a:rPr lang="en-CA" dirty="0" smtClean="0"/>
              <a:t>Internet.</a:t>
            </a:r>
            <a:endParaRPr lang="en-CA" dirty="0"/>
          </a:p>
        </p:txBody>
      </p:sp>
      <p:sp>
        <p:nvSpPr>
          <p:cNvPr id="7" name="矩形 2"/>
          <p:cNvSpPr/>
          <p:nvPr/>
        </p:nvSpPr>
        <p:spPr>
          <a:xfrm>
            <a:off x="3962400" y="3162300"/>
            <a:ext cx="914400" cy="144780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Proxy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组合 11"/>
          <p:cNvGrpSpPr/>
          <p:nvPr/>
        </p:nvGrpSpPr>
        <p:grpSpPr>
          <a:xfrm>
            <a:off x="951702" y="3529804"/>
            <a:ext cx="143670" cy="714380"/>
            <a:chOff x="1070744" y="643712"/>
            <a:chExt cx="143670" cy="714380"/>
          </a:xfrm>
        </p:grpSpPr>
        <p:cxnSp>
          <p:nvCxnSpPr>
            <p:cNvPr id="9" name="直接连接符 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延期 1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1" name="直接箭头连接符 49"/>
          <p:cNvCxnSpPr/>
          <p:nvPr/>
        </p:nvCxnSpPr>
        <p:spPr>
          <a:xfrm>
            <a:off x="1524000" y="3886200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0"/>
          <p:cNvCxnSpPr/>
          <p:nvPr/>
        </p:nvCxnSpPr>
        <p:spPr>
          <a:xfrm flipH="1">
            <a:off x="1452562" y="4029076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69" y="4440823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Sensor</a:t>
            </a:r>
            <a:endParaRPr lang="en-CA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937242" y="3604824"/>
            <a:ext cx="194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BLE communication</a:t>
            </a:r>
            <a:endParaRPr lang="en-CA" sz="1200" dirty="0"/>
          </a:p>
        </p:txBody>
      </p:sp>
      <p:grpSp>
        <p:nvGrpSpPr>
          <p:cNvPr id="26" name="组合 29"/>
          <p:cNvGrpSpPr/>
          <p:nvPr/>
        </p:nvGrpSpPr>
        <p:grpSpPr>
          <a:xfrm>
            <a:off x="7315200" y="3364668"/>
            <a:ext cx="1353262" cy="1000132"/>
            <a:chOff x="6408300" y="1071546"/>
            <a:chExt cx="1353262" cy="1000132"/>
          </a:xfrm>
        </p:grpSpPr>
        <p:grpSp>
          <p:nvGrpSpPr>
            <p:cNvPr id="27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29" name="椭圆 22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Internet</a:t>
                </a:r>
                <a:endParaRPr kumimoji="0" lang="en-CA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椭圆 23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8" name="椭圆 24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1" name="直接箭头连接符 49"/>
          <p:cNvCxnSpPr/>
          <p:nvPr/>
        </p:nvCxnSpPr>
        <p:spPr>
          <a:xfrm>
            <a:off x="5029200" y="3864734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50"/>
          <p:cNvCxnSpPr/>
          <p:nvPr/>
        </p:nvCxnSpPr>
        <p:spPr>
          <a:xfrm flipH="1">
            <a:off x="4957762" y="4007610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69412" y="3602290"/>
            <a:ext cx="1529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HTTP Request</a:t>
            </a:r>
            <a:endParaRPr lang="en-CA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50" y="5043104"/>
            <a:ext cx="291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</a:t>
            </a:r>
            <a:r>
              <a:rPr lang="en-US" altLang="zh-CN" sz="1200" dirty="0"/>
              <a:t>3</a:t>
            </a:r>
            <a:r>
              <a:rPr lang="en-US" altLang="zh-CN" sz="1200" dirty="0" smtClean="0"/>
              <a:t>: Standard way of sending message </a:t>
            </a:r>
            <a:endParaRPr lang="en-CA" sz="1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3</a:t>
            </a:r>
            <a:r>
              <a:rPr lang="en-CA" sz="2000" kern="0" dirty="0" smtClean="0"/>
              <a:t>.BLE 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75149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Definition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982251" y="4898072"/>
            <a:ext cx="291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4: </a:t>
            </a:r>
            <a:r>
              <a:rPr lang="en-US" altLang="zh-CN" sz="1200" dirty="0"/>
              <a:t>Standard way of sending message </a:t>
            </a:r>
            <a:endParaRPr lang="en-CA" sz="1200" dirty="0"/>
          </a:p>
        </p:txBody>
      </p:sp>
      <p:sp>
        <p:nvSpPr>
          <p:cNvPr id="5" name="矩形 2"/>
          <p:cNvSpPr/>
          <p:nvPr/>
        </p:nvSpPr>
        <p:spPr>
          <a:xfrm>
            <a:off x="3980738" y="3031123"/>
            <a:ext cx="914400" cy="144780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CoAP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Proxy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组合 11"/>
          <p:cNvGrpSpPr/>
          <p:nvPr/>
        </p:nvGrpSpPr>
        <p:grpSpPr>
          <a:xfrm>
            <a:off x="970040" y="3398627"/>
            <a:ext cx="143670" cy="714380"/>
            <a:chOff x="1070744" y="643712"/>
            <a:chExt cx="143670" cy="714380"/>
          </a:xfrm>
        </p:grpSpPr>
        <p:cxnSp>
          <p:nvCxnSpPr>
            <p:cNvPr id="9" name="直接连接符 6"/>
            <p:cNvCxnSpPr/>
            <p:nvPr/>
          </p:nvCxnSpPr>
          <p:spPr>
            <a:xfrm rot="5400000">
              <a:off x="714348" y="1000108"/>
              <a:ext cx="714380" cy="1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延期 10"/>
            <p:cNvSpPr/>
            <p:nvPr/>
          </p:nvSpPr>
          <p:spPr>
            <a:xfrm>
              <a:off x="1071538" y="857232"/>
              <a:ext cx="142876" cy="285752"/>
            </a:xfrm>
            <a:prstGeom prst="flowChartDelay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1" name="直接箭头连接符 49"/>
          <p:cNvCxnSpPr/>
          <p:nvPr/>
        </p:nvCxnSpPr>
        <p:spPr>
          <a:xfrm>
            <a:off x="1542338" y="3755023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0"/>
          <p:cNvCxnSpPr/>
          <p:nvPr/>
        </p:nvCxnSpPr>
        <p:spPr>
          <a:xfrm flipH="1">
            <a:off x="1470900" y="3897899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907" y="4309646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Sensor</a:t>
            </a:r>
            <a:endParaRPr lang="en-CA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851497" y="3299464"/>
            <a:ext cx="150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BLE based </a:t>
            </a:r>
            <a:r>
              <a:rPr lang="en-CA" sz="1200" dirty="0" smtClean="0"/>
              <a:t>CoAP </a:t>
            </a:r>
            <a:r>
              <a:rPr lang="en-CA" sz="1200" dirty="0" smtClean="0"/>
              <a:t>communication</a:t>
            </a:r>
            <a:endParaRPr lang="en-CA" sz="1200" dirty="0"/>
          </a:p>
        </p:txBody>
      </p:sp>
      <p:grpSp>
        <p:nvGrpSpPr>
          <p:cNvPr id="15" name="组合 29"/>
          <p:cNvGrpSpPr/>
          <p:nvPr/>
        </p:nvGrpSpPr>
        <p:grpSpPr>
          <a:xfrm>
            <a:off x="7333538" y="3233491"/>
            <a:ext cx="1353262" cy="1000132"/>
            <a:chOff x="6408300" y="1071546"/>
            <a:chExt cx="1353262" cy="1000132"/>
          </a:xfrm>
        </p:grpSpPr>
        <p:grpSp>
          <p:nvGrpSpPr>
            <p:cNvPr id="16" name="组合 25"/>
            <p:cNvGrpSpPr/>
            <p:nvPr/>
          </p:nvGrpSpPr>
          <p:grpSpPr>
            <a:xfrm>
              <a:off x="6441484" y="1071546"/>
              <a:ext cx="1320078" cy="1000132"/>
              <a:chOff x="6441484" y="1071546"/>
              <a:chExt cx="1320078" cy="1000132"/>
            </a:xfrm>
          </p:grpSpPr>
          <p:sp>
            <p:nvSpPr>
              <p:cNvPr id="18" name="椭圆 22"/>
              <p:cNvSpPr/>
              <p:nvPr/>
            </p:nvSpPr>
            <p:spPr>
              <a:xfrm>
                <a:off x="6572264" y="1071546"/>
                <a:ext cx="1071570" cy="1000132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Internet</a:t>
                </a:r>
                <a:endParaRPr kumimoji="0" lang="en-CA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椭圆 23"/>
              <p:cNvSpPr/>
              <p:nvPr/>
            </p:nvSpPr>
            <p:spPr>
              <a:xfrm rot="1551524">
                <a:off x="6441484" y="1253638"/>
                <a:ext cx="1320078" cy="686101"/>
              </a:xfrm>
              <a:prstGeom prst="ellipse">
                <a:avLst/>
              </a:prstGeom>
              <a:noFill/>
              <a:ln w="254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" name="椭圆 24"/>
            <p:cNvSpPr/>
            <p:nvPr/>
          </p:nvSpPr>
          <p:spPr>
            <a:xfrm rot="18916957">
              <a:off x="6408300" y="1222359"/>
              <a:ext cx="1320078" cy="686101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0" name="直接箭头连接符 49"/>
          <p:cNvCxnSpPr/>
          <p:nvPr/>
        </p:nvCxnSpPr>
        <p:spPr>
          <a:xfrm>
            <a:off x="5047538" y="3733557"/>
            <a:ext cx="2286000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50"/>
          <p:cNvCxnSpPr/>
          <p:nvPr/>
        </p:nvCxnSpPr>
        <p:spPr>
          <a:xfrm flipH="1">
            <a:off x="4976100" y="3876433"/>
            <a:ext cx="2357438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2600" y="3471113"/>
            <a:ext cx="1529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HTTP Request</a:t>
            </a:r>
            <a:endParaRPr lang="en-C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59466" y="1752600"/>
            <a:ext cx="8579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Sine </a:t>
            </a:r>
            <a:r>
              <a:rPr lang="en-CA" dirty="0" smtClean="0"/>
              <a:t>CoAP is a widely adopted HTTP like protocol. We want to explore the possibility of using CoAP in BLE</a:t>
            </a:r>
            <a:endParaRPr lang="en-CA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 smtClean="0"/>
              <a:t>1.Summary 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265908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Definition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598" y="1730927"/>
            <a:ext cx="8550275" cy="4495800"/>
          </a:xfrm>
        </p:spPr>
        <p:txBody>
          <a:bodyPr/>
          <a:lstStyle/>
          <a:p>
            <a:r>
              <a:rPr lang="en-CA" sz="2400" dirty="0" smtClean="0"/>
              <a:t>Construct </a:t>
            </a:r>
            <a:r>
              <a:rPr lang="en-CA" sz="2400" dirty="0"/>
              <a:t>an architecture to </a:t>
            </a:r>
            <a:r>
              <a:rPr lang="en-CA" sz="2400" dirty="0" smtClean="0"/>
              <a:t>achieve </a:t>
            </a:r>
            <a:r>
              <a:rPr lang="en-CA" sz="2400" dirty="0"/>
              <a:t>CoAP communication in </a:t>
            </a:r>
            <a:r>
              <a:rPr lang="en-CA" sz="2400" dirty="0" smtClean="0"/>
              <a:t>BLE and supports customize </a:t>
            </a:r>
            <a:r>
              <a:rPr lang="en-CA" sz="2400" dirty="0"/>
              <a:t>WPAN solutions for CoAP</a:t>
            </a:r>
            <a:r>
              <a:rPr lang="en-CA" sz="2400" dirty="0" smtClean="0"/>
              <a:t>.</a:t>
            </a:r>
          </a:p>
          <a:p>
            <a:pPr marL="0" indent="0">
              <a:buNone/>
            </a:pPr>
            <a:endParaRPr lang="en-CA" sz="2400" dirty="0" smtClean="0"/>
          </a:p>
          <a:p>
            <a:r>
              <a:rPr lang="en-CA" sz="2400" dirty="0" smtClean="0"/>
              <a:t>Enable </a:t>
            </a:r>
            <a:r>
              <a:rPr lang="en-CA" sz="2400" dirty="0"/>
              <a:t>CoAP </a:t>
            </a:r>
            <a:r>
              <a:rPr lang="en-CA" sz="2400" dirty="0" smtClean="0"/>
              <a:t>communication </a:t>
            </a:r>
            <a:r>
              <a:rPr lang="en-CA" sz="2400" dirty="0" smtClean="0"/>
              <a:t>in multiple </a:t>
            </a:r>
            <a:r>
              <a:rPr lang="en-CA" sz="2400" dirty="0"/>
              <a:t>applications </a:t>
            </a:r>
            <a:r>
              <a:rPr lang="en-CA" sz="2400" dirty="0" smtClean="0"/>
              <a:t>of </a:t>
            </a:r>
            <a:r>
              <a:rPr lang="en-CA" sz="2400" dirty="0"/>
              <a:t>one physical </a:t>
            </a:r>
            <a:r>
              <a:rPr lang="en-CA" sz="2400" dirty="0" smtClean="0"/>
              <a:t>device.</a:t>
            </a:r>
          </a:p>
          <a:p>
            <a:pPr marL="0" indent="0">
              <a:buNone/>
            </a:pPr>
            <a:endParaRPr lang="en-CA" sz="2400" dirty="0" smtClean="0"/>
          </a:p>
          <a:p>
            <a:r>
              <a:rPr lang="en-CA" sz="2400" dirty="0" smtClean="0"/>
              <a:t>Integrate same data from multiple devices at center node.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 smtClean="0"/>
              <a:t>2.Detail 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246599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8919" y="1905000"/>
            <a:ext cx="8550275" cy="4495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/>
              <a:t>In December 2014, Low-power </a:t>
            </a:r>
            <a:r>
              <a:rPr lang="en-CA" sz="2400" dirty="0" smtClean="0"/>
              <a:t>IP(6LoWPAN[4]) </a:t>
            </a:r>
            <a:r>
              <a:rPr lang="en-CA" sz="2400" dirty="0" smtClean="0"/>
              <a:t>is adopted by Bluetooth4.2</a:t>
            </a:r>
            <a:r>
              <a:rPr lang="en-CA" sz="2400" dirty="0"/>
              <a:t> </a:t>
            </a:r>
            <a:r>
              <a:rPr lang="en-CA" sz="2400" dirty="0" smtClean="0"/>
              <a:t>which provides another way to achieve CoAP in BLE.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 smtClean="0"/>
              <a:t>1.6LoWPAN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220839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371600"/>
            <a:ext cx="5181600" cy="4086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5457903"/>
            <a:ext cx="329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Figure 5 </a:t>
            </a:r>
            <a:r>
              <a:rPr lang="en-CA" altLang="zh-CN" sz="1200" dirty="0" smtClean="0"/>
              <a:t>[5]</a:t>
            </a:r>
            <a:r>
              <a:rPr lang="en-US" altLang="zh-CN" sz="1200" dirty="0" smtClean="0"/>
              <a:t>: </a:t>
            </a:r>
            <a:r>
              <a:rPr lang="en-US" altLang="zh-CN" sz="1200" dirty="0" smtClean="0"/>
              <a:t> </a:t>
            </a:r>
            <a:r>
              <a:rPr lang="en-CA" altLang="zh-CN" sz="1200" dirty="0"/>
              <a:t>IP Support Profile stack and IP stack</a:t>
            </a:r>
            <a:endParaRPr lang="en-CA" sz="1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599" y="1416311"/>
            <a:ext cx="8550275" cy="31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charset="0"/>
              <a:buChar char="§"/>
              <a:defRPr sz="32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CA" sz="2000" kern="0" dirty="0"/>
              <a:t>1</a:t>
            </a:r>
            <a:r>
              <a:rPr lang="en-CA" sz="2000" kern="0" dirty="0" smtClean="0"/>
              <a:t>.6LoWPAN detail</a:t>
            </a:r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362910637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797979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BEBEBE"/>
      </a:accent3>
      <a:accent4>
        <a:srgbClr val="000000"/>
      </a:accent4>
      <a:accent5>
        <a:srgbClr val="DAEDEF"/>
      </a:accent5>
      <a:accent6>
        <a:srgbClr val="2D2D8A"/>
      </a:accent6>
      <a:hlink>
        <a:srgbClr val="008000"/>
      </a:hlink>
      <a:folHlink>
        <a:srgbClr val="99CC00"/>
      </a:folHlink>
    </a:clrScheme>
    <a:fontScheme name="Blan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</TotalTime>
  <Words>1341</Words>
  <Application>Microsoft Office PowerPoint</Application>
  <PresentationFormat>On-screen Show (4:3)</PresentationFormat>
  <Paragraphs>261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DengXian</vt:lpstr>
      <vt:lpstr>ＭＳ Ｐゴシック</vt:lpstr>
      <vt:lpstr>宋体</vt:lpstr>
      <vt:lpstr>Arial</vt:lpstr>
      <vt:lpstr>Arial Black</vt:lpstr>
      <vt:lpstr>Calibri</vt:lpstr>
      <vt:lpstr>Georgia</vt:lpstr>
      <vt:lpstr>Times</vt:lpstr>
      <vt:lpstr>Times New Roman</vt:lpstr>
      <vt:lpstr>Wingdings</vt:lpstr>
      <vt:lpstr>Blank</vt:lpstr>
      <vt:lpstr>Bluetooth Low Energy Based CoAP Communication in IoT</vt:lpstr>
      <vt:lpstr>Content</vt:lpstr>
      <vt:lpstr>Introduction</vt:lpstr>
      <vt:lpstr>Introduction</vt:lpstr>
      <vt:lpstr>Introduction</vt:lpstr>
      <vt:lpstr>Problem Definition</vt:lpstr>
      <vt:lpstr>Problem Definition</vt:lpstr>
      <vt:lpstr>Related Work</vt:lpstr>
      <vt:lpstr>Related Work</vt:lpstr>
      <vt:lpstr>Related work</vt:lpstr>
      <vt:lpstr>Architecture</vt:lpstr>
      <vt:lpstr>Architecture </vt:lpstr>
      <vt:lpstr>Architecture</vt:lpstr>
      <vt:lpstr>Architecture</vt:lpstr>
      <vt:lpstr>Architecture</vt:lpstr>
      <vt:lpstr>Experiment</vt:lpstr>
      <vt:lpstr>Experiment</vt:lpstr>
      <vt:lpstr>Experiment</vt:lpstr>
      <vt:lpstr>Experiment</vt:lpstr>
      <vt:lpstr>Future Work</vt:lpstr>
      <vt:lpstr>Reference</vt:lpstr>
      <vt:lpstr>PowerPoint Presentation</vt:lpstr>
    </vt:vector>
  </TitlesOfParts>
  <Company>Division of Media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David Snell</dc:creator>
  <cp:lastModifiedBy>NAN CHEN</cp:lastModifiedBy>
  <cp:revision>340</cp:revision>
  <cp:lastPrinted>2016-02-10T17:34:05Z</cp:lastPrinted>
  <dcterms:created xsi:type="dcterms:W3CDTF">2010-08-15T00:58:23Z</dcterms:created>
  <dcterms:modified xsi:type="dcterms:W3CDTF">2016-02-10T18:45:57Z</dcterms:modified>
</cp:coreProperties>
</file>