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2" r:id="rId3"/>
    <p:sldId id="264" r:id="rId4"/>
    <p:sldId id="263" r:id="rId5"/>
    <p:sldId id="266" r:id="rId6"/>
    <p:sldId id="267" r:id="rId7"/>
    <p:sldId id="265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84" r:id="rId16"/>
    <p:sldId id="276" r:id="rId17"/>
    <p:sldId id="278" r:id="rId18"/>
    <p:sldId id="280" r:id="rId19"/>
    <p:sldId id="279" r:id="rId20"/>
    <p:sldId id="281" r:id="rId21"/>
    <p:sldId id="269" r:id="rId22"/>
    <p:sldId id="283" r:id="rId23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CHEN" initials="NC" lastIdx="1" clrIdx="0">
    <p:extLst>
      <p:ext uri="{19B8F6BF-5375-455C-9EA6-DF929625EA0E}">
        <p15:presenceInfo xmlns:p15="http://schemas.microsoft.com/office/powerpoint/2012/main" userId="N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9" autoAdjust="0"/>
  </p:normalViewPr>
  <p:slideViewPr>
    <p:cSldViewPr>
      <p:cViewPr varScale="1">
        <p:scale>
          <a:sx n="62" d="100"/>
          <a:sy n="62" d="100"/>
        </p:scale>
        <p:origin x="20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experiment_new\distance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5"/>
              <c:pt idx="0">
                <c:v>0m</c:v>
              </c:pt>
              <c:pt idx="1">
                <c:v>5m</c:v>
              </c:pt>
              <c:pt idx="2">
                <c:v>10m</c:v>
              </c:pt>
              <c:pt idx="3">
                <c:v>15m</c:v>
              </c:pt>
              <c:pt idx="4">
                <c:v>20m</c:v>
              </c:pt>
            </c:strLit>
          </c:cat>
          <c:val>
            <c:numRef>
              <c:f>(Sheet1!$D$1,Sheet1!$D$9,Sheet1!$D$16,Sheet1!$D$23,Sheet1!$D$29)</c:f>
              <c:numCache>
                <c:formatCode>General</c:formatCode>
                <c:ptCount val="5"/>
                <c:pt idx="0">
                  <c:v>107.8916201171875</c:v>
                </c:pt>
                <c:pt idx="1">
                  <c:v>108.85838037109374</c:v>
                </c:pt>
                <c:pt idx="2">
                  <c:v>104.47852001953125</c:v>
                </c:pt>
                <c:pt idx="3">
                  <c:v>136.38235937499999</c:v>
                </c:pt>
                <c:pt idx="4">
                  <c:v>165.10006152343749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36-4317-A185-1E71F6452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271928"/>
        <c:axId val="497272912"/>
      </c:lineChart>
      <c:catAx>
        <c:axId val="49727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2912"/>
        <c:crosses val="autoZero"/>
        <c:auto val="1"/>
        <c:lblAlgn val="ctr"/>
        <c:lblOffset val="100"/>
        <c:noMultiLvlLbl val="0"/>
      </c:catAx>
      <c:valAx>
        <c:axId val="49727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DCB0A-603E-EF4B-B6F5-61B4CE671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EDAF-2046-0C41-8DCB-CB2CB6C57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ersonal_area_network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5.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i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2692EE-8EC2-3F4E-AAB0-13B348E0E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Aims</a:t>
            </a:r>
            <a:r>
              <a:rPr lang="en-CA" baseline="0" dirty="0"/>
              <a:t> to make the CoAP been able to server one or more applications.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Architecture of CoAPNonIP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</a:t>
            </a:r>
            <a:r>
              <a:rPr lang="en-CA" baseline="0" dirty="0"/>
              <a:t> bytes available.</a:t>
            </a:r>
          </a:p>
          <a:p>
            <a:endParaRPr lang="en-CA" baseline="0" dirty="0"/>
          </a:p>
          <a:p>
            <a:r>
              <a:rPr lang="en-CA" baseline="0" dirty="0"/>
              <a:t>4 bytes header: 2+14+16=32 bits</a:t>
            </a:r>
          </a:p>
          <a:p>
            <a:r>
              <a:rPr lang="en-CA" baseline="0" dirty="0"/>
              <a:t>Payload: 16 bytes</a:t>
            </a:r>
          </a:p>
          <a:p>
            <a:r>
              <a:rPr lang="en-CA" baseline="0" dirty="0"/>
              <a:t>CoAP header: 4 bytes and 1 byte indicate payload. 1024 bytes for payload maximum</a:t>
            </a:r>
          </a:p>
          <a:p>
            <a:endParaRPr lang="en-CA" baseline="0" dirty="0"/>
          </a:p>
          <a:p>
            <a:r>
              <a:rPr lang="en-CA" baseline="0" dirty="0"/>
              <a:t>For first BLE packet we have 20-4-5=11 bytes to carry payload.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Who</a:t>
            </a:r>
            <a:r>
              <a:rPr lang="en-CA" baseline="0" dirty="0"/>
              <a:t> searching nodes to connect with is Client.</a:t>
            </a:r>
          </a:p>
          <a:p>
            <a:r>
              <a:rPr lang="en-CA" baseline="0" dirty="0"/>
              <a:t>Who waiting connection is Server.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Who</a:t>
            </a:r>
            <a:r>
              <a:rPr lang="en-CA" baseline="0" dirty="0"/>
              <a:t> searching nodes to connect with is Client.</a:t>
            </a:r>
          </a:p>
          <a:p>
            <a:r>
              <a:rPr lang="en-CA" baseline="0" dirty="0"/>
              <a:t>Who waiting connection is Server.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Two</a:t>
            </a:r>
            <a:r>
              <a:rPr lang="en-CA" sz="1200" baseline="0" dirty="0"/>
              <a:t> tablets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7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1.Start sample program scan and create connection between two devices.</a:t>
            </a:r>
          </a:p>
          <a:p>
            <a:r>
              <a:rPr lang="en-CA" sz="1200" b="1" dirty="0">
                <a:solidFill>
                  <a:srgbClr val="FF0000"/>
                </a:solidFill>
              </a:rPr>
              <a:t>2.Send CoAP message with payload 4 (1 packet), 12 (2 packets),28 (3 packets), 44 (4 packets), 60(5 packets), 76 (6 packets) and 92(7 packets) 100 times respectively (0 interval time).</a:t>
            </a:r>
          </a:p>
          <a:p>
            <a:r>
              <a:rPr lang="en-CA" sz="1200" dirty="0"/>
              <a:t>3.Record receive time when received response from connected device.</a:t>
            </a:r>
          </a:p>
          <a:p>
            <a:r>
              <a:rPr lang="en-CA" sz="1200" dirty="0"/>
              <a:t>4.Calculate transfer time according to time gap between message been received.</a:t>
            </a:r>
          </a:p>
          <a:p>
            <a:pPr marL="0" indent="0">
              <a:buNone/>
            </a:pPr>
            <a:r>
              <a:rPr lang="en-CA" sz="1200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dirty="0"/>
          </a:p>
          <a:p>
            <a:pPr lvl="0"/>
            <a:r>
              <a:rPr lang="en-CA" sz="1200" dirty="0"/>
              <a:t>Connection</a:t>
            </a:r>
            <a:r>
              <a:rPr lang="en-CA" sz="1200" baseline="0" dirty="0"/>
              <a:t> interval,</a:t>
            </a:r>
          </a:p>
          <a:p>
            <a:pPr lvl="0"/>
            <a:r>
              <a:rPr lang="en-CA" sz="1200" baseline="0" dirty="0"/>
              <a:t>BLE</a:t>
            </a:r>
            <a:endParaRPr lang="en-CA" sz="1200" dirty="0"/>
          </a:p>
          <a:p>
            <a:pPr lvl="0"/>
            <a:endParaRPr lang="en-CA" sz="1200" dirty="0"/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Start sample program scan and create connection between two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Record received time at sender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/>
              <a:t>Send 4-bytesheader 100 times to remote device with 0,50,100,150,200,250,300,350,400,450ms interval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/>
              <a:t>(because of</a:t>
            </a:r>
            <a:r>
              <a:rPr lang="en-CA" sz="1200" b="1" baseline="0" dirty="0"/>
              <a:t> data send queue, the first 3 lines are at 100ms</a:t>
            </a:r>
            <a:r>
              <a:rPr lang="en-CA" sz="1200" b="1" dirty="0"/>
              <a:t>)</a:t>
            </a:r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Calculate transfer time according to time gap between message been received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Send 4</a:t>
            </a:r>
            <a:r>
              <a:rPr lang="en-CA" baseline="0" dirty="0"/>
              <a:t> bytes header CoAP message and receive callback from remote device(100 times to calculate average) with different distance.</a:t>
            </a:r>
          </a:p>
          <a:p>
            <a:endParaRPr lang="en-CA" baseline="0" dirty="0"/>
          </a:p>
          <a:p>
            <a:r>
              <a:rPr lang="en-CA" dirty="0"/>
              <a:t>dotted line</a:t>
            </a:r>
            <a:r>
              <a:rPr lang="en-CA" baseline="0" dirty="0"/>
              <a:t> is tread.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Internet of Things allows objects to be sensed and controlled remotely across existing network infrastructure.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According to Dr. John Barrett ’s presentation in TED[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CA" sz="1200" dirty="0"/>
              <a:t>]. There are 4 things we need to do:</a:t>
            </a:r>
          </a:p>
          <a:p>
            <a:pPr marL="514350" indent="-514350">
              <a:buAutoNum type="arabicPeriod"/>
            </a:pPr>
            <a:r>
              <a:rPr lang="en-CA" sz="1200" dirty="0"/>
              <a:t>Tagging an object.</a:t>
            </a:r>
          </a:p>
          <a:p>
            <a:pPr marL="514350" indent="-514350">
              <a:buAutoNum type="arabicPeriod"/>
            </a:pPr>
            <a:r>
              <a:rPr lang="en-CA" sz="1200" dirty="0"/>
              <a:t>Grant objects communication ability.</a:t>
            </a:r>
          </a:p>
          <a:p>
            <a:pPr marL="514350" indent="-514350">
              <a:buAutoNum type="arabicPeriod"/>
            </a:pPr>
            <a:r>
              <a:rPr lang="en-CA" sz="1200" dirty="0"/>
              <a:t>Grant sense to objects.</a:t>
            </a:r>
          </a:p>
          <a:p>
            <a:pPr marL="514350" indent="-514350">
              <a:buAutoNum type="arabicPeriod"/>
            </a:pPr>
            <a:r>
              <a:rPr lang="en-CA" sz="1200" dirty="0"/>
              <a:t>Remote control</a:t>
            </a:r>
          </a:p>
          <a:p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Dr. John Barrett is Head of Academic Studies at the Nimbus Centre for Embedded Systems Research at Cork Institute of Technology (CIT) 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designed to easily interface with HTTP for integration with the Web while meeting specialized requirements such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Constrained Application Protocol 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naturally</a:t>
            </a:r>
            <a:r>
              <a:rPr lang="en-CA" baseline="0" dirty="0"/>
              <a:t> RESTful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ARM(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British multinational semiconductor and software design company </a:t>
            </a:r>
            <a:r>
              <a:rPr lang="en-CA" baseline="0" dirty="0"/>
              <a:t>)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//multicast support,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//very low overhead,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//simplicity for constrained environments.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//Payload</a:t>
            </a:r>
            <a:r>
              <a:rPr lang="en-CA" baseline="0" dirty="0"/>
              <a:t> size limited to 1024 bytes. </a:t>
            </a:r>
            <a:endParaRPr lang="en-CA" sz="1200" dirty="0"/>
          </a:p>
          <a:p>
            <a:r>
              <a:rPr lang="en-CA" dirty="0"/>
              <a:t> 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Multicast: send (data) across a computer network to several users at the same time.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Traditional</a:t>
            </a:r>
            <a:r>
              <a:rPr lang="en-CA" baseline="0" dirty="0"/>
              <a:t> Bluetooth use 20byte characteristics to transfer data. No format has been defined.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want</a:t>
            </a:r>
            <a:r>
              <a:rPr lang="en-CA" baseline="0" dirty="0"/>
              <a:t> to introduce CoAP in BLE to simplify the process of merge edge nodes (sensors) into IoT.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/>
              <a:t>The</a:t>
            </a:r>
            <a:r>
              <a:rPr lang="en-CA" sz="1200" baseline="0" dirty="0"/>
              <a:t> problem we facing are </a:t>
            </a:r>
            <a:r>
              <a:rPr lang="en-CA" sz="1200" baseline="0" dirty="0" err="1"/>
              <a:t>obvioius</a:t>
            </a:r>
            <a:r>
              <a:rPr lang="en-CA" sz="1200" baseline="0" dirty="0"/>
              <a:t>. The first thing is proposed an architecture. Then we need to make it be come an underline service to support multiple applications.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1. We proposed a CoAPNonIP architecture to support CoAP communication in BLE.</a:t>
            </a:r>
          </a:p>
          <a:p>
            <a:pPr marL="0" indent="0">
              <a:buNone/>
            </a:pPr>
            <a:r>
              <a:rPr lang="en-CA" sz="1200" dirty="0"/>
              <a:t>We separated the architecture into two layers: Application layer and Network layer to grant flexible to the architecture. In this way, communication control and underline communication details are separated.</a:t>
            </a:r>
          </a:p>
          <a:p>
            <a:pPr marL="0" indent="0">
              <a:buNone/>
            </a:pPr>
            <a:r>
              <a:rPr lang="en-CA" sz="1200" dirty="0"/>
              <a:t>2. Inspired by Apple’s iBeacon, we adopt USERID and APPID at Application layer to indicate app and its user. Those two ids help APPs to filter messages.</a:t>
            </a:r>
          </a:p>
          <a:p>
            <a:pPr marL="0" indent="0">
              <a:buNone/>
            </a:pPr>
            <a:r>
              <a:rPr lang="en-CA" sz="1200" dirty="0"/>
              <a:t>3. We introduced virtual resource concept to integrate data in a center node of sensors.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acronym[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ak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-r</a:t>
            </a:r>
            <a:r>
              <a:rPr lang="en-CA" sz="1200" b="0" i="1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uh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-nim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]  </a:t>
            </a:r>
            <a:r>
              <a:rPr lang="en-CA" sz="1200" b="0" i="1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IPv6"/>
              </a:rPr>
              <a:t>IPv6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over Low power Wireless </a:t>
            </a:r>
            <a:r>
              <a:rPr lang="en-CA" sz="1200" b="0" i="1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Personal area network"/>
              </a:rPr>
              <a:t>Personal Area Networks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Bluetooth 4.2.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IoT capability(</a:t>
            </a:r>
            <a:r>
              <a:rPr lang="en-CA" sz="1200" dirty="0"/>
              <a:t>IP(6LoWPAN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Security(LE Privacy 1.2 to prevent Bluetooth smart device being tracked by untrusted devices)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speed. </a:t>
            </a: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Generic Attribute Profile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GATT server sends responses to requests and when configured, sends indication and notifications asynchronously to the GATT client when specified events occur on the GATT 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For a characteristic, there are three types of attributes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property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value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descriptor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ATT (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Attribute Protocol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): "This specification defines the Attribute Protocol;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 protocol for discovering, reading, and writing attributes on a peer device.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“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GAP(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General</a:t>
            </a:r>
            <a:r>
              <a:rPr lang="en-CA" sz="1200" b="1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access protocol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 defines various roles for devices, but the two key concepts to keep in mind are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Central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devices and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Peripheral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devices. it controls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connections and advertising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in Bluetooth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6LoWPAN encapsulate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IPV6 header.</a:t>
            </a:r>
            <a:r>
              <a:rPr lang="en-CA" sz="1200" dirty="0"/>
              <a:t> (MTU size shall be 1280 or higher by </a:t>
            </a:r>
            <a:r>
              <a:rPr lang="en-CA" sz="1200" dirty="0" err="1"/>
              <a:t>adop</a:t>
            </a:r>
            <a:r>
              <a:rPr lang="en-CA" sz="1200" baseline="0" dirty="0"/>
              <a:t> 6lowpan</a:t>
            </a:r>
            <a:r>
              <a:rPr lang="en-CA" sz="1200" dirty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6LoWPAN group has defined encapsulation and header compression mechanisms that allow IPv6 packets to be sent and received over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IEEE 802.15.4"/>
              </a:rPr>
              <a:t>IEEE 802.15.4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based networks.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//The fixed header of an IPv6 packet consists of its first 40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bytes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(320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Bit"/>
              </a:rPr>
              <a:t>bits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802.15.4(MAC and PHY) category was developed for low-data-rate monitor and control applications and extended-life low-power-consumption uses.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is built on top of ATT and defines how higher level services are composed and the framework for operating on those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(page 2207): "This specification defines the Generic Attribute Profile that describes a service framework using the Attribute Protocol for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discovering services, and for reading and writing characteristic values on a peer device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IPSP defines two roles – Node role and Router role. 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Router role is used for devices that can route IPv6 packets. 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Node role is used for devices that can only originate or consume IPv6 application packets. Additionally, the Node role has a special function in Bluetooth service discovery; an instance of the IPSS (Internet Protocol Support Service) that allows router devices to discover it (over GATT). </a:t>
            </a:r>
            <a:endParaRPr lang="en-CA" sz="1200" b="1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It provides instructions and URI format for SMS, </a:t>
            </a:r>
            <a:r>
              <a:rPr lang="en-CA" sz="1200" dirty="0" err="1"/>
              <a:t>Websocket</a:t>
            </a:r>
            <a:r>
              <a:rPr lang="en-CA" sz="1200" dirty="0"/>
              <a:t> and  TCP. </a:t>
            </a:r>
          </a:p>
          <a:p>
            <a:endParaRPr lang="en-CA" sz="1200" dirty="0"/>
          </a:p>
          <a:p>
            <a:r>
              <a:rPr lang="en-CA" dirty="0" err="1"/>
              <a:t>CoRE</a:t>
            </a:r>
            <a:r>
              <a:rPr lang="en-CA" dirty="0"/>
              <a:t> Working Group(Informational document) Internet-Draft </a:t>
            </a:r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6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8027988" cy="990600"/>
          </a:xfrm>
          <a:effectLst/>
        </p:spPr>
        <p:txBody>
          <a:bodyPr/>
          <a:lstStyle>
            <a:lvl1pPr algn="l">
              <a:defRPr sz="4800" b="1" i="0">
                <a:solidFill>
                  <a:schemeClr val="accent4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8032750" cy="685800"/>
          </a:xfrm>
          <a:effectLst/>
        </p:spPr>
        <p:txBody>
          <a:bodyPr/>
          <a:lstStyle>
            <a:lvl1pPr marL="0" indent="0" algn="l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8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8800" y="1066800"/>
            <a:ext cx="1946275" cy="5181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066800"/>
            <a:ext cx="5689600" cy="5181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4040188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28750"/>
            <a:ext cx="4041775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26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2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wer_img_Blank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3575"/>
            <a:ext cx="91805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upper_img_Blank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550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3505200" y="6011863"/>
            <a:ext cx="5349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www.usask.ca</a:t>
            </a:r>
            <a:endParaRPr lang="en-US" sz="2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31" name="Picture 13" descr="Usask-Logo-70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438"/>
            <a:ext cx="1676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75000"/>
        <a:buFont typeface="Wingdings" charset="0"/>
        <a:buChar char="§"/>
        <a:defRPr sz="32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405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sz="3600" dirty="0"/>
              <a:t>Bluetooth Low Energy Based CoAP Communication in IoT</a:t>
            </a:r>
            <a:endParaRPr lang="en-US" sz="3600" dirty="0"/>
          </a:p>
        </p:txBody>
      </p:sp>
      <p:sp>
        <p:nvSpPr>
          <p:cNvPr id="15364" name="Subtitle 77"/>
          <p:cNvSpPr>
            <a:spLocks noGrp="1"/>
          </p:cNvSpPr>
          <p:nvPr>
            <p:ph type="subTitle" idx="1"/>
          </p:nvPr>
        </p:nvSpPr>
        <p:spPr>
          <a:xfrm>
            <a:off x="747078" y="3324225"/>
            <a:ext cx="8032750" cy="685800"/>
          </a:xfrm>
        </p:spPr>
        <p:txBody>
          <a:bodyPr/>
          <a:lstStyle/>
          <a:p>
            <a:r>
              <a:rPr lang="en-CA" dirty="0">
                <a:latin typeface="Calibri" charset="0"/>
                <a:ea typeface="ＭＳ Ｐゴシック" charset="0"/>
              </a:rPr>
              <a:t>---- CoAPNonIP: An Architecture Grants CoAP in WPAN 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598" y="18288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Since 2013[6], </a:t>
            </a:r>
            <a:r>
              <a:rPr lang="en-CA" sz="2400" dirty="0" err="1"/>
              <a:t>CoRE</a:t>
            </a:r>
            <a:r>
              <a:rPr lang="en-CA" sz="2400" dirty="0"/>
              <a:t> working group maintains a Internet-Draft: CoAP Communication with Alternative Transports.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2.Alternative transports</a:t>
            </a:r>
          </a:p>
        </p:txBody>
      </p:sp>
    </p:spTree>
    <p:extLst>
      <p:ext uri="{BB962C8B-B14F-4D97-AF65-F5344CB8AC3E}">
        <p14:creationId xmlns:p14="http://schemas.microsoft.com/office/powerpoint/2010/main" val="371543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/>
          <p:nvPr/>
        </p:nvSpPr>
        <p:spPr>
          <a:xfrm>
            <a:off x="5127167" y="1951044"/>
            <a:ext cx="3875024" cy="3001956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76200" y="1951044"/>
            <a:ext cx="3875024" cy="3001956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6" name="矩形 2"/>
          <p:cNvSpPr/>
          <p:nvPr/>
        </p:nvSpPr>
        <p:spPr>
          <a:xfrm>
            <a:off x="2510880" y="2362200"/>
            <a:ext cx="1305679" cy="2173314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CoAPNonIP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"/>
          <p:cNvSpPr/>
          <p:nvPr/>
        </p:nvSpPr>
        <p:spPr>
          <a:xfrm>
            <a:off x="5280388" y="2356244"/>
            <a:ext cx="1323072" cy="2173314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CoAPNonIP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37538" y="3675070"/>
            <a:ext cx="85034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2"/>
          <p:cNvSpPr/>
          <p:nvPr/>
        </p:nvSpPr>
        <p:spPr>
          <a:xfrm>
            <a:off x="188789" y="3333248"/>
            <a:ext cx="127635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Application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2"/>
          <p:cNvSpPr/>
          <p:nvPr/>
        </p:nvSpPr>
        <p:spPr>
          <a:xfrm>
            <a:off x="7585438" y="3167208"/>
            <a:ext cx="127635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Application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21" y="3124631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CoAP request</a:t>
            </a:r>
          </a:p>
        </p:txBody>
      </p:sp>
      <p:cxnSp>
        <p:nvCxnSpPr>
          <p:cNvPr id="12" name="直接箭头连接符 7"/>
          <p:cNvCxnSpPr/>
          <p:nvPr/>
        </p:nvCxnSpPr>
        <p:spPr>
          <a:xfrm flipH="1">
            <a:off x="1561353" y="3584087"/>
            <a:ext cx="81486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202" y="3823811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CoAP  response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5788" y="3037701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CoAP request</a:t>
            </a:r>
          </a:p>
        </p:txBody>
      </p:sp>
      <p:cxnSp>
        <p:nvCxnSpPr>
          <p:cNvPr id="16" name="直接箭头连接符 7"/>
          <p:cNvCxnSpPr/>
          <p:nvPr/>
        </p:nvCxnSpPr>
        <p:spPr>
          <a:xfrm flipH="1">
            <a:off x="6705970" y="3472159"/>
            <a:ext cx="81486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3635" y="3096063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BLE packets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3635" y="366597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BLE packets</a:t>
            </a:r>
          </a:p>
        </p:txBody>
      </p:sp>
      <p:cxnSp>
        <p:nvCxnSpPr>
          <p:cNvPr id="25" name="直接箭头连接符 7"/>
          <p:cNvCxnSpPr/>
          <p:nvPr/>
        </p:nvCxnSpPr>
        <p:spPr>
          <a:xfrm flipH="1">
            <a:off x="4073635" y="3562216"/>
            <a:ext cx="86086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7"/>
          <p:cNvCxnSpPr/>
          <p:nvPr/>
        </p:nvCxnSpPr>
        <p:spPr>
          <a:xfrm>
            <a:off x="1588539" y="3713136"/>
            <a:ext cx="85034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6334" y="3719900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CoAP  response</a:t>
            </a:r>
          </a:p>
        </p:txBody>
      </p:sp>
      <p:cxnSp>
        <p:nvCxnSpPr>
          <p:cNvPr id="43" name="直接箭头连接符 7"/>
          <p:cNvCxnSpPr/>
          <p:nvPr/>
        </p:nvCxnSpPr>
        <p:spPr>
          <a:xfrm>
            <a:off x="6705970" y="3584087"/>
            <a:ext cx="85034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74459" y="464148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BLE device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75788" y="464148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BLE device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1791" y="5457903"/>
            <a:ext cx="2199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6 : Architecture overview</a:t>
            </a:r>
            <a:endParaRPr lang="en-CA" sz="1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1.Summary </a:t>
            </a:r>
          </a:p>
        </p:txBody>
      </p:sp>
    </p:spTree>
    <p:extLst>
      <p:ext uri="{BB962C8B-B14F-4D97-AF65-F5344CB8AC3E}">
        <p14:creationId xmlns:p14="http://schemas.microsoft.com/office/powerpoint/2010/main" val="284691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 </a:t>
            </a:r>
          </a:p>
        </p:txBody>
      </p:sp>
      <p:sp>
        <p:nvSpPr>
          <p:cNvPr id="27" name="矩形 2"/>
          <p:cNvSpPr/>
          <p:nvPr/>
        </p:nvSpPr>
        <p:spPr>
          <a:xfrm>
            <a:off x="3209930" y="1905000"/>
            <a:ext cx="2362200" cy="3069828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218" y="2903217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Application Layer</a:t>
            </a:r>
            <a:endParaRPr lang="en-CA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7338" y="4218756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Transport  Layer</a:t>
            </a:r>
            <a:endParaRPr lang="en-CA" sz="20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20993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433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662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890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12433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348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576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805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305886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5297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7583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9869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38875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6125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8411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0697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549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0411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52697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4983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719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948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176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4055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634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862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091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9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485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777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8005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8234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939703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矩形 2"/>
          <p:cNvSpPr/>
          <p:nvPr/>
        </p:nvSpPr>
        <p:spPr>
          <a:xfrm>
            <a:off x="3571870" y="2155317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 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2"/>
          <p:cNvSpPr/>
          <p:nvPr/>
        </p:nvSpPr>
        <p:spPr>
          <a:xfrm>
            <a:off x="3571870" y="2991819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Interpret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2"/>
          <p:cNvSpPr/>
          <p:nvPr/>
        </p:nvSpPr>
        <p:spPr>
          <a:xfrm>
            <a:off x="3571870" y="4121703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Communication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274" y="2268183"/>
            <a:ext cx="250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Message management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28274" y="3015595"/>
            <a:ext cx="25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Interpret actions to lower level function call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28274" y="4264922"/>
            <a:ext cx="25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BLE communication management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20169" y="5303502"/>
            <a:ext cx="2003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7 : Architecture Detail</a:t>
            </a:r>
            <a:endParaRPr lang="en-CA" sz="1200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228599" y="1416311"/>
            <a:ext cx="8550275" cy="314616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2.Detail </a:t>
            </a:r>
          </a:p>
        </p:txBody>
      </p:sp>
    </p:spTree>
    <p:extLst>
      <p:ext uri="{BB962C8B-B14F-4D97-AF65-F5344CB8AC3E}">
        <p14:creationId xmlns:p14="http://schemas.microsoft.com/office/powerpoint/2010/main" val="281424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730926"/>
            <a:ext cx="8550275" cy="4365073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MTU(maximum transmission unit) of BLE is 23 by default and only 20 bytes are available to carry payload, we proposed a 20 bytes protocol to support proposed architecture.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6629400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198" y="5314175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8 : Packet format</a:t>
            </a:r>
            <a:endParaRPr lang="en-CA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3.Packet format</a:t>
            </a:r>
          </a:p>
        </p:txBody>
      </p:sp>
    </p:spTree>
    <p:extLst>
      <p:ext uri="{BB962C8B-B14F-4D97-AF65-F5344CB8AC3E}">
        <p14:creationId xmlns:p14="http://schemas.microsoft.com/office/powerpoint/2010/main" val="128336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518" y="1730927"/>
            <a:ext cx="8550275" cy="4365073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/>
              <a:t>Before data transfer, the architecture need to exchange announcement to get information of </a:t>
            </a:r>
            <a:r>
              <a:rPr lang="en-CA" altLang="zh-CN" sz="2000"/>
              <a:t>remote side. 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0623"/>
            <a:ext cx="4724400" cy="3309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3579" y="5378469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9 : Communication mechanism</a:t>
            </a:r>
            <a:endParaRPr lang="en-CA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4.Communication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97443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pic>
        <p:nvPicPr>
          <p:cNvPr id="9" name="Picture 8" descr="https://lh5.googleusercontent.com/WIVCmOtLHIA68eAJ5dt8CgukSyYJpJMrm-KCI_bNNhM9i0v5iB0kyoWgkLDdIWdaCJpJOm7aobvP_OsY4Vxw3RdN-A7dY6AaXQndZH84vSvxHsaqZFmzxE5BVUaFlfkUhWjwlex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364480" cy="36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5.Virtual resource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3829" y="5490154"/>
            <a:ext cx="188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10 : Virtual resource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9163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762000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/>
              <a:t>1.Experiment Setup:</a:t>
            </a:r>
          </a:p>
          <a:p>
            <a:pPr marL="0" indent="0">
              <a:buNone/>
            </a:pPr>
            <a:r>
              <a:rPr lang="en-CA" sz="2000" dirty="0"/>
              <a:t>We use two HTC Nexus 9 to do experiments.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45464"/>
              </p:ext>
            </p:extLst>
          </p:nvPr>
        </p:nvGraphicFramePr>
        <p:xfrm>
          <a:off x="1865312" y="2638425"/>
          <a:ext cx="5276850" cy="2038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592229635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606003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Hardware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Details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2461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OS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Android OS, v5.1.1(Lollipop)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39085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CPU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Dual-core 2.3 GHz Denver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689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Memory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16GB/2GB RAM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4517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Bluetooth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v4.1, A2DP, apt-X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3619422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1198" y="5314175"/>
            <a:ext cx="180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Table 1 :Experiment setup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2893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761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/>
              <a:t>Result: We have 10*20=200 byte/s data rate (1 BLE packet per 100ms). </a:t>
            </a:r>
            <a:endParaRPr lang="en-CA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s://lh5.googleusercontent.com/kGEl7c2TWu31mW6f_7zFWFgXkocgS_iVpDVVxoNTlyLIIjIceRsgYxXl5V37LzTzOiYSmNhQm9xfz9jVSg05iqn29Sm53rax9lOZrjwcgV0t4gMf-pUhky1OUDtR0-loy8XlCdx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106930"/>
            <a:ext cx="4686300" cy="26441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2.Data Rate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786" y="4980801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11 : Experiment of data rate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921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5795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/>
              <a:t>Result: </a:t>
            </a:r>
            <a:r>
              <a:rPr lang="en-CA" sz="2000" dirty="0">
                <a:latin typeface="Calibri" panose="020F0502020204030204" pitchFamily="34" charset="0"/>
              </a:rPr>
              <a:t>H</a:t>
            </a:r>
            <a:r>
              <a:rPr lang="en-CA" altLang="zh-CN" sz="2000" dirty="0">
                <a:latin typeface="Calibri" panose="020F0502020204030204" pitchFamily="34" charset="0"/>
              </a:rPr>
              <a:t>eartbeat-like pattern and random fluctuation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3.Latency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7" name="Picture 6" descr="https://lh3.googleusercontent.com/ivlnImfMqUrdkYUmKbO74gVXTZ0y07MW58vks_QWiMFE0WWiV481I8wQjLjvH4GhVVMYmCOBHI3KRcXe6y4Z4TRx-JFqJdKnZkWb7Zf6V5SBDl_-jHTzlTtaOdnIY3mfFC_DdfB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9513"/>
            <a:ext cx="4579620" cy="275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368786" y="4980801"/>
            <a:ext cx="2267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12 : Experiment of latency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9223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231172"/>
            <a:ext cx="5755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>
                <a:latin typeface="Calibri" panose="020F0502020204030204" pitchFamily="34" charset="0"/>
              </a:rPr>
              <a:t>Result: </a:t>
            </a:r>
            <a:r>
              <a:rPr lang="en-CA" sz="2000" dirty="0"/>
              <a:t>Performance only guaranteed within 10 meters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5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4.Performance with different distance</a:t>
            </a:r>
            <a:endParaRPr lang="en-CA" sz="20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182116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8786" y="4980801"/>
            <a:ext cx="23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13 : Experiment of distance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8363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Content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Problem Definition</a:t>
            </a:r>
          </a:p>
          <a:p>
            <a:r>
              <a:rPr lang="en-CA" dirty="0"/>
              <a:t>Related Work</a:t>
            </a:r>
          </a:p>
          <a:p>
            <a:r>
              <a:rPr lang="en-CA" dirty="0"/>
              <a:t>Architecture </a:t>
            </a:r>
          </a:p>
          <a:p>
            <a:r>
              <a:rPr lang="en-CA" dirty="0"/>
              <a:t>Experiment</a:t>
            </a:r>
          </a:p>
          <a:p>
            <a:r>
              <a:rPr lang="en-CA" dirty="0"/>
              <a:t>Future Work</a:t>
            </a:r>
          </a:p>
          <a:p>
            <a:r>
              <a:rPr lang="en-CA" dirty="0"/>
              <a:t>Summary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598" y="838200"/>
            <a:ext cx="8550275" cy="609600"/>
          </a:xfrm>
        </p:spPr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1. Improve performance.</a:t>
            </a:r>
          </a:p>
          <a:p>
            <a:pPr marL="0" indent="0">
              <a:buNone/>
            </a:pPr>
            <a:r>
              <a:rPr lang="en-CA" sz="2000" dirty="0"/>
              <a:t>2. Explore Solution for multi-node communication.</a:t>
            </a:r>
          </a:p>
          <a:p>
            <a:pPr marL="0" indent="0">
              <a:buNone/>
            </a:pPr>
            <a:r>
              <a:rPr lang="en-CA" sz="2000" dirty="0"/>
              <a:t>3. Implement other wireless protocols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599" y="32004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9pPr>
          </a:lstStyle>
          <a:p>
            <a:r>
              <a:rPr lang="en-CA" kern="0" dirty="0"/>
              <a:t>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3962400"/>
            <a:ext cx="855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We successfully implemented the proposed architecture in Android. Meanwhile, there is great room to improve our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3347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[1]Barrett J, (2012, Oct 5). The Internet of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Things.Youtube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2016.URL: https://www.youtube.com/watch?v=QaTIt1C5R-M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[2]Shelby, Z.,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Hartke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Bormann, C. (2014). The Constrained Application Protocol (CoAP)(RFC 7252).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[3]Shelby, Z, (2014, April 30). CoAP: The Web of Things Protocol [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slides]. Retrieved from http://www.slideshare.net/zdshelby/coap-tutorial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Isomäki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Mutikainen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(2011). Connecting BT-LE sensors to the Internet using Ipv6.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[5]Internet WG, (2014, Dec 16). Internet Protocol Support Profile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Silverajan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(2013). CoAP Communication with Alternative Transports. ID: draft-silverajan-core-coap-alternative-transports-01.</a:t>
            </a:r>
          </a:p>
        </p:txBody>
      </p:sp>
    </p:spTree>
    <p:extLst>
      <p:ext uri="{BB962C8B-B14F-4D97-AF65-F5344CB8AC3E}">
        <p14:creationId xmlns:p14="http://schemas.microsoft.com/office/powerpoint/2010/main" val="94082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1242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6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466" y="1752600"/>
            <a:ext cx="815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IoT aims to make every physical object tangible in virtual world.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2519065"/>
            <a:ext cx="5105400" cy="2648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745" y="5334092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 [1]: 4 steps towards CoAP</a:t>
            </a:r>
            <a:endParaRPr lang="en-CA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1.IoT </a:t>
            </a:r>
          </a:p>
        </p:txBody>
      </p:sp>
    </p:spTree>
    <p:extLst>
      <p:ext uri="{BB962C8B-B14F-4D97-AF65-F5344CB8AC3E}">
        <p14:creationId xmlns:p14="http://schemas.microsoft.com/office/powerpoint/2010/main" val="8798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466" y="1752600"/>
            <a:ext cx="8579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CoAP[2] is designed for constrained networks. It can easily be translated into HTTP while meeting multicast, low overhead and simplicity.</a:t>
            </a:r>
          </a:p>
        </p:txBody>
      </p:sp>
      <p:pic>
        <p:nvPicPr>
          <p:cNvPr id="5" name="Picture 4" descr="https://lh5.googleusercontent.com/YQIUIZ_piXi1-i94aTKUOf1MlpLs0LdvFjdXgTO_J4gfJYuJXspP50FnjxrX6fVdrk2E4WBCLEjNizBmc7FO9-mTs46XjeWlMTG34-aBRTrMF1uD6U74rVKEQKtF7LCxrkopwjkypUAQHHui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0" y="2537936"/>
            <a:ext cx="5451793" cy="273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68036" y="5410200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2 [3]: Using Context of CoAP</a:t>
            </a:r>
            <a:endParaRPr lang="en-CA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2.CoAP </a:t>
            </a:r>
          </a:p>
        </p:txBody>
      </p:sp>
    </p:spTree>
    <p:extLst>
      <p:ext uri="{BB962C8B-B14F-4D97-AF65-F5344CB8AC3E}">
        <p14:creationId xmlns:p14="http://schemas.microsoft.com/office/powerpoint/2010/main" val="3970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BLE is popular in constrained devices. However, it is not easily to merge it with existing Internet.</a:t>
            </a:r>
          </a:p>
        </p:txBody>
      </p:sp>
      <p:sp>
        <p:nvSpPr>
          <p:cNvPr id="7" name="矩形 2"/>
          <p:cNvSpPr/>
          <p:nvPr/>
        </p:nvSpPr>
        <p:spPr>
          <a:xfrm>
            <a:off x="3962400" y="3162300"/>
            <a:ext cx="9144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Proxy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951702" y="3529804"/>
            <a:ext cx="143670" cy="714380"/>
            <a:chOff x="1070744" y="643712"/>
            <a:chExt cx="143670" cy="714380"/>
          </a:xfrm>
        </p:grpSpPr>
        <p:cxnSp>
          <p:nvCxnSpPr>
            <p:cNvPr id="9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" name="直接箭头连接符 49"/>
          <p:cNvCxnSpPr/>
          <p:nvPr/>
        </p:nvCxnSpPr>
        <p:spPr>
          <a:xfrm>
            <a:off x="1524000" y="3886200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0"/>
          <p:cNvCxnSpPr/>
          <p:nvPr/>
        </p:nvCxnSpPr>
        <p:spPr>
          <a:xfrm flipH="1">
            <a:off x="1452562" y="4029076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69" y="4440823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Sensor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7242" y="3604824"/>
            <a:ext cx="194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BLE communication</a:t>
            </a:r>
          </a:p>
        </p:txBody>
      </p:sp>
      <p:grpSp>
        <p:nvGrpSpPr>
          <p:cNvPr id="26" name="组合 29"/>
          <p:cNvGrpSpPr/>
          <p:nvPr/>
        </p:nvGrpSpPr>
        <p:grpSpPr>
          <a:xfrm>
            <a:off x="7315200" y="3364668"/>
            <a:ext cx="1353262" cy="1000132"/>
            <a:chOff x="6408300" y="1071546"/>
            <a:chExt cx="1353262" cy="1000132"/>
          </a:xfrm>
        </p:grpSpPr>
        <p:grpSp>
          <p:nvGrpSpPr>
            <p:cNvPr id="27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29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Internet</a:t>
                </a:r>
                <a:endPara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直接箭头连接符 49"/>
          <p:cNvCxnSpPr/>
          <p:nvPr/>
        </p:nvCxnSpPr>
        <p:spPr>
          <a:xfrm>
            <a:off x="5029200" y="3864734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0"/>
          <p:cNvCxnSpPr/>
          <p:nvPr/>
        </p:nvCxnSpPr>
        <p:spPr>
          <a:xfrm flipH="1">
            <a:off x="4957762" y="4007610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69412" y="3602290"/>
            <a:ext cx="152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HTTP Request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50" y="5043104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3: Standard way of sending message </a:t>
            </a:r>
            <a:endParaRPr lang="en-CA" sz="1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3.BLE </a:t>
            </a:r>
          </a:p>
        </p:txBody>
      </p:sp>
    </p:spTree>
    <p:extLst>
      <p:ext uri="{BB962C8B-B14F-4D97-AF65-F5344CB8AC3E}">
        <p14:creationId xmlns:p14="http://schemas.microsoft.com/office/powerpoint/2010/main" val="75149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2251" y="4898072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4: Standard way of sending message </a:t>
            </a:r>
            <a:endParaRPr lang="en-CA" sz="1200" dirty="0"/>
          </a:p>
        </p:txBody>
      </p:sp>
      <p:sp>
        <p:nvSpPr>
          <p:cNvPr id="5" name="矩形 2"/>
          <p:cNvSpPr/>
          <p:nvPr/>
        </p:nvSpPr>
        <p:spPr>
          <a:xfrm>
            <a:off x="3980738" y="3031123"/>
            <a:ext cx="9144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Proxy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970040" y="3398627"/>
            <a:ext cx="143670" cy="714380"/>
            <a:chOff x="1070744" y="643712"/>
            <a:chExt cx="143670" cy="714380"/>
          </a:xfrm>
        </p:grpSpPr>
        <p:cxnSp>
          <p:nvCxnSpPr>
            <p:cNvPr id="9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" name="直接箭头连接符 49"/>
          <p:cNvCxnSpPr/>
          <p:nvPr/>
        </p:nvCxnSpPr>
        <p:spPr>
          <a:xfrm>
            <a:off x="1542338" y="3755023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0"/>
          <p:cNvCxnSpPr/>
          <p:nvPr/>
        </p:nvCxnSpPr>
        <p:spPr>
          <a:xfrm flipH="1">
            <a:off x="1470900" y="3897899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907" y="430964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1497" y="3299464"/>
            <a:ext cx="150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BLE based CoAP communication</a:t>
            </a:r>
          </a:p>
        </p:txBody>
      </p:sp>
      <p:grpSp>
        <p:nvGrpSpPr>
          <p:cNvPr id="15" name="组合 29"/>
          <p:cNvGrpSpPr/>
          <p:nvPr/>
        </p:nvGrpSpPr>
        <p:grpSpPr>
          <a:xfrm>
            <a:off x="7333538" y="3233491"/>
            <a:ext cx="1353262" cy="1000132"/>
            <a:chOff x="6408300" y="1071546"/>
            <a:chExt cx="1353262" cy="1000132"/>
          </a:xfrm>
        </p:grpSpPr>
        <p:grpSp>
          <p:nvGrpSpPr>
            <p:cNvPr id="1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18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Internet</a:t>
                </a:r>
                <a:endPara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直接箭头连接符 49"/>
          <p:cNvCxnSpPr/>
          <p:nvPr/>
        </p:nvCxnSpPr>
        <p:spPr>
          <a:xfrm>
            <a:off x="5047538" y="3733557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0"/>
          <p:cNvCxnSpPr/>
          <p:nvPr/>
        </p:nvCxnSpPr>
        <p:spPr>
          <a:xfrm flipH="1">
            <a:off x="4976100" y="3876433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3471113"/>
            <a:ext cx="152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HTTP 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Sine CoAP is a widely adopted HTTP like protocol. We want to explore the possibility of using CoAP in 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1.Summary </a:t>
            </a:r>
          </a:p>
        </p:txBody>
      </p:sp>
    </p:spTree>
    <p:extLst>
      <p:ext uri="{BB962C8B-B14F-4D97-AF65-F5344CB8AC3E}">
        <p14:creationId xmlns:p14="http://schemas.microsoft.com/office/powerpoint/2010/main" val="265908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Definition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598" y="1730927"/>
            <a:ext cx="8550275" cy="4495800"/>
          </a:xfrm>
        </p:spPr>
        <p:txBody>
          <a:bodyPr/>
          <a:lstStyle/>
          <a:p>
            <a:r>
              <a:rPr lang="en-CA" sz="2400" dirty="0"/>
              <a:t>Construct an architecture to achieve CoAP communication in BLE and supports customize WPAN solutions for CoAP.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Enable CoAP communication in multiple applications of one physical device.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Integrate same data from multiple devices at center node.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2.Detail </a:t>
            </a:r>
          </a:p>
        </p:txBody>
      </p:sp>
    </p:spTree>
    <p:extLst>
      <p:ext uri="{BB962C8B-B14F-4D97-AF65-F5344CB8AC3E}">
        <p14:creationId xmlns:p14="http://schemas.microsoft.com/office/powerpoint/2010/main" val="24659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8919" y="19050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In December 2014, Low-power IP(6LoWPAN[4]) is adopted by Bluetooth4.2 which provides another way to achieve CoAP in BLE.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1.6LoWPAN</a:t>
            </a:r>
          </a:p>
        </p:txBody>
      </p:sp>
    </p:spTree>
    <p:extLst>
      <p:ext uri="{BB962C8B-B14F-4D97-AF65-F5344CB8AC3E}">
        <p14:creationId xmlns:p14="http://schemas.microsoft.com/office/powerpoint/2010/main" val="220839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5181600" cy="408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5457903"/>
            <a:ext cx="329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5 </a:t>
            </a:r>
            <a:r>
              <a:rPr lang="en-CA" altLang="zh-CN" sz="1200" dirty="0"/>
              <a:t>[5]</a:t>
            </a:r>
            <a:r>
              <a:rPr lang="en-US" altLang="zh-CN" sz="1200" dirty="0"/>
              <a:t>:  </a:t>
            </a:r>
            <a:r>
              <a:rPr lang="en-CA" altLang="zh-CN" sz="1200" dirty="0"/>
              <a:t>IP Support Profile stack and IP stack</a:t>
            </a:r>
            <a:endParaRPr lang="en-CA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1.6LoWPAN detail</a:t>
            </a:r>
          </a:p>
        </p:txBody>
      </p:sp>
    </p:spTree>
    <p:extLst>
      <p:ext uri="{BB962C8B-B14F-4D97-AF65-F5344CB8AC3E}">
        <p14:creationId xmlns:p14="http://schemas.microsoft.com/office/powerpoint/2010/main" val="36291063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79797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EBEBE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00"/>
      </a:hlink>
      <a:folHlink>
        <a:srgbClr val="99CC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1341</Words>
  <Application>Microsoft Office PowerPoint</Application>
  <PresentationFormat>On-screen Show (4:3)</PresentationFormat>
  <Paragraphs>261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宋体</vt:lpstr>
      <vt:lpstr>DengXian</vt:lpstr>
      <vt:lpstr>Arial</vt:lpstr>
      <vt:lpstr>Arial Black</vt:lpstr>
      <vt:lpstr>Calibri</vt:lpstr>
      <vt:lpstr>Georgia</vt:lpstr>
      <vt:lpstr>Times</vt:lpstr>
      <vt:lpstr>Times New Roman</vt:lpstr>
      <vt:lpstr>Wingdings</vt:lpstr>
      <vt:lpstr>Blank</vt:lpstr>
      <vt:lpstr>Bluetooth Low Energy Based CoAP Communication in IoT</vt:lpstr>
      <vt:lpstr>Content</vt:lpstr>
      <vt:lpstr>Introduction</vt:lpstr>
      <vt:lpstr>Introduction</vt:lpstr>
      <vt:lpstr>Introduction</vt:lpstr>
      <vt:lpstr>Problem Definition</vt:lpstr>
      <vt:lpstr>Problem Definition</vt:lpstr>
      <vt:lpstr>Related Work</vt:lpstr>
      <vt:lpstr>Related Work</vt:lpstr>
      <vt:lpstr>Related work</vt:lpstr>
      <vt:lpstr>Architecture</vt:lpstr>
      <vt:lpstr>Architecture </vt:lpstr>
      <vt:lpstr>Architecture</vt:lpstr>
      <vt:lpstr>Architecture</vt:lpstr>
      <vt:lpstr>Architecture</vt:lpstr>
      <vt:lpstr>Experiment</vt:lpstr>
      <vt:lpstr>Experiment</vt:lpstr>
      <vt:lpstr>Experiment</vt:lpstr>
      <vt:lpstr>Experiment</vt:lpstr>
      <vt:lpstr>Future Work</vt:lpstr>
      <vt:lpstr>Reference</vt:lpstr>
      <vt:lpstr>PowerPoint Presentation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NAN CHEN</cp:lastModifiedBy>
  <cp:revision>342</cp:revision>
  <cp:lastPrinted>2016-02-10T17:34:05Z</cp:lastPrinted>
  <dcterms:created xsi:type="dcterms:W3CDTF">2010-08-15T00:58:23Z</dcterms:created>
  <dcterms:modified xsi:type="dcterms:W3CDTF">2016-03-24T02:01:48Z</dcterms:modified>
</cp:coreProperties>
</file>