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0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FF6DD-8F57-45D2-BEB9-48E3ABF80B32}" v="261" dt="2020-09-24T19:20:03.399"/>
    <p1510:client id="{1B939A79-8673-461B-9455-7127B6B9C652}" v="122" dt="2020-09-25T20:38:31.841"/>
    <p1510:client id="{43CD1274-5556-470B-B705-6D073A01671B}" v="956" dt="2020-08-26T20:37:49.486"/>
    <p1510:client id="{4FEC8D48-E347-4FE8-20FE-659325021E36}" v="504" dt="2020-08-27T20:30:04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act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PACT 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CONTRACT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69C5-46B3-4F88-8E7A-26DD06EE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2" y="228053"/>
            <a:ext cx="11083158" cy="5948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 2. Consumer testing</a:t>
            </a:r>
          </a:p>
          <a:p>
            <a:pPr marL="0" indent="0">
              <a:buNone/>
            </a:pP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Each interaction is tested using the Pact framework, driven by the unit test framework inside the consumer codebase: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pPr marL="0" indent="0">
              <a:buNone/>
            </a:pPr>
            <a:endParaRPr lang="en-GB" sz="2400" dirty="0">
              <a:cs typeface="Calibri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56A668-9006-40D6-AEC4-28260915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73" y="2826061"/>
            <a:ext cx="8867421" cy="26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5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9BF4-44DB-4675-AA43-ABBE7BAE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9" y="238563"/>
            <a:ext cx="11167241" cy="5938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3. PACT file</a:t>
            </a:r>
          </a:p>
          <a:p>
            <a:pPr marL="0" indent="0">
              <a:buNone/>
            </a:pP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Once all of the interactions have been tested on the consumer side, the Pact framework generates a </a:t>
            </a:r>
            <a:r>
              <a:rPr lang="en-GB" sz="2400" i="1" dirty="0">
                <a:ea typeface="+mn-lt"/>
                <a:cs typeface="+mn-lt"/>
              </a:rPr>
              <a:t>pact file</a:t>
            </a:r>
            <a:r>
              <a:rPr lang="en-GB" sz="2400" dirty="0">
                <a:ea typeface="+mn-lt"/>
                <a:cs typeface="+mn-lt"/>
              </a:rPr>
              <a:t>, which describes each interaction</a:t>
            </a:r>
            <a:endParaRPr lang="en-GB" sz="2400">
              <a:cs typeface="Calibri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F54C9F-85EB-4E8E-8E2C-A73A0066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395045"/>
            <a:ext cx="3352800" cy="37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403A-C610-4661-93D6-18B13051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63" y="238563"/>
            <a:ext cx="11062137" cy="5938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4. Provider verification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In provider verification, each request is sent to the provider, and the actual response it generates is compared with the minimal expected response described in the consumer test.</a:t>
            </a:r>
          </a:p>
          <a:p>
            <a:pPr marL="0" indent="0">
              <a:buNone/>
            </a:pPr>
            <a:endParaRPr lang="en-GB" sz="2400" dirty="0">
              <a:cs typeface="Calibri" panose="020F0502020204030204"/>
            </a:endParaRPr>
          </a:p>
          <a:p>
            <a:pPr marL="0" indent="0">
              <a:buNone/>
            </a:pPr>
            <a:endParaRPr lang="en-GB" sz="2400" dirty="0">
              <a:cs typeface="Calibri" panose="020F0502020204030204"/>
            </a:endParaRPr>
          </a:p>
        </p:txBody>
      </p:sp>
      <p:pic>
        <p:nvPicPr>
          <p:cNvPr id="4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CCA82529-F6F5-4B6D-AAB1-169F1DAF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718" y="3175286"/>
            <a:ext cx="7178565" cy="22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2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F73FC-BDD8-4C08-AFCF-1ED1CF2F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14" y="217543"/>
            <a:ext cx="11009586" cy="5959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5. The full picture</a:t>
            </a: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FD0747-8F36-4D20-91CE-F21187DE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12" y="2062866"/>
            <a:ext cx="10092266" cy="225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3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3E41DA-A096-459F-934C-51E04D16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56" y="-142875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PACT vs others</a:t>
            </a:r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BDB2382-33B6-45E3-8697-667D113CF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794726"/>
              </p:ext>
            </p:extLst>
          </p:nvPr>
        </p:nvGraphicFramePr>
        <p:xfrm>
          <a:off x="570088" y="1394177"/>
          <a:ext cx="11103437" cy="5123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933">
                  <a:extLst>
                    <a:ext uri="{9D8B030D-6E8A-4147-A177-3AD203B41FA5}">
                      <a16:colId xmlns:a16="http://schemas.microsoft.com/office/drawing/2014/main" val="1290618018"/>
                    </a:ext>
                  </a:extLst>
                </a:gridCol>
                <a:gridCol w="1241777">
                  <a:extLst>
                    <a:ext uri="{9D8B030D-6E8A-4147-A177-3AD203B41FA5}">
                      <a16:colId xmlns:a16="http://schemas.microsoft.com/office/drawing/2014/main" val="2681035600"/>
                    </a:ext>
                  </a:extLst>
                </a:gridCol>
                <a:gridCol w="1213904">
                  <a:extLst>
                    <a:ext uri="{9D8B030D-6E8A-4147-A177-3AD203B41FA5}">
                      <a16:colId xmlns:a16="http://schemas.microsoft.com/office/drawing/2014/main" val="4012230108"/>
                    </a:ext>
                  </a:extLst>
                </a:gridCol>
                <a:gridCol w="1586206">
                  <a:extLst>
                    <a:ext uri="{9D8B030D-6E8A-4147-A177-3AD203B41FA5}">
                      <a16:colId xmlns:a16="http://schemas.microsoft.com/office/drawing/2014/main" val="2508446289"/>
                    </a:ext>
                  </a:extLst>
                </a:gridCol>
                <a:gridCol w="1586206">
                  <a:extLst>
                    <a:ext uri="{9D8B030D-6E8A-4147-A177-3AD203B41FA5}">
                      <a16:colId xmlns:a16="http://schemas.microsoft.com/office/drawing/2014/main" val="4259852858"/>
                    </a:ext>
                  </a:extLst>
                </a:gridCol>
                <a:gridCol w="1659466">
                  <a:extLst>
                    <a:ext uri="{9D8B030D-6E8A-4147-A177-3AD203B41FA5}">
                      <a16:colId xmlns:a16="http://schemas.microsoft.com/office/drawing/2014/main" val="830007867"/>
                    </a:ext>
                  </a:extLst>
                </a:gridCol>
                <a:gridCol w="1512945">
                  <a:extLst>
                    <a:ext uri="{9D8B030D-6E8A-4147-A177-3AD203B41FA5}">
                      <a16:colId xmlns:a16="http://schemas.microsoft.com/office/drawing/2014/main" val="3414031435"/>
                    </a:ext>
                  </a:extLst>
                </a:gridCol>
              </a:tblGrid>
              <a:tr h="1146115">
                <a:tc>
                  <a:txBody>
                    <a:bodyPr/>
                    <a:lstStyle/>
                    <a:p>
                      <a:r>
                        <a:rPr lang="en-GB" dirty="0"/>
                        <a:t>Features/Frameworks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Spring cloud Contract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PACT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 err="1">
                          <a:latin typeface="Calibri"/>
                        </a:rPr>
                        <a:t>Accurest</a:t>
                      </a:r>
                      <a:endParaRPr lang="en-US" dirty="0" err="1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VCR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 err="1">
                          <a:latin typeface="Calibri"/>
                        </a:rPr>
                        <a:t>Webmock</a:t>
                      </a:r>
                      <a:endParaRPr lang="en-US" dirty="0" err="1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 err="1">
                          <a:latin typeface="Calibri"/>
                        </a:rPr>
                        <a:t>Pacto</a:t>
                      </a:r>
                      <a:endParaRPr lang="en-US" dirty="0" err="1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80261"/>
                  </a:ext>
                </a:extLst>
              </a:tr>
              <a:tr h="66259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Language neutral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No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             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           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55271"/>
                  </a:ext>
                </a:extLst>
              </a:tr>
              <a:tr h="66259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Pact file generation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Outside the code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As part of test code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As part of test code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0199"/>
                  </a:ext>
                </a:extLst>
              </a:tr>
              <a:tr h="171591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Broker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Can be integrated with pact broker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Pact broker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Predecessor of Spring cloud contract. Not in active development.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No clear documentation available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clear documentation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Pacto</a:t>
                      </a:r>
                      <a:r>
                        <a:rPr lang="en-GB" dirty="0"/>
                        <a:t> broker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81874"/>
                  </a:ext>
                </a:extLst>
              </a:tr>
              <a:tr h="66259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Active development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Yes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1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9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EDB3-7E6C-4C67-9ED0-FB74E09F7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14" y="249074"/>
            <a:ext cx="11009586" cy="59278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 algn="ctr">
              <a:buNone/>
            </a:pPr>
            <a:r>
              <a:rPr lang="en-GB" dirty="0">
                <a:cs typeface="Calibri"/>
              </a:rPr>
              <a:t>Reference: </a:t>
            </a:r>
            <a:r>
              <a:rPr lang="en-GB" dirty="0">
                <a:ea typeface="+mn-lt"/>
                <a:cs typeface="+mn-lt"/>
                <a:hlinkClick r:id="rId2"/>
              </a:rPr>
              <a:t>https://docs.pact.io/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871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F556-98F8-4C53-9296-344537BE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21" y="154481"/>
            <a:ext cx="11104179" cy="6022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Biggest problem with current E2E and integration testing:</a:t>
            </a: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457200" indent="-457200"/>
            <a:r>
              <a:rPr lang="en-GB" sz="2400" dirty="0">
                <a:cs typeface="Calibri" panose="020F0502020204030204"/>
              </a:rPr>
              <a:t>Time consuming </a:t>
            </a:r>
          </a:p>
          <a:p>
            <a:pPr marL="457200" indent="-457200"/>
            <a:endParaRPr lang="en-GB" sz="2400" dirty="0">
              <a:cs typeface="Calibri" panose="020F0502020204030204"/>
            </a:endParaRPr>
          </a:p>
          <a:p>
            <a:pPr marL="457200" indent="-457200"/>
            <a:r>
              <a:rPr lang="en-GB" sz="2400" dirty="0">
                <a:cs typeface="Calibri" panose="020F0502020204030204"/>
              </a:rPr>
              <a:t>Expensive</a:t>
            </a:r>
          </a:p>
          <a:p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Don’t worry PACT to the rescue, but let's discuss about some basics first!</a:t>
            </a:r>
          </a:p>
        </p:txBody>
      </p:sp>
    </p:spTree>
    <p:extLst>
      <p:ext uri="{BB962C8B-B14F-4D97-AF65-F5344CB8AC3E}">
        <p14:creationId xmlns:p14="http://schemas.microsoft.com/office/powerpoint/2010/main" val="370349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DEEF-FEF0-4C32-AA66-90C930BB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What is Contract and why we need it?</a:t>
            </a:r>
            <a:endParaRPr lang="en-GB"/>
          </a:p>
        </p:txBody>
      </p:sp>
      <p:pic>
        <p:nvPicPr>
          <p:cNvPr id="4" name="Picture 4" descr="A close up of electronics&#10;&#10;Description automatically generated">
            <a:extLst>
              <a:ext uri="{FF2B5EF4-FFF2-40B4-BE49-F238E27FC236}">
                <a16:creationId xmlns:a16="http://schemas.microsoft.com/office/drawing/2014/main" id="{9248993A-F064-4590-AEBE-FD2EE5213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977" y="1825625"/>
            <a:ext cx="6044046" cy="4351338"/>
          </a:xfrm>
        </p:spPr>
      </p:pic>
    </p:spTree>
    <p:extLst>
      <p:ext uri="{BB962C8B-B14F-4D97-AF65-F5344CB8AC3E}">
        <p14:creationId xmlns:p14="http://schemas.microsoft.com/office/powerpoint/2010/main" val="94858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FB67-08ED-4545-A155-1EF52278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4" y="211314"/>
            <a:ext cx="11057466" cy="5965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What is contract testing?</a:t>
            </a:r>
            <a:endParaRPr lang="en-GB" dirty="0">
              <a:cs typeface="Calibri" panose="020F0502020204030204"/>
            </a:endParaRPr>
          </a:p>
          <a:p>
            <a:pPr lvl="1"/>
            <a:endParaRPr lang="en-GB" i="1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GB" i="1" dirty="0">
                <a:ea typeface="+mn-lt"/>
                <a:cs typeface="+mn-lt"/>
              </a:rPr>
              <a:t>Contract testing is a technique for testing an integration point by checking each application in isolation to ensure the messages it sends or receives conform to a shared understanding that is documented in a "contract"</a:t>
            </a:r>
            <a:endParaRPr lang="en-GB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What are the types of contract testing?</a:t>
            </a:r>
          </a:p>
          <a:p>
            <a:pPr lvl="1"/>
            <a:endParaRPr lang="en-GB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Consumer driven contract testing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GB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Producer driven contract testing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PACT – Consumer driven contract testing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marL="457200" lvl="1" indent="0"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66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5136-C7AA-4827-A289-8AD90807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25" y="154481"/>
            <a:ext cx="10999075" cy="6022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What is Pact good for?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Pact is most valuable for designing and testing integrations where:</a:t>
            </a:r>
            <a:endParaRPr lang="en-GB" dirty="0">
              <a:cs typeface="Calibri"/>
            </a:endParaRPr>
          </a:p>
          <a:p>
            <a:pPr lvl="1"/>
            <a:endParaRPr lang="en-GB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You (or your team/organisation/partner organisation) control the development of both the consumer and the provider.</a:t>
            </a:r>
            <a:endParaRPr lang="en-GB">
              <a:cs typeface="Calibri"/>
            </a:endParaRPr>
          </a:p>
          <a:p>
            <a:pPr lvl="1"/>
            <a:endParaRPr lang="en-GB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The consumer and provider are both under active development.</a:t>
            </a:r>
            <a:endParaRPr lang="en-GB" dirty="0"/>
          </a:p>
          <a:p>
            <a:pPr lvl="1"/>
            <a:endParaRPr lang="en-GB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The requirements of the consumer(s) are going to be used to drive the features of the provider.</a:t>
            </a:r>
          </a:p>
          <a:p>
            <a:pPr lvl="1"/>
            <a:endParaRPr lang="en-GB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There is a small enough number of consumers for a given provider that the provider team can manage an individual relationship with each consumer team.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29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DC73-7186-4510-93B8-7B2AEEAC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69" y="291115"/>
            <a:ext cx="11156731" cy="5885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Primary advantages of PACT are:</a:t>
            </a:r>
            <a:endParaRPr lang="en-US"/>
          </a:p>
          <a:p>
            <a:pPr lvl="1"/>
            <a:endParaRPr lang="en-GB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You can continuously evolve your codebases knowing that Pact will guarantee contracts are met.</a:t>
            </a:r>
            <a:endParaRPr lang="en-GB"/>
          </a:p>
          <a:p>
            <a:pPr lvl="1"/>
            <a:endParaRPr lang="en-GB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You can find out </a:t>
            </a:r>
            <a:r>
              <a:rPr lang="en-GB" i="1" dirty="0">
                <a:ea typeface="+mn-lt"/>
                <a:cs typeface="+mn-lt"/>
              </a:rPr>
              <a:t>before</a:t>
            </a:r>
            <a:r>
              <a:rPr lang="en-GB" dirty="0">
                <a:ea typeface="+mn-lt"/>
                <a:cs typeface="+mn-lt"/>
              </a:rPr>
              <a:t> you deploy whether or not your applications will work together - there is no need to wait for slow e2e tests.</a:t>
            </a:r>
            <a:endParaRPr lang="en-GB"/>
          </a:p>
          <a:p>
            <a:pPr lvl="1"/>
            <a:endParaRPr lang="en-GB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Pact is fantastic tool for developing and testing intra-organisation microservices.</a:t>
            </a:r>
            <a:endParaRPr lang="en-GB" dirty="0"/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8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A6A86-C24E-4006-810A-23517C6B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52" y="249074"/>
            <a:ext cx="11072648" cy="59278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What is PACT not good for?</a:t>
            </a:r>
            <a:endParaRPr lang="en-GB" dirty="0">
              <a:cs typeface="Calibri" panose="020F0502020204030204"/>
            </a:endParaRPr>
          </a:p>
          <a:p>
            <a:pPr lvl="1"/>
            <a:endParaRPr lang="en-GB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Testing APIs where the team maintaining the other side of the integration will not also being using Pact.</a:t>
            </a:r>
          </a:p>
          <a:p>
            <a:pPr lvl="1"/>
            <a:r>
              <a:rPr lang="en-GB" dirty="0">
                <a:ea typeface="+mn-lt"/>
                <a:cs typeface="+mn-lt"/>
              </a:rPr>
              <a:t>Testing APIs where the consumers cannot be individually identified (</a:t>
            </a:r>
            <a:r>
              <a:rPr lang="en-GB" dirty="0" err="1">
                <a:ea typeface="+mn-lt"/>
                <a:cs typeface="+mn-lt"/>
              </a:rPr>
              <a:t>eg.</a:t>
            </a:r>
            <a:r>
              <a:rPr lang="en-GB" dirty="0">
                <a:ea typeface="+mn-lt"/>
                <a:cs typeface="+mn-lt"/>
              </a:rPr>
              <a:t> public APIs).</a:t>
            </a:r>
          </a:p>
          <a:p>
            <a:pPr lvl="1"/>
            <a:r>
              <a:rPr lang="en-GB" dirty="0">
                <a:ea typeface="+mn-lt"/>
                <a:cs typeface="+mn-lt"/>
              </a:rPr>
              <a:t>Testing new or existing providers where the functionality is not being driven or altered by the needs of particular consumers (</a:t>
            </a:r>
            <a:r>
              <a:rPr lang="en-GB" dirty="0" err="1">
                <a:ea typeface="+mn-lt"/>
                <a:cs typeface="+mn-lt"/>
              </a:rPr>
              <a:t>eg.</a:t>
            </a:r>
            <a:r>
              <a:rPr lang="en-GB" dirty="0">
                <a:ea typeface="+mn-lt"/>
                <a:cs typeface="+mn-lt"/>
              </a:rPr>
              <a:t> a public API or an OAuth provider where the API is completely stable)</a:t>
            </a:r>
            <a:endParaRPr lang="en-GB" dirty="0">
              <a:cs typeface="Calibri" panose="020F0502020204030204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Performance and load testing.</a:t>
            </a:r>
          </a:p>
          <a:p>
            <a:pPr lvl="1"/>
            <a:r>
              <a:rPr lang="en-GB" dirty="0">
                <a:ea typeface="+mn-lt"/>
                <a:cs typeface="+mn-lt"/>
              </a:rPr>
              <a:t>Functional testing of the provider - that is what the provider's own tests should do. Pact is about checking the contents and format of requests and responses.</a:t>
            </a:r>
          </a:p>
          <a:p>
            <a:pPr lvl="1"/>
            <a:r>
              <a:rPr lang="en-GB" dirty="0">
                <a:ea typeface="+mn-lt"/>
                <a:cs typeface="+mn-lt"/>
              </a:rPr>
              <a:t>Testing "pass through" APIs, where the provider merely passes on the request contents to a downstream service without validating them. </a:t>
            </a:r>
          </a:p>
          <a:p>
            <a:pPr lvl="1"/>
            <a:r>
              <a:rPr lang="en-GB" dirty="0">
                <a:ea typeface="+mn-lt"/>
                <a:cs typeface="+mn-lt"/>
              </a:rPr>
              <a:t>Use as a general purpose mocking or stubbing tool for browser driven tests.</a:t>
            </a:r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73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1964-E468-406A-80AB-E9C85B1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56" y="196522"/>
            <a:ext cx="10967544" cy="5980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Actors in PACT</a:t>
            </a:r>
            <a:endParaRPr lang="en-US" dirty="0"/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GB" sz="2400" b="1" dirty="0">
                <a:ea typeface="+mn-lt"/>
                <a:cs typeface="+mn-lt"/>
              </a:rPr>
              <a:t>Consumer</a:t>
            </a:r>
            <a:r>
              <a:rPr lang="en-GB" sz="2400" dirty="0">
                <a:ea typeface="+mn-lt"/>
                <a:cs typeface="+mn-lt"/>
              </a:rPr>
              <a:t>: An application that makes use of the functionality or data from another application to do its job. </a:t>
            </a:r>
            <a:endParaRPr lang="en-GB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24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2400" b="1" dirty="0">
                <a:ea typeface="+mn-lt"/>
                <a:cs typeface="+mn-lt"/>
              </a:rPr>
              <a:t>Provider</a:t>
            </a:r>
            <a:r>
              <a:rPr lang="en-GB" sz="2400" dirty="0">
                <a:ea typeface="+mn-lt"/>
                <a:cs typeface="+mn-lt"/>
              </a:rPr>
              <a:t>: An application (often called a service) that provides functionality or data for other applications to use, often via an API. </a:t>
            </a:r>
            <a:endParaRPr lang="en-GB" sz="2400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GB" sz="2400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GB" sz="2400" b="1" dirty="0">
                <a:cs typeface="Calibri" panose="020F0502020204030204"/>
              </a:rPr>
              <a:t>Pact: </a:t>
            </a:r>
            <a:r>
              <a:rPr lang="en-GB" sz="2400" dirty="0">
                <a:ea typeface="+mn-lt"/>
                <a:cs typeface="+mn-lt"/>
              </a:rPr>
              <a:t>A contract between a consumer and provider is called a </a:t>
            </a:r>
            <a:r>
              <a:rPr lang="en-GB" sz="2400" i="1" dirty="0">
                <a:ea typeface="+mn-lt"/>
                <a:cs typeface="+mn-lt"/>
              </a:rPr>
              <a:t>pact</a:t>
            </a:r>
            <a:r>
              <a:rPr lang="en-GB" sz="2400" dirty="0">
                <a:ea typeface="+mn-lt"/>
                <a:cs typeface="+mn-lt"/>
              </a:rPr>
              <a:t>. Each pact is a collection of </a:t>
            </a:r>
            <a:r>
              <a:rPr lang="en-GB" sz="2400" i="1" dirty="0">
                <a:ea typeface="+mn-lt"/>
                <a:cs typeface="+mn-lt"/>
              </a:rPr>
              <a:t>interactions</a:t>
            </a: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50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D81C-0070-46AD-A268-C6C24754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87" y="186012"/>
            <a:ext cx="10936013" cy="59909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How PACT works</a:t>
            </a: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 sz="2400" dirty="0">
                <a:ea typeface="+mn-lt"/>
                <a:cs typeface="+mn-lt"/>
              </a:rPr>
              <a:t>The first step in writing a pact test is to describe an interaction.</a:t>
            </a: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1E44E8-8EAF-47D1-8648-A7A3F044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946" y="2301022"/>
            <a:ext cx="3247697" cy="387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3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PACT </vt:lpstr>
      <vt:lpstr>PowerPoint Presentation</vt:lpstr>
      <vt:lpstr>What is Contract and why we need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PACT vs others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390</cp:revision>
  <dcterms:created xsi:type="dcterms:W3CDTF">2020-08-26T19:59:34Z</dcterms:created>
  <dcterms:modified xsi:type="dcterms:W3CDTF">2020-09-28T19:38:58Z</dcterms:modified>
</cp:coreProperties>
</file>