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notesMasterIdLst>
    <p:notesMasterId r:id="rId16"/>
  </p:notesMasterIdLst>
  <p:handoutMasterIdLst>
    <p:handoutMasterId r:id="rId17"/>
  </p:handoutMasterIdLst>
  <p:sldIdLst>
    <p:sldId id="299" r:id="rId4"/>
    <p:sldId id="304" r:id="rId5"/>
    <p:sldId id="266" r:id="rId6"/>
    <p:sldId id="289" r:id="rId7"/>
    <p:sldId id="262" r:id="rId8"/>
    <p:sldId id="305" r:id="rId9"/>
    <p:sldId id="303" r:id="rId10"/>
    <p:sldId id="270" r:id="rId11"/>
    <p:sldId id="302" r:id="rId12"/>
    <p:sldId id="306" r:id="rId13"/>
    <p:sldId id="307" r:id="rId14"/>
    <p:sldId id="309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47F"/>
    <a:srgbClr val="1ED4DE"/>
    <a:srgbClr val="F4BD2D"/>
    <a:srgbClr val="F07624"/>
    <a:srgbClr val="76B1EE"/>
    <a:srgbClr val="E62949"/>
    <a:srgbClr val="CBCBCB"/>
    <a:srgbClr val="F4BB2C"/>
    <a:srgbClr val="1C7DE1"/>
    <a:srgbClr val="F9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howGuides="1">
      <p:cViewPr varScale="1">
        <p:scale>
          <a:sx n="61" d="100"/>
          <a:sy n="61" d="100"/>
        </p:scale>
        <p:origin x="52" y="3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2020-04-16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66E63-DCF7-4DE7-B10C-12009E6E3CE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1F746-210F-49E2-BD21-64615D1B8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05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1F746-210F-49E2-BD21-64615D1B8B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4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/>
          <p:cNvSpPr>
            <a:spLocks noGrp="1"/>
          </p:cNvSpPr>
          <p:nvPr>
            <p:ph type="title" hasCustomPrompt="1"/>
          </p:nvPr>
        </p:nvSpPr>
        <p:spPr>
          <a:xfrm>
            <a:off x="0" y="627534"/>
            <a:ext cx="9144000" cy="533308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3F0AB86-7940-4230-BC06-4EF20DC49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203598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61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7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3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0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0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0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1"/>
            <a:ext cx="3508370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3222000" y="3337155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3746892" y="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4041648" y="99959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12000" y="3430238"/>
            <a:ext cx="2520000" cy="1713262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30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2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0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0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1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78" y="1176692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1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0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0" y="1174799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5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07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2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29" y="1320085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4" y="451443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1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4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9742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0" y="2764640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5" r:id="rId15"/>
    <p:sldLayoutId id="2147483674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hyperlink" Target="https://www.liveadmins.com/blog/capturing-the-powersports-customer-online/" TargetMode="External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mitabhajoy/bengaluru-house-price-data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hyperlink" Target="https://www.99acres.com/property-rates-and-price-trends-in-bangalore" TargetMode="Externa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72616" y="1851670"/>
            <a:ext cx="10225136" cy="5333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3900" dirty="0">
                <a:solidFill>
                  <a:srgbClr val="E426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3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Predict </a:t>
            </a:r>
            <a:br>
              <a:rPr lang="en-US" sz="3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Price and Profit Of Residential Properties </a:t>
            </a:r>
            <a:br>
              <a:rPr lang="en-US" sz="3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ko-KR" altLang="en-US" sz="3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00193" y="4011910"/>
            <a:ext cx="2952328" cy="86404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/>
            </a:pPr>
            <a:endParaRPr lang="en-US" altLang="ko-KR" sz="1050" b="1" dirty="0"/>
          </a:p>
          <a:p>
            <a:pPr>
              <a:spcBef>
                <a:spcPts val="0"/>
              </a:spcBef>
              <a:defRPr/>
            </a:pP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dirty="0"/>
              <a:t>				</a:t>
            </a:r>
            <a:r>
              <a:rPr lang="en-US" altLang="ko-KR" sz="1400" dirty="0"/>
              <a:t>			</a:t>
            </a:r>
            <a:r>
              <a:rPr lang="en-US" altLang="ko-KR" sz="1400" dirty="0">
                <a:solidFill>
                  <a:schemeClr val="bg1"/>
                </a:solidFill>
              </a:rPr>
              <a:t>Ch.V.Sarath Chandra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E451D5-2C03-4B9E-8FB0-718C650A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856"/>
            <a:ext cx="9144000" cy="533308"/>
          </a:xfrm>
        </p:spPr>
        <p:txBody>
          <a:bodyPr/>
          <a:lstStyle/>
          <a:p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DD73D-EA9B-41CF-915D-FDB239161E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31840" y="1154194"/>
            <a:ext cx="3096344" cy="432000"/>
          </a:xfrm>
        </p:spPr>
        <p:txBody>
          <a:bodyPr/>
          <a:lstStyle/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 Cross validation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&gt;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3A425-9412-442F-A690-32ED56CCB8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78" t="43906" r="5683" b="25253"/>
          <a:stretch/>
        </p:blipFill>
        <p:spPr>
          <a:xfrm>
            <a:off x="287524" y="2139702"/>
            <a:ext cx="8568952" cy="2592288"/>
          </a:xfrm>
          <a:prstGeom prst="rect">
            <a:avLst/>
          </a:prstGeom>
        </p:spPr>
      </p:pic>
      <p:pic>
        <p:nvPicPr>
          <p:cNvPr id="7" name="Graphic 6" descr="Podium">
            <a:extLst>
              <a:ext uri="{FF2B5EF4-FFF2-40B4-BE49-F238E27FC236}">
                <a16:creationId xmlns:a16="http://schemas.microsoft.com/office/drawing/2014/main" id="{A1447254-6C58-42C3-99C3-B30DBC2D2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5776" y="12420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3C226C-61DD-48A5-9648-C645D238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84466"/>
          </a:xfrm>
        </p:spPr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br>
              <a:rPr lang="en-US" b="1" u="sng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60884-A358-476A-89FD-F57283F7A1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3" t="15467" r="49798" b="16301"/>
          <a:stretch/>
        </p:blipFill>
        <p:spPr>
          <a:xfrm>
            <a:off x="1043608" y="987574"/>
            <a:ext cx="4320480" cy="3455245"/>
          </a:xfrm>
          <a:prstGeom prst="rect">
            <a:avLst/>
          </a:prstGeom>
        </p:spPr>
      </p:pic>
      <p:pic>
        <p:nvPicPr>
          <p:cNvPr id="6" name="Graphic 5" descr="Bullseye">
            <a:extLst>
              <a:ext uri="{FF2B5EF4-FFF2-40B4-BE49-F238E27FC236}">
                <a16:creationId xmlns:a16="http://schemas.microsoft.com/office/drawing/2014/main" id="{754614A0-1A4A-4CCE-9F47-E7D79882B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2120" y="35284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1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0F0A-1C53-4AFD-89E5-9D7CF6F6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1670"/>
            <a:ext cx="9144000" cy="53330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9503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0971-44B9-4847-BF92-15B5640B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5486"/>
            <a:ext cx="9144000" cy="884466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 Cases Of Data Science In Real Estate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Pentagon 48">
            <a:extLst>
              <a:ext uri="{FF2B5EF4-FFF2-40B4-BE49-F238E27FC236}">
                <a16:creationId xmlns:a16="http://schemas.microsoft.com/office/drawing/2014/main" id="{92D4C2A7-5748-4B8F-9F33-CDE266FA9534}"/>
              </a:ext>
            </a:extLst>
          </p:cNvPr>
          <p:cNvSpPr/>
          <p:nvPr/>
        </p:nvSpPr>
        <p:spPr>
          <a:xfrm>
            <a:off x="899592" y="699542"/>
            <a:ext cx="1093211" cy="37685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06A1F1-3C5C-4E48-AB48-A04FED52E080}"/>
              </a:ext>
            </a:extLst>
          </p:cNvPr>
          <p:cNvSpPr/>
          <p:nvPr/>
        </p:nvSpPr>
        <p:spPr>
          <a:xfrm>
            <a:off x="1960674" y="724146"/>
            <a:ext cx="5513298" cy="376850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0C285-C26F-4B1D-9FDE-670764F53F44}"/>
              </a:ext>
            </a:extLst>
          </p:cNvPr>
          <p:cNvSpPr txBox="1"/>
          <p:nvPr/>
        </p:nvSpPr>
        <p:spPr>
          <a:xfrm>
            <a:off x="981266" y="704049"/>
            <a:ext cx="592194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 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C7B3BC-8001-426B-A4C9-A964D4156558}"/>
              </a:ext>
            </a:extLst>
          </p:cNvPr>
          <p:cNvGrpSpPr/>
          <p:nvPr/>
        </p:nvGrpSpPr>
        <p:grpSpPr>
          <a:xfrm>
            <a:off x="2344528" y="741808"/>
            <a:ext cx="4745591" cy="400110"/>
            <a:chOff x="2299400" y="1781114"/>
            <a:chExt cx="4576856" cy="611551"/>
          </a:xfrm>
        </p:grpSpPr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C60C571C-1591-43F9-9D34-9FC54531958B}"/>
                </a:ext>
              </a:extLst>
            </p:cNvPr>
            <p:cNvSpPr txBox="1"/>
            <p:nvPr/>
          </p:nvSpPr>
          <p:spPr bwMode="auto">
            <a:xfrm>
              <a:off x="2299400" y="1781114"/>
              <a:ext cx="4576856" cy="61155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Risks reduction</a:t>
              </a:r>
            </a:p>
          </p:txBody>
        </p:sp>
        <p:sp>
          <p:nvSpPr>
            <p:cNvPr id="8" name="TextBox 12">
              <a:extLst>
                <a:ext uri="{FF2B5EF4-FFF2-40B4-BE49-F238E27FC236}">
                  <a16:creationId xmlns:a16="http://schemas.microsoft.com/office/drawing/2014/main" id="{99C15A00-56FA-4AA5-9C62-447BD75F87BC}"/>
                </a:ext>
              </a:extLst>
            </p:cNvPr>
            <p:cNvSpPr txBox="1"/>
            <p:nvPr/>
          </p:nvSpPr>
          <p:spPr bwMode="auto">
            <a:xfrm>
              <a:off x="2299400" y="1928658"/>
              <a:ext cx="4576856" cy="42338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Pentagon 107">
            <a:extLst>
              <a:ext uri="{FF2B5EF4-FFF2-40B4-BE49-F238E27FC236}">
                <a16:creationId xmlns:a16="http://schemas.microsoft.com/office/drawing/2014/main" id="{48C620FF-555A-4305-9819-C64FD952AE26}"/>
              </a:ext>
            </a:extLst>
          </p:cNvPr>
          <p:cNvSpPr/>
          <p:nvPr/>
        </p:nvSpPr>
        <p:spPr>
          <a:xfrm>
            <a:off x="899592" y="1397418"/>
            <a:ext cx="1093211" cy="376850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C1B9EC5-DC3F-4EAE-9AB8-9427BAF67CD1}"/>
              </a:ext>
            </a:extLst>
          </p:cNvPr>
          <p:cNvSpPr/>
          <p:nvPr/>
        </p:nvSpPr>
        <p:spPr>
          <a:xfrm>
            <a:off x="1992803" y="1405883"/>
            <a:ext cx="5427140" cy="351472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1466EC-FA53-497F-80D2-8D8BA4697C03}"/>
              </a:ext>
            </a:extLst>
          </p:cNvPr>
          <p:cNvSpPr txBox="1"/>
          <p:nvPr/>
        </p:nvSpPr>
        <p:spPr>
          <a:xfrm>
            <a:off x="981266" y="1401925"/>
            <a:ext cx="592194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  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C2AA53-51C5-47D0-8E2F-53D85FE4FDEE}"/>
              </a:ext>
            </a:extLst>
          </p:cNvPr>
          <p:cNvGrpSpPr/>
          <p:nvPr/>
        </p:nvGrpSpPr>
        <p:grpSpPr>
          <a:xfrm>
            <a:off x="2324455" y="1381430"/>
            <a:ext cx="4745591" cy="412385"/>
            <a:chOff x="2299400" y="1781114"/>
            <a:chExt cx="4576856" cy="630313"/>
          </a:xfrm>
        </p:grpSpPr>
        <p:sp>
          <p:nvSpPr>
            <p:cNvPr id="13" name="TextBox 10">
              <a:extLst>
                <a:ext uri="{FF2B5EF4-FFF2-40B4-BE49-F238E27FC236}">
                  <a16:creationId xmlns:a16="http://schemas.microsoft.com/office/drawing/2014/main" id="{D6C8C1A7-E477-492D-8850-78D2E546FCBC}"/>
                </a:ext>
              </a:extLst>
            </p:cNvPr>
            <p:cNvSpPr txBox="1"/>
            <p:nvPr/>
          </p:nvSpPr>
          <p:spPr bwMode="auto">
            <a:xfrm>
              <a:off x="2299400" y="1781114"/>
              <a:ext cx="4576856" cy="61155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Improved Customers Engagement</a:t>
              </a:r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3DCC7D30-7368-4FE1-A4A6-8B3BC2E5FE9C}"/>
                </a:ext>
              </a:extLst>
            </p:cNvPr>
            <p:cNvSpPr txBox="1"/>
            <p:nvPr/>
          </p:nvSpPr>
          <p:spPr bwMode="auto">
            <a:xfrm>
              <a:off x="2299400" y="1988046"/>
              <a:ext cx="4576856" cy="42338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Pentagon 114">
            <a:extLst>
              <a:ext uri="{FF2B5EF4-FFF2-40B4-BE49-F238E27FC236}">
                <a16:creationId xmlns:a16="http://schemas.microsoft.com/office/drawing/2014/main" id="{C93A9524-A1BC-4BDD-B2FF-E9DC72184F20}"/>
              </a:ext>
            </a:extLst>
          </p:cNvPr>
          <p:cNvSpPr/>
          <p:nvPr/>
        </p:nvSpPr>
        <p:spPr>
          <a:xfrm>
            <a:off x="899592" y="2095294"/>
            <a:ext cx="1093211" cy="376850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32BA52A-85FB-4130-8B94-B365497746D3}"/>
              </a:ext>
            </a:extLst>
          </p:cNvPr>
          <p:cNvSpPr/>
          <p:nvPr/>
        </p:nvSpPr>
        <p:spPr>
          <a:xfrm>
            <a:off x="1938702" y="2089863"/>
            <a:ext cx="5513298" cy="419168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43193F-ACA8-4BE6-9AD1-42BD1B73EB60}"/>
              </a:ext>
            </a:extLst>
          </p:cNvPr>
          <p:cNvSpPr txBox="1"/>
          <p:nvPr/>
        </p:nvSpPr>
        <p:spPr>
          <a:xfrm>
            <a:off x="981266" y="2099801"/>
            <a:ext cx="592194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  3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FAA454-ECCC-41CE-A0EF-B006C3917EB3}"/>
              </a:ext>
            </a:extLst>
          </p:cNvPr>
          <p:cNvGrpSpPr/>
          <p:nvPr/>
        </p:nvGrpSpPr>
        <p:grpSpPr>
          <a:xfrm>
            <a:off x="2322556" y="2096410"/>
            <a:ext cx="4745591" cy="412385"/>
            <a:chOff x="2299400" y="1781114"/>
            <a:chExt cx="4576856" cy="630313"/>
          </a:xfrm>
        </p:grpSpPr>
        <p:sp>
          <p:nvSpPr>
            <p:cNvPr id="19" name="TextBox 10">
              <a:extLst>
                <a:ext uri="{FF2B5EF4-FFF2-40B4-BE49-F238E27FC236}">
                  <a16:creationId xmlns:a16="http://schemas.microsoft.com/office/drawing/2014/main" id="{5F3BDFE6-C648-4795-B5A9-ED1D4E280DB9}"/>
                </a:ext>
              </a:extLst>
            </p:cNvPr>
            <p:cNvSpPr txBox="1"/>
            <p:nvPr/>
          </p:nvSpPr>
          <p:spPr bwMode="auto">
            <a:xfrm>
              <a:off x="2299400" y="1781114"/>
              <a:ext cx="4576856" cy="61155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Accurate Appraisals</a:t>
              </a:r>
            </a:p>
          </p:txBody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C34B351F-CD4B-41C3-8FD0-A191C13724D8}"/>
                </a:ext>
              </a:extLst>
            </p:cNvPr>
            <p:cNvSpPr txBox="1"/>
            <p:nvPr/>
          </p:nvSpPr>
          <p:spPr bwMode="auto">
            <a:xfrm>
              <a:off x="2299400" y="1988046"/>
              <a:ext cx="4576856" cy="42338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Pentagon 121">
            <a:extLst>
              <a:ext uri="{FF2B5EF4-FFF2-40B4-BE49-F238E27FC236}">
                <a16:creationId xmlns:a16="http://schemas.microsoft.com/office/drawing/2014/main" id="{9107E5A6-D4D7-4F76-8366-80184718E9E9}"/>
              </a:ext>
            </a:extLst>
          </p:cNvPr>
          <p:cNvSpPr/>
          <p:nvPr/>
        </p:nvSpPr>
        <p:spPr>
          <a:xfrm>
            <a:off x="899592" y="2793170"/>
            <a:ext cx="1093211" cy="376850"/>
          </a:xfrm>
          <a:prstGeom prst="homePlate">
            <a:avLst>
              <a:gd name="adj" fmla="val 5491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AFF7374-A0E5-4948-BA5A-9F607E5406C9}"/>
              </a:ext>
            </a:extLst>
          </p:cNvPr>
          <p:cNvSpPr/>
          <p:nvPr/>
        </p:nvSpPr>
        <p:spPr>
          <a:xfrm>
            <a:off x="1991932" y="2804160"/>
            <a:ext cx="5512535" cy="406659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3983D-07C8-460B-8E7C-2A1C37BDA07B}"/>
              </a:ext>
            </a:extLst>
          </p:cNvPr>
          <p:cNvSpPr txBox="1"/>
          <p:nvPr/>
        </p:nvSpPr>
        <p:spPr>
          <a:xfrm>
            <a:off x="981266" y="2797677"/>
            <a:ext cx="592194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  4</a:t>
            </a: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F75FDD0A-1EE3-41CD-A1F7-0840FED8BC91}"/>
              </a:ext>
            </a:extLst>
          </p:cNvPr>
          <p:cNvSpPr txBox="1"/>
          <p:nvPr/>
        </p:nvSpPr>
        <p:spPr bwMode="auto">
          <a:xfrm>
            <a:off x="2291262" y="2759227"/>
            <a:ext cx="4745590" cy="40011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AI-Enabled Decision Making Process</a:t>
            </a:r>
          </a:p>
        </p:txBody>
      </p:sp>
      <p:sp>
        <p:nvSpPr>
          <p:cNvPr id="27" name="Pentagon 128">
            <a:extLst>
              <a:ext uri="{FF2B5EF4-FFF2-40B4-BE49-F238E27FC236}">
                <a16:creationId xmlns:a16="http://schemas.microsoft.com/office/drawing/2014/main" id="{02FD4E9F-197D-4916-92A3-F60000E23764}"/>
              </a:ext>
            </a:extLst>
          </p:cNvPr>
          <p:cNvSpPr/>
          <p:nvPr/>
        </p:nvSpPr>
        <p:spPr>
          <a:xfrm>
            <a:off x="899592" y="3491044"/>
            <a:ext cx="1093211" cy="376850"/>
          </a:xfrm>
          <a:prstGeom prst="homePlate">
            <a:avLst>
              <a:gd name="adj" fmla="val 5491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74B35F99-141D-412D-A391-43E28F898E41}"/>
              </a:ext>
            </a:extLst>
          </p:cNvPr>
          <p:cNvSpPr/>
          <p:nvPr/>
        </p:nvSpPr>
        <p:spPr>
          <a:xfrm>
            <a:off x="1981782" y="3499203"/>
            <a:ext cx="5512535" cy="370301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2F95BA-D3D5-41FC-AF92-DD01ED506113}"/>
              </a:ext>
            </a:extLst>
          </p:cNvPr>
          <p:cNvSpPr txBox="1"/>
          <p:nvPr/>
        </p:nvSpPr>
        <p:spPr>
          <a:xfrm>
            <a:off x="981266" y="3495551"/>
            <a:ext cx="592194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  5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EC41E7-A2DA-4320-9C99-623B3E883148}"/>
              </a:ext>
            </a:extLst>
          </p:cNvPr>
          <p:cNvGrpSpPr/>
          <p:nvPr/>
        </p:nvGrpSpPr>
        <p:grpSpPr>
          <a:xfrm>
            <a:off x="2291262" y="3461235"/>
            <a:ext cx="4745591" cy="412385"/>
            <a:chOff x="2299400" y="1781114"/>
            <a:chExt cx="4576856" cy="630313"/>
          </a:xfrm>
        </p:grpSpPr>
        <p:sp>
          <p:nvSpPr>
            <p:cNvPr id="31" name="TextBox 10">
              <a:extLst>
                <a:ext uri="{FF2B5EF4-FFF2-40B4-BE49-F238E27FC236}">
                  <a16:creationId xmlns:a16="http://schemas.microsoft.com/office/drawing/2014/main" id="{F98BEAC8-C5EB-4EC4-97EF-436D8E167BC3}"/>
                </a:ext>
              </a:extLst>
            </p:cNvPr>
            <p:cNvSpPr txBox="1"/>
            <p:nvPr/>
          </p:nvSpPr>
          <p:spPr bwMode="auto">
            <a:xfrm>
              <a:off x="2299400" y="1781114"/>
              <a:ext cx="4576856" cy="61155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Enhanced Marketing Strategy</a:t>
              </a:r>
            </a:p>
          </p:txBody>
        </p:sp>
        <p:sp>
          <p:nvSpPr>
            <p:cNvPr id="32" name="TextBox 12">
              <a:extLst>
                <a:ext uri="{FF2B5EF4-FFF2-40B4-BE49-F238E27FC236}">
                  <a16:creationId xmlns:a16="http://schemas.microsoft.com/office/drawing/2014/main" id="{96C591FC-3503-4973-8261-AEE09D8A30DA}"/>
                </a:ext>
              </a:extLst>
            </p:cNvPr>
            <p:cNvSpPr txBox="1"/>
            <p:nvPr/>
          </p:nvSpPr>
          <p:spPr bwMode="auto">
            <a:xfrm>
              <a:off x="2299400" y="1988046"/>
              <a:ext cx="4576856" cy="423381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Pentagon 48">
            <a:extLst>
              <a:ext uri="{FF2B5EF4-FFF2-40B4-BE49-F238E27FC236}">
                <a16:creationId xmlns:a16="http://schemas.microsoft.com/office/drawing/2014/main" id="{E7F28DC8-A85D-4BA4-9123-7DD6FB3C7468}"/>
              </a:ext>
            </a:extLst>
          </p:cNvPr>
          <p:cNvSpPr/>
          <p:nvPr/>
        </p:nvSpPr>
        <p:spPr>
          <a:xfrm>
            <a:off x="899592" y="4100106"/>
            <a:ext cx="1093211" cy="376850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67DFFC19-3201-4BF9-BFFF-4D16A9CEA188}"/>
              </a:ext>
            </a:extLst>
          </p:cNvPr>
          <p:cNvSpPr/>
          <p:nvPr/>
        </p:nvSpPr>
        <p:spPr>
          <a:xfrm>
            <a:off x="2067177" y="4137939"/>
            <a:ext cx="5427140" cy="363109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tx1"/>
                </a:solidFill>
                <a:cs typeface="Arial" pitchFamily="34" charset="0"/>
              </a:rPr>
              <a:t>     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 Driven Insurance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309C94-F997-469C-B0EA-380507253159}"/>
              </a:ext>
            </a:extLst>
          </p:cNvPr>
          <p:cNvSpPr txBox="1"/>
          <p:nvPr/>
        </p:nvSpPr>
        <p:spPr>
          <a:xfrm>
            <a:off x="981266" y="4041562"/>
            <a:ext cx="592194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  6</a:t>
            </a:r>
          </a:p>
        </p:txBody>
      </p:sp>
    </p:spTree>
    <p:extLst>
      <p:ext uri="{BB962C8B-B14F-4D97-AF65-F5344CB8AC3E}">
        <p14:creationId xmlns:p14="http://schemas.microsoft.com/office/powerpoint/2010/main" val="345559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F96D262-1A40-426D-994D-5DE5F9C2D8A2}"/>
              </a:ext>
            </a:extLst>
          </p:cNvPr>
          <p:cNvSpPr/>
          <p:nvPr/>
        </p:nvSpPr>
        <p:spPr>
          <a:xfrm>
            <a:off x="4658714" y="3688019"/>
            <a:ext cx="1875123" cy="1191236"/>
          </a:xfrm>
          <a:prstGeom prst="rect">
            <a:avLst/>
          </a:prstGeom>
          <a:solidFill>
            <a:srgbClr val="F4B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D64B5E-308A-455D-9CF8-688BF1C066FD}"/>
              </a:ext>
            </a:extLst>
          </p:cNvPr>
          <p:cNvSpPr/>
          <p:nvPr/>
        </p:nvSpPr>
        <p:spPr>
          <a:xfrm>
            <a:off x="2611667" y="3719903"/>
            <a:ext cx="1875123" cy="1191236"/>
          </a:xfrm>
          <a:prstGeom prst="rect">
            <a:avLst/>
          </a:prstGeom>
          <a:solidFill>
            <a:srgbClr val="1ED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E2B82B-DFD7-468A-9023-5B5AA8F5909C}"/>
              </a:ext>
            </a:extLst>
          </p:cNvPr>
          <p:cNvSpPr/>
          <p:nvPr/>
        </p:nvSpPr>
        <p:spPr>
          <a:xfrm>
            <a:off x="565044" y="3712788"/>
            <a:ext cx="1875123" cy="1191236"/>
          </a:xfrm>
          <a:prstGeom prst="rect">
            <a:avLst/>
          </a:prstGeom>
          <a:solidFill>
            <a:srgbClr val="1C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Improve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Engagement </a:t>
            </a:r>
            <a:endParaRPr lang="ko-KR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85683" y="2863930"/>
            <a:ext cx="1854484" cy="1404395"/>
            <a:chOff x="3779911" y="3327771"/>
            <a:chExt cx="1602005" cy="1404395"/>
          </a:xfrm>
        </p:grpSpPr>
        <p:sp>
          <p:nvSpPr>
            <p:cNvPr id="21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Story-Time</a:t>
              </a:r>
            </a:p>
          </p:txBody>
        </p:sp>
        <p:sp>
          <p:nvSpPr>
            <p:cNvPr id="22" name="Text Placeholder 18"/>
            <p:cNvSpPr txBox="1">
              <a:spLocks/>
            </p:cNvSpPr>
            <p:nvPr/>
          </p:nvSpPr>
          <p:spPr>
            <a:xfrm>
              <a:off x="3779911" y="3595241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Social-media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97739" y="3870392"/>
              <a:ext cx="158417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Leverage the power of storytelling to attract new followers and retain existing </a:t>
              </a:r>
              <a:r>
                <a:rPr lang="en-US" sz="1000" dirty="0">
                  <a:solidFill>
                    <a:schemeClr val="bg1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customers</a:t>
              </a:r>
              <a:r>
                <a:rPr lang="en-US" sz="1000" dirty="0">
                  <a:solidFill>
                    <a:schemeClr val="bg1"/>
                  </a:solidFill>
                </a:rPr>
                <a:t> on your firm’s official social media accounts</a:t>
              </a:r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36869" y="2863930"/>
            <a:ext cx="1833847" cy="2010136"/>
            <a:chOff x="3779910" y="3327771"/>
            <a:chExt cx="1584178" cy="2010136"/>
          </a:xfrm>
        </p:grpSpPr>
        <p:sp>
          <p:nvSpPr>
            <p:cNvPr id="25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Make a Connection</a:t>
              </a:r>
            </a:p>
          </p:txBody>
        </p:sp>
        <p:sp>
          <p:nvSpPr>
            <p:cNvPr id="26" name="Text Placeholder 18"/>
            <p:cNvSpPr txBox="1">
              <a:spLocks/>
            </p:cNvSpPr>
            <p:nvPr/>
          </p:nvSpPr>
          <p:spPr>
            <a:xfrm>
              <a:off x="3779911" y="3595241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In person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79910" y="3860579"/>
              <a:ext cx="158417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As a brand, being present online is rarely enough to generate results. It also does not guarantee that visitors will reach out to your firm for real-estate services. Marketers working on behalf of real estate firms must first identify key customer pain points.</a:t>
              </a:r>
              <a:r>
                <a:rPr lang="en-US" altLang="ko-KR" sz="1000" dirty="0">
                  <a:solidFill>
                    <a:schemeClr val="bg1"/>
                  </a:solidFill>
                  <a:cs typeface="Arial" pitchFamily="34" charset="0"/>
                </a:rPr>
                <a:t>  </a:t>
              </a:r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69954" y="2863930"/>
            <a:ext cx="1833846" cy="2010136"/>
            <a:chOff x="3779911" y="3327771"/>
            <a:chExt cx="1584177" cy="2010136"/>
          </a:xfrm>
        </p:grpSpPr>
        <p:sp>
          <p:nvSpPr>
            <p:cNvPr id="2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Support &amp; Service</a:t>
              </a:r>
            </a:p>
          </p:txBody>
        </p:sp>
        <p:sp>
          <p:nvSpPr>
            <p:cNvPr id="30" name="Text Placeholder 18"/>
            <p:cNvSpPr txBox="1">
              <a:spLocks/>
            </p:cNvSpPr>
            <p:nvPr/>
          </p:nvSpPr>
          <p:spPr>
            <a:xfrm>
              <a:off x="3779911" y="3595241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By web application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79911" y="3860579"/>
              <a:ext cx="158417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A collaborative, research-first approach to customer engagement can boost the bottom-line while also widening the customer base. Real estate firms must leverage digital tools in a way that captures and converts a prospective buyer into a lifelong customer.</a:t>
              </a:r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5" name="Picture Placeholder 4" descr="A picture containing keyboard&#10;&#10;Description automatically generated">
            <a:extLst>
              <a:ext uri="{FF2B5EF4-FFF2-40B4-BE49-F238E27FC236}">
                <a16:creationId xmlns:a16="http://schemas.microsoft.com/office/drawing/2014/main" id="{B5BE4DC7-1ADC-42B7-9BEF-201A56BD159E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xfrm>
            <a:off x="705718" y="1220621"/>
            <a:ext cx="1506327" cy="1506327"/>
          </a:xfrm>
        </p:spPr>
      </p:pic>
      <p:pic>
        <p:nvPicPr>
          <p:cNvPr id="8" name="Picture Placeholder 7" descr="A close up of a sign&#10;&#10;Description automatically generated">
            <a:extLst>
              <a:ext uri="{FF2B5EF4-FFF2-40B4-BE49-F238E27FC236}">
                <a16:creationId xmlns:a16="http://schemas.microsoft.com/office/drawing/2014/main" id="{72565029-8D51-431F-80F9-1DD576997CB1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5470" y="1220621"/>
            <a:ext cx="1506327" cy="1506327"/>
          </a:xfrm>
        </p:spPr>
      </p:pic>
      <p:pic>
        <p:nvPicPr>
          <p:cNvPr id="11" name="Picture Placeholder 10" descr="A close up of a logo&#10;&#10;Description automatically generated">
            <a:extLst>
              <a:ext uri="{FF2B5EF4-FFF2-40B4-BE49-F238E27FC236}">
                <a16:creationId xmlns:a16="http://schemas.microsoft.com/office/drawing/2014/main" id="{81CB4F6A-470F-4C94-BF1D-ACD18B5B2746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2" r="19582"/>
          <a:stretch>
            <a:fillRect/>
          </a:stretch>
        </p:blipFill>
        <p:spPr>
          <a:xfrm>
            <a:off x="4765222" y="1220621"/>
            <a:ext cx="1643309" cy="1643309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63F6087-ADC8-4F32-947D-A33981F9C5DE}"/>
              </a:ext>
            </a:extLst>
          </p:cNvPr>
          <p:cNvSpPr/>
          <p:nvPr/>
        </p:nvSpPr>
        <p:spPr>
          <a:xfrm>
            <a:off x="6599068" y="884466"/>
            <a:ext cx="2250426" cy="3487484"/>
          </a:xfrm>
          <a:prstGeom prst="rect">
            <a:avLst/>
          </a:prstGeom>
          <a:solidFill>
            <a:srgbClr val="F9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Graphic 14" descr="Question mark">
            <a:extLst>
              <a:ext uri="{FF2B5EF4-FFF2-40B4-BE49-F238E27FC236}">
                <a16:creationId xmlns:a16="http://schemas.microsoft.com/office/drawing/2014/main" id="{923EC3A6-B27A-44B8-8CF2-0BA449A123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67081" y="21145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9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9664" y="1424681"/>
            <a:ext cx="914400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93073" y="3189272"/>
            <a:ext cx="9144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4114800" y="2255645"/>
            <a:ext cx="91440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4288" y="1436591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68382" y="3197255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11204" y="3446417"/>
            <a:ext cx="3121592" cy="488848"/>
            <a:chOff x="-1458661" y="4283314"/>
            <a:chExt cx="7529508" cy="488848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495163"/>
              <a:ext cx="36474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458661" y="4283314"/>
              <a:ext cx="7529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4B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Empower potential clients</a:t>
              </a:r>
              <a:endParaRPr lang="ko-KR" altLang="en-US" sz="2000" b="1" dirty="0">
                <a:solidFill>
                  <a:srgbClr val="F4BD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92642" y="4263080"/>
            <a:ext cx="3515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1ED4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actionable suggestions</a:t>
            </a:r>
            <a:endParaRPr lang="ko-KR" altLang="en-US" sz="2000" b="1" dirty="0">
              <a:solidFill>
                <a:srgbClr val="1ED4D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238" y="2510194"/>
            <a:ext cx="262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1C7DE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clients informed</a:t>
            </a:r>
            <a:endParaRPr lang="ko-KR" altLang="en-US" sz="2000" b="1" dirty="0">
              <a:solidFill>
                <a:srgbClr val="1C7DE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24128" y="2561062"/>
            <a:ext cx="3229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076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personal experiences</a:t>
            </a:r>
            <a:endParaRPr lang="ko-KR" altLang="en-US" sz="2000" b="1" dirty="0">
              <a:solidFill>
                <a:srgbClr val="F076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35368" y="4263080"/>
            <a:ext cx="4858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62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yourself from the competition</a:t>
            </a:r>
            <a:endParaRPr lang="ko-KR" altLang="en-US" sz="2000" b="1" dirty="0">
              <a:solidFill>
                <a:srgbClr val="E629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EA501A5-904E-4FC4-ABC4-C194CB9AF6AA}"/>
              </a:ext>
            </a:extLst>
          </p:cNvPr>
          <p:cNvSpPr txBox="1">
            <a:spLocks/>
          </p:cNvSpPr>
          <p:nvPr/>
        </p:nvSpPr>
        <p:spPr>
          <a:xfrm>
            <a:off x="0" y="60867"/>
            <a:ext cx="9144000" cy="88446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Services 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DE241-6FFF-4A57-9B2F-3270C18035CD}"/>
              </a:ext>
            </a:extLst>
          </p:cNvPr>
          <p:cNvSpPr/>
          <p:nvPr/>
        </p:nvSpPr>
        <p:spPr>
          <a:xfrm>
            <a:off x="1557278" y="1336008"/>
            <a:ext cx="61415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Fundamentals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Graphic 33" descr="Group Brainstorm">
            <a:extLst>
              <a:ext uri="{FF2B5EF4-FFF2-40B4-BE49-F238E27FC236}">
                <a16:creationId xmlns:a16="http://schemas.microsoft.com/office/drawing/2014/main" id="{10E05F77-46EA-4E66-9E72-DC587D6BB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664" y="1436386"/>
            <a:ext cx="914400" cy="914400"/>
          </a:xfrm>
          <a:prstGeom prst="rect">
            <a:avLst/>
          </a:prstGeom>
        </p:spPr>
      </p:pic>
      <p:pic>
        <p:nvPicPr>
          <p:cNvPr id="36" name="Graphic 35" descr="Questions">
            <a:extLst>
              <a:ext uri="{FF2B5EF4-FFF2-40B4-BE49-F238E27FC236}">
                <a16:creationId xmlns:a16="http://schemas.microsoft.com/office/drawing/2014/main" id="{8EAAF55C-8D49-4518-995A-5F41B3688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7278" y="3187164"/>
            <a:ext cx="914400" cy="914400"/>
          </a:xfrm>
          <a:prstGeom prst="rect">
            <a:avLst/>
          </a:prstGeom>
        </p:spPr>
      </p:pic>
      <p:pic>
        <p:nvPicPr>
          <p:cNvPr id="38" name="Graphic 37" descr="Muscular arm">
            <a:extLst>
              <a:ext uri="{FF2B5EF4-FFF2-40B4-BE49-F238E27FC236}">
                <a16:creationId xmlns:a16="http://schemas.microsoft.com/office/drawing/2014/main" id="{487950EF-EAE0-4644-B48B-88128EA5CA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2269" y="3154926"/>
            <a:ext cx="914400" cy="914400"/>
          </a:xfrm>
          <a:prstGeom prst="rect">
            <a:avLst/>
          </a:prstGeom>
        </p:spPr>
      </p:pic>
      <p:pic>
        <p:nvPicPr>
          <p:cNvPr id="40" name="Graphic 39" descr="Cheers">
            <a:extLst>
              <a:ext uri="{FF2B5EF4-FFF2-40B4-BE49-F238E27FC236}">
                <a16:creationId xmlns:a16="http://schemas.microsoft.com/office/drawing/2014/main" id="{B3040693-88F2-4AEA-844E-B2BD21C687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64288" y="1445118"/>
            <a:ext cx="914400" cy="914400"/>
          </a:xfrm>
          <a:prstGeom prst="rect">
            <a:avLst/>
          </a:prstGeom>
        </p:spPr>
      </p:pic>
      <p:pic>
        <p:nvPicPr>
          <p:cNvPr id="42" name="Graphic 41" descr="Head with gears">
            <a:extLst>
              <a:ext uri="{FF2B5EF4-FFF2-40B4-BE49-F238E27FC236}">
                <a16:creationId xmlns:a16="http://schemas.microsoft.com/office/drawing/2014/main" id="{0A1B4094-ABCC-41C1-92F8-6A3137BDC8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36651" y="22828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altLang="ko-K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Approach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14543" y="1168566"/>
            <a:ext cx="8102362" cy="1552788"/>
            <a:chOff x="541393" y="1168566"/>
            <a:chExt cx="8102362" cy="1552788"/>
          </a:xfrm>
        </p:grpSpPr>
        <p:sp>
          <p:nvSpPr>
            <p:cNvPr id="3" name="Chevron 2"/>
            <p:cNvSpPr/>
            <p:nvPr/>
          </p:nvSpPr>
          <p:spPr>
            <a:xfrm>
              <a:off x="541393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Chevron 8"/>
            <p:cNvSpPr/>
            <p:nvPr/>
          </p:nvSpPr>
          <p:spPr>
            <a:xfrm>
              <a:off x="1761977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Chevron 9"/>
            <p:cNvSpPr/>
            <p:nvPr/>
          </p:nvSpPr>
          <p:spPr>
            <a:xfrm>
              <a:off x="2982561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Chevron 10"/>
            <p:cNvSpPr/>
            <p:nvPr/>
          </p:nvSpPr>
          <p:spPr>
            <a:xfrm>
              <a:off x="4203145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>
              <a:off x="5423729" y="1558628"/>
              <a:ext cx="1428225" cy="772664"/>
            </a:xfrm>
            <a:prstGeom prst="chevron">
              <a:avLst>
                <a:gd name="adj" fmla="val 4485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Up Arrow 7"/>
            <p:cNvSpPr/>
            <p:nvPr/>
          </p:nvSpPr>
          <p:spPr>
            <a:xfrm rot="5400000">
              <a:off x="6859530" y="937129"/>
              <a:ext cx="1552788" cy="2015662"/>
            </a:xfrm>
            <a:custGeom>
              <a:avLst/>
              <a:gdLst/>
              <a:ahLst/>
              <a:cxnLst/>
              <a:rect l="l" t="t" r="r" b="b"/>
              <a:pathLst>
                <a:path w="1552788" h="2015662">
                  <a:moveTo>
                    <a:pt x="0" y="736643"/>
                  </a:moveTo>
                  <a:lnTo>
                    <a:pt x="776394" y="0"/>
                  </a:lnTo>
                  <a:lnTo>
                    <a:pt x="1552788" y="736643"/>
                  </a:lnTo>
                  <a:lnTo>
                    <a:pt x="1164591" y="736643"/>
                  </a:lnTo>
                  <a:lnTo>
                    <a:pt x="1164591" y="2015662"/>
                  </a:lnTo>
                  <a:lnTo>
                    <a:pt x="1162556" y="2015662"/>
                  </a:lnTo>
                  <a:lnTo>
                    <a:pt x="776394" y="1669237"/>
                  </a:lnTo>
                  <a:lnTo>
                    <a:pt x="390233" y="2015662"/>
                  </a:lnTo>
                  <a:lnTo>
                    <a:pt x="388197" y="2015662"/>
                  </a:lnTo>
                  <a:lnTo>
                    <a:pt x="388197" y="7366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1156962" y="2465424"/>
            <a:ext cx="0" cy="32235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95388" y="2465424"/>
            <a:ext cx="0" cy="32235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33814" y="2465424"/>
            <a:ext cx="0" cy="32235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872240" y="2465424"/>
            <a:ext cx="0" cy="32235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110666" y="2465424"/>
            <a:ext cx="0" cy="32235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429609" y="2465424"/>
            <a:ext cx="0" cy="3223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5438" y="3005454"/>
            <a:ext cx="1242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kaggel 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58121" y="3023234"/>
            <a:ext cx="1483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6B1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</a:p>
          <a:p>
            <a:pPr algn="ctr"/>
            <a:r>
              <a:rPr lang="en-US" sz="1400" b="1" dirty="0">
                <a:solidFill>
                  <a:srgbClr val="76B1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99acers</a:t>
            </a: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00806" y="3212271"/>
            <a:ext cx="1483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ED4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43490" y="3212271"/>
            <a:ext cx="16526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4B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Outliers</a:t>
            </a:r>
            <a:endParaRPr lang="en-US" sz="1400" dirty="0">
              <a:solidFill>
                <a:srgbClr val="F4B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96879" y="3212271"/>
            <a:ext cx="1483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076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en-US" altLang="ko-KR" sz="1200" dirty="0">
                <a:solidFill>
                  <a:srgbClr val="F07624"/>
                </a:solidFill>
                <a:cs typeface="Arial" pitchFamily="34" charset="0"/>
              </a:rPr>
              <a:t> &amp; Stat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90495" y="3212271"/>
            <a:ext cx="1483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E62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31436778-E2FD-48C2-8CDE-315263C29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366" y="1630145"/>
            <a:ext cx="614577" cy="614577"/>
          </a:xfrm>
          <a:prstGeom prst="rect">
            <a:avLst/>
          </a:prstGeom>
        </p:spPr>
      </p:pic>
      <p:pic>
        <p:nvPicPr>
          <p:cNvPr id="46" name="Graphic 45" descr="Database">
            <a:extLst>
              <a:ext uri="{FF2B5EF4-FFF2-40B4-BE49-F238E27FC236}">
                <a16:creationId xmlns:a16="http://schemas.microsoft.com/office/drawing/2014/main" id="{56473E0B-65B2-433E-AA5B-5D58D4D27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5822" y="1634606"/>
            <a:ext cx="620705" cy="620705"/>
          </a:xfrm>
          <a:prstGeom prst="rect">
            <a:avLst/>
          </a:prstGeom>
        </p:spPr>
      </p:pic>
      <p:pic>
        <p:nvPicPr>
          <p:cNvPr id="14" name="Graphic 13" descr="Eraser">
            <a:extLst>
              <a:ext uri="{FF2B5EF4-FFF2-40B4-BE49-F238E27FC236}">
                <a16:creationId xmlns:a16="http://schemas.microsoft.com/office/drawing/2014/main" id="{3ED4769C-3E5C-41DB-B689-E3A280A26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8776" y="1580406"/>
            <a:ext cx="750476" cy="750476"/>
          </a:xfrm>
          <a:prstGeom prst="rect">
            <a:avLst/>
          </a:prstGeom>
        </p:spPr>
      </p:pic>
      <p:pic>
        <p:nvPicPr>
          <p:cNvPr id="29" name="Graphic 28" descr="Detective">
            <a:extLst>
              <a:ext uri="{FF2B5EF4-FFF2-40B4-BE49-F238E27FC236}">
                <a16:creationId xmlns:a16="http://schemas.microsoft.com/office/drawing/2014/main" id="{55AD477F-F4F5-4A28-B774-5ECEFD0968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29360" y="1645633"/>
            <a:ext cx="665004" cy="665004"/>
          </a:xfrm>
          <a:prstGeom prst="rect">
            <a:avLst/>
          </a:prstGeom>
        </p:spPr>
      </p:pic>
      <p:pic>
        <p:nvPicPr>
          <p:cNvPr id="31" name="Graphic 30" descr="Statistics">
            <a:extLst>
              <a:ext uri="{FF2B5EF4-FFF2-40B4-BE49-F238E27FC236}">
                <a16:creationId xmlns:a16="http://schemas.microsoft.com/office/drawing/2014/main" id="{63FAD292-E9FE-489C-9D34-B1A948796D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75120" y="1571821"/>
            <a:ext cx="746278" cy="746278"/>
          </a:xfrm>
          <a:prstGeom prst="rect">
            <a:avLst/>
          </a:prstGeom>
        </p:spPr>
      </p:pic>
      <p:pic>
        <p:nvPicPr>
          <p:cNvPr id="33" name="Graphic 32" descr="Presentation with checklist RTL">
            <a:extLst>
              <a:ext uri="{FF2B5EF4-FFF2-40B4-BE49-F238E27FC236}">
                <a16:creationId xmlns:a16="http://schemas.microsoft.com/office/drawing/2014/main" id="{EB5B602F-A4C5-4D05-AEE3-5141449919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16461" y="1588177"/>
            <a:ext cx="772660" cy="77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6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E4CC1A-BC06-4BDE-8FD5-6DC3A83A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3694"/>
            <a:ext cx="9144000" cy="884466"/>
          </a:xfrm>
        </p:spPr>
        <p:txBody>
          <a:bodyPr/>
          <a:lstStyle/>
          <a:p>
            <a:r>
              <a:rPr lang="en-US" sz="3200" dirty="0">
                <a:solidFill>
                  <a:srgbClr val="F4B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E48EFB-1D28-4487-89BC-F2EF1168A117}"/>
              </a:ext>
            </a:extLst>
          </p:cNvPr>
          <p:cNvSpPr/>
          <p:nvPr/>
        </p:nvSpPr>
        <p:spPr>
          <a:xfrm>
            <a:off x="2537520" y="539319"/>
            <a:ext cx="406896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solidFill>
                  <a:srgbClr val="F4B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kaggel </a:t>
            </a:r>
            <a:endParaRPr lang="en-US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https://www.kaggle.com/amitabhajoy/bengaluru-house-price-data</a:t>
            </a:r>
            <a:endParaRPr lang="en-US" sz="11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6B3D2F-87CB-42BD-B1CE-3BD3452B1F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3" b="37001"/>
          <a:stretch/>
        </p:blipFill>
        <p:spPr>
          <a:xfrm>
            <a:off x="118500" y="1248127"/>
            <a:ext cx="8735888" cy="11521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253F07-D14D-4F02-B57F-6F18508EB1F8}"/>
              </a:ext>
            </a:extLst>
          </p:cNvPr>
          <p:cNvSpPr/>
          <p:nvPr/>
        </p:nvSpPr>
        <p:spPr>
          <a:xfrm>
            <a:off x="2286000" y="2476499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 i="1" dirty="0">
                <a:solidFill>
                  <a:srgbClr val="F4B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99acers</a:t>
            </a:r>
          </a:p>
          <a:p>
            <a:pPr algn="ctr"/>
            <a:r>
              <a:rPr lang="en-US" sz="2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https://www.99acres.com/property-rates-and-price-trends-in-bangalore</a:t>
            </a:r>
            <a:endParaRPr lang="en-US" sz="105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66BD0AE-E7E0-4953-A2DF-2ECC3787E3D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6" r="807" b="14679"/>
          <a:stretch/>
        </p:blipFill>
        <p:spPr>
          <a:xfrm>
            <a:off x="118500" y="3184385"/>
            <a:ext cx="8843392" cy="161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7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9E93D0-8597-438F-9917-7D81C694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</a:t>
            </a:r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endParaRPr lang="en-US" sz="3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B047CC-E9E2-4788-8253-DE8AB7D22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9622"/>
            <a:ext cx="4610715" cy="3419464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F4C489B-4F4F-4CDB-90AF-1525ED3A38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09" t="55338" r="36010" b="18603"/>
          <a:stretch/>
        </p:blipFill>
        <p:spPr>
          <a:xfrm>
            <a:off x="4932040" y="1519342"/>
            <a:ext cx="3976813" cy="18278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0D71A3-CF38-40D7-8A98-97BFACAF33F2}"/>
              </a:ext>
            </a:extLst>
          </p:cNvPr>
          <p:cNvSpPr/>
          <p:nvPr/>
        </p:nvSpPr>
        <p:spPr>
          <a:xfrm>
            <a:off x="899592" y="1028940"/>
            <a:ext cx="32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Bed room </a:t>
            </a:r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three Bed room flat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B48BE6-660E-4C1E-A48F-23EC09FF8039}"/>
              </a:ext>
            </a:extLst>
          </p:cNvPr>
          <p:cNvSpPr/>
          <p:nvPr/>
        </p:nvSpPr>
        <p:spPr>
          <a:xfrm>
            <a:off x="5289326" y="1099216"/>
            <a:ext cx="32622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Bath rooms </a:t>
            </a:r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of Bed rooms   </a:t>
            </a:r>
          </a:p>
        </p:txBody>
      </p:sp>
    </p:spTree>
    <p:extLst>
      <p:ext uri="{BB962C8B-B14F-4D97-AF65-F5344CB8AC3E}">
        <p14:creationId xmlns:p14="http://schemas.microsoft.com/office/powerpoint/2010/main" val="218221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582"/>
            <a:ext cx="9144000" cy="642602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sz="3200" b="1" spc="-5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en-US" sz="3200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between the Attributes </a:t>
            </a:r>
            <a:br>
              <a:rPr lang="en-US" sz="3200" b="1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ko-KR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7435" y="2414619"/>
            <a:ext cx="3149101" cy="2293969"/>
            <a:chOff x="247435" y="2414619"/>
            <a:chExt cx="3149101" cy="2293969"/>
          </a:xfrm>
        </p:grpSpPr>
        <p:sp>
          <p:nvSpPr>
            <p:cNvPr id="13" name="Rectangle 12"/>
            <p:cNvSpPr/>
            <p:nvPr/>
          </p:nvSpPr>
          <p:spPr>
            <a:xfrm rot="2700000" flipH="1">
              <a:off x="1034951" y="1627103"/>
              <a:ext cx="1574070" cy="3149101"/>
            </a:xfrm>
            <a:custGeom>
              <a:avLst/>
              <a:gdLst/>
              <a:ahLst/>
              <a:cxnLst/>
              <a:rect l="l" t="t" r="r" b="b"/>
              <a:pathLst>
                <a:path w="1574070" h="3149101">
                  <a:moveTo>
                    <a:pt x="1396232" y="177838"/>
                  </a:moveTo>
                  <a:cubicBezTo>
                    <a:pt x="1732682" y="514288"/>
                    <a:pt x="1732682" y="1059782"/>
                    <a:pt x="1396232" y="1396232"/>
                  </a:cubicBezTo>
                  <a:cubicBezTo>
                    <a:pt x="1059782" y="1732681"/>
                    <a:pt x="514289" y="1732681"/>
                    <a:pt x="177839" y="1396232"/>
                  </a:cubicBezTo>
                  <a:cubicBezTo>
                    <a:pt x="-158611" y="1059782"/>
                    <a:pt x="-158611" y="514288"/>
                    <a:pt x="177839" y="177838"/>
                  </a:cubicBezTo>
                  <a:cubicBezTo>
                    <a:pt x="514289" y="-158611"/>
                    <a:pt x="1059782" y="-158611"/>
                    <a:pt x="1396232" y="177838"/>
                  </a:cubicBezTo>
                  <a:close/>
                  <a:moveTo>
                    <a:pt x="1574070" y="0"/>
                  </a:moveTo>
                  <a:cubicBezTo>
                    <a:pt x="1139403" y="-434668"/>
                    <a:pt x="434668" y="-434668"/>
                    <a:pt x="0" y="0"/>
                  </a:cubicBezTo>
                  <a:cubicBezTo>
                    <a:pt x="-434668" y="434667"/>
                    <a:pt x="-434668" y="1139403"/>
                    <a:pt x="0" y="1574070"/>
                  </a:cubicBezTo>
                  <a:cubicBezTo>
                    <a:pt x="149565" y="1723636"/>
                    <a:pt x="331107" y="1821737"/>
                    <a:pt x="522925" y="1867116"/>
                  </a:cubicBezTo>
                  <a:lnTo>
                    <a:pt x="522925" y="3149101"/>
                  </a:lnTo>
                  <a:lnTo>
                    <a:pt x="1051145" y="3149101"/>
                  </a:lnTo>
                  <a:lnTo>
                    <a:pt x="1051145" y="1867115"/>
                  </a:lnTo>
                  <a:cubicBezTo>
                    <a:pt x="1242964" y="1821737"/>
                    <a:pt x="1424505" y="1723636"/>
                    <a:pt x="1574070" y="1574070"/>
                  </a:cubicBezTo>
                  <a:cubicBezTo>
                    <a:pt x="2008738" y="1139403"/>
                    <a:pt x="2008738" y="434667"/>
                    <a:pt x="1574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13500000" flipH="1">
              <a:off x="299369" y="4293587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3315" name="Picture 3" descr="D:\KBM-정애\014-Fullppt\PNG이미지\지구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41" y="2076375"/>
            <a:ext cx="1236428" cy="123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/>
          <p:cNvSpPr/>
          <p:nvPr/>
        </p:nvSpPr>
        <p:spPr>
          <a:xfrm>
            <a:off x="2991380" y="2832668"/>
            <a:ext cx="656698" cy="656698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Oval 18"/>
          <p:cNvSpPr/>
          <p:nvPr/>
        </p:nvSpPr>
        <p:spPr>
          <a:xfrm>
            <a:off x="2231740" y="1319152"/>
            <a:ext cx="656698" cy="65669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2231740" y="3363838"/>
            <a:ext cx="656698" cy="656698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Oval 20"/>
          <p:cNvSpPr/>
          <p:nvPr/>
        </p:nvSpPr>
        <p:spPr>
          <a:xfrm>
            <a:off x="2991380" y="1899077"/>
            <a:ext cx="656698" cy="65669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324790" y="1509003"/>
            <a:ext cx="470598" cy="276999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900" b="1" dirty="0" err="1">
                <a:solidFill>
                  <a:schemeClr val="bg1"/>
                </a:solidFill>
                <a:cs typeface="Arial" pitchFamily="34" charset="0"/>
              </a:rPr>
              <a:t>Total_sqft</a:t>
            </a:r>
            <a:endParaRPr lang="en-US" altLang="ko-KR" sz="9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84430" y="2158177"/>
            <a:ext cx="470598" cy="138499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084430" y="3091767"/>
            <a:ext cx="470598" cy="138499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cs typeface="Arial" pitchFamily="34" charset="0"/>
              </a:rPr>
              <a:t>price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24790" y="3490706"/>
            <a:ext cx="470598" cy="415498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cs typeface="Arial" pitchFamily="34" charset="0"/>
              </a:rPr>
              <a:t>Bed room(</a:t>
            </a:r>
            <a:r>
              <a:rPr lang="en-US" altLang="ko-KR" sz="900" b="1" dirty="0" err="1">
                <a:solidFill>
                  <a:schemeClr val="bg1"/>
                </a:solidFill>
                <a:cs typeface="Arial" pitchFamily="34" charset="0"/>
              </a:rPr>
              <a:t>bhk</a:t>
            </a:r>
            <a:r>
              <a:rPr lang="en-US" altLang="ko-KR" sz="900" b="1" dirty="0">
                <a:solidFill>
                  <a:schemeClr val="bg1"/>
                </a:solidFill>
                <a:cs typeface="Arial" pitchFamily="34" charset="0"/>
              </a:rPr>
              <a:t>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578BFEB-F638-4E5C-BF45-5C459FC10E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6" t="9339" r="1149" b="10307"/>
          <a:stretch/>
        </p:blipFill>
        <p:spPr>
          <a:xfrm>
            <a:off x="4421086" y="1822902"/>
            <a:ext cx="4707940" cy="18450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0B006-0668-4E26-8989-EA2404899F4A}"/>
              </a:ext>
            </a:extLst>
          </p:cNvPr>
          <p:cNvSpPr txBox="1"/>
          <p:nvPr/>
        </p:nvSpPr>
        <p:spPr>
          <a:xfrm>
            <a:off x="3632287" y="2975322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84E091-CD3F-45B2-8B41-A81C59014BA7}"/>
              </a:ext>
            </a:extLst>
          </p:cNvPr>
          <p:cNvSpPr txBox="1"/>
          <p:nvPr/>
        </p:nvSpPr>
        <p:spPr>
          <a:xfrm>
            <a:off x="2981488" y="1332203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0BBACE-B1D6-4375-81E8-13E00BA532B5}"/>
              </a:ext>
            </a:extLst>
          </p:cNvPr>
          <p:cNvSpPr txBox="1"/>
          <p:nvPr/>
        </p:nvSpPr>
        <p:spPr>
          <a:xfrm>
            <a:off x="2888438" y="3619436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FC943C-0ECB-460F-ABEC-539326DC38D6}"/>
              </a:ext>
            </a:extLst>
          </p:cNvPr>
          <p:cNvSpPr txBox="1"/>
          <p:nvPr/>
        </p:nvSpPr>
        <p:spPr>
          <a:xfrm>
            <a:off x="3632287" y="2027371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A1DB6-5E43-4FAD-BDC3-DA12D54D5B8D}"/>
              </a:ext>
            </a:extLst>
          </p:cNvPr>
          <p:cNvSpPr txBox="1"/>
          <p:nvPr/>
        </p:nvSpPr>
        <p:spPr>
          <a:xfrm>
            <a:off x="3218978" y="13512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4C29A3-584A-4612-8A5C-7927C426C675}"/>
              </a:ext>
            </a:extLst>
          </p:cNvPr>
          <p:cNvSpPr txBox="1"/>
          <p:nvPr/>
        </p:nvSpPr>
        <p:spPr>
          <a:xfrm>
            <a:off x="3146758" y="365021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ED4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37FD3F-FFC6-40D0-8B15-B6D59DE5AE02}"/>
              </a:ext>
            </a:extLst>
          </p:cNvPr>
          <p:cNvSpPr txBox="1"/>
          <p:nvPr/>
        </p:nvSpPr>
        <p:spPr>
          <a:xfrm>
            <a:off x="3851808" y="299875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4B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26F48B-5ED9-4622-8F46-AD12F28C2AC9}"/>
              </a:ext>
            </a:extLst>
          </p:cNvPr>
          <p:cNvSpPr txBox="1"/>
          <p:nvPr/>
        </p:nvSpPr>
        <p:spPr>
          <a:xfrm>
            <a:off x="3865555" y="204276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076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393411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C93B95-0369-4008-B623-842789C8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56" y="987574"/>
            <a:ext cx="4248472" cy="53330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to find best statistical technique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B262648-25B1-4653-BA57-C52DA59B60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" y="129803"/>
            <a:ext cx="9143999" cy="43200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Optimal </a:t>
            </a:r>
            <a:r>
              <a:rPr lang="en-US" sz="3200" dirty="0">
                <a:solidFill>
                  <a:srgbClr val="F2B4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technique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D457DD4-B03F-4B18-AF68-AD25441614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95" t="26398" r="44112" b="7339"/>
          <a:stretch/>
        </p:blipFill>
        <p:spPr>
          <a:xfrm>
            <a:off x="323528" y="1369990"/>
            <a:ext cx="4032448" cy="32327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0BAB9F-538B-4156-BE14-807446C1A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7" y="1458016"/>
            <a:ext cx="4032448" cy="1795419"/>
          </a:xfrm>
          <a:prstGeom prst="rect">
            <a:avLst/>
          </a:prstGeom>
        </p:spPr>
      </p:pic>
      <p:sp>
        <p:nvSpPr>
          <p:cNvPr id="20" name="Title 4">
            <a:extLst>
              <a:ext uri="{FF2B5EF4-FFF2-40B4-BE49-F238E27FC236}">
                <a16:creationId xmlns:a16="http://schemas.microsoft.com/office/drawing/2014/main" id="{4591FB56-1E3D-47DA-8F47-7217859E4AF5}"/>
              </a:ext>
            </a:extLst>
          </p:cNvPr>
          <p:cNvSpPr txBox="1">
            <a:spLocks/>
          </p:cNvSpPr>
          <p:nvPr/>
        </p:nvSpPr>
        <p:spPr>
          <a:xfrm>
            <a:off x="6516216" y="1103336"/>
            <a:ext cx="880179" cy="53330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FontTx/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18858D01-8254-49AD-8BF1-B324EA78DE35}"/>
              </a:ext>
            </a:extLst>
          </p:cNvPr>
          <p:cNvSpPr/>
          <p:nvPr/>
        </p:nvSpPr>
        <p:spPr>
          <a:xfrm>
            <a:off x="6732241" y="2066550"/>
            <a:ext cx="504056" cy="289176"/>
          </a:xfrm>
          <a:prstGeom prst="lef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73203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299</Words>
  <Application>Microsoft Office PowerPoint</Application>
  <PresentationFormat>On-screen Show (16:9)</PresentationFormat>
  <Paragraphs>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Calibri</vt:lpstr>
      <vt:lpstr>Times New Roman</vt:lpstr>
      <vt:lpstr>Cover and End Slide Master</vt:lpstr>
      <vt:lpstr>Contents Slide Master</vt:lpstr>
      <vt:lpstr>Section Break Slide Master</vt:lpstr>
      <vt:lpstr>Model To Predict   Price and Profit Of Residential Properties  </vt:lpstr>
      <vt:lpstr>Use Cases Of Data Science In Real Estate </vt:lpstr>
      <vt:lpstr>How To Improve Customer Engagement </vt:lpstr>
      <vt:lpstr>PowerPoint Presentation</vt:lpstr>
      <vt:lpstr>My Approach</vt:lpstr>
      <vt:lpstr>My Data set</vt:lpstr>
      <vt:lpstr>Detecting outliers</vt:lpstr>
      <vt:lpstr>Correlation between the Attributes  </vt:lpstr>
      <vt:lpstr>ML algorithm to find best statistical technique </vt:lpstr>
      <vt:lpstr>Validation !</vt:lpstr>
      <vt:lpstr>Testing Model 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sarath chandra</cp:lastModifiedBy>
  <cp:revision>111</cp:revision>
  <dcterms:created xsi:type="dcterms:W3CDTF">2016-12-01T00:32:25Z</dcterms:created>
  <dcterms:modified xsi:type="dcterms:W3CDTF">2020-04-17T03:06:24Z</dcterms:modified>
</cp:coreProperties>
</file>