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6576000" cy="32918400"/>
  <p:notesSz cx="9601200" cy="7315200"/>
  <p:defaultTextStyle>
    <a:defPPr>
      <a:defRPr lang="en-US"/>
    </a:defPPr>
    <a:lvl1pPr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1pPr>
    <a:lvl2pPr marL="4572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2pPr>
    <a:lvl3pPr marL="9144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3pPr>
    <a:lvl4pPr marL="13716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4pPr>
    <a:lvl5pPr marL="18288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5pPr>
    <a:lvl6pPr marL="2286000" algn="l" defTabSz="914400" rtl="0" eaLnBrk="1" latinLnBrk="0" hangingPunct="1">
      <a:defRPr sz="4000" b="1" kern="1200">
        <a:solidFill>
          <a:srgbClr val="003399"/>
        </a:solidFill>
        <a:latin typeface="Arial" panose="020B0604020202020204" pitchFamily="34" charset="0"/>
        <a:ea typeface="+mn-ea"/>
        <a:cs typeface="+mn-cs"/>
      </a:defRPr>
    </a:lvl6pPr>
    <a:lvl7pPr marL="2743200" algn="l" defTabSz="914400" rtl="0" eaLnBrk="1" latinLnBrk="0" hangingPunct="1">
      <a:defRPr sz="4000" b="1" kern="1200">
        <a:solidFill>
          <a:srgbClr val="003399"/>
        </a:solidFill>
        <a:latin typeface="Arial" panose="020B0604020202020204" pitchFamily="34" charset="0"/>
        <a:ea typeface="+mn-ea"/>
        <a:cs typeface="+mn-cs"/>
      </a:defRPr>
    </a:lvl7pPr>
    <a:lvl8pPr marL="3200400" algn="l" defTabSz="914400" rtl="0" eaLnBrk="1" latinLnBrk="0" hangingPunct="1">
      <a:defRPr sz="4000" b="1" kern="1200">
        <a:solidFill>
          <a:srgbClr val="003399"/>
        </a:solidFill>
        <a:latin typeface="Arial" panose="020B0604020202020204" pitchFamily="34" charset="0"/>
        <a:ea typeface="+mn-ea"/>
        <a:cs typeface="+mn-cs"/>
      </a:defRPr>
    </a:lvl8pPr>
    <a:lvl9pPr marL="3657600" algn="l" defTabSz="914400" rtl="0" eaLnBrk="1" latinLnBrk="0" hangingPunct="1">
      <a:defRPr sz="4000"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7680">
          <p15:clr>
            <a:srgbClr val="A4A3A4"/>
          </p15:clr>
        </p15:guide>
        <p15:guide id="3" pos="15360">
          <p15:clr>
            <a:srgbClr val="A4A3A4"/>
          </p15:clr>
        </p15:guide>
        <p15:guide id="4" pos="26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B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46" autoAdjust="0"/>
    <p:restoredTop sz="87521" autoAdjust="0"/>
  </p:normalViewPr>
  <p:slideViewPr>
    <p:cSldViewPr>
      <p:cViewPr>
        <p:scale>
          <a:sx n="33" d="100"/>
          <a:sy n="33" d="100"/>
        </p:scale>
        <p:origin x="485" y="96"/>
      </p:cViewPr>
      <p:guideLst>
        <p:guide orient="horz" pos="10368"/>
        <p:guide pos="7680"/>
        <p:guide pos="15360"/>
        <p:guide pos="261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01A38C3-37A6-899A-F5E4-731A460AFF21}"/>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4099" name="Rectangle 3">
            <a:extLst>
              <a:ext uri="{FF2B5EF4-FFF2-40B4-BE49-F238E27FC236}">
                <a16:creationId xmlns:a16="http://schemas.microsoft.com/office/drawing/2014/main" id="{DD991D71-DA8C-98B8-30F0-EA049404A6E0}"/>
              </a:ext>
            </a:extLst>
          </p:cNvPr>
          <p:cNvSpPr>
            <a:spLocks noGrp="1" noChangeArrowheads="1"/>
          </p:cNvSpPr>
          <p:nvPr>
            <p:ph type="dt" sz="quarter"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ltLang="en-US"/>
          </a:p>
        </p:txBody>
      </p:sp>
      <p:sp>
        <p:nvSpPr>
          <p:cNvPr id="4100" name="Rectangle 4">
            <a:extLst>
              <a:ext uri="{FF2B5EF4-FFF2-40B4-BE49-F238E27FC236}">
                <a16:creationId xmlns:a16="http://schemas.microsoft.com/office/drawing/2014/main" id="{6EF7672D-B2C8-6F39-2083-E4E2DB97AB72}"/>
              </a:ext>
            </a:extLst>
          </p:cNvPr>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4101" name="Rectangle 5">
            <a:extLst>
              <a:ext uri="{FF2B5EF4-FFF2-40B4-BE49-F238E27FC236}">
                <a16:creationId xmlns:a16="http://schemas.microsoft.com/office/drawing/2014/main" id="{09EF7849-6C20-4688-4E30-A9CBD5C2530B}"/>
              </a:ext>
            </a:extLst>
          </p:cNvPr>
          <p:cNvSpPr>
            <a:spLocks noGrp="1" noChangeArrowheads="1"/>
          </p:cNvSpPr>
          <p:nvPr>
            <p:ph type="sldNum" sz="quarter" idx="3"/>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A1932002-0D70-2A43-BF36-FF91A4C016A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FF9DC6C-EF42-C5E4-8A8B-080F5C8C1774}"/>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3075" name="Rectangle 3">
            <a:extLst>
              <a:ext uri="{FF2B5EF4-FFF2-40B4-BE49-F238E27FC236}">
                <a16:creationId xmlns:a16="http://schemas.microsoft.com/office/drawing/2014/main" id="{BE7541F9-D58A-57D9-8143-5C6E4BFE3007}"/>
              </a:ext>
            </a:extLst>
          </p:cNvPr>
          <p:cNvSpPr>
            <a:spLocks noGrp="1" noChangeArrowheads="1"/>
          </p:cNvSpPr>
          <p:nvPr>
            <p:ph type="dt"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CBE07B5F-1897-4DCD-5641-41E182CED773}"/>
              </a:ext>
            </a:extLst>
          </p:cNvPr>
          <p:cNvSpPr>
            <a:spLocks noGrp="1" noRot="1" noChangeAspect="1" noChangeArrowheads="1" noTextEdit="1"/>
          </p:cNvSpPr>
          <p:nvPr>
            <p:ph type="sldImg" idx="2"/>
          </p:nvPr>
        </p:nvSpPr>
        <p:spPr bwMode="auto">
          <a:xfrm>
            <a:off x="3276600" y="549275"/>
            <a:ext cx="30480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7E09CFA4-4101-7EFD-8D55-949C453A82AC}"/>
              </a:ext>
            </a:extLst>
          </p:cNvPr>
          <p:cNvSpPr>
            <a:spLocks noGrp="1" noChangeArrowheads="1"/>
          </p:cNvSpPr>
          <p:nvPr>
            <p:ph type="body" sz="quarter" idx="3"/>
          </p:nvPr>
        </p:nvSpPr>
        <p:spPr bwMode="auto">
          <a:xfrm>
            <a:off x="960438" y="3475038"/>
            <a:ext cx="7681912" cy="3290887"/>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70139392-FD20-08F7-26BD-AFC86C93A4B4}"/>
              </a:ext>
            </a:extLst>
          </p:cNvPr>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3079" name="Rectangle 7">
            <a:extLst>
              <a:ext uri="{FF2B5EF4-FFF2-40B4-BE49-F238E27FC236}">
                <a16:creationId xmlns:a16="http://schemas.microsoft.com/office/drawing/2014/main" id="{C3C4FB75-B184-31A9-74CD-ACF883FB3DF3}"/>
              </a:ext>
            </a:extLst>
          </p:cNvPr>
          <p:cNvSpPr>
            <a:spLocks noGrp="1" noChangeArrowheads="1"/>
          </p:cNvSpPr>
          <p:nvPr>
            <p:ph type="sldNum" sz="quarter" idx="5"/>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B11D185A-34A9-DF44-9BE5-69A0181F0A9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0225770"/>
            <a:ext cx="31089600" cy="7056664"/>
          </a:xfrm>
        </p:spPr>
        <p:txBody>
          <a:bodyPr/>
          <a:lstStyle/>
          <a:p>
            <a:r>
              <a:rPr lang="en-US"/>
              <a:t>Click to edit Master title style</a:t>
            </a:r>
          </a:p>
        </p:txBody>
      </p:sp>
      <p:sp>
        <p:nvSpPr>
          <p:cNvPr id="3" name="Subtitle 2"/>
          <p:cNvSpPr>
            <a:spLocks noGrp="1"/>
          </p:cNvSpPr>
          <p:nvPr>
            <p:ph type="subTitle" idx="1"/>
          </p:nvPr>
        </p:nvSpPr>
        <p:spPr>
          <a:xfrm>
            <a:off x="5486400" y="18654034"/>
            <a:ext cx="25603200" cy="841193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42741A6-5223-6DAF-3B11-BB19A5D7186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6778EBA-5275-AADB-A2D3-F38DF2C5E14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A8206CD-1836-85CA-6518-B1576FC62FDE}"/>
              </a:ext>
            </a:extLst>
          </p:cNvPr>
          <p:cNvSpPr>
            <a:spLocks noGrp="1" noChangeArrowheads="1"/>
          </p:cNvSpPr>
          <p:nvPr>
            <p:ph type="sldNum" sz="quarter" idx="12"/>
          </p:nvPr>
        </p:nvSpPr>
        <p:spPr>
          <a:ln/>
        </p:spPr>
        <p:txBody>
          <a:bodyPr/>
          <a:lstStyle>
            <a:lvl1pPr>
              <a:defRPr/>
            </a:lvl1pPr>
          </a:lstStyle>
          <a:p>
            <a:fld id="{7F910600-48D1-BF4B-9BE4-14DABDEE0996}" type="slidenum">
              <a:rPr lang="en-US" altLang="en-US"/>
              <a:pPr/>
              <a:t>‹#›</a:t>
            </a:fld>
            <a:endParaRPr lang="en-US" altLang="en-US"/>
          </a:p>
        </p:txBody>
      </p:sp>
    </p:spTree>
    <p:extLst>
      <p:ext uri="{BB962C8B-B14F-4D97-AF65-F5344CB8AC3E}">
        <p14:creationId xmlns:p14="http://schemas.microsoft.com/office/powerpoint/2010/main" val="393823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E09F8C6-D060-E952-9A79-A79DB8818E4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08B0082-7717-B8CD-DC9B-951EE0CC1AC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9637B1C-A0A3-D317-C562-5BE76ADD2BB9}"/>
              </a:ext>
            </a:extLst>
          </p:cNvPr>
          <p:cNvSpPr>
            <a:spLocks noGrp="1" noChangeArrowheads="1"/>
          </p:cNvSpPr>
          <p:nvPr>
            <p:ph type="sldNum" sz="quarter" idx="12"/>
          </p:nvPr>
        </p:nvSpPr>
        <p:spPr>
          <a:ln/>
        </p:spPr>
        <p:txBody>
          <a:bodyPr/>
          <a:lstStyle>
            <a:lvl1pPr>
              <a:defRPr/>
            </a:lvl1pPr>
          </a:lstStyle>
          <a:p>
            <a:fld id="{FFFFCAF5-A8A3-0A47-BDC7-574751917D79}" type="slidenum">
              <a:rPr lang="en-US" altLang="en-US"/>
              <a:pPr/>
              <a:t>‹#›</a:t>
            </a:fld>
            <a:endParaRPr lang="en-US" altLang="en-US"/>
          </a:p>
        </p:txBody>
      </p:sp>
    </p:spTree>
    <p:extLst>
      <p:ext uri="{BB962C8B-B14F-4D97-AF65-F5344CB8AC3E}">
        <p14:creationId xmlns:p14="http://schemas.microsoft.com/office/powerpoint/2010/main" val="24080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58286" y="2926898"/>
            <a:ext cx="7768167" cy="263339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51669" y="2926898"/>
            <a:ext cx="23103417" cy="263339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B8D239B-A474-C1C3-1D44-D6A1F4E42F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8828C7E-378C-5886-E261-8BA44BF085C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F45D829-5184-674B-4DD4-8946723558D8}"/>
              </a:ext>
            </a:extLst>
          </p:cNvPr>
          <p:cNvSpPr>
            <a:spLocks noGrp="1" noChangeArrowheads="1"/>
          </p:cNvSpPr>
          <p:nvPr>
            <p:ph type="sldNum" sz="quarter" idx="12"/>
          </p:nvPr>
        </p:nvSpPr>
        <p:spPr>
          <a:ln/>
        </p:spPr>
        <p:txBody>
          <a:bodyPr/>
          <a:lstStyle>
            <a:lvl1pPr>
              <a:defRPr/>
            </a:lvl1pPr>
          </a:lstStyle>
          <a:p>
            <a:fld id="{E998F0B7-115E-3E4D-A3B0-FD5DC9F2BDC6}" type="slidenum">
              <a:rPr lang="en-US" altLang="en-US"/>
              <a:pPr/>
              <a:t>‹#›</a:t>
            </a:fld>
            <a:endParaRPr lang="en-US" altLang="en-US"/>
          </a:p>
        </p:txBody>
      </p:sp>
    </p:spTree>
    <p:extLst>
      <p:ext uri="{BB962C8B-B14F-4D97-AF65-F5344CB8AC3E}">
        <p14:creationId xmlns:p14="http://schemas.microsoft.com/office/powerpoint/2010/main" val="34912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71745E-2E63-E169-11CC-EEACADF3F8D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A0802E6-D0B6-AA65-3F62-ADC7BBA825C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CC611D6-B4E8-8892-F987-F521AE445A1A}"/>
              </a:ext>
            </a:extLst>
          </p:cNvPr>
          <p:cNvSpPr>
            <a:spLocks noGrp="1" noChangeArrowheads="1"/>
          </p:cNvSpPr>
          <p:nvPr>
            <p:ph type="sldNum" sz="quarter" idx="12"/>
          </p:nvPr>
        </p:nvSpPr>
        <p:spPr>
          <a:ln/>
        </p:spPr>
        <p:txBody>
          <a:bodyPr/>
          <a:lstStyle>
            <a:lvl1pPr>
              <a:defRPr/>
            </a:lvl1pPr>
          </a:lstStyle>
          <a:p>
            <a:fld id="{A2729014-9E90-844E-B3F1-FD371B555AD6}" type="slidenum">
              <a:rPr lang="en-US" altLang="en-US"/>
              <a:pPr/>
              <a:t>‹#›</a:t>
            </a:fld>
            <a:endParaRPr lang="en-US" altLang="en-US"/>
          </a:p>
        </p:txBody>
      </p:sp>
    </p:spTree>
    <p:extLst>
      <p:ext uri="{BB962C8B-B14F-4D97-AF65-F5344CB8AC3E}">
        <p14:creationId xmlns:p14="http://schemas.microsoft.com/office/powerpoint/2010/main" val="405747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21153665"/>
            <a:ext cx="31089600" cy="6536871"/>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1" y="13952764"/>
            <a:ext cx="31089600"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D065F51-6C39-7A33-065D-7850C5F85E7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92BEE7F-65B9-1CD0-802F-A4CED107350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C864393-E100-A241-8AF8-B606A7725943}"/>
              </a:ext>
            </a:extLst>
          </p:cNvPr>
          <p:cNvSpPr>
            <a:spLocks noGrp="1" noChangeArrowheads="1"/>
          </p:cNvSpPr>
          <p:nvPr>
            <p:ph type="sldNum" sz="quarter" idx="12"/>
          </p:nvPr>
        </p:nvSpPr>
        <p:spPr>
          <a:ln/>
        </p:spPr>
        <p:txBody>
          <a:bodyPr/>
          <a:lstStyle>
            <a:lvl1pPr>
              <a:defRPr/>
            </a:lvl1pPr>
          </a:lstStyle>
          <a:p>
            <a:fld id="{A9B40D6A-6A82-5348-B449-BA658C959FF1}" type="slidenum">
              <a:rPr lang="en-US" altLang="en-US"/>
              <a:pPr/>
              <a:t>‹#›</a:t>
            </a:fld>
            <a:endParaRPr lang="en-US" altLang="en-US"/>
          </a:p>
        </p:txBody>
      </p:sp>
    </p:spTree>
    <p:extLst>
      <p:ext uri="{BB962C8B-B14F-4D97-AF65-F5344CB8AC3E}">
        <p14:creationId xmlns:p14="http://schemas.microsoft.com/office/powerpoint/2010/main" val="266892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51668" y="9486900"/>
            <a:ext cx="15434733"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89601" y="9486900"/>
            <a:ext cx="15436851"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90AB747-04B1-B49B-29F8-ECC292000E1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1943240-3420-8BB3-D237-734A0BE6091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6AC06C8-5F35-1603-BE2E-CF5CF204BB4B}"/>
              </a:ext>
            </a:extLst>
          </p:cNvPr>
          <p:cNvSpPr>
            <a:spLocks noGrp="1" noChangeArrowheads="1"/>
          </p:cNvSpPr>
          <p:nvPr>
            <p:ph type="sldNum" sz="quarter" idx="12"/>
          </p:nvPr>
        </p:nvSpPr>
        <p:spPr>
          <a:ln/>
        </p:spPr>
        <p:txBody>
          <a:bodyPr/>
          <a:lstStyle>
            <a:lvl1pPr>
              <a:defRPr/>
            </a:lvl1pPr>
          </a:lstStyle>
          <a:p>
            <a:fld id="{D1E15DCD-3FC2-2946-9F0A-98C601122153}" type="slidenum">
              <a:rPr lang="en-US" altLang="en-US"/>
              <a:pPr/>
              <a:t>‹#›</a:t>
            </a:fld>
            <a:endParaRPr lang="en-US" altLang="en-US"/>
          </a:p>
        </p:txBody>
      </p:sp>
    </p:spTree>
    <p:extLst>
      <p:ext uri="{BB962C8B-B14F-4D97-AF65-F5344CB8AC3E}">
        <p14:creationId xmlns:p14="http://schemas.microsoft.com/office/powerpoint/2010/main" val="13343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318533"/>
            <a:ext cx="3291840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7368269"/>
            <a:ext cx="16160751" cy="30711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2" y="10439400"/>
            <a:ext cx="16160751" cy="18965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7368269"/>
            <a:ext cx="16167100" cy="30711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102" y="10439400"/>
            <a:ext cx="16167100" cy="18965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11F9F94-3A0B-C333-C5D5-B369A784D7D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2963B6C6-3EFE-9E1F-B612-9D4B79FC081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0D861C74-EA77-78C7-F41C-5F17A0E94C73}"/>
              </a:ext>
            </a:extLst>
          </p:cNvPr>
          <p:cNvSpPr>
            <a:spLocks noGrp="1" noChangeArrowheads="1"/>
          </p:cNvSpPr>
          <p:nvPr>
            <p:ph type="sldNum" sz="quarter" idx="12"/>
          </p:nvPr>
        </p:nvSpPr>
        <p:spPr>
          <a:ln/>
        </p:spPr>
        <p:txBody>
          <a:bodyPr/>
          <a:lstStyle>
            <a:lvl1pPr>
              <a:defRPr/>
            </a:lvl1pPr>
          </a:lstStyle>
          <a:p>
            <a:fld id="{811D4E0D-EEEA-5F49-B1B1-6E04DBFDE5F0}" type="slidenum">
              <a:rPr lang="en-US" altLang="en-US"/>
              <a:pPr/>
              <a:t>‹#›</a:t>
            </a:fld>
            <a:endParaRPr lang="en-US" altLang="en-US"/>
          </a:p>
        </p:txBody>
      </p:sp>
    </p:spTree>
    <p:extLst>
      <p:ext uri="{BB962C8B-B14F-4D97-AF65-F5344CB8AC3E}">
        <p14:creationId xmlns:p14="http://schemas.microsoft.com/office/powerpoint/2010/main" val="294509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A6364E4-041F-8CC0-9663-9DFC43DE5CE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48C2B7C6-2E33-9C48-2D87-30DA550EAC3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863CD330-6F6B-A35D-E88C-A6649A57CE36}"/>
              </a:ext>
            </a:extLst>
          </p:cNvPr>
          <p:cNvSpPr>
            <a:spLocks noGrp="1" noChangeArrowheads="1"/>
          </p:cNvSpPr>
          <p:nvPr>
            <p:ph type="sldNum" sz="quarter" idx="12"/>
          </p:nvPr>
        </p:nvSpPr>
        <p:spPr>
          <a:ln/>
        </p:spPr>
        <p:txBody>
          <a:bodyPr/>
          <a:lstStyle>
            <a:lvl1pPr>
              <a:defRPr/>
            </a:lvl1pPr>
          </a:lstStyle>
          <a:p>
            <a:fld id="{5F47CD4C-DD4C-304A-BBFC-C0DA77B0015C}" type="slidenum">
              <a:rPr lang="en-US" altLang="en-US"/>
              <a:pPr/>
              <a:t>‹#›</a:t>
            </a:fld>
            <a:endParaRPr lang="en-US" altLang="en-US"/>
          </a:p>
        </p:txBody>
      </p:sp>
    </p:spTree>
    <p:extLst>
      <p:ext uri="{BB962C8B-B14F-4D97-AF65-F5344CB8AC3E}">
        <p14:creationId xmlns:p14="http://schemas.microsoft.com/office/powerpoint/2010/main" val="161319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1F8AFDE-DC09-583E-0AC3-F74FAB35078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BEB08C97-2525-A3AF-14CB-BEAA97EB674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9BE50BC4-9819-F48B-C6DE-9D0D6FC68AD9}"/>
              </a:ext>
            </a:extLst>
          </p:cNvPr>
          <p:cNvSpPr>
            <a:spLocks noGrp="1" noChangeArrowheads="1"/>
          </p:cNvSpPr>
          <p:nvPr>
            <p:ph type="sldNum" sz="quarter" idx="12"/>
          </p:nvPr>
        </p:nvSpPr>
        <p:spPr>
          <a:ln/>
        </p:spPr>
        <p:txBody>
          <a:bodyPr/>
          <a:lstStyle>
            <a:lvl1pPr>
              <a:defRPr/>
            </a:lvl1pPr>
          </a:lstStyle>
          <a:p>
            <a:fld id="{B9E1A1E9-3A04-B144-BC80-EC1ABF5526E3}" type="slidenum">
              <a:rPr lang="en-US" altLang="en-US"/>
              <a:pPr/>
              <a:t>‹#›</a:t>
            </a:fld>
            <a:endParaRPr lang="en-US" altLang="en-US"/>
          </a:p>
        </p:txBody>
      </p:sp>
    </p:spTree>
    <p:extLst>
      <p:ext uri="{BB962C8B-B14F-4D97-AF65-F5344CB8AC3E}">
        <p14:creationId xmlns:p14="http://schemas.microsoft.com/office/powerpoint/2010/main" val="126292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1" y="1310369"/>
            <a:ext cx="12033251" cy="557756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200" y="1310369"/>
            <a:ext cx="20447000" cy="280946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1" y="6887936"/>
            <a:ext cx="12033251"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8E65DD-2D79-EE4F-8EE8-E751E411896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C5CCA2B-06ED-DAAF-3F49-5507A6AB519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D4B6DA0-1D8A-520C-E0E8-454E73D2F638}"/>
              </a:ext>
            </a:extLst>
          </p:cNvPr>
          <p:cNvSpPr>
            <a:spLocks noGrp="1" noChangeArrowheads="1"/>
          </p:cNvSpPr>
          <p:nvPr>
            <p:ph type="sldNum" sz="quarter" idx="12"/>
          </p:nvPr>
        </p:nvSpPr>
        <p:spPr>
          <a:ln/>
        </p:spPr>
        <p:txBody>
          <a:bodyPr/>
          <a:lstStyle>
            <a:lvl1pPr>
              <a:defRPr/>
            </a:lvl1pPr>
          </a:lstStyle>
          <a:p>
            <a:fld id="{2D23E912-50AF-E248-84FA-82CD70148A2A}" type="slidenum">
              <a:rPr lang="en-US" altLang="en-US"/>
              <a:pPr/>
              <a:t>‹#›</a:t>
            </a:fld>
            <a:endParaRPr lang="en-US" altLang="en-US"/>
          </a:p>
        </p:txBody>
      </p:sp>
    </p:spTree>
    <p:extLst>
      <p:ext uri="{BB962C8B-B14F-4D97-AF65-F5344CB8AC3E}">
        <p14:creationId xmlns:p14="http://schemas.microsoft.com/office/powerpoint/2010/main" val="341759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23042337"/>
            <a:ext cx="21945600" cy="272142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9151" y="2941866"/>
            <a:ext cx="21945600" cy="197507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169151" y="25763766"/>
            <a:ext cx="21945600" cy="3863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51D2D79-9846-4DD3-1935-4615601C7D5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0F77C85-F3FB-7770-D244-BD568D60A45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2B1AE00-44F5-8EF0-A428-25757872D0AF}"/>
              </a:ext>
            </a:extLst>
          </p:cNvPr>
          <p:cNvSpPr>
            <a:spLocks noGrp="1" noChangeArrowheads="1"/>
          </p:cNvSpPr>
          <p:nvPr>
            <p:ph type="sldNum" sz="quarter" idx="12"/>
          </p:nvPr>
        </p:nvSpPr>
        <p:spPr>
          <a:ln/>
        </p:spPr>
        <p:txBody>
          <a:bodyPr/>
          <a:lstStyle>
            <a:lvl1pPr>
              <a:defRPr/>
            </a:lvl1pPr>
          </a:lstStyle>
          <a:p>
            <a:fld id="{A8EB3B33-8F31-4A42-9F78-DFBFD8BCD3B5}" type="slidenum">
              <a:rPr lang="en-US" altLang="en-US"/>
              <a:pPr/>
              <a:t>‹#›</a:t>
            </a:fld>
            <a:endParaRPr lang="en-US" altLang="en-US"/>
          </a:p>
        </p:txBody>
      </p:sp>
    </p:spTree>
    <p:extLst>
      <p:ext uri="{BB962C8B-B14F-4D97-AF65-F5344CB8AC3E}">
        <p14:creationId xmlns:p14="http://schemas.microsoft.com/office/powerpoint/2010/main" val="204029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8B7191-86CE-391A-5F15-318C818F57FF}"/>
              </a:ext>
            </a:extLst>
          </p:cNvPr>
          <p:cNvSpPr>
            <a:spLocks noGrp="1" noChangeArrowheads="1"/>
          </p:cNvSpPr>
          <p:nvPr>
            <p:ph type="title"/>
          </p:nvPr>
        </p:nvSpPr>
        <p:spPr bwMode="auto">
          <a:xfrm>
            <a:off x="2751138" y="2927350"/>
            <a:ext cx="3107531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6DF8C97-BEDE-048D-8888-0DDA00BF120C}"/>
              </a:ext>
            </a:extLst>
          </p:cNvPr>
          <p:cNvSpPr>
            <a:spLocks noGrp="1" noChangeArrowheads="1"/>
          </p:cNvSpPr>
          <p:nvPr>
            <p:ph type="body" idx="1"/>
          </p:nvPr>
        </p:nvSpPr>
        <p:spPr bwMode="auto">
          <a:xfrm>
            <a:off x="2751138" y="9486900"/>
            <a:ext cx="31075312" cy="1977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A7C65CA-6BC9-9B90-1FDE-9B01BD8E1C09}"/>
              </a:ext>
            </a:extLst>
          </p:cNvPr>
          <p:cNvSpPr>
            <a:spLocks noGrp="1" noChangeArrowheads="1"/>
          </p:cNvSpPr>
          <p:nvPr>
            <p:ph type="dt" sz="half" idx="2"/>
          </p:nvPr>
        </p:nvSpPr>
        <p:spPr bwMode="auto">
          <a:xfrm>
            <a:off x="2751138" y="30016450"/>
            <a:ext cx="7620000"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defRPr sz="6100" b="0" smtClean="0">
                <a:solidFill>
                  <a:schemeClr val="tx1"/>
                </a:solidFill>
                <a:latin typeface="Times New Roman" pitchFamily="18" charset="0"/>
              </a:defRPr>
            </a:lvl1pPr>
          </a:lstStyle>
          <a:p>
            <a:pPr>
              <a:defRPr/>
            </a:pPr>
            <a:endParaRPr lang="en-US" altLang="en-US"/>
          </a:p>
        </p:txBody>
      </p:sp>
      <p:sp>
        <p:nvSpPr>
          <p:cNvPr id="1029" name="Rectangle 5">
            <a:extLst>
              <a:ext uri="{FF2B5EF4-FFF2-40B4-BE49-F238E27FC236}">
                <a16:creationId xmlns:a16="http://schemas.microsoft.com/office/drawing/2014/main" id="{A0B800F5-BC93-FF96-AD24-8E11927704A1}"/>
              </a:ext>
            </a:extLst>
          </p:cNvPr>
          <p:cNvSpPr>
            <a:spLocks noGrp="1" noChangeArrowheads="1"/>
          </p:cNvSpPr>
          <p:nvPr>
            <p:ph type="ftr" sz="quarter" idx="3"/>
          </p:nvPr>
        </p:nvSpPr>
        <p:spPr bwMode="auto">
          <a:xfrm>
            <a:off x="12490450" y="30016450"/>
            <a:ext cx="11596688"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lgn="ctr">
              <a:defRPr sz="6100" b="0" smtClean="0">
                <a:solidFill>
                  <a:schemeClr val="tx1"/>
                </a:solidFill>
                <a:latin typeface="Times New Roman" pitchFamily="18" charset="0"/>
              </a:defRPr>
            </a:lvl1pPr>
          </a:lstStyle>
          <a:p>
            <a:pPr>
              <a:defRPr/>
            </a:pPr>
            <a:endParaRPr lang="en-US" altLang="en-US"/>
          </a:p>
        </p:txBody>
      </p:sp>
      <p:sp>
        <p:nvSpPr>
          <p:cNvPr id="1030" name="Rectangle 6">
            <a:extLst>
              <a:ext uri="{FF2B5EF4-FFF2-40B4-BE49-F238E27FC236}">
                <a16:creationId xmlns:a16="http://schemas.microsoft.com/office/drawing/2014/main" id="{E19DF97E-C9E4-34C9-E62E-2EAB7493744C}"/>
              </a:ext>
            </a:extLst>
          </p:cNvPr>
          <p:cNvSpPr>
            <a:spLocks noGrp="1" noChangeArrowheads="1"/>
          </p:cNvSpPr>
          <p:nvPr>
            <p:ph type="sldNum" sz="quarter" idx="4"/>
          </p:nvPr>
        </p:nvSpPr>
        <p:spPr bwMode="auto">
          <a:xfrm>
            <a:off x="26206450" y="30016450"/>
            <a:ext cx="7620000"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lgn="r">
              <a:defRPr sz="6100" b="0">
                <a:solidFill>
                  <a:schemeClr val="tx1"/>
                </a:solidFill>
                <a:latin typeface="Times New Roman" panose="02020603050405020304" pitchFamily="18" charset="0"/>
              </a:defRPr>
            </a:lvl1pPr>
          </a:lstStyle>
          <a:p>
            <a:fld id="{6BA063B9-B346-3347-A7C8-55F7144C8F4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51338" rtl="0" eaLnBrk="0" fontAlgn="base" hangingPunct="0">
        <a:spcBef>
          <a:spcPct val="0"/>
        </a:spcBef>
        <a:spcAft>
          <a:spcPct val="0"/>
        </a:spcAft>
        <a:defRPr sz="21200">
          <a:solidFill>
            <a:schemeClr val="tx2"/>
          </a:solidFill>
          <a:latin typeface="+mj-lt"/>
          <a:ea typeface="+mj-ea"/>
          <a:cs typeface="+mj-cs"/>
        </a:defRPr>
      </a:lvl1pPr>
      <a:lvl2pPr algn="ctr" defTabSz="4351338" rtl="0" eaLnBrk="0" fontAlgn="base" hangingPunct="0">
        <a:spcBef>
          <a:spcPct val="0"/>
        </a:spcBef>
        <a:spcAft>
          <a:spcPct val="0"/>
        </a:spcAft>
        <a:defRPr sz="21200">
          <a:solidFill>
            <a:schemeClr val="tx2"/>
          </a:solidFill>
          <a:latin typeface="Times New Roman" pitchFamily="18" charset="0"/>
        </a:defRPr>
      </a:lvl2pPr>
      <a:lvl3pPr algn="ctr" defTabSz="4351338" rtl="0" eaLnBrk="0" fontAlgn="base" hangingPunct="0">
        <a:spcBef>
          <a:spcPct val="0"/>
        </a:spcBef>
        <a:spcAft>
          <a:spcPct val="0"/>
        </a:spcAft>
        <a:defRPr sz="21200">
          <a:solidFill>
            <a:schemeClr val="tx2"/>
          </a:solidFill>
          <a:latin typeface="Times New Roman" pitchFamily="18" charset="0"/>
        </a:defRPr>
      </a:lvl3pPr>
      <a:lvl4pPr algn="ctr" defTabSz="4351338" rtl="0" eaLnBrk="0" fontAlgn="base" hangingPunct="0">
        <a:spcBef>
          <a:spcPct val="0"/>
        </a:spcBef>
        <a:spcAft>
          <a:spcPct val="0"/>
        </a:spcAft>
        <a:defRPr sz="21200">
          <a:solidFill>
            <a:schemeClr val="tx2"/>
          </a:solidFill>
          <a:latin typeface="Times New Roman" pitchFamily="18" charset="0"/>
        </a:defRPr>
      </a:lvl4pPr>
      <a:lvl5pPr algn="ctr" defTabSz="4351338" rtl="0" eaLnBrk="0" fontAlgn="base" hangingPunct="0">
        <a:spcBef>
          <a:spcPct val="0"/>
        </a:spcBef>
        <a:spcAft>
          <a:spcPct val="0"/>
        </a:spcAft>
        <a:defRPr sz="21200">
          <a:solidFill>
            <a:schemeClr val="tx2"/>
          </a:solidFill>
          <a:latin typeface="Times New Roman" pitchFamily="18" charset="0"/>
        </a:defRPr>
      </a:lvl5pPr>
      <a:lvl6pPr marL="457200" algn="ctr" defTabSz="4351338" rtl="0" eaLnBrk="0" fontAlgn="base" hangingPunct="0">
        <a:spcBef>
          <a:spcPct val="0"/>
        </a:spcBef>
        <a:spcAft>
          <a:spcPct val="0"/>
        </a:spcAft>
        <a:defRPr sz="21200">
          <a:solidFill>
            <a:schemeClr val="tx2"/>
          </a:solidFill>
          <a:latin typeface="Times New Roman" pitchFamily="18" charset="0"/>
        </a:defRPr>
      </a:lvl6pPr>
      <a:lvl7pPr marL="914400" algn="ctr" defTabSz="4351338" rtl="0" eaLnBrk="0" fontAlgn="base" hangingPunct="0">
        <a:spcBef>
          <a:spcPct val="0"/>
        </a:spcBef>
        <a:spcAft>
          <a:spcPct val="0"/>
        </a:spcAft>
        <a:defRPr sz="21200">
          <a:solidFill>
            <a:schemeClr val="tx2"/>
          </a:solidFill>
          <a:latin typeface="Times New Roman" pitchFamily="18" charset="0"/>
        </a:defRPr>
      </a:lvl7pPr>
      <a:lvl8pPr marL="1371600" algn="ctr" defTabSz="4351338" rtl="0" eaLnBrk="0" fontAlgn="base" hangingPunct="0">
        <a:spcBef>
          <a:spcPct val="0"/>
        </a:spcBef>
        <a:spcAft>
          <a:spcPct val="0"/>
        </a:spcAft>
        <a:defRPr sz="21200">
          <a:solidFill>
            <a:schemeClr val="tx2"/>
          </a:solidFill>
          <a:latin typeface="Times New Roman" pitchFamily="18" charset="0"/>
        </a:defRPr>
      </a:lvl8pPr>
      <a:lvl9pPr marL="1828800" algn="ctr" defTabSz="4351338" rtl="0" eaLnBrk="0" fontAlgn="base" hangingPunct="0">
        <a:spcBef>
          <a:spcPct val="0"/>
        </a:spcBef>
        <a:spcAft>
          <a:spcPct val="0"/>
        </a:spcAft>
        <a:defRPr sz="21200">
          <a:solidFill>
            <a:schemeClr val="tx2"/>
          </a:solidFill>
          <a:latin typeface="Times New Roman" pitchFamily="18" charset="0"/>
        </a:defRPr>
      </a:lvl9pPr>
    </p:titleStyle>
    <p:bodyStyle>
      <a:lvl1pPr marL="1628775" indent="-1628775" algn="l" defTabSz="4351338" rtl="0" eaLnBrk="0" fontAlgn="base" hangingPunct="0">
        <a:spcBef>
          <a:spcPct val="20000"/>
        </a:spcBef>
        <a:spcAft>
          <a:spcPct val="0"/>
        </a:spcAft>
        <a:buChar char="•"/>
        <a:defRPr sz="14500">
          <a:solidFill>
            <a:schemeClr val="tx1"/>
          </a:solidFill>
          <a:latin typeface="+mn-lt"/>
          <a:ea typeface="+mn-ea"/>
          <a:cs typeface="+mn-cs"/>
        </a:defRPr>
      </a:lvl1pPr>
      <a:lvl2pPr marL="3533775" indent="-1362075" algn="l" defTabSz="4351338" rtl="0" eaLnBrk="0" fontAlgn="base" hangingPunct="0">
        <a:spcBef>
          <a:spcPct val="20000"/>
        </a:spcBef>
        <a:spcAft>
          <a:spcPct val="0"/>
        </a:spcAft>
        <a:buChar char="–"/>
        <a:defRPr sz="13200">
          <a:solidFill>
            <a:schemeClr val="tx1"/>
          </a:solidFill>
          <a:latin typeface="+mn-lt"/>
        </a:defRPr>
      </a:lvl2pPr>
      <a:lvl3pPr marL="5427663" indent="-1076325" algn="l" defTabSz="4351338" rtl="0" eaLnBrk="0" fontAlgn="base" hangingPunct="0">
        <a:spcBef>
          <a:spcPct val="20000"/>
        </a:spcBef>
        <a:spcAft>
          <a:spcPct val="0"/>
        </a:spcAft>
        <a:buChar char="•"/>
        <a:defRPr sz="11000">
          <a:solidFill>
            <a:schemeClr val="tx1"/>
          </a:solidFill>
          <a:latin typeface="+mn-lt"/>
        </a:defRPr>
      </a:lvl3pPr>
      <a:lvl4pPr marL="7607300" indent="-1098550" algn="l" defTabSz="4351338" rtl="0" eaLnBrk="0" fontAlgn="base" hangingPunct="0">
        <a:spcBef>
          <a:spcPct val="20000"/>
        </a:spcBef>
        <a:spcAft>
          <a:spcPct val="0"/>
        </a:spcAft>
        <a:buChar char="–"/>
        <a:defRPr sz="9300">
          <a:solidFill>
            <a:schemeClr val="tx1"/>
          </a:solidFill>
          <a:latin typeface="+mn-lt"/>
        </a:defRPr>
      </a:lvl4pPr>
      <a:lvl5pPr marL="9769475" indent="-1081088" algn="l" defTabSz="4351338" rtl="0" eaLnBrk="0" fontAlgn="base" hangingPunct="0">
        <a:spcBef>
          <a:spcPct val="20000"/>
        </a:spcBef>
        <a:spcAft>
          <a:spcPct val="0"/>
        </a:spcAft>
        <a:buChar char="»"/>
        <a:defRPr sz="9300">
          <a:solidFill>
            <a:schemeClr val="tx1"/>
          </a:solidFill>
          <a:latin typeface="+mn-lt"/>
        </a:defRPr>
      </a:lvl5pPr>
      <a:lvl6pPr marL="10226675" indent="-1081088" algn="l" defTabSz="4351338" rtl="0" eaLnBrk="0" fontAlgn="base" hangingPunct="0">
        <a:spcBef>
          <a:spcPct val="20000"/>
        </a:spcBef>
        <a:spcAft>
          <a:spcPct val="0"/>
        </a:spcAft>
        <a:buChar char="»"/>
        <a:defRPr sz="9300">
          <a:solidFill>
            <a:schemeClr val="tx1"/>
          </a:solidFill>
          <a:latin typeface="+mn-lt"/>
        </a:defRPr>
      </a:lvl6pPr>
      <a:lvl7pPr marL="10683875" indent="-1081088" algn="l" defTabSz="4351338" rtl="0" eaLnBrk="0" fontAlgn="base" hangingPunct="0">
        <a:spcBef>
          <a:spcPct val="20000"/>
        </a:spcBef>
        <a:spcAft>
          <a:spcPct val="0"/>
        </a:spcAft>
        <a:buChar char="»"/>
        <a:defRPr sz="9300">
          <a:solidFill>
            <a:schemeClr val="tx1"/>
          </a:solidFill>
          <a:latin typeface="+mn-lt"/>
        </a:defRPr>
      </a:lvl7pPr>
      <a:lvl8pPr marL="11141075" indent="-1081088" algn="l" defTabSz="4351338" rtl="0" eaLnBrk="0" fontAlgn="base" hangingPunct="0">
        <a:spcBef>
          <a:spcPct val="20000"/>
        </a:spcBef>
        <a:spcAft>
          <a:spcPct val="0"/>
        </a:spcAft>
        <a:buChar char="»"/>
        <a:defRPr sz="9300">
          <a:solidFill>
            <a:schemeClr val="tx1"/>
          </a:solidFill>
          <a:latin typeface="+mn-lt"/>
        </a:defRPr>
      </a:lvl8pPr>
      <a:lvl9pPr marL="11598275" indent="-1081088" algn="l" defTabSz="4351338"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35597E2D-1251-7F7C-C890-479C327CF109}"/>
              </a:ext>
            </a:extLst>
          </p:cNvPr>
          <p:cNvSpPr txBox="1">
            <a:spLocks noChangeArrowheads="1"/>
          </p:cNvSpPr>
          <p:nvPr/>
        </p:nvSpPr>
        <p:spPr bwMode="auto">
          <a:xfrm>
            <a:off x="203200" y="-304800"/>
            <a:ext cx="36372800"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nSpc>
                <a:spcPct val="90000"/>
              </a:lnSpc>
            </a:pPr>
            <a:r>
              <a:rPr lang="en-US" altLang="en-US" sz="9600" b="0" dirty="0">
                <a:solidFill>
                  <a:srgbClr val="6DB1FF"/>
                </a:solidFill>
                <a:latin typeface="Gill Sans" panose="020B0502020104020203" pitchFamily="34" charset="-79"/>
              </a:rPr>
              <a:t>The Association Between Seasonal Affective Disorder </a:t>
            </a:r>
          </a:p>
          <a:p>
            <a:pPr>
              <a:lnSpc>
                <a:spcPct val="90000"/>
              </a:lnSpc>
            </a:pPr>
            <a:r>
              <a:rPr lang="en-US" altLang="en-US" sz="9600" b="0" dirty="0">
                <a:solidFill>
                  <a:srgbClr val="6DB1FF"/>
                </a:solidFill>
                <a:latin typeface="Gill Sans" panose="020B0502020104020203" pitchFamily="34" charset="-79"/>
              </a:rPr>
              <a:t>(SAD) and Consumer Confidence</a:t>
            </a:r>
          </a:p>
        </p:txBody>
      </p:sp>
      <p:sp>
        <p:nvSpPr>
          <p:cNvPr id="2051" name="Line 72">
            <a:extLst>
              <a:ext uri="{FF2B5EF4-FFF2-40B4-BE49-F238E27FC236}">
                <a16:creationId xmlns:a16="http://schemas.microsoft.com/office/drawing/2014/main" id="{2A81C5F3-B8CA-BF02-F77A-79D14CA8BE4C}"/>
              </a:ext>
            </a:extLst>
          </p:cNvPr>
          <p:cNvSpPr>
            <a:spLocks noChangeShapeType="1"/>
          </p:cNvSpPr>
          <p:nvPr/>
        </p:nvSpPr>
        <p:spPr bwMode="auto">
          <a:xfrm>
            <a:off x="31750" y="4413250"/>
            <a:ext cx="0" cy="28505150"/>
          </a:xfrm>
          <a:prstGeom prst="line">
            <a:avLst/>
          </a:prstGeom>
          <a:noFill/>
          <a:ln w="9525">
            <a:solidFill>
              <a:srgbClr val="F8F8F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 name="Text Box 96">
            <a:extLst>
              <a:ext uri="{FF2B5EF4-FFF2-40B4-BE49-F238E27FC236}">
                <a16:creationId xmlns:a16="http://schemas.microsoft.com/office/drawing/2014/main" id="{58EB79F9-171C-47D8-1871-971A997007ED}"/>
              </a:ext>
            </a:extLst>
          </p:cNvPr>
          <p:cNvSpPr txBox="1">
            <a:spLocks noChangeArrowheads="1"/>
          </p:cNvSpPr>
          <p:nvPr/>
        </p:nvSpPr>
        <p:spPr bwMode="auto">
          <a:xfrm>
            <a:off x="406400" y="2736850"/>
            <a:ext cx="2946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9070" tIns="45267" rIns="419070" bIns="45267">
            <a:spAutoFit/>
          </a:bodyPr>
          <a:lstStyle>
            <a:lvl1pPr marL="987425" indent="-987425"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4400" b="0" dirty="0">
                <a:solidFill>
                  <a:schemeClr val="accent6"/>
                </a:solidFill>
                <a:latin typeface="Times New Roman" panose="02020603050405020304" pitchFamily="18" charset="0"/>
              </a:rPr>
              <a:t>Caleb Henning, </a:t>
            </a:r>
            <a:r>
              <a:rPr lang="en-US" altLang="en-US" sz="4400" b="0" dirty="0" err="1">
                <a:solidFill>
                  <a:schemeClr val="accent6"/>
                </a:solidFill>
                <a:latin typeface="Times New Roman" panose="02020603050405020304" pitchFamily="18" charset="0"/>
              </a:rPr>
              <a:t>Balazs</a:t>
            </a:r>
            <a:r>
              <a:rPr lang="en-US" altLang="en-US" sz="4400" b="0" dirty="0">
                <a:solidFill>
                  <a:schemeClr val="accent6"/>
                </a:solidFill>
                <a:latin typeface="Times New Roman" panose="02020603050405020304" pitchFamily="18" charset="0"/>
              </a:rPr>
              <a:t> </a:t>
            </a:r>
            <a:r>
              <a:rPr lang="en-US" altLang="en-US" sz="4400" b="0" dirty="0" err="1">
                <a:solidFill>
                  <a:schemeClr val="accent6"/>
                </a:solidFill>
                <a:latin typeface="Times New Roman" panose="02020603050405020304" pitchFamily="18" charset="0"/>
              </a:rPr>
              <a:t>Zelity</a:t>
            </a:r>
            <a:r>
              <a:rPr lang="en-US" altLang="en-US" sz="4400" b="0" dirty="0">
                <a:solidFill>
                  <a:schemeClr val="accent2"/>
                </a:solidFill>
                <a:latin typeface="Times New Roman" panose="02020603050405020304" pitchFamily="18" charset="0"/>
              </a:rPr>
              <a:t>, </a:t>
            </a:r>
            <a:r>
              <a:rPr lang="en-US" altLang="en-US" sz="3600" b="0" dirty="0">
                <a:solidFill>
                  <a:schemeClr val="tx1"/>
                </a:solidFill>
                <a:latin typeface="Times New Roman" panose="02020603050405020304" pitchFamily="18" charset="0"/>
              </a:rPr>
              <a:t>Wesleyan University Economics Department, Quantitative Apprenticeship 2022</a:t>
            </a:r>
          </a:p>
        </p:txBody>
      </p:sp>
      <p:sp>
        <p:nvSpPr>
          <p:cNvPr id="2054" name="Text Box 3">
            <a:extLst>
              <a:ext uri="{FF2B5EF4-FFF2-40B4-BE49-F238E27FC236}">
                <a16:creationId xmlns:a16="http://schemas.microsoft.com/office/drawing/2014/main" id="{C6DBCAF1-5E2D-C053-B366-B9F2418B2E98}"/>
              </a:ext>
            </a:extLst>
          </p:cNvPr>
          <p:cNvSpPr txBox="1">
            <a:spLocks noChangeArrowheads="1"/>
          </p:cNvSpPr>
          <p:nvPr/>
        </p:nvSpPr>
        <p:spPr bwMode="auto">
          <a:xfrm>
            <a:off x="914400" y="3886200"/>
            <a:ext cx="11015663" cy="635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lIns="0" tIns="45267" rIns="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r>
              <a:rPr lang="en-US" altLang="en-US" sz="4400" b="0" dirty="0">
                <a:solidFill>
                  <a:srgbClr val="6DB1FF"/>
                </a:solidFill>
                <a:latin typeface="Gill Sans" panose="020B0502020104020203" pitchFamily="34" charset="-79"/>
              </a:rPr>
              <a:t>INTRODUCTION</a:t>
            </a:r>
            <a:endParaRPr lang="en-US" altLang="en-US" sz="4400" dirty="0">
              <a:solidFill>
                <a:srgbClr val="6DB1FF"/>
              </a:solidFill>
            </a:endParaRPr>
          </a:p>
          <a:p>
            <a:pPr>
              <a:lnSpc>
                <a:spcPct val="110000"/>
              </a:lnSpc>
              <a:spcBef>
                <a:spcPct val="25000"/>
              </a:spcBef>
            </a:pPr>
            <a:r>
              <a:rPr lang="en-US" altLang="en-US" sz="3600" dirty="0">
                <a:solidFill>
                  <a:schemeClr val="tx1"/>
                </a:solidFill>
              </a:rPr>
              <a:t>	</a:t>
            </a:r>
            <a:r>
              <a:rPr lang="en-US" altLang="en-US" sz="3200" b="0" dirty="0">
                <a:solidFill>
                  <a:schemeClr val="tx1"/>
                </a:solidFill>
                <a:latin typeface="Times New Roman" panose="02020603050405020304" pitchFamily="18" charset="0"/>
              </a:rPr>
              <a:t>It has been hypothesized that seasonal variables such as SAD (Lin, 2015; Lo &amp; Wu, 2018) and temperature (Liu et al., 2021) have a negative impact on the economy during the winter months, especially regarding investment behavior. Additionally, some research has been done on the relationship between length of daylight and consumer confidence in Japan (</a:t>
            </a:r>
            <a:r>
              <a:rPr lang="en-US" altLang="en-US" sz="3200" b="0" dirty="0" err="1">
                <a:solidFill>
                  <a:schemeClr val="tx1"/>
                </a:solidFill>
                <a:latin typeface="Times New Roman" panose="02020603050405020304" pitchFamily="18" charset="0"/>
              </a:rPr>
              <a:t>Sekizawa</a:t>
            </a:r>
            <a:r>
              <a:rPr lang="en-US" altLang="en-US" sz="3200" b="0" dirty="0">
                <a:solidFill>
                  <a:schemeClr val="tx1"/>
                </a:solidFill>
                <a:latin typeface="Times New Roman" panose="02020603050405020304" pitchFamily="18" charset="0"/>
              </a:rPr>
              <a:t> &amp; </a:t>
            </a:r>
            <a:r>
              <a:rPr lang="en-US" altLang="en-US" sz="3200" b="0" dirty="0" err="1">
                <a:solidFill>
                  <a:schemeClr val="tx1"/>
                </a:solidFill>
                <a:latin typeface="Times New Roman" panose="02020603050405020304" pitchFamily="18" charset="0"/>
              </a:rPr>
              <a:t>Konishi</a:t>
            </a:r>
            <a:r>
              <a:rPr lang="en-US" altLang="en-US" sz="3200" b="0" dirty="0">
                <a:solidFill>
                  <a:schemeClr val="tx1"/>
                </a:solidFill>
                <a:latin typeface="Times New Roman" panose="02020603050405020304" pitchFamily="18" charset="0"/>
              </a:rPr>
              <a:t>, 2021). This research aims to extend the investigation into the relationship between SAD—measured indirectly through the seasonal variables of sunlight duration, solar elevation, and sun declination—and consumer confidence in 24 countries worldwide. </a:t>
            </a:r>
            <a:endParaRPr lang="en-US" altLang="en-US" sz="2400" b="0" dirty="0">
              <a:solidFill>
                <a:schemeClr val="tx1"/>
              </a:solidFill>
              <a:latin typeface="ArialMS" charset="0"/>
            </a:endParaRPr>
          </a:p>
        </p:txBody>
      </p:sp>
      <p:sp>
        <p:nvSpPr>
          <p:cNvPr id="2055" name="Text Box 238">
            <a:extLst>
              <a:ext uri="{FF2B5EF4-FFF2-40B4-BE49-F238E27FC236}">
                <a16:creationId xmlns:a16="http://schemas.microsoft.com/office/drawing/2014/main" id="{8708357D-4D71-0906-250C-045525C20370}"/>
              </a:ext>
            </a:extLst>
          </p:cNvPr>
          <p:cNvSpPr txBox="1">
            <a:spLocks noChangeArrowheads="1"/>
          </p:cNvSpPr>
          <p:nvPr/>
        </p:nvSpPr>
        <p:spPr bwMode="auto">
          <a:xfrm>
            <a:off x="914400" y="27813000"/>
            <a:ext cx="10744200" cy="524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267" rIns="0" bIns="457200">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4400" b="0" dirty="0">
                <a:solidFill>
                  <a:srgbClr val="6DB1FF"/>
                </a:solidFill>
                <a:latin typeface="Gill Sans" panose="020B0502020104020203" pitchFamily="34" charset="-79"/>
              </a:rPr>
              <a:t>REFERENCES</a:t>
            </a:r>
            <a:r>
              <a:rPr lang="en-US" altLang="en-US" sz="4400" b="0" dirty="0">
                <a:solidFill>
                  <a:srgbClr val="096640"/>
                </a:solidFill>
                <a:latin typeface="Gill Sans" panose="020B0502020104020203" pitchFamily="34" charset="-79"/>
              </a:rPr>
              <a:t> </a:t>
            </a:r>
            <a:endParaRPr lang="en-US" altLang="en-US" sz="3600" dirty="0">
              <a:solidFill>
                <a:srgbClr val="000066"/>
              </a:solidFill>
            </a:endParaRPr>
          </a:p>
          <a:p>
            <a:r>
              <a:rPr lang="en-US" altLang="en-US" sz="2200" b="0" dirty="0">
                <a:solidFill>
                  <a:schemeClr val="tx1"/>
                </a:solidFill>
                <a:latin typeface="Times New Roman" panose="02020603050405020304" pitchFamily="18" charset="0"/>
              </a:rPr>
              <a:t>Lin, M.-C. (2015). Seasonal affective disorder and investors’ response to earnings news—ScienceDirect. International Review of Financial Analysis, 42, 211–221. https://</a:t>
            </a:r>
            <a:r>
              <a:rPr lang="en-US" altLang="en-US" sz="2200" b="0" dirty="0" err="1">
                <a:solidFill>
                  <a:schemeClr val="tx1"/>
                </a:solidFill>
                <a:latin typeface="Times New Roman" panose="02020603050405020304" pitchFamily="18" charset="0"/>
              </a:rPr>
              <a:t>doi.org</a:t>
            </a:r>
            <a:r>
              <a:rPr lang="en-US" altLang="en-US" sz="2200" b="0" dirty="0">
                <a:solidFill>
                  <a:schemeClr val="tx1"/>
                </a:solidFill>
                <a:latin typeface="Times New Roman" panose="02020603050405020304" pitchFamily="18" charset="0"/>
              </a:rPr>
              <a:t>/10.1016/j.irfa.2015.07.003</a:t>
            </a:r>
          </a:p>
          <a:p>
            <a:r>
              <a:rPr lang="en-US" altLang="en-US" sz="2200" b="0" dirty="0">
                <a:solidFill>
                  <a:schemeClr val="tx1"/>
                </a:solidFill>
                <a:latin typeface="Times New Roman" panose="02020603050405020304" pitchFamily="18" charset="0"/>
              </a:rPr>
              <a:t>Liu, H., Zhang, W., Zhang, X., &amp; Liu, J. (2021). Temperature and trading </a:t>
            </a:r>
            <a:r>
              <a:rPr lang="en-US" altLang="en-US" sz="2200" b="0" dirty="0" err="1">
                <a:solidFill>
                  <a:schemeClr val="tx1"/>
                </a:solidFill>
                <a:latin typeface="Times New Roman" panose="02020603050405020304" pitchFamily="18" charset="0"/>
              </a:rPr>
              <a:t>behaviours</a:t>
            </a:r>
            <a:r>
              <a:rPr lang="en-US" altLang="en-US" sz="2200" b="0" dirty="0">
                <a:solidFill>
                  <a:schemeClr val="tx1"/>
                </a:solidFill>
                <a:latin typeface="Times New Roman" panose="02020603050405020304" pitchFamily="18" charset="0"/>
              </a:rPr>
              <a:t>. International Review of Financial Analysis, 78, 101890. https://</a:t>
            </a:r>
            <a:r>
              <a:rPr lang="en-US" altLang="en-US" sz="2200" b="0" dirty="0" err="1">
                <a:solidFill>
                  <a:schemeClr val="tx1"/>
                </a:solidFill>
                <a:latin typeface="Times New Roman" panose="02020603050405020304" pitchFamily="18" charset="0"/>
              </a:rPr>
              <a:t>doi.org</a:t>
            </a:r>
            <a:r>
              <a:rPr lang="en-US" altLang="en-US" sz="2200" b="0" dirty="0">
                <a:solidFill>
                  <a:schemeClr val="tx1"/>
                </a:solidFill>
                <a:latin typeface="Times New Roman" panose="02020603050405020304" pitchFamily="18" charset="0"/>
              </a:rPr>
              <a:t>/10.1016/j.irfa.2021.101890</a:t>
            </a:r>
          </a:p>
          <a:p>
            <a:r>
              <a:rPr lang="en-US" altLang="en-US" sz="2200" b="0" dirty="0">
                <a:solidFill>
                  <a:schemeClr val="tx1"/>
                </a:solidFill>
                <a:latin typeface="Times New Roman" panose="02020603050405020304" pitchFamily="18" charset="0"/>
              </a:rPr>
              <a:t>Lo, K., &amp; Wu, S. S. (2018). The Impact of Seasonal Affective Disorder on Financial Analysts. The Accounting Review, 93(4), 309–333.</a:t>
            </a:r>
          </a:p>
          <a:p>
            <a:r>
              <a:rPr lang="en-US" altLang="en-US" sz="2200" b="0" dirty="0" err="1">
                <a:solidFill>
                  <a:schemeClr val="tx1"/>
                </a:solidFill>
                <a:latin typeface="Times New Roman" panose="02020603050405020304" pitchFamily="18" charset="0"/>
              </a:rPr>
              <a:t>Sekizawa</a:t>
            </a:r>
            <a:r>
              <a:rPr lang="en-US" altLang="en-US" sz="2200" b="0" dirty="0">
                <a:solidFill>
                  <a:schemeClr val="tx1"/>
                </a:solidFill>
                <a:latin typeface="Times New Roman" panose="02020603050405020304" pitchFamily="18" charset="0"/>
              </a:rPr>
              <a:t>, Y., &amp; </a:t>
            </a:r>
            <a:r>
              <a:rPr lang="en-US" altLang="en-US" sz="2200" b="0" dirty="0" err="1">
                <a:solidFill>
                  <a:schemeClr val="tx1"/>
                </a:solidFill>
                <a:latin typeface="Times New Roman" panose="02020603050405020304" pitchFamily="18" charset="0"/>
              </a:rPr>
              <a:t>Konishi</a:t>
            </a:r>
            <a:r>
              <a:rPr lang="en-US" altLang="en-US" sz="2200" b="0" dirty="0">
                <a:solidFill>
                  <a:schemeClr val="tx1"/>
                </a:solidFill>
                <a:latin typeface="Times New Roman" panose="02020603050405020304" pitchFamily="18" charset="0"/>
              </a:rPr>
              <a:t>, Y. (2021). Are consumer confidence and asset value expectations positively associated with length of daylight?: An exploration of psychological mediators between length of daylight and seasonal asset price transitions. PLOS ONE, 16(1). https://</a:t>
            </a:r>
            <a:r>
              <a:rPr lang="en-US" altLang="en-US" sz="2200" b="0" dirty="0" err="1">
                <a:solidFill>
                  <a:schemeClr val="tx1"/>
                </a:solidFill>
                <a:latin typeface="Times New Roman" panose="02020603050405020304" pitchFamily="18" charset="0"/>
              </a:rPr>
              <a:t>doi.org</a:t>
            </a:r>
            <a:r>
              <a:rPr lang="en-US" altLang="en-US" sz="2200" b="0" dirty="0">
                <a:solidFill>
                  <a:schemeClr val="tx1"/>
                </a:solidFill>
                <a:latin typeface="Times New Roman" panose="02020603050405020304" pitchFamily="18" charset="0"/>
              </a:rPr>
              <a:t>/10.1371/journal.pone.0245520</a:t>
            </a:r>
            <a:endParaRPr lang="en-US" altLang="en-US" sz="2200" b="0" dirty="0">
              <a:solidFill>
                <a:schemeClr val="tx1"/>
              </a:solidFill>
              <a:latin typeface="ArialMT" charset="0"/>
            </a:endParaRPr>
          </a:p>
        </p:txBody>
      </p:sp>
      <p:sp>
        <p:nvSpPr>
          <p:cNvPr id="2056" name="Text Box 402">
            <a:extLst>
              <a:ext uri="{FF2B5EF4-FFF2-40B4-BE49-F238E27FC236}">
                <a16:creationId xmlns:a16="http://schemas.microsoft.com/office/drawing/2014/main" id="{40B1087D-D878-CD8F-0E56-2609A172A3A7}"/>
              </a:ext>
            </a:extLst>
          </p:cNvPr>
          <p:cNvSpPr txBox="1">
            <a:spLocks noChangeArrowheads="1"/>
          </p:cNvSpPr>
          <p:nvPr/>
        </p:nvSpPr>
        <p:spPr bwMode="auto">
          <a:xfrm>
            <a:off x="896938" y="19659600"/>
            <a:ext cx="10990262" cy="797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buSzPct val="195000"/>
              <a:buFont typeface="Wingdings" pitchFamily="2" charset="2"/>
              <a:buNone/>
            </a:pPr>
            <a:r>
              <a:rPr lang="en-US" altLang="en-US" sz="4400" b="0" dirty="0">
                <a:solidFill>
                  <a:srgbClr val="6DB1FF"/>
                </a:solidFill>
                <a:latin typeface="Gill Sans" panose="020B0502020104020203" pitchFamily="34" charset="-79"/>
              </a:rPr>
              <a:t>METHODS</a:t>
            </a:r>
            <a:endParaRPr lang="en-US" altLang="en-US" sz="4400" dirty="0">
              <a:solidFill>
                <a:srgbClr val="6DB1FF"/>
              </a:solidFill>
              <a:latin typeface="Helvetica Neue Light" panose="02000403000000020004" pitchFamily="2" charset="0"/>
            </a:endParaRPr>
          </a:p>
          <a:p>
            <a:pPr>
              <a:spcBef>
                <a:spcPct val="25000"/>
              </a:spcBef>
            </a:pPr>
            <a:r>
              <a:rPr lang="en-US" altLang="en-US" sz="3400" b="0" dirty="0">
                <a:solidFill>
                  <a:schemeClr val="tx1"/>
                </a:solidFill>
                <a:latin typeface="Times New Roman" panose="02020603050405020304" pitchFamily="18" charset="0"/>
              </a:rPr>
              <a:t>	</a:t>
            </a:r>
            <a:r>
              <a:rPr lang="en-US" altLang="en-US" sz="3200" b="0" dirty="0">
                <a:solidFill>
                  <a:schemeClr val="tx1"/>
                </a:solidFill>
                <a:latin typeface="Times New Roman" panose="02020603050405020304" pitchFamily="18" charset="0"/>
              </a:rPr>
              <a:t>The seasonal variables of sunlight duration, solar elevation, and sun declination were calculated using the NOAA’s solar data formulas. Each variable was calculated using the 15</a:t>
            </a:r>
            <a:r>
              <a:rPr lang="en-US" altLang="en-US" sz="3200" b="0" baseline="30000" dirty="0">
                <a:solidFill>
                  <a:schemeClr val="tx1"/>
                </a:solidFill>
                <a:latin typeface="Times New Roman" panose="02020603050405020304" pitchFamily="18" charset="0"/>
              </a:rPr>
              <a:t>th</a:t>
            </a:r>
            <a:r>
              <a:rPr lang="en-US" altLang="en-US" sz="3200" b="0" dirty="0">
                <a:solidFill>
                  <a:schemeClr val="tx1"/>
                </a:solidFill>
                <a:latin typeface="Times New Roman" panose="02020603050405020304" pitchFamily="18" charset="0"/>
              </a:rPr>
              <a:t> of the month at 12 p.m. as well as each country’s centroid coordinates.</a:t>
            </a:r>
          </a:p>
          <a:p>
            <a:pPr>
              <a:spcBef>
                <a:spcPct val="25000"/>
              </a:spcBef>
            </a:pPr>
            <a:r>
              <a:rPr lang="en-US" altLang="en-US" sz="3200" b="0" dirty="0">
                <a:solidFill>
                  <a:schemeClr val="tx1"/>
                </a:solidFill>
                <a:latin typeface="Times New Roman" panose="02020603050405020304" pitchFamily="18" charset="0"/>
              </a:rPr>
              <a:t>	Monthly consumer confidence indices were taken from Ipsos data and the OECD consumer and business confidence indices from March 2010 to January 2022. Ipsos data included five different consumer confidence measures that evaluated consumers’ perceptions of their local economy. </a:t>
            </a:r>
          </a:p>
          <a:p>
            <a:pPr>
              <a:spcBef>
                <a:spcPct val="25000"/>
              </a:spcBef>
            </a:pPr>
            <a:r>
              <a:rPr lang="en-US" altLang="en-US" sz="3200" b="0" dirty="0">
                <a:solidFill>
                  <a:schemeClr val="tx1"/>
                </a:solidFill>
                <a:latin typeface="Times New Roman" panose="02020603050405020304" pitchFamily="18" charset="0"/>
              </a:rPr>
              <a:t>	Fixed effects regressions were run on combinations of each seasonal variable and consumer confidence index, controlling for collinearity in seasonal variables. Control variables of GDP growth rate, unemployment rate, and annual change in CPI were also included in the regression models. </a:t>
            </a:r>
          </a:p>
        </p:txBody>
      </p:sp>
      <p:sp>
        <p:nvSpPr>
          <p:cNvPr id="2057" name="Text Box 621">
            <a:extLst>
              <a:ext uri="{FF2B5EF4-FFF2-40B4-BE49-F238E27FC236}">
                <a16:creationId xmlns:a16="http://schemas.microsoft.com/office/drawing/2014/main" id="{04AFB3B6-8F08-4809-E815-7B9C7A150C5B}"/>
              </a:ext>
            </a:extLst>
          </p:cNvPr>
          <p:cNvSpPr txBox="1">
            <a:spLocks noChangeArrowheads="1"/>
          </p:cNvSpPr>
          <p:nvPr/>
        </p:nvSpPr>
        <p:spPr bwMode="auto">
          <a:xfrm>
            <a:off x="13004800" y="11734800"/>
            <a:ext cx="10769600" cy="1239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267" rIns="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lnSpc>
                <a:spcPct val="120000"/>
              </a:lnSpc>
            </a:pPr>
            <a:r>
              <a:rPr lang="en-US" altLang="en-US" sz="4400" b="0" dirty="0">
                <a:solidFill>
                  <a:srgbClr val="6DB1FF"/>
                </a:solidFill>
                <a:latin typeface="Gill Sans" panose="020B0502020104020203" pitchFamily="34" charset="-79"/>
              </a:rPr>
              <a:t>VISUALIZATIONS</a:t>
            </a:r>
            <a:endParaRPr lang="en-US" altLang="en-US" sz="4400" dirty="0">
              <a:solidFill>
                <a:srgbClr val="6DB1FF"/>
              </a:solidFill>
            </a:endParaRPr>
          </a:p>
          <a:p>
            <a:pPr>
              <a:lnSpc>
                <a:spcPct val="110000"/>
              </a:lnSpc>
              <a:spcBef>
                <a:spcPct val="25000"/>
              </a:spcBef>
            </a:pPr>
            <a:r>
              <a:rPr lang="en-US" altLang="en-US" sz="3600" dirty="0">
                <a:solidFill>
                  <a:schemeClr val="tx1"/>
                </a:solidFill>
              </a:rPr>
              <a:t>	</a:t>
            </a:r>
            <a:r>
              <a:rPr lang="en-US" altLang="en-US" sz="3200" dirty="0">
                <a:solidFill>
                  <a:schemeClr val="tx1"/>
                </a:solidFill>
                <a:latin typeface="Times New Roman" panose="02020603050405020304" pitchFamily="18" charset="0"/>
              </a:rPr>
              <a:t>Figure 1. </a:t>
            </a:r>
            <a:r>
              <a:rPr lang="en-US" altLang="en-US" sz="3200" b="0" dirty="0">
                <a:solidFill>
                  <a:schemeClr val="tx1"/>
                </a:solidFill>
                <a:latin typeface="Times New Roman" panose="02020603050405020304" pitchFamily="18" charset="0"/>
              </a:rPr>
              <a:t>This heatmap displays the average change in investment confidence by month for each of the countries in the dataset. It shows a decline in consumer confidence in their personal investments during the winter months, especially in the Northern Hemisphere. </a:t>
            </a:r>
          </a:p>
          <a:p>
            <a:pPr>
              <a:lnSpc>
                <a:spcPct val="110000"/>
              </a:lnSpc>
              <a:spcBef>
                <a:spcPct val="25000"/>
              </a:spcBef>
            </a:pP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Figure 2. </a:t>
            </a:r>
            <a:r>
              <a:rPr lang="en-US" altLang="en-US" sz="3200" b="0" dirty="0">
                <a:solidFill>
                  <a:schemeClr val="tx1"/>
                </a:solidFill>
                <a:latin typeface="Times New Roman" panose="02020603050405020304" pitchFamily="18" charset="0"/>
              </a:rPr>
              <a:t>This time-series graph displays the percentage change in investment confidence over time. There is a clear drop in confidence at the start of the COVID-19 pandemic and some evidence of cyclical changes in confidence that correspond with seasonal cycles. Latitude categories represent aggregated values for countries that share similar centroids and similar seasons. </a:t>
            </a:r>
          </a:p>
          <a:p>
            <a:pPr>
              <a:lnSpc>
                <a:spcPct val="110000"/>
              </a:lnSpc>
              <a:spcBef>
                <a:spcPct val="25000"/>
              </a:spcBef>
            </a:pP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Figure 3. </a:t>
            </a:r>
            <a:r>
              <a:rPr lang="en-US" altLang="en-US" sz="3200" b="0" dirty="0">
                <a:solidFill>
                  <a:schemeClr val="tx1"/>
                </a:solidFill>
                <a:latin typeface="Times New Roman" panose="02020603050405020304" pitchFamily="18" charset="0"/>
              </a:rPr>
              <a:t>This heatmap displays the average change in job confidence by month for each of the countries in the dataset. It shows an increase in confidence in the job market during the summer months, especially in the Northern Hemisphere. </a:t>
            </a:r>
            <a:endParaRPr lang="en-US" altLang="en-US" sz="3200" dirty="0">
              <a:solidFill>
                <a:schemeClr val="tx1"/>
              </a:solidFill>
              <a:latin typeface="Times New Roman" panose="02020603050405020304" pitchFamily="18" charset="0"/>
            </a:endParaRPr>
          </a:p>
          <a:p>
            <a:pPr>
              <a:lnSpc>
                <a:spcPct val="110000"/>
              </a:lnSpc>
              <a:spcBef>
                <a:spcPct val="25000"/>
              </a:spcBef>
            </a:pP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Table 1. </a:t>
            </a:r>
            <a:r>
              <a:rPr lang="en-US" altLang="en-US" sz="3200" b="0" dirty="0">
                <a:solidFill>
                  <a:schemeClr val="tx1"/>
                </a:solidFill>
                <a:latin typeface="Times New Roman" panose="02020603050405020304" pitchFamily="18" charset="0"/>
              </a:rPr>
              <a:t>This table shows three of the most significant fixed effects regressions that were run. Control variables included GDP growth rate, unemployment rate, and annual CPI percentage change. </a:t>
            </a:r>
          </a:p>
          <a:p>
            <a:pPr>
              <a:lnSpc>
                <a:spcPct val="110000"/>
              </a:lnSpc>
              <a:spcBef>
                <a:spcPct val="25000"/>
              </a:spcBef>
            </a:pPr>
            <a:r>
              <a:rPr lang="en-US" altLang="en-US" sz="3200" b="0" dirty="0">
                <a:solidFill>
                  <a:schemeClr val="tx1"/>
                </a:solidFill>
                <a:latin typeface="Times New Roman" panose="02020603050405020304" pitchFamily="18" charset="0"/>
              </a:rPr>
              <a:t>	</a:t>
            </a:r>
            <a:endParaRPr lang="en-US" altLang="en-US" sz="2400" b="0" dirty="0">
              <a:solidFill>
                <a:schemeClr val="tx1"/>
              </a:solidFill>
              <a:latin typeface="ArialMS" charset="0"/>
            </a:endParaRPr>
          </a:p>
        </p:txBody>
      </p:sp>
      <p:sp>
        <p:nvSpPr>
          <p:cNvPr id="2058" name="Text Box 658">
            <a:extLst>
              <a:ext uri="{FF2B5EF4-FFF2-40B4-BE49-F238E27FC236}">
                <a16:creationId xmlns:a16="http://schemas.microsoft.com/office/drawing/2014/main" id="{2E759E08-91B6-8C3D-5883-BA86AB1AF014}"/>
              </a:ext>
            </a:extLst>
          </p:cNvPr>
          <p:cNvSpPr txBox="1">
            <a:spLocks noChangeArrowheads="1"/>
          </p:cNvSpPr>
          <p:nvPr/>
        </p:nvSpPr>
        <p:spPr bwMode="auto">
          <a:xfrm>
            <a:off x="25044400" y="14882813"/>
            <a:ext cx="10439400" cy="1549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267" rIns="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r>
              <a:rPr lang="en-US" altLang="en-US" sz="4400" b="0" dirty="0">
                <a:solidFill>
                  <a:srgbClr val="6DB1FF"/>
                </a:solidFill>
                <a:latin typeface="Gill Sans" panose="020B0502020104020203" pitchFamily="34" charset="-79"/>
              </a:rPr>
              <a:t>DISCUSSION</a:t>
            </a:r>
            <a:endParaRPr lang="en-US" altLang="en-US" sz="4400" dirty="0">
              <a:solidFill>
                <a:srgbClr val="6DB1FF"/>
              </a:solidFill>
            </a:endParaRPr>
          </a:p>
          <a:p>
            <a:pPr>
              <a:spcBef>
                <a:spcPct val="25000"/>
              </a:spcBef>
            </a:pPr>
            <a:r>
              <a:rPr lang="en-US" altLang="en-US" sz="3600" b="0" dirty="0">
                <a:solidFill>
                  <a:schemeClr val="tx1"/>
                </a:solidFill>
              </a:rPr>
              <a:t>	 </a:t>
            </a:r>
            <a:r>
              <a:rPr lang="en-US" altLang="en-US" sz="3200" b="0" dirty="0">
                <a:solidFill>
                  <a:schemeClr val="tx1"/>
                </a:solidFill>
                <a:latin typeface="Times New Roman" panose="02020603050405020304" pitchFamily="18" charset="0"/>
              </a:rPr>
              <a:t>There is a significant negative relationship between consumer confidence and sunlight duration, as shown in Table 1. As the days become longer, consumers generally feel more confident in the economy, especially when looking at the percentage change in Expectations, Investment, and Jobs. Expectations looks at confidence in the future of their local economy and personal financial situation, Investment looks at confidence in personal investments and comfort with making purchases, and Jobs looks at perceptions of job security. Other variables that deal more with confidence in the current state of the economy do not have significant relationships with seasonal variables. Sunlight duration and solar elevation were the most significant predictors of percentage change in consumer confidence. </a:t>
            </a:r>
          </a:p>
          <a:p>
            <a:pPr>
              <a:spcBef>
                <a:spcPct val="25000"/>
              </a:spcBef>
            </a:pPr>
            <a:r>
              <a:rPr lang="en-US" altLang="en-US" sz="3200" b="0" dirty="0">
                <a:solidFill>
                  <a:schemeClr val="tx1"/>
                </a:solidFill>
                <a:latin typeface="Times New Roman" panose="02020603050405020304" pitchFamily="18" charset="0"/>
              </a:rPr>
              <a:t>	These results are consistent with findings from Japan that suggested that consumer confidence and asset value expectations peak in the summer months and drop in the winter months (</a:t>
            </a:r>
            <a:r>
              <a:rPr lang="en-US" altLang="en-US" sz="3200" b="0" dirty="0" err="1">
                <a:solidFill>
                  <a:schemeClr val="tx1"/>
                </a:solidFill>
                <a:latin typeface="Times New Roman" panose="02020603050405020304" pitchFamily="18" charset="0"/>
              </a:rPr>
              <a:t>Sekizawa</a:t>
            </a:r>
            <a:r>
              <a:rPr lang="en-US" altLang="en-US" sz="3200" b="0" dirty="0">
                <a:solidFill>
                  <a:schemeClr val="tx1"/>
                </a:solidFill>
                <a:latin typeface="Times New Roman" panose="02020603050405020304" pitchFamily="18" charset="0"/>
              </a:rPr>
              <a:t> &amp; </a:t>
            </a:r>
            <a:r>
              <a:rPr lang="en-US" altLang="en-US" sz="3200" b="0" dirty="0" err="1">
                <a:solidFill>
                  <a:schemeClr val="tx1"/>
                </a:solidFill>
                <a:latin typeface="Times New Roman" panose="02020603050405020304" pitchFamily="18" charset="0"/>
              </a:rPr>
              <a:t>Konishi</a:t>
            </a:r>
            <a:r>
              <a:rPr lang="en-US" altLang="en-US" sz="3200" b="0" dirty="0">
                <a:solidFill>
                  <a:schemeClr val="tx1"/>
                </a:solidFill>
                <a:latin typeface="Times New Roman" panose="02020603050405020304" pitchFamily="18" charset="0"/>
              </a:rPr>
              <a:t>, 2021). Visualizations that look at percentage change for each of these variables, such as those in Figure 1 and Figure 3, also support these conclusions, showing  declines in consumer confidence in the winter months and slight inclines in consumer confidence in the summer months, especially when looking at Investment and Jobs. </a:t>
            </a:r>
          </a:p>
          <a:p>
            <a:pPr>
              <a:spcBef>
                <a:spcPct val="25000"/>
              </a:spcBef>
            </a:pPr>
            <a:r>
              <a:rPr lang="en-US" altLang="en-US" sz="3200" b="0" dirty="0">
                <a:solidFill>
                  <a:schemeClr val="tx1"/>
                </a:solidFill>
                <a:latin typeface="Times New Roman" panose="02020603050405020304" pitchFamily="18" charset="0"/>
              </a:rPr>
              <a:t>	Further research should be done into this topic with specific focus on how consumer perceptions of the future of the stock and job markets at large. Additionally, this research should be repeated with more directly measured SAD variables to confirm this relationship between the seasons and consumer confidence.</a:t>
            </a:r>
          </a:p>
        </p:txBody>
      </p:sp>
      <p:sp>
        <p:nvSpPr>
          <p:cNvPr id="2059" name="Line 702">
            <a:extLst>
              <a:ext uri="{FF2B5EF4-FFF2-40B4-BE49-F238E27FC236}">
                <a16:creationId xmlns:a16="http://schemas.microsoft.com/office/drawing/2014/main" id="{4C1B0762-DAA0-F0F2-B487-FE46EF30F0B5}"/>
              </a:ext>
            </a:extLst>
          </p:cNvPr>
          <p:cNvSpPr>
            <a:spLocks noChangeShapeType="1"/>
          </p:cNvSpPr>
          <p:nvPr/>
        </p:nvSpPr>
        <p:spPr bwMode="auto">
          <a:xfrm flipV="1">
            <a:off x="6140449" y="4267200"/>
            <a:ext cx="6356349" cy="0"/>
          </a:xfrm>
          <a:prstGeom prst="line">
            <a:avLst/>
          </a:prstGeom>
          <a:noFill/>
          <a:ln w="76200" cap="rnd" cmpd="tri">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0" name="Line 704">
            <a:extLst>
              <a:ext uri="{FF2B5EF4-FFF2-40B4-BE49-F238E27FC236}">
                <a16:creationId xmlns:a16="http://schemas.microsoft.com/office/drawing/2014/main" id="{D5C3B651-4822-1CCD-FAFA-0918333D589C}"/>
              </a:ext>
            </a:extLst>
          </p:cNvPr>
          <p:cNvSpPr>
            <a:spLocks noChangeShapeType="1"/>
          </p:cNvSpPr>
          <p:nvPr/>
        </p:nvSpPr>
        <p:spPr bwMode="auto">
          <a:xfrm flipV="1">
            <a:off x="18288000" y="12191999"/>
            <a:ext cx="6173788" cy="1"/>
          </a:xfrm>
          <a:prstGeom prst="line">
            <a:avLst/>
          </a:prstGeom>
          <a:noFill/>
          <a:ln w="76200" cap="rnd" cmpd="tri">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1" name="Line 706">
            <a:extLst>
              <a:ext uri="{FF2B5EF4-FFF2-40B4-BE49-F238E27FC236}">
                <a16:creationId xmlns:a16="http://schemas.microsoft.com/office/drawing/2014/main" id="{2A8DABC9-B42A-D5D5-EBF7-5FE25503AA34}"/>
              </a:ext>
            </a:extLst>
          </p:cNvPr>
          <p:cNvSpPr>
            <a:spLocks noChangeShapeType="1"/>
          </p:cNvSpPr>
          <p:nvPr/>
        </p:nvSpPr>
        <p:spPr bwMode="auto">
          <a:xfrm>
            <a:off x="4036880" y="20040600"/>
            <a:ext cx="8515348" cy="0"/>
          </a:xfrm>
          <a:prstGeom prst="line">
            <a:avLst/>
          </a:prstGeom>
          <a:noFill/>
          <a:ln w="76200" cap="rnd" cmpd="tri">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2" name="Line 707">
            <a:extLst>
              <a:ext uri="{FF2B5EF4-FFF2-40B4-BE49-F238E27FC236}">
                <a16:creationId xmlns:a16="http://schemas.microsoft.com/office/drawing/2014/main" id="{4F38FA6C-5411-7A6E-EE62-CC28E0831351}"/>
              </a:ext>
            </a:extLst>
          </p:cNvPr>
          <p:cNvSpPr>
            <a:spLocks noChangeShapeType="1"/>
          </p:cNvSpPr>
          <p:nvPr/>
        </p:nvSpPr>
        <p:spPr bwMode="auto">
          <a:xfrm flipV="1">
            <a:off x="29108400" y="15311438"/>
            <a:ext cx="5994400" cy="0"/>
          </a:xfrm>
          <a:prstGeom prst="line">
            <a:avLst/>
          </a:prstGeom>
          <a:noFill/>
          <a:ln w="76200" cap="rnd" cmpd="tri">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7" name="Line 712">
            <a:extLst>
              <a:ext uri="{FF2B5EF4-FFF2-40B4-BE49-F238E27FC236}">
                <a16:creationId xmlns:a16="http://schemas.microsoft.com/office/drawing/2014/main" id="{BCC87049-AD3C-854A-6776-6AD6A908D5D4}"/>
              </a:ext>
            </a:extLst>
          </p:cNvPr>
          <p:cNvSpPr>
            <a:spLocks noChangeShapeType="1"/>
          </p:cNvSpPr>
          <p:nvPr/>
        </p:nvSpPr>
        <p:spPr bwMode="auto">
          <a:xfrm flipH="1">
            <a:off x="12484527" y="4267200"/>
            <a:ext cx="10754" cy="28428932"/>
          </a:xfrm>
          <a:prstGeom prst="line">
            <a:avLst/>
          </a:prstGeom>
          <a:noFill/>
          <a:ln w="76200" cap="rnd" cmpd="tri">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8" name="Line 713">
            <a:extLst>
              <a:ext uri="{FF2B5EF4-FFF2-40B4-BE49-F238E27FC236}">
                <a16:creationId xmlns:a16="http://schemas.microsoft.com/office/drawing/2014/main" id="{8564ADE3-4419-CA03-292F-2AB2DFF1C0F8}"/>
              </a:ext>
            </a:extLst>
          </p:cNvPr>
          <p:cNvSpPr>
            <a:spLocks noChangeShapeType="1"/>
          </p:cNvSpPr>
          <p:nvPr/>
        </p:nvSpPr>
        <p:spPr bwMode="auto">
          <a:xfrm>
            <a:off x="24477656" y="4267200"/>
            <a:ext cx="0" cy="28429200"/>
          </a:xfrm>
          <a:prstGeom prst="line">
            <a:avLst/>
          </a:prstGeom>
          <a:noFill/>
          <a:ln w="76200" cap="rnd" cmpd="tri">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9" name="Line 714">
            <a:extLst>
              <a:ext uri="{FF2B5EF4-FFF2-40B4-BE49-F238E27FC236}">
                <a16:creationId xmlns:a16="http://schemas.microsoft.com/office/drawing/2014/main" id="{4A1F9CE6-C249-6120-B3D2-5BF8BE35F834}"/>
              </a:ext>
            </a:extLst>
          </p:cNvPr>
          <p:cNvSpPr>
            <a:spLocks noChangeShapeType="1"/>
          </p:cNvSpPr>
          <p:nvPr/>
        </p:nvSpPr>
        <p:spPr bwMode="auto">
          <a:xfrm flipV="1">
            <a:off x="914400" y="10591800"/>
            <a:ext cx="11582400" cy="0"/>
          </a:xfrm>
          <a:prstGeom prst="line">
            <a:avLst/>
          </a:prstGeom>
          <a:noFill/>
          <a:ln w="76200" cap="rnd" cmpd="tri">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82" name="Line 727">
            <a:extLst>
              <a:ext uri="{FF2B5EF4-FFF2-40B4-BE49-F238E27FC236}">
                <a16:creationId xmlns:a16="http://schemas.microsoft.com/office/drawing/2014/main" id="{44C7D487-31E3-6854-5D86-214725B74B9F}"/>
              </a:ext>
            </a:extLst>
          </p:cNvPr>
          <p:cNvSpPr>
            <a:spLocks noChangeShapeType="1"/>
          </p:cNvSpPr>
          <p:nvPr/>
        </p:nvSpPr>
        <p:spPr bwMode="auto">
          <a:xfrm flipV="1">
            <a:off x="12590456" y="23622000"/>
            <a:ext cx="11887200" cy="0"/>
          </a:xfrm>
          <a:prstGeom prst="line">
            <a:avLst/>
          </a:prstGeom>
          <a:noFill/>
          <a:ln w="76200" cap="rnd" cmpd="tri">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83" name="Line 728">
            <a:extLst>
              <a:ext uri="{FF2B5EF4-FFF2-40B4-BE49-F238E27FC236}">
                <a16:creationId xmlns:a16="http://schemas.microsoft.com/office/drawing/2014/main" id="{1B674167-14CC-FB8A-46B5-4A3434C208A0}"/>
              </a:ext>
            </a:extLst>
          </p:cNvPr>
          <p:cNvSpPr>
            <a:spLocks noChangeShapeType="1"/>
          </p:cNvSpPr>
          <p:nvPr/>
        </p:nvSpPr>
        <p:spPr bwMode="auto">
          <a:xfrm>
            <a:off x="812800" y="3581400"/>
            <a:ext cx="34950400" cy="0"/>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84" name="Text Box 730">
            <a:extLst>
              <a:ext uri="{FF2B5EF4-FFF2-40B4-BE49-F238E27FC236}">
                <a16:creationId xmlns:a16="http://schemas.microsoft.com/office/drawing/2014/main" id="{EACCFABB-CDF5-0A7A-888C-58EA7F39E7EA}"/>
              </a:ext>
            </a:extLst>
          </p:cNvPr>
          <p:cNvSpPr txBox="1">
            <a:spLocks noChangeArrowheads="1"/>
          </p:cNvSpPr>
          <p:nvPr/>
        </p:nvSpPr>
        <p:spPr bwMode="auto">
          <a:xfrm>
            <a:off x="13106400" y="10815935"/>
            <a:ext cx="104632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Figure 2</a:t>
            </a:r>
            <a:r>
              <a:rPr lang="en-US" altLang="en-US" sz="2400" b="0" dirty="0">
                <a:solidFill>
                  <a:schemeClr val="bg2"/>
                </a:solidFill>
                <a:latin typeface="Gill Sans" panose="020B0502020104020203" pitchFamily="34" charset="-79"/>
              </a:rPr>
              <a:t>. Time-series graph representing the average change in the Investment Consumer Confidence index over time for four different latitude categories </a:t>
            </a:r>
          </a:p>
        </p:txBody>
      </p:sp>
      <p:sp>
        <p:nvSpPr>
          <p:cNvPr id="2085" name="Text Box 731">
            <a:extLst>
              <a:ext uri="{FF2B5EF4-FFF2-40B4-BE49-F238E27FC236}">
                <a16:creationId xmlns:a16="http://schemas.microsoft.com/office/drawing/2014/main" id="{08A9AAAC-6D69-EB0B-BEAA-68B31118D51C}"/>
              </a:ext>
            </a:extLst>
          </p:cNvPr>
          <p:cNvSpPr txBox="1">
            <a:spLocks noChangeArrowheads="1"/>
          </p:cNvSpPr>
          <p:nvPr/>
        </p:nvSpPr>
        <p:spPr bwMode="auto">
          <a:xfrm>
            <a:off x="1016001" y="18600003"/>
            <a:ext cx="109077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Figure 1. </a:t>
            </a:r>
            <a:r>
              <a:rPr lang="en-US" altLang="en-US" sz="2400" b="0" dirty="0">
                <a:solidFill>
                  <a:schemeClr val="bg2"/>
                </a:solidFill>
                <a:latin typeface="Gill Sans" panose="020B0502020104020203" pitchFamily="34" charset="-79"/>
              </a:rPr>
              <a:t>Heatmap representing the average percentage change in investment consumer confidence by month </a:t>
            </a:r>
          </a:p>
        </p:txBody>
      </p:sp>
      <p:sp>
        <p:nvSpPr>
          <p:cNvPr id="2088" name="Text Box 734">
            <a:extLst>
              <a:ext uri="{FF2B5EF4-FFF2-40B4-BE49-F238E27FC236}">
                <a16:creationId xmlns:a16="http://schemas.microsoft.com/office/drawing/2014/main" id="{FE0F5683-4410-6C67-0EFE-C1CED3D1959D}"/>
              </a:ext>
            </a:extLst>
          </p:cNvPr>
          <p:cNvSpPr txBox="1">
            <a:spLocks noChangeArrowheads="1"/>
          </p:cNvSpPr>
          <p:nvPr/>
        </p:nvSpPr>
        <p:spPr bwMode="auto">
          <a:xfrm>
            <a:off x="12882422" y="31623000"/>
            <a:ext cx="112729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Figure 3.</a:t>
            </a:r>
            <a:r>
              <a:rPr lang="en-US" altLang="en-US" sz="2400" b="0" dirty="0">
                <a:solidFill>
                  <a:schemeClr val="bg2"/>
                </a:solidFill>
                <a:latin typeface="Gill Sans" panose="020B0502020104020203" pitchFamily="34" charset="-79"/>
              </a:rPr>
              <a:t> Heatmap representing the average percentage change in job confidence by month </a:t>
            </a:r>
          </a:p>
        </p:txBody>
      </p:sp>
      <p:sp>
        <p:nvSpPr>
          <p:cNvPr id="2090" name="Text Box 736">
            <a:extLst>
              <a:ext uri="{FF2B5EF4-FFF2-40B4-BE49-F238E27FC236}">
                <a16:creationId xmlns:a16="http://schemas.microsoft.com/office/drawing/2014/main" id="{8F9E1A00-B2EF-99A2-73A8-D01A22CE69A7}"/>
              </a:ext>
            </a:extLst>
          </p:cNvPr>
          <p:cNvSpPr txBox="1">
            <a:spLocks noChangeArrowheads="1"/>
          </p:cNvSpPr>
          <p:nvPr/>
        </p:nvSpPr>
        <p:spPr bwMode="auto">
          <a:xfrm>
            <a:off x="25146000" y="13936664"/>
            <a:ext cx="10363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Table 1. </a:t>
            </a:r>
            <a:r>
              <a:rPr lang="en-US" altLang="en-US" sz="2400" b="0" dirty="0">
                <a:solidFill>
                  <a:schemeClr val="bg2"/>
                </a:solidFill>
                <a:latin typeface="Gill Sans" panose="020B0502020104020203" pitchFamily="34" charset="-79"/>
              </a:rPr>
              <a:t>Fixed effects regressions for the three most significant relationships between percentage change in consumer confidence and seasonal variables</a:t>
            </a:r>
          </a:p>
        </p:txBody>
      </p:sp>
      <p:sp>
        <p:nvSpPr>
          <p:cNvPr id="4" name="Text Box 238">
            <a:extLst>
              <a:ext uri="{FF2B5EF4-FFF2-40B4-BE49-F238E27FC236}">
                <a16:creationId xmlns:a16="http://schemas.microsoft.com/office/drawing/2014/main" id="{B6AF2825-EA53-521D-D2D9-660226AFDAAE}"/>
              </a:ext>
            </a:extLst>
          </p:cNvPr>
          <p:cNvSpPr txBox="1">
            <a:spLocks noChangeArrowheads="1"/>
          </p:cNvSpPr>
          <p:nvPr/>
        </p:nvSpPr>
        <p:spPr bwMode="auto">
          <a:xfrm>
            <a:off x="25044400" y="30180390"/>
            <a:ext cx="10744200" cy="266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267" rIns="0" bIns="457200">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4400" b="0" dirty="0">
                <a:solidFill>
                  <a:srgbClr val="6DB1FF"/>
                </a:solidFill>
                <a:latin typeface="Gill Sans" panose="020B0502020104020203" pitchFamily="34" charset="-79"/>
              </a:rPr>
              <a:t>DATA SOURCES </a:t>
            </a:r>
            <a:endParaRPr lang="en-US" altLang="en-US" sz="3600" dirty="0">
              <a:solidFill>
                <a:srgbClr val="6DB1FF"/>
              </a:solidFill>
            </a:endParaRPr>
          </a:p>
          <a:p>
            <a:r>
              <a:rPr lang="en-US" altLang="en-US" sz="2400" b="0" dirty="0">
                <a:solidFill>
                  <a:schemeClr val="tx1"/>
                </a:solidFill>
                <a:latin typeface="Times New Roman" panose="02020603050405020304" pitchFamily="18" charset="0"/>
              </a:rPr>
              <a:t>1. Ipsos Consumer Confidence Indices</a:t>
            </a:r>
          </a:p>
          <a:p>
            <a:r>
              <a:rPr lang="en-US" altLang="en-US" sz="2400" b="0" dirty="0">
                <a:solidFill>
                  <a:schemeClr val="tx1"/>
                </a:solidFill>
                <a:latin typeface="Times New Roman" panose="02020603050405020304" pitchFamily="18" charset="0"/>
              </a:rPr>
              <a:t>2. OECD Consumer Confidence and Business Confidence Indices</a:t>
            </a:r>
          </a:p>
          <a:p>
            <a:r>
              <a:rPr lang="en-US" altLang="en-US" sz="2400" b="0" dirty="0">
                <a:solidFill>
                  <a:schemeClr val="tx1"/>
                </a:solidFill>
                <a:latin typeface="Times New Roman" panose="02020603050405020304" pitchFamily="18" charset="0"/>
              </a:rPr>
              <a:t>3. IMF International Financial Statistics </a:t>
            </a:r>
          </a:p>
          <a:p>
            <a:r>
              <a:rPr lang="en-US" altLang="en-US" sz="2400" b="0" dirty="0">
                <a:solidFill>
                  <a:schemeClr val="tx1"/>
                </a:solidFill>
                <a:latin typeface="Times New Roman" panose="02020603050405020304" pitchFamily="18" charset="0"/>
              </a:rPr>
              <a:t>4. Gavin R World Countries Centroids Coordinates </a:t>
            </a:r>
            <a:endParaRPr lang="en-US" altLang="en-US" sz="2400" b="0" dirty="0">
              <a:solidFill>
                <a:schemeClr val="tx1"/>
              </a:solidFill>
              <a:latin typeface="ArialMT" charset="0"/>
            </a:endParaRPr>
          </a:p>
        </p:txBody>
      </p:sp>
      <p:pic>
        <p:nvPicPr>
          <p:cNvPr id="7" name="Picture 6" descr="Chart&#10;&#10;Description automatically generated">
            <a:extLst>
              <a:ext uri="{FF2B5EF4-FFF2-40B4-BE49-F238E27FC236}">
                <a16:creationId xmlns:a16="http://schemas.microsoft.com/office/drawing/2014/main" id="{FB6A9DF8-1F2B-1FCE-BCBF-EE5A82BC7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972800"/>
            <a:ext cx="11555483" cy="7528161"/>
          </a:xfrm>
          <a:prstGeom prst="rect">
            <a:avLst/>
          </a:prstGeom>
        </p:spPr>
      </p:pic>
      <p:sp>
        <p:nvSpPr>
          <p:cNvPr id="8" name="Line 707">
            <a:extLst>
              <a:ext uri="{FF2B5EF4-FFF2-40B4-BE49-F238E27FC236}">
                <a16:creationId xmlns:a16="http://schemas.microsoft.com/office/drawing/2014/main" id="{D60C1716-ACE7-5373-436C-FBBD5844522D}"/>
              </a:ext>
            </a:extLst>
          </p:cNvPr>
          <p:cNvSpPr>
            <a:spLocks noChangeShapeType="1"/>
          </p:cNvSpPr>
          <p:nvPr/>
        </p:nvSpPr>
        <p:spPr bwMode="auto">
          <a:xfrm flipV="1">
            <a:off x="29514800" y="30561390"/>
            <a:ext cx="5689600" cy="0"/>
          </a:xfrm>
          <a:prstGeom prst="line">
            <a:avLst/>
          </a:prstGeom>
          <a:noFill/>
          <a:ln w="76200" cap="rnd" cmpd="tri">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2" name="Picture 11" descr="Chart&#10;&#10;Description automatically generated">
            <a:extLst>
              <a:ext uri="{FF2B5EF4-FFF2-40B4-BE49-F238E27FC236}">
                <a16:creationId xmlns:a16="http://schemas.microsoft.com/office/drawing/2014/main" id="{770FD316-FE61-46F1-65FE-DB8456D75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00" y="4130529"/>
            <a:ext cx="10692975" cy="6718595"/>
          </a:xfrm>
          <a:prstGeom prst="rect">
            <a:avLst/>
          </a:prstGeom>
        </p:spPr>
      </p:pic>
      <p:sp>
        <p:nvSpPr>
          <p:cNvPr id="14" name="Line 707">
            <a:extLst>
              <a:ext uri="{FF2B5EF4-FFF2-40B4-BE49-F238E27FC236}">
                <a16:creationId xmlns:a16="http://schemas.microsoft.com/office/drawing/2014/main" id="{92473927-0122-7179-866B-6B3E2E55700D}"/>
              </a:ext>
            </a:extLst>
          </p:cNvPr>
          <p:cNvSpPr>
            <a:spLocks noChangeShapeType="1"/>
          </p:cNvSpPr>
          <p:nvPr/>
        </p:nvSpPr>
        <p:spPr bwMode="auto">
          <a:xfrm flipV="1">
            <a:off x="4874316" y="28270200"/>
            <a:ext cx="7622484" cy="0"/>
          </a:xfrm>
          <a:prstGeom prst="line">
            <a:avLst/>
          </a:prstGeom>
          <a:noFill/>
          <a:ln w="76200" cap="rnd" cmpd="tri">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6" name="Picture 15" descr="Chart, bar chart, treemap chart&#10;&#10;Description automatically generated">
            <a:extLst>
              <a:ext uri="{FF2B5EF4-FFF2-40B4-BE49-F238E27FC236}">
                <a16:creationId xmlns:a16="http://schemas.microsoft.com/office/drawing/2014/main" id="{A5744947-BE9A-A4D2-0115-8A5B363EA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0" y="23995706"/>
            <a:ext cx="11272972" cy="7627294"/>
          </a:xfrm>
          <a:prstGeom prst="rect">
            <a:avLst/>
          </a:prstGeom>
        </p:spPr>
      </p:pic>
      <p:pic>
        <p:nvPicPr>
          <p:cNvPr id="18" name="Picture 17" descr="Table&#10;&#10;Description automatically generated">
            <a:extLst>
              <a:ext uri="{FF2B5EF4-FFF2-40B4-BE49-F238E27FC236}">
                <a16:creationId xmlns:a16="http://schemas.microsoft.com/office/drawing/2014/main" id="{BF5B27BD-A891-E3A3-BF7D-1935414291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41200" y="4116619"/>
            <a:ext cx="10683769" cy="9751781"/>
          </a:xfrm>
          <a:prstGeom prst="rect">
            <a:avLst/>
          </a:prstGeom>
        </p:spPr>
      </p:pic>
      <p:pic>
        <p:nvPicPr>
          <p:cNvPr id="2" name="Picture 183">
            <a:extLst>
              <a:ext uri="{FF2B5EF4-FFF2-40B4-BE49-F238E27FC236}">
                <a16:creationId xmlns:a16="http://schemas.microsoft.com/office/drawing/2014/main" id="{0354D87C-282A-2D6D-4770-6BA79188777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694563" y="145022"/>
            <a:ext cx="3475037"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13636</TotalTime>
  <Words>1026</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ArialMS</vt:lpstr>
      <vt:lpstr>ArialMT</vt:lpstr>
      <vt:lpstr>Gill Sans</vt:lpstr>
      <vt:lpstr>Helvetica Neue Light</vt:lpstr>
      <vt:lpstr>Times New Roman</vt:lpstr>
      <vt:lpstr>Wingdings</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Caleb Henning</cp:lastModifiedBy>
  <cp:revision>168</cp:revision>
  <cp:lastPrinted>2003-04-18T14:25:05Z</cp:lastPrinted>
  <dcterms:created xsi:type="dcterms:W3CDTF">2003-04-11T15:30:44Z</dcterms:created>
  <dcterms:modified xsi:type="dcterms:W3CDTF">2025-04-07T21:05:10Z</dcterms:modified>
</cp:coreProperties>
</file>